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9"/>
  </p:notesMasterIdLst>
  <p:handoutMasterIdLst>
    <p:handoutMasterId r:id="rId20"/>
  </p:handoutMasterIdLst>
  <p:sldIdLst>
    <p:sldId id="256" r:id="rId2"/>
    <p:sldId id="353" r:id="rId3"/>
    <p:sldId id="415" r:id="rId4"/>
    <p:sldId id="411" r:id="rId5"/>
    <p:sldId id="412" r:id="rId6"/>
    <p:sldId id="416" r:id="rId7"/>
    <p:sldId id="354" r:id="rId8"/>
    <p:sldId id="355" r:id="rId9"/>
    <p:sldId id="417" r:id="rId10"/>
    <p:sldId id="392" r:id="rId11"/>
    <p:sldId id="397" r:id="rId12"/>
    <p:sldId id="398" r:id="rId13"/>
    <p:sldId id="403" r:id="rId14"/>
    <p:sldId id="399" r:id="rId15"/>
    <p:sldId id="400" r:id="rId16"/>
    <p:sldId id="401" r:id="rId17"/>
    <p:sldId id="402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22" autoAdjust="0"/>
    <p:restoredTop sz="96754" autoAdjust="0"/>
  </p:normalViewPr>
  <p:slideViewPr>
    <p:cSldViewPr snapToGrid="0">
      <p:cViewPr varScale="1">
        <p:scale>
          <a:sx n="127" d="100"/>
          <a:sy n="127" d="100"/>
        </p:scale>
        <p:origin x="492" y="12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ZUZANA\Desktop\zaloha%2020111001\SUNI,%20VH,%20PHD\rozbory,aris\celkove%20finance%20do%20zaveru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238641506018646E-2"/>
          <c:y val="2.4647544056992875E-3"/>
          <c:w val="0.65196874640092617"/>
          <c:h val="0.99753521975830761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8175389175490994"/>
                  <c:y val="-0.1252915846456692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03-4ED6-A937-DB8374AFBB59}"/>
                </c:ext>
              </c:extLst>
            </c:dLbl>
            <c:dLbl>
              <c:idx val="1"/>
              <c:layout>
                <c:manualLayout>
                  <c:x val="-0.15792458593537878"/>
                  <c:y val="-0.1189737200571447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03-4ED6-A937-DB8374AFBB59}"/>
                </c:ext>
              </c:extLst>
            </c:dLbl>
            <c:dLbl>
              <c:idx val="2"/>
              <c:layout>
                <c:manualLayout>
                  <c:x val="-3.1609195402298854E-2"/>
                  <c:y val="-0.132779328216884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03-4ED6-A937-DB8374AFBB59}"/>
                </c:ext>
              </c:extLst>
            </c:dLbl>
            <c:dLbl>
              <c:idx val="3"/>
              <c:layout>
                <c:manualLayout>
                  <c:x val="4.7960341667479055E-2"/>
                  <c:y val="0.10686427900302632"/>
                </c:manualLayout>
              </c:layout>
              <c:tx>
                <c:rich>
                  <a:bodyPr/>
                  <a:lstStyle/>
                  <a:p>
                    <a:r>
                      <a:rPr lang="en-US" sz="1050" baseline="0"/>
                      <a:t>Nedotační</a:t>
                    </a:r>
                    <a:r>
                      <a:rPr lang="en-US" sz="1050" b="0" i="1" u="none" strike="noStrike" baseline="0"/>
                      <a:t> </a:t>
                    </a:r>
                    <a:r>
                      <a:rPr lang="en-US" sz="1050" baseline="0"/>
                      <a:t> transfery 
0,1%</a:t>
                    </a:r>
                    <a:endParaRPr lang="en-US" sz="105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D03-4ED6-A937-DB8374AFBB59}"/>
                </c:ext>
              </c:extLst>
            </c:dLbl>
            <c:dLbl>
              <c:idx val="4"/>
              <c:layout>
                <c:manualLayout>
                  <c:x val="-9.4775885070979643E-2"/>
                  <c:y val="0.18906868307972338"/>
                </c:manualLayout>
              </c:layout>
              <c:tx>
                <c:rich>
                  <a:bodyPr/>
                  <a:lstStyle/>
                  <a:p>
                    <a:r>
                      <a:rPr lang="en-US" sz="1050" baseline="0" dirty="0" err="1"/>
                      <a:t>Dary</a:t>
                    </a:r>
                    <a:r>
                      <a:rPr lang="en-US" sz="1050" baseline="0" dirty="0"/>
                      <a:t> 
2,5%</a:t>
                    </a:r>
                    <a:endParaRPr lang="en-US" sz="105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D03-4ED6-A937-DB8374AFBB5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03-4ED6-A937-DB8374AFBB59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aseline="0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'[celkove finance do zaveru.xlsx]List2'!$A$4:$A$8,'[celkove finance do zaveru.xlsx]List2'!$A$10</c:f>
              <c:strCache>
                <c:ptCount val="6"/>
                <c:pt idx="0">
                  <c:v>    Dotační transfery</c:v>
                </c:pt>
                <c:pt idx="1">
                  <c:v>    Veřejné zakázky</c:v>
                </c:pt>
                <c:pt idx="2">
                  <c:v>    Půjčky</c:v>
                </c:pt>
                <c:pt idx="3">
                  <c:v>    Nedotační transfery *</c:v>
                </c:pt>
                <c:pt idx="4">
                  <c:v>    Dary **</c:v>
                </c:pt>
                <c:pt idx="5">
                  <c:v>     Daňové zvýhodnění podle </c:v>
                </c:pt>
              </c:strCache>
            </c:strRef>
          </c:cat>
          <c:val>
            <c:numRef>
              <c:f>'[celkove finance do zaveru.xlsx]List2'!$H$4:$H$8,'[celkove finance do zaveru.xlsx]List2'!$H$10</c:f>
              <c:numCache>
                <c:formatCode>#,##0</c:formatCode>
                <c:ptCount val="6"/>
                <c:pt idx="0">
                  <c:v>10335589.054770041</c:v>
                </c:pt>
                <c:pt idx="1">
                  <c:v>586762</c:v>
                </c:pt>
                <c:pt idx="2">
                  <c:v>100845.01000000001</c:v>
                </c:pt>
                <c:pt idx="3">
                  <c:v>13195.310000000001</c:v>
                </c:pt>
                <c:pt idx="4">
                  <c:v>281535</c:v>
                </c:pt>
                <c:pt idx="5">
                  <c:v>70695.768000000011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03-4ED6-A937-DB8374AFBB5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91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800" baseline="0">
          <a:latin typeface="Cambria" pitchFamily="18" charset="0"/>
        </a:defRPr>
      </a:pPr>
      <a:endParaRPr lang="cs-CZ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0.05987</cdr:x>
      <cdr:y>0.10127</cdr:y>
    </cdr:from>
    <cdr:to>
      <cdr:x>0.16332</cdr:x>
      <cdr:y>0.25316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529244" y="609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4T22:08:42.5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1,'11204'0,"-10554"0,-639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4T22:08:20.3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1,'19624'0,"-18486"0,-1118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2960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432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4655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2371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1043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5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76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7410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997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3832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6354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275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886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8779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657" userDrawn="1">
          <p15:clr>
            <a:srgbClr val="FBAE40"/>
          </p15:clr>
        </p15:guide>
        <p15:guide id="4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6654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1049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8656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158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028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6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84388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678" r:id="rId15"/>
    <p:sldLayoutId id="2147483684" r:id="rId16"/>
    <p:sldLayoutId id="2147483690" r:id="rId17"/>
    <p:sldLayoutId id="2147483685" r:id="rId18"/>
    <p:sldLayoutId id="2147483688" r:id="rId19"/>
    <p:sldLayoutId id="2147483674" r:id="rId20"/>
    <p:sldLayoutId id="2147483673" r:id="rId21"/>
    <p:sldLayoutId id="2147483676" r:id="rId22"/>
    <p:sldLayoutId id="2147483675" r:id="rId23"/>
    <p:sldLayoutId id="2147483677" r:id="rId24"/>
    <p:sldLayoutId id="2147483686" r:id="rId25"/>
    <p:sldLayoutId id="2147483691" r:id="rId26"/>
    <p:sldLayoutId id="2147483692" r:id="rId27"/>
    <p:sldLayoutId id="2147483693" r:id="rId28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3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049" userDrawn="1">
          <p15:clr>
            <a:srgbClr val="F26B43"/>
          </p15:clr>
        </p15:guide>
        <p15:guide id="4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pl.czso.cz/pll/rocenka/rocenkavyber.sateli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unispace.muni.cz/library/catalog/view/869/2739/595-1/#previe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css.jhu.edu/wp-content/uploads/downloads/2021/11/Comparative-Data-Tables-2017_11.4.2021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ccss.jhu.edu/wp-content/uploads/downloads/2013/04/JHU_Global-Civil-Society-Volunteering_FINAL_3.2013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muni.cz/absolventi/spolek-absolventu-a-pratel-mu/granty-tgm/aktualni-rocni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PBM120: Jakub Pejcal: jakub.pejcal@econ.muni.cz, CVNS, ESF MU</a:t>
            </a:r>
          </a:p>
          <a:p>
            <a:r>
              <a:rPr lang="cs-CZ" dirty="0"/>
              <a:t>1. 11. 2022 / 15. 11. 2022: financování NNO / zadání semestrálního úkolu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PBM120: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u="sng" dirty="0"/>
              <a:t>Financování NNO / Zadání semestrálního úkolu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7797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930F44-D292-4544-A188-6C37D143B1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1A10EA-47FD-48DF-A5E3-9EBD2C3F8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Hodnocení?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6A8322F-A253-41AC-ACED-BA370600D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575" y="1674405"/>
            <a:ext cx="9202850" cy="415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61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6963B6-985F-4BF4-ACAB-69F397363D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864D37-7377-426E-A700-DD172C27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 dnešní setkání…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C7D9CF8-0D32-472F-8CEE-6C029A99D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 kom bude řeč?</a:t>
            </a:r>
          </a:p>
          <a:p>
            <a:pPr marL="324000" lvl="1" indent="0">
              <a:buNone/>
            </a:pPr>
            <a:r>
              <a:rPr lang="cs-CZ" dirty="0"/>
              <a:t>01 – Víkendový pobyt pro znevýhodněné děti</a:t>
            </a:r>
          </a:p>
          <a:p>
            <a:pPr marL="324000" lvl="1" indent="0">
              <a:buNone/>
            </a:pPr>
            <a:r>
              <a:rPr lang="cs-CZ" dirty="0"/>
              <a:t>13 – Škola doma chrání Boha</a:t>
            </a:r>
          </a:p>
          <a:p>
            <a:pPr marL="324000" lvl="1" indent="0">
              <a:buNone/>
            </a:pPr>
            <a:r>
              <a:rPr lang="cs-CZ" dirty="0"/>
              <a:t>20 – Rekonstrukce hodnot</a:t>
            </a:r>
          </a:p>
          <a:p>
            <a:pPr marL="324000" lvl="1" indent="0">
              <a:buNone/>
            </a:pPr>
            <a:r>
              <a:rPr lang="cs-CZ" dirty="0"/>
              <a:t>24 – Masarykovi historici</a:t>
            </a:r>
          </a:p>
          <a:p>
            <a:pPr marL="324000" lvl="1" indent="0">
              <a:buNone/>
            </a:pPr>
            <a:r>
              <a:rPr lang="cs-CZ" dirty="0"/>
              <a:t>29 – Sýrie kolem nás</a:t>
            </a:r>
          </a:p>
          <a:p>
            <a:endParaRPr lang="cs-CZ" sz="1200" dirty="0"/>
          </a:p>
          <a:p>
            <a:r>
              <a:rPr lang="cs-CZ" dirty="0"/>
              <a:t>prostudujte, ohodnoťte dle zadaných kritérií – komu udělíte grant?</a:t>
            </a:r>
          </a:p>
          <a:p>
            <a:pPr marL="72000" indent="0">
              <a:buNone/>
            </a:pPr>
            <a:r>
              <a:rPr lang="cs-CZ" sz="2000" i="1" dirty="0"/>
              <a:t>   (30 minut na přípravu ve skupinách)</a:t>
            </a:r>
          </a:p>
        </p:txBody>
      </p:sp>
    </p:spTree>
    <p:extLst>
      <p:ext uri="{BB962C8B-B14F-4D97-AF65-F5344CB8AC3E}">
        <p14:creationId xmlns:p14="http://schemas.microsoft.com/office/powerpoint/2010/main" val="1799942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4B73E5-22B5-414A-803A-D10E3EB5EA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34323A-A55D-4930-9E49-743A2826A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postoupil do druhého kola?</a:t>
            </a:r>
          </a:p>
        </p:txBody>
      </p:sp>
      <p:pic>
        <p:nvPicPr>
          <p:cNvPr id="7" name="Zástupný obsah 6" descr="Obsah obrázku stůl&#10;&#10;Popis byl vytvořen automaticky">
            <a:extLst>
              <a:ext uri="{FF2B5EF4-FFF2-40B4-BE49-F238E27FC236}">
                <a16:creationId xmlns:a16="http://schemas.microsoft.com/office/drawing/2014/main" id="{7D4D7A0C-FB68-491E-9E9C-106482E6B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676" y="1387555"/>
            <a:ext cx="7798647" cy="4750445"/>
          </a:xfrm>
        </p:spPr>
      </p:pic>
    </p:spTree>
    <p:extLst>
      <p:ext uri="{BB962C8B-B14F-4D97-AF65-F5344CB8AC3E}">
        <p14:creationId xmlns:p14="http://schemas.microsoft.com/office/powerpoint/2010/main" val="556785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515A15-A503-425C-8D0D-FA82C4B46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7FF7CD-DE32-40E7-AAC1-0551545D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Výsledky: Víkendový pobyt pro…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7E63CA9E-DF55-47C5-85B7-9D052418A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216" y="1392506"/>
            <a:ext cx="7925567" cy="4745494"/>
          </a:xfrm>
        </p:spPr>
      </p:pic>
    </p:spTree>
    <p:extLst>
      <p:ext uri="{BB962C8B-B14F-4D97-AF65-F5344CB8AC3E}">
        <p14:creationId xmlns:p14="http://schemas.microsoft.com/office/powerpoint/2010/main" val="79707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515A15-A503-425C-8D0D-FA82C4B46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7FF7CD-DE32-40E7-AAC1-0551545D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Výsledky: Škola doma chrání Boha</a:t>
            </a:r>
          </a:p>
        </p:txBody>
      </p:sp>
      <p:pic>
        <p:nvPicPr>
          <p:cNvPr id="7" name="Zástupný obsah 6" descr="Obsah obrázku stůl&#10;&#10;Popis byl vytvořen automaticky">
            <a:extLst>
              <a:ext uri="{FF2B5EF4-FFF2-40B4-BE49-F238E27FC236}">
                <a16:creationId xmlns:a16="http://schemas.microsoft.com/office/drawing/2014/main" id="{F34EF46E-1445-4EF7-B2DE-A41C71EC4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15" y="2222322"/>
            <a:ext cx="7920569" cy="2192477"/>
          </a:xfrm>
        </p:spPr>
      </p:pic>
    </p:spTree>
    <p:extLst>
      <p:ext uri="{BB962C8B-B14F-4D97-AF65-F5344CB8AC3E}">
        <p14:creationId xmlns:p14="http://schemas.microsoft.com/office/powerpoint/2010/main" val="2059137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515A15-A503-425C-8D0D-FA82C4B46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7FF7CD-DE32-40E7-AAC1-0551545D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Výsledky: Rekonstrukce hodnot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0E343E88-C442-4197-8951-11C327675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33" y="1384918"/>
            <a:ext cx="8004333" cy="4576686"/>
          </a:xfrm>
        </p:spPr>
      </p:pic>
    </p:spTree>
    <p:extLst>
      <p:ext uri="{BB962C8B-B14F-4D97-AF65-F5344CB8AC3E}">
        <p14:creationId xmlns:p14="http://schemas.microsoft.com/office/powerpoint/2010/main" val="2145729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515A15-A503-425C-8D0D-FA82C4B46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7FF7CD-DE32-40E7-AAC1-0551545D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Výsledky: Masarykovi historici</a:t>
            </a:r>
          </a:p>
        </p:txBody>
      </p:sp>
      <p:pic>
        <p:nvPicPr>
          <p:cNvPr id="6" name="Zástupný obsah 5" descr="Obsah obrázku stůl&#10;&#10;Popis byl vytvořen automaticky">
            <a:extLst>
              <a:ext uri="{FF2B5EF4-FFF2-40B4-BE49-F238E27FC236}">
                <a16:creationId xmlns:a16="http://schemas.microsoft.com/office/drawing/2014/main" id="{68C8AFAB-7393-414E-9ECF-86025DFC4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811" y="1721164"/>
            <a:ext cx="8104377" cy="2936953"/>
          </a:xfrm>
        </p:spPr>
      </p:pic>
    </p:spTree>
    <p:extLst>
      <p:ext uri="{BB962C8B-B14F-4D97-AF65-F5344CB8AC3E}">
        <p14:creationId xmlns:p14="http://schemas.microsoft.com/office/powerpoint/2010/main" val="3551428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515A15-A503-425C-8D0D-FA82C4B46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7FF7CD-DE32-40E7-AAC1-0551545D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Výsledky: Sýrie kolem nás</a:t>
            </a:r>
          </a:p>
        </p:txBody>
      </p:sp>
      <p:pic>
        <p:nvPicPr>
          <p:cNvPr id="6" name="Zástupný obsah 5" descr="Obsah obrázku stůl&#10;&#10;Popis byl vytvořen automaticky">
            <a:extLst>
              <a:ext uri="{FF2B5EF4-FFF2-40B4-BE49-F238E27FC236}">
                <a16:creationId xmlns:a16="http://schemas.microsoft.com/office/drawing/2014/main" id="{8151D9FE-7D9B-4B3D-A423-E3AA6DC1E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615" y="1641750"/>
            <a:ext cx="7919194" cy="3574499"/>
          </a:xfrm>
        </p:spPr>
      </p:pic>
    </p:spTree>
    <p:extLst>
      <p:ext uri="{BB962C8B-B14F-4D97-AF65-F5344CB8AC3E}">
        <p14:creationId xmlns:p14="http://schemas.microsoft.com/office/powerpoint/2010/main" val="281079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Financování NNO v ČR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692002"/>
            <a:ext cx="9714415" cy="3794398"/>
          </a:xfrm>
        </p:spPr>
        <p:txBody>
          <a:bodyPr/>
          <a:lstStyle/>
          <a:p>
            <a:pPr>
              <a:defRPr/>
            </a:pPr>
            <a:r>
              <a:rPr lang="cs-CZ" altLang="cs-CZ" sz="1400" dirty="0"/>
              <a:t>podle </a:t>
            </a:r>
            <a:r>
              <a:rPr lang="cs-CZ" altLang="cs-CZ" sz="1400" dirty="0">
                <a:hlinkClick r:id="rId2"/>
              </a:rPr>
              <a:t>dat ČSÚ</a:t>
            </a:r>
            <a:r>
              <a:rPr lang="cs-CZ" altLang="cs-CZ" sz="1400" dirty="0"/>
              <a:t> (neziskové instituce sloužící domácnostem) v roce 2019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  </a:t>
            </a:r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								   (Fořtová, J.; 2021)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525F238-2CBD-4FC6-B5E6-03CC7C9B4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675" y="1952280"/>
            <a:ext cx="7172650" cy="3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50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E5A88B-9A00-499E-A4CE-44C2CB2ECD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21C864-9D0F-4FAB-8310-129ABED5A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 NNO v různých odvětvích?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C2CE2AB-066E-4ABD-A76B-251F77085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sz="1600" dirty="0"/>
              <a:t>									    Na penězích záleží, 2017 </a:t>
            </a:r>
          </a:p>
          <a:p>
            <a:pPr marL="72000" indent="0">
              <a:buNone/>
            </a:pPr>
            <a:r>
              <a:rPr lang="cs-CZ" sz="1600" dirty="0"/>
              <a:t>										více </a:t>
            </a:r>
            <a:r>
              <a:rPr lang="cs-CZ" sz="1600" dirty="0">
                <a:hlinkClick r:id="rId2"/>
              </a:rPr>
              <a:t>zde</a:t>
            </a:r>
            <a:r>
              <a:rPr lang="cs-CZ" sz="1600" dirty="0"/>
              <a:t>!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1892302-5C6C-4EC3-A951-79D13EEA5B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79"/>
          <a:stretch/>
        </p:blipFill>
        <p:spPr>
          <a:xfrm>
            <a:off x="861413" y="1236228"/>
            <a:ext cx="8310296" cy="532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7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6B2967-AF76-4FD8-8062-1A45E2A735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7AE59A-16A6-4232-A6CF-579C54389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 </a:t>
            </a:r>
            <a:r>
              <a:rPr lang="cs-CZ" sz="4000" dirty="0"/>
              <a:t>NNO v ČR vs. ve světě (2017)</a:t>
            </a:r>
            <a:r>
              <a:rPr lang="cs-CZ" dirty="0"/>
              <a:t> 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02D60A8B-B4F4-4703-84AB-005C5EEEA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72000" indent="0">
              <a:buNone/>
            </a:pPr>
            <a:r>
              <a:rPr lang="cs-CZ" sz="1800" dirty="0"/>
              <a:t>										            </a:t>
            </a:r>
            <a:r>
              <a:rPr lang="cs-CZ" sz="1600" dirty="0"/>
              <a:t>více </a:t>
            </a:r>
            <a:r>
              <a:rPr lang="cs-CZ" sz="1600" dirty="0">
                <a:hlinkClick r:id="rId2"/>
              </a:rPr>
              <a:t>zde</a:t>
            </a:r>
            <a:r>
              <a:rPr lang="cs-CZ" sz="1600" dirty="0"/>
              <a:t>!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8EFDCAC-7AD1-4A3F-A808-34965F9A3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644" y="1440648"/>
            <a:ext cx="6202711" cy="44951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82D60320-DF67-4027-AB43-151660B51FEC}"/>
                  </a:ext>
                </a:extLst>
              </p14:cNvPr>
              <p14:cNvContentPartPr/>
              <p14:nvPr/>
            </p14:nvContentPartPr>
            <p14:xfrm>
              <a:off x="4972078" y="3341205"/>
              <a:ext cx="4271457" cy="36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82D60320-DF67-4027-AB43-151660B51F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63079" y="3332565"/>
                <a:ext cx="4289096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3656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6B2967-AF76-4FD8-8062-1A45E2A735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7AE59A-16A6-4232-A6CF-579C54389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 </a:t>
            </a:r>
            <a:r>
              <a:rPr lang="cs-CZ" sz="4000" dirty="0"/>
              <a:t>NNO v ČR vs. ve světě (2013)</a:t>
            </a:r>
            <a:r>
              <a:rPr lang="cs-CZ" dirty="0"/>
              <a:t> 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02D60A8B-B4F4-4703-84AB-005C5EEEA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72000" indent="0">
              <a:buNone/>
            </a:pPr>
            <a:r>
              <a:rPr lang="cs-CZ" sz="1600" dirty="0"/>
              <a:t>										             více </a:t>
            </a:r>
            <a:r>
              <a:rPr lang="cs-CZ" sz="1600" dirty="0">
                <a:hlinkClick r:id="rId2"/>
              </a:rPr>
              <a:t>zde</a:t>
            </a:r>
            <a:r>
              <a:rPr lang="cs-CZ" sz="1600" dirty="0"/>
              <a:t>!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0741F3-640F-4015-864E-12D278532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851" y="1250815"/>
            <a:ext cx="7740297" cy="54471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17E1D873-202D-4DBC-8E6D-6589C35C8620}"/>
                  </a:ext>
                </a:extLst>
              </p14:cNvPr>
              <p14:cNvContentPartPr/>
              <p14:nvPr/>
            </p14:nvContentPartPr>
            <p14:xfrm>
              <a:off x="2484582" y="6065932"/>
              <a:ext cx="7481566" cy="36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17E1D873-202D-4DBC-8E6D-6589C35C862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5582" y="6057292"/>
                <a:ext cx="7499206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0065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C7C8A4-FEDB-4C55-9F9E-CF24888C19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6B8B044-B3F1-4E7D-80E2-EBA1AA18E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Diverzifikace vs. koncentrace?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81801B9-CFC0-4A22-9593-8F28ECD18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na čem se literatura shodne? </a:t>
            </a:r>
          </a:p>
          <a:p>
            <a:pPr marL="72000" indent="0">
              <a:buNone/>
            </a:pPr>
            <a:r>
              <a:rPr lang="cs-CZ" sz="1600" dirty="0"/>
              <a:t>		… kategorizace, každý rád přidá komentář / návod / doporučení pro vhodný poměr diverzifikace (!)</a:t>
            </a:r>
          </a:p>
          <a:p>
            <a:pPr marL="72000" indent="0">
              <a:buNone/>
            </a:pPr>
            <a:r>
              <a:rPr lang="cs-CZ" sz="1400" i="1" dirty="0"/>
              <a:t>(Pelikánová, 2018, Boukal a kol., 2013, Šedivý &amp; </a:t>
            </a:r>
            <a:r>
              <a:rPr lang="cs-CZ" sz="1400" i="1" dirty="0" err="1"/>
              <a:t>Medlíková</a:t>
            </a:r>
            <a:r>
              <a:rPr lang="cs-CZ" sz="1400" i="1" dirty="0"/>
              <a:t>, 2011, </a:t>
            </a:r>
            <a:r>
              <a:rPr lang="cs-CZ" sz="1400" i="1" dirty="0" err="1"/>
              <a:t>Rektořík</a:t>
            </a:r>
            <a:r>
              <a:rPr lang="cs-CZ" sz="1400" i="1" dirty="0"/>
              <a:t>, 2010, Skovajsa a kol., 2010, Boukal, 2009, … nebo třeba taky </a:t>
            </a:r>
            <a:r>
              <a:rPr lang="cs-CZ" sz="1400" i="1" dirty="0" err="1"/>
              <a:t>Anheier</a:t>
            </a:r>
            <a:r>
              <a:rPr lang="cs-CZ" sz="1400" i="1" dirty="0"/>
              <a:t>, 2005)</a:t>
            </a:r>
          </a:p>
          <a:p>
            <a:endParaRPr lang="cs-CZ" sz="1600" dirty="0"/>
          </a:p>
          <a:p>
            <a:r>
              <a:rPr lang="cs-CZ" sz="1600" dirty="0"/>
              <a:t>a co je „teda kurník“ lepší? diverzifikace vs. koncentrace =&gt; stabilita vs. náklady</a:t>
            </a:r>
          </a:p>
          <a:p>
            <a:pPr marL="72000" indent="0">
              <a:buNone/>
            </a:pPr>
            <a:r>
              <a:rPr lang="cs-CZ" sz="1400" i="1" dirty="0"/>
              <a:t>(</a:t>
            </a:r>
            <a:r>
              <a:rPr lang="cs-CZ" sz="1400" i="1" dirty="0" err="1"/>
              <a:t>Chang</a:t>
            </a:r>
            <a:r>
              <a:rPr lang="cs-CZ" sz="1400" i="1" dirty="0"/>
              <a:t>, </a:t>
            </a:r>
            <a:r>
              <a:rPr lang="cs-CZ" sz="1400" i="1" dirty="0" err="1"/>
              <a:t>Tuckman</a:t>
            </a:r>
            <a:r>
              <a:rPr lang="cs-CZ" sz="1400" i="1" dirty="0"/>
              <a:t> &amp; </a:t>
            </a:r>
            <a:r>
              <a:rPr lang="cs-CZ" sz="1400" i="1" dirty="0" err="1"/>
              <a:t>Chikoto-Schultz</a:t>
            </a:r>
            <a:r>
              <a:rPr lang="cs-CZ" sz="1400" i="1" dirty="0"/>
              <a:t>, 2018, Kim, 2017, </a:t>
            </a:r>
            <a:r>
              <a:rPr lang="cs-CZ" sz="1400" i="1" dirty="0" err="1"/>
              <a:t>Chikoto</a:t>
            </a:r>
            <a:r>
              <a:rPr lang="cs-CZ" sz="1400" i="1" dirty="0"/>
              <a:t> &amp; </a:t>
            </a:r>
            <a:r>
              <a:rPr lang="cs-CZ" sz="1400" i="1" dirty="0" err="1"/>
              <a:t>Neely</a:t>
            </a:r>
            <a:r>
              <a:rPr lang="cs-CZ" sz="1400" i="1" dirty="0"/>
              <a:t>, 2014, </a:t>
            </a:r>
            <a:r>
              <a:rPr lang="cs-CZ" sz="1400" i="1" dirty="0" err="1"/>
              <a:t>Frumkin</a:t>
            </a:r>
            <a:r>
              <a:rPr lang="cs-CZ" sz="1400" i="1" dirty="0"/>
              <a:t> &amp; </a:t>
            </a:r>
            <a:r>
              <a:rPr lang="cs-CZ" sz="1400" i="1" dirty="0" err="1"/>
              <a:t>Keating</a:t>
            </a:r>
            <a:r>
              <a:rPr lang="cs-CZ" sz="1400" i="1" dirty="0"/>
              <a:t>, 2011, </a:t>
            </a:r>
            <a:r>
              <a:rPr lang="cs-CZ" sz="1400" i="1" dirty="0" err="1"/>
              <a:t>Carroll</a:t>
            </a:r>
            <a:r>
              <a:rPr lang="cs-CZ" sz="1400" i="1" dirty="0"/>
              <a:t> &amp; </a:t>
            </a:r>
            <a:r>
              <a:rPr lang="cs-CZ" sz="1400" i="1" dirty="0" err="1"/>
              <a:t>Stater</a:t>
            </a:r>
            <a:r>
              <a:rPr lang="cs-CZ" sz="1400" i="1" dirty="0"/>
              <a:t>, 2009, </a:t>
            </a:r>
            <a:r>
              <a:rPr lang="cs-CZ" sz="1400" i="1" dirty="0" err="1"/>
              <a:t>Hager</a:t>
            </a:r>
            <a:r>
              <a:rPr lang="cs-CZ" sz="1400" i="1" dirty="0"/>
              <a:t>, 2001, </a:t>
            </a:r>
            <a:r>
              <a:rPr lang="cs-CZ" sz="1400" i="1" dirty="0" err="1"/>
              <a:t>Chang</a:t>
            </a:r>
            <a:r>
              <a:rPr lang="cs-CZ" sz="1400" i="1" dirty="0"/>
              <a:t> &amp; </a:t>
            </a:r>
            <a:r>
              <a:rPr lang="cs-CZ" sz="1400" i="1" dirty="0" err="1"/>
              <a:t>Tuckman</a:t>
            </a:r>
            <a:r>
              <a:rPr lang="cs-CZ" sz="1400" i="1" dirty="0"/>
              <a:t>, 1994 =&gt; </a:t>
            </a:r>
            <a:r>
              <a:rPr lang="cs-CZ" sz="1400" i="1" dirty="0" err="1"/>
              <a:t>Lu</a:t>
            </a:r>
            <a:r>
              <a:rPr lang="cs-CZ" sz="1400" i="1" dirty="0"/>
              <a:t>, Lin &amp; </a:t>
            </a:r>
            <a:r>
              <a:rPr lang="cs-CZ" sz="1400" i="1" dirty="0" err="1"/>
              <a:t>Wang</a:t>
            </a:r>
            <a:r>
              <a:rPr lang="cs-CZ" sz="1400" i="1" dirty="0"/>
              <a:t>, 2019, Hung &amp; </a:t>
            </a:r>
            <a:r>
              <a:rPr lang="cs-CZ" sz="1400" i="1" dirty="0" err="1"/>
              <a:t>Hager</a:t>
            </a:r>
            <a:r>
              <a:rPr lang="cs-CZ" sz="1400" i="1" dirty="0"/>
              <a:t>, 2018)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30253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Přímá</a:t>
            </a:r>
            <a:r>
              <a:rPr lang="en-US" sz="4000" dirty="0"/>
              <a:t> </a:t>
            </a:r>
            <a:r>
              <a:rPr lang="en-US" sz="4000" dirty="0" err="1"/>
              <a:t>podpora</a:t>
            </a:r>
            <a:r>
              <a:rPr lang="en-US" sz="4000" dirty="0"/>
              <a:t> z </a:t>
            </a:r>
            <a:r>
              <a:rPr lang="en-US" sz="4000" dirty="0" err="1"/>
              <a:t>veřejných</a:t>
            </a:r>
            <a:r>
              <a:rPr lang="en-US" sz="4000" dirty="0"/>
              <a:t> </a:t>
            </a:r>
            <a:r>
              <a:rPr lang="en-US" sz="4000" dirty="0" err="1"/>
              <a:t>rozpočtů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Přímá podpora: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								 (Prouzová, Z.; 2016)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nejčastěji ve formě dotací, realizováno veřejnými politikami (SDP)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proč? PROTOŽE jsou to důležití (výhradní) poskytovatelé úzce specializovaných veřejných služeb (humanitární zahraniční pomoc, multikulturní činnosti, integrace romské populace, ekologická osvěta…) či zabezpečují marginálních segment veřejných služeb</a:t>
            </a:r>
          </a:p>
        </p:txBody>
      </p:sp>
      <p:pic>
        <p:nvPicPr>
          <p:cNvPr id="8" name="table">
            <a:extLst>
              <a:ext uri="{FF2B5EF4-FFF2-40B4-BE49-F238E27FC236}">
                <a16:creationId xmlns:a16="http://schemas.microsoft.com/office/drawing/2014/main" id="{341C0CCB-DCA2-40D9-8CA9-82FFD46FB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46"/>
          <a:stretch/>
        </p:blipFill>
        <p:spPr>
          <a:xfrm>
            <a:off x="2881945" y="1901515"/>
            <a:ext cx="3585736" cy="1516952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CBD34D0B-F32F-4259-BE52-F96AC74A2A9C}"/>
              </a:ext>
            </a:extLst>
          </p:cNvPr>
          <p:cNvGraphicFramePr/>
          <p:nvPr/>
        </p:nvGraphicFramePr>
        <p:xfrm>
          <a:off x="6467681" y="1692002"/>
          <a:ext cx="3713318" cy="1935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5189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/>
              <a:t>Nep</a:t>
            </a:r>
            <a:r>
              <a:rPr lang="en-US" sz="4000" dirty="0" err="1"/>
              <a:t>římá</a:t>
            </a:r>
            <a:r>
              <a:rPr lang="en-US" sz="4000" dirty="0"/>
              <a:t> </a:t>
            </a:r>
            <a:r>
              <a:rPr lang="en-US" sz="4000" dirty="0" err="1"/>
              <a:t>podpora</a:t>
            </a:r>
            <a:r>
              <a:rPr lang="en-US" sz="4000" dirty="0"/>
              <a:t> z </a:t>
            </a:r>
            <a:r>
              <a:rPr lang="en-US" sz="4000" dirty="0" err="1"/>
              <a:t>veřejných</a:t>
            </a:r>
            <a:r>
              <a:rPr lang="en-US" sz="4000" dirty="0"/>
              <a:t> </a:t>
            </a:r>
            <a:r>
              <a:rPr lang="en-US" sz="4000" dirty="0" err="1"/>
              <a:t>rozpočtů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Nepřímá podpora: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					(Prouzová, Z.; 2016)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Nejčastěji ve formě:</a:t>
            </a:r>
          </a:p>
          <a:p>
            <a:pPr lvl="1">
              <a:defRPr/>
            </a:pPr>
            <a:r>
              <a:rPr lang="cs-CZ" altLang="cs-CZ" sz="1400" dirty="0"/>
              <a:t>možnosti využít komunikační a propagační kanály (obecní rozhlas, nástěnka, webové stránky)</a:t>
            </a:r>
          </a:p>
          <a:p>
            <a:pPr lvl="1">
              <a:defRPr/>
            </a:pPr>
            <a:r>
              <a:rPr lang="cs-CZ" altLang="cs-CZ" sz="1400" dirty="0"/>
              <a:t>pronájem či zapůjčení majetku a zdrojů obce (pronájem, technické vybavení, pracovní čas)</a:t>
            </a:r>
          </a:p>
          <a:p>
            <a:pPr lvl="1">
              <a:defRPr/>
            </a:pPr>
            <a:r>
              <a:rPr lang="cs-CZ" altLang="cs-CZ" sz="1400" dirty="0"/>
              <a:t>věcné a finanční dary</a:t>
            </a:r>
          </a:p>
          <a:p>
            <a:pPr lvl="1">
              <a:defRPr/>
            </a:pPr>
            <a:r>
              <a:rPr lang="cs-CZ" altLang="cs-CZ" sz="1400" dirty="0"/>
              <a:t>…</a:t>
            </a:r>
          </a:p>
          <a:p>
            <a:pPr lvl="1">
              <a:defRPr/>
            </a:pPr>
            <a:r>
              <a:rPr lang="cs-CZ" altLang="cs-CZ" sz="1400" dirty="0"/>
              <a:t>X) osvobození od místních poplatků, slevy na daních</a:t>
            </a:r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3064DE37-64CB-4BA0-9736-B3C3376C1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974" y="1692002"/>
            <a:ext cx="3566883" cy="22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33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„Repríza úkolu“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600" dirty="0"/>
              <a:t>Granty TGM</a:t>
            </a:r>
          </a:p>
          <a:p>
            <a:pPr lvl="1">
              <a:defRPr/>
            </a:pPr>
            <a:r>
              <a:rPr lang="cs-CZ" altLang="cs-CZ" sz="1600" dirty="0"/>
              <a:t>lehko na cvičišti…</a:t>
            </a:r>
          </a:p>
          <a:p>
            <a:pPr lvl="1">
              <a:defRPr/>
            </a:pPr>
            <a:r>
              <a:rPr lang="cs-CZ" altLang="cs-CZ" sz="1600" dirty="0"/>
              <a:t>kolektivní vypracování i ZV</a:t>
            </a:r>
          </a:p>
          <a:p>
            <a:pPr lvl="1">
              <a:defRPr/>
            </a:pPr>
            <a:endParaRPr lang="cs-CZ" altLang="cs-CZ" sz="1600" dirty="0"/>
          </a:p>
          <a:p>
            <a:pPr lvl="1">
              <a:defRPr/>
            </a:pPr>
            <a:endParaRPr lang="cs-CZ" altLang="cs-CZ" sz="1600" dirty="0"/>
          </a:p>
          <a:p>
            <a:pPr lvl="1">
              <a:defRPr/>
            </a:pPr>
            <a:r>
              <a:rPr lang="cs-CZ" altLang="cs-CZ" sz="1600" dirty="0"/>
              <a:t>příprava a prezentace projektu rozvíjejícího demokracii a občanskou společnost</a:t>
            </a:r>
          </a:p>
          <a:p>
            <a:pPr lvl="1">
              <a:defRPr/>
            </a:pPr>
            <a:r>
              <a:rPr lang="cs-CZ" altLang="cs-CZ" sz="1600" dirty="0"/>
              <a:t>„žádost a hodnocení na nečisto“</a:t>
            </a:r>
          </a:p>
          <a:p>
            <a:pPr lvl="1">
              <a:defRPr/>
            </a:pPr>
            <a:endParaRPr lang="cs-CZ" altLang="cs-CZ" sz="1600" dirty="0"/>
          </a:p>
          <a:p>
            <a:pPr lvl="1">
              <a:defRPr/>
            </a:pPr>
            <a:r>
              <a:rPr lang="cs-CZ" altLang="cs-CZ" sz="1600" dirty="0"/>
              <a:t>zadání za období 1. 6. 2022 – 30. 11. 2023</a:t>
            </a:r>
          </a:p>
          <a:p>
            <a:pPr lvl="1">
              <a:defRPr/>
            </a:pPr>
            <a:r>
              <a:rPr lang="cs-CZ" altLang="cs-CZ" sz="1600" dirty="0"/>
              <a:t>informace pro daný ročník </a:t>
            </a:r>
            <a:r>
              <a:rPr lang="cs-CZ" altLang="cs-CZ" sz="1600" dirty="0">
                <a:hlinkClick r:id="rId2"/>
              </a:rPr>
              <a:t>zde</a:t>
            </a:r>
            <a:r>
              <a:rPr lang="cs-CZ" altLang="cs-CZ" sz="1600" dirty="0"/>
              <a:t> (vyhlášení a pravidla, žádost o grant)</a:t>
            </a:r>
          </a:p>
          <a:p>
            <a:pPr lvl="1">
              <a:defRPr/>
            </a:pPr>
            <a:r>
              <a:rPr lang="cs-CZ" altLang="cs-CZ" sz="1600" dirty="0"/>
              <a:t>zpracování žádostí ve 2 či 3 členných skupinkách (dle preferencí)</a:t>
            </a:r>
          </a:p>
          <a:p>
            <a:pPr lvl="1">
              <a:defRPr/>
            </a:pPr>
            <a:endParaRPr lang="cs-CZ" altLang="cs-CZ" sz="1600" dirty="0"/>
          </a:p>
          <a:p>
            <a:pPr lvl="1">
              <a:defRPr/>
            </a:pPr>
            <a:r>
              <a:rPr lang="cs-CZ" altLang="cs-CZ" sz="1600" dirty="0"/>
              <a:t>„archiv projektů a hodnocení“ – </a:t>
            </a:r>
            <a:r>
              <a:rPr lang="cs-CZ" altLang="cs-CZ" sz="1600" b="1" u="sng" dirty="0"/>
              <a:t>v rámci dnešního setkání</a:t>
            </a:r>
          </a:p>
          <a:p>
            <a:pPr lvl="1">
              <a:defRPr/>
            </a:pPr>
            <a:endParaRPr lang="cs-CZ" altLang="cs-CZ" sz="1600" dirty="0"/>
          </a:p>
          <a:p>
            <a:pPr lvl="1">
              <a:defRPr/>
            </a:pPr>
            <a:r>
              <a:rPr lang="cs-CZ" altLang="cs-CZ" sz="1600" dirty="0"/>
              <a:t>harmonogram: 	  8. týden (zadání)</a:t>
            </a:r>
          </a:p>
          <a:p>
            <a:pPr marL="324000" lvl="1" indent="0">
              <a:buNone/>
              <a:defRPr/>
            </a:pPr>
            <a:r>
              <a:rPr lang="cs-CZ" altLang="cs-CZ" sz="1600" dirty="0"/>
              <a:t>			12. týden (odevzdání - odevzdávárna =&gt; samostatné hodnocení)</a:t>
            </a:r>
          </a:p>
          <a:p>
            <a:pPr marL="324000" lvl="1" indent="0">
              <a:buNone/>
              <a:defRPr/>
            </a:pPr>
            <a:r>
              <a:rPr lang="cs-CZ" altLang="cs-CZ" sz="1600" dirty="0"/>
              <a:t>			13. týden (prezentace - seminář =&gt; skupinové hodnocení)</a:t>
            </a:r>
            <a:endParaRPr lang="cs-CZ" altLang="cs-CZ" sz="11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AF500EC-2A11-49FB-A6CA-B483A21AE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471" y="546461"/>
            <a:ext cx="4277322" cy="22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751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6B50E02B-A6FE-4B8B-A332-A4F685782DFA}" vid="{DEB03F35-9B41-4FA5-A568-18C4059FA0B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ŠEDÁ základní 13">
    <a:dk1>
      <a:srgbClr val="000000"/>
    </a:dk1>
    <a:lt1>
      <a:srgbClr val="FFEEBB"/>
    </a:lt1>
    <a:dk2>
      <a:srgbClr val="330033"/>
    </a:dk2>
    <a:lt2>
      <a:srgbClr val="330033"/>
    </a:lt2>
    <a:accent1>
      <a:srgbClr val="8C3500"/>
    </a:accent1>
    <a:accent2>
      <a:srgbClr val="FF0000"/>
    </a:accent2>
    <a:accent3>
      <a:srgbClr val="FFF5DA"/>
    </a:accent3>
    <a:accent4>
      <a:srgbClr val="000000"/>
    </a:accent4>
    <a:accent5>
      <a:srgbClr val="C5AEAA"/>
    </a:accent5>
    <a:accent6>
      <a:srgbClr val="E70000"/>
    </a:accent6>
    <a:hlink>
      <a:srgbClr val="000000"/>
    </a:hlink>
    <a:folHlink>
      <a:srgbClr val="8C3500"/>
    </a:folHlink>
  </a:clrScheme>
  <a:fontScheme name="ŠEDÁ základní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1900</TotalTime>
  <Words>688</Words>
  <Application>Microsoft Office PowerPoint</Application>
  <PresentationFormat>Širokoúhlá obrazovka</PresentationFormat>
  <Paragraphs>135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Cambria</vt:lpstr>
      <vt:lpstr>Tahoma</vt:lpstr>
      <vt:lpstr>Trebuchet MS</vt:lpstr>
      <vt:lpstr>Wingdings</vt:lpstr>
      <vt:lpstr>Motiv1</vt:lpstr>
      <vt:lpstr>PBM120:</vt:lpstr>
      <vt:lpstr>Financování NNO v ČR</vt:lpstr>
      <vt:lpstr>Financování NNO v různých odvětvích?</vt:lpstr>
      <vt:lpstr>Financování NNO v ČR vs. ve světě (2017) </vt:lpstr>
      <vt:lpstr>Financování NNO v ČR vs. ve světě (2013) </vt:lpstr>
      <vt:lpstr>Diverzifikace vs. koncentrace?</vt:lpstr>
      <vt:lpstr>Přímá podpora z veřejných rozpočtů</vt:lpstr>
      <vt:lpstr>Nepřímá podpora z veřejných rozpočtů</vt:lpstr>
      <vt:lpstr>„Repríza úkolu“</vt:lpstr>
      <vt:lpstr>Hodnocení?</vt:lpstr>
      <vt:lpstr>Pro dnešní setkání…</vt:lpstr>
      <vt:lpstr>Kdo postoupil do druhého kola?</vt:lpstr>
      <vt:lpstr>Výsledky: Víkendový pobyt pro… </vt:lpstr>
      <vt:lpstr>Výsledky: Škola doma chrání Boha</vt:lpstr>
      <vt:lpstr>Výsledky: Rekonstrukce hodnot </vt:lpstr>
      <vt:lpstr>Výsledky: Masarykovi historici</vt:lpstr>
      <vt:lpstr>Výsledky: Sýrie kolem nás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Občanská společnost ve 20. století  „české / skautské století“</dc:title>
  <dc:creator>JP</dc:creator>
  <cp:lastModifiedBy>Jakub Pejcal</cp:lastModifiedBy>
  <cp:revision>95</cp:revision>
  <cp:lastPrinted>1601-01-01T00:00:00Z</cp:lastPrinted>
  <dcterms:created xsi:type="dcterms:W3CDTF">2019-02-25T18:09:44Z</dcterms:created>
  <dcterms:modified xsi:type="dcterms:W3CDTF">2022-11-15T16:48:29Z</dcterms:modified>
</cp:coreProperties>
</file>