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7"/>
  </p:notesMasterIdLst>
  <p:sldIdLst>
    <p:sldId id="256" r:id="rId2"/>
    <p:sldId id="257" r:id="rId3"/>
    <p:sldId id="258" r:id="rId4"/>
    <p:sldId id="259" r:id="rId5"/>
    <p:sldId id="260" r:id="rId6"/>
    <p:sldId id="263" r:id="rId7"/>
    <p:sldId id="261" r:id="rId8"/>
    <p:sldId id="262" r:id="rId9"/>
    <p:sldId id="362" r:id="rId10"/>
    <p:sldId id="363" r:id="rId11"/>
    <p:sldId id="364" r:id="rId12"/>
    <p:sldId id="412" r:id="rId13"/>
    <p:sldId id="365" r:id="rId14"/>
    <p:sldId id="366" r:id="rId15"/>
    <p:sldId id="424" r:id="rId16"/>
    <p:sldId id="367" r:id="rId17"/>
    <p:sldId id="368" r:id="rId18"/>
    <p:sldId id="409" r:id="rId19"/>
    <p:sldId id="410" r:id="rId20"/>
    <p:sldId id="411" r:id="rId21"/>
    <p:sldId id="425" r:id="rId22"/>
    <p:sldId id="426" r:id="rId23"/>
    <p:sldId id="427" r:id="rId24"/>
    <p:sldId id="428" r:id="rId25"/>
    <p:sldId id="429" r:id="rId26"/>
    <p:sldId id="430" r:id="rId27"/>
    <p:sldId id="337" r:id="rId28"/>
    <p:sldId id="338" r:id="rId29"/>
    <p:sldId id="265" r:id="rId30"/>
    <p:sldId id="431" r:id="rId31"/>
    <p:sldId id="432" r:id="rId32"/>
    <p:sldId id="433" r:id="rId33"/>
    <p:sldId id="434" r:id="rId34"/>
    <p:sldId id="435" r:id="rId35"/>
    <p:sldId id="436" r:id="rId36"/>
    <p:sldId id="437" r:id="rId37"/>
    <p:sldId id="438" r:id="rId38"/>
    <p:sldId id="439" r:id="rId39"/>
    <p:sldId id="440" r:id="rId40"/>
    <p:sldId id="441" r:id="rId41"/>
    <p:sldId id="442" r:id="rId42"/>
    <p:sldId id="443" r:id="rId43"/>
    <p:sldId id="444" r:id="rId44"/>
    <p:sldId id="445" r:id="rId45"/>
    <p:sldId id="446" r:id="rId46"/>
    <p:sldId id="447" r:id="rId47"/>
    <p:sldId id="448" r:id="rId48"/>
    <p:sldId id="449" r:id="rId49"/>
    <p:sldId id="450" r:id="rId50"/>
    <p:sldId id="451" r:id="rId51"/>
    <p:sldId id="452" r:id="rId52"/>
    <p:sldId id="453" r:id="rId53"/>
    <p:sldId id="454" r:id="rId54"/>
    <p:sldId id="455" r:id="rId55"/>
    <p:sldId id="456" r:id="rId56"/>
    <p:sldId id="457" r:id="rId57"/>
    <p:sldId id="458" r:id="rId58"/>
    <p:sldId id="459" r:id="rId59"/>
    <p:sldId id="461" r:id="rId60"/>
    <p:sldId id="462" r:id="rId61"/>
    <p:sldId id="463" r:id="rId62"/>
    <p:sldId id="464" r:id="rId63"/>
    <p:sldId id="460" r:id="rId64"/>
    <p:sldId id="465" r:id="rId65"/>
    <p:sldId id="466" r:id="rId66"/>
    <p:sldId id="467" r:id="rId67"/>
    <p:sldId id="468" r:id="rId68"/>
    <p:sldId id="469" r:id="rId69"/>
    <p:sldId id="470" r:id="rId70"/>
    <p:sldId id="471" r:id="rId71"/>
    <p:sldId id="472" r:id="rId72"/>
    <p:sldId id="473" r:id="rId73"/>
    <p:sldId id="474" r:id="rId74"/>
    <p:sldId id="475" r:id="rId75"/>
    <p:sldId id="476" r:id="rId76"/>
    <p:sldId id="477" r:id="rId77"/>
    <p:sldId id="478" r:id="rId78"/>
    <p:sldId id="479" r:id="rId79"/>
    <p:sldId id="480" r:id="rId80"/>
    <p:sldId id="481" r:id="rId81"/>
    <p:sldId id="484" r:id="rId82"/>
    <p:sldId id="483" r:id="rId83"/>
    <p:sldId id="485" r:id="rId84"/>
    <p:sldId id="486" r:id="rId85"/>
    <p:sldId id="487" r:id="rId86"/>
    <p:sldId id="488" r:id="rId87"/>
    <p:sldId id="680" r:id="rId88"/>
    <p:sldId id="322" r:id="rId89"/>
    <p:sldId id="323" r:id="rId90"/>
    <p:sldId id="324" r:id="rId91"/>
    <p:sldId id="325" r:id="rId92"/>
    <p:sldId id="326" r:id="rId93"/>
    <p:sldId id="704" r:id="rId94"/>
    <p:sldId id="327" r:id="rId95"/>
    <p:sldId id="328" r:id="rId96"/>
    <p:sldId id="329" r:id="rId97"/>
    <p:sldId id="330" r:id="rId98"/>
    <p:sldId id="331" r:id="rId99"/>
    <p:sldId id="332" r:id="rId100"/>
    <p:sldId id="333" r:id="rId101"/>
    <p:sldId id="334" r:id="rId102"/>
    <p:sldId id="335" r:id="rId103"/>
    <p:sldId id="705" r:id="rId104"/>
    <p:sldId id="706" r:id="rId105"/>
    <p:sldId id="707" r:id="rId106"/>
    <p:sldId id="708" r:id="rId107"/>
    <p:sldId id="709" r:id="rId108"/>
    <p:sldId id="710" r:id="rId109"/>
    <p:sldId id="768" r:id="rId110"/>
    <p:sldId id="769" r:id="rId111"/>
    <p:sldId id="711" r:id="rId112"/>
    <p:sldId id="712" r:id="rId113"/>
    <p:sldId id="713" r:id="rId114"/>
    <p:sldId id="714" r:id="rId115"/>
    <p:sldId id="767" r:id="rId116"/>
    <p:sldId id="336" r:id="rId117"/>
    <p:sldId id="716" r:id="rId118"/>
    <p:sldId id="715" r:id="rId119"/>
    <p:sldId id="717" r:id="rId120"/>
    <p:sldId id="718" r:id="rId121"/>
    <p:sldId id="719" r:id="rId122"/>
    <p:sldId id="720" r:id="rId123"/>
    <p:sldId id="721" r:id="rId124"/>
    <p:sldId id="722" r:id="rId125"/>
    <p:sldId id="723" r:id="rId126"/>
    <p:sldId id="724" r:id="rId127"/>
    <p:sldId id="725" r:id="rId128"/>
    <p:sldId id="726" r:id="rId129"/>
    <p:sldId id="727" r:id="rId130"/>
    <p:sldId id="728" r:id="rId131"/>
    <p:sldId id="729" r:id="rId132"/>
    <p:sldId id="730" r:id="rId133"/>
    <p:sldId id="731" r:id="rId134"/>
    <p:sldId id="732" r:id="rId135"/>
    <p:sldId id="733" r:id="rId136"/>
    <p:sldId id="734" r:id="rId137"/>
    <p:sldId id="735" r:id="rId138"/>
    <p:sldId id="736" r:id="rId139"/>
    <p:sldId id="737" r:id="rId140"/>
    <p:sldId id="738" r:id="rId141"/>
    <p:sldId id="739" r:id="rId142"/>
    <p:sldId id="740" r:id="rId143"/>
    <p:sldId id="741" r:id="rId144"/>
    <p:sldId id="742" r:id="rId145"/>
    <p:sldId id="743" r:id="rId146"/>
    <p:sldId id="744" r:id="rId147"/>
    <p:sldId id="745" r:id="rId148"/>
    <p:sldId id="746" r:id="rId149"/>
    <p:sldId id="747" r:id="rId150"/>
    <p:sldId id="748" r:id="rId151"/>
    <p:sldId id="749" r:id="rId152"/>
    <p:sldId id="752" r:id="rId153"/>
    <p:sldId id="753" r:id="rId154"/>
    <p:sldId id="754" r:id="rId155"/>
    <p:sldId id="755" r:id="rId156"/>
    <p:sldId id="756" r:id="rId157"/>
    <p:sldId id="757" r:id="rId158"/>
    <p:sldId id="758" r:id="rId159"/>
    <p:sldId id="759" r:id="rId160"/>
    <p:sldId id="760" r:id="rId161"/>
    <p:sldId id="761" r:id="rId162"/>
    <p:sldId id="762" r:id="rId163"/>
    <p:sldId id="780" r:id="rId164"/>
    <p:sldId id="781" r:id="rId165"/>
    <p:sldId id="782" r:id="rId166"/>
    <p:sldId id="763" r:id="rId167"/>
    <p:sldId id="500" r:id="rId168"/>
    <p:sldId id="501" r:id="rId169"/>
    <p:sldId id="502" r:id="rId170"/>
    <p:sldId id="503" r:id="rId171"/>
    <p:sldId id="504" r:id="rId172"/>
    <p:sldId id="505" r:id="rId173"/>
    <p:sldId id="506" r:id="rId174"/>
    <p:sldId id="507" r:id="rId175"/>
    <p:sldId id="508" r:id="rId176"/>
    <p:sldId id="509" r:id="rId177"/>
    <p:sldId id="510" r:id="rId178"/>
    <p:sldId id="511" r:id="rId179"/>
    <p:sldId id="512" r:id="rId180"/>
    <p:sldId id="513" r:id="rId181"/>
    <p:sldId id="514" r:id="rId182"/>
    <p:sldId id="515" r:id="rId183"/>
    <p:sldId id="557" r:id="rId184"/>
    <p:sldId id="517" r:id="rId185"/>
    <p:sldId id="354" r:id="rId186"/>
    <p:sldId id="356" r:id="rId187"/>
    <p:sldId id="521" r:id="rId188"/>
    <p:sldId id="558" r:id="rId189"/>
    <p:sldId id="783" r:id="rId190"/>
    <p:sldId id="389" r:id="rId191"/>
    <p:sldId id="403" r:id="rId192"/>
    <p:sldId id="559" r:id="rId193"/>
    <p:sldId id="525" r:id="rId194"/>
    <p:sldId id="526" r:id="rId195"/>
    <p:sldId id="528" r:id="rId196"/>
    <p:sldId id="529" r:id="rId197"/>
    <p:sldId id="530" r:id="rId198"/>
    <p:sldId id="531" r:id="rId199"/>
    <p:sldId id="532" r:id="rId200"/>
    <p:sldId id="533" r:id="rId201"/>
    <p:sldId id="534" r:id="rId202"/>
    <p:sldId id="535" r:id="rId203"/>
    <p:sldId id="536" r:id="rId204"/>
    <p:sldId id="537" r:id="rId205"/>
    <p:sldId id="538" r:id="rId206"/>
    <p:sldId id="539" r:id="rId207"/>
    <p:sldId id="540" r:id="rId208"/>
    <p:sldId id="541" r:id="rId209"/>
    <p:sldId id="542" r:id="rId210"/>
    <p:sldId id="784" r:id="rId211"/>
    <p:sldId id="543" r:id="rId212"/>
    <p:sldId id="544" r:id="rId213"/>
    <p:sldId id="545" r:id="rId214"/>
    <p:sldId id="546" r:id="rId215"/>
    <p:sldId id="547" r:id="rId216"/>
    <p:sldId id="548" r:id="rId217"/>
    <p:sldId id="560" r:id="rId218"/>
    <p:sldId id="561" r:id="rId219"/>
    <p:sldId id="562" r:id="rId220"/>
    <p:sldId id="550" r:id="rId221"/>
    <p:sldId id="553" r:id="rId222"/>
    <p:sldId id="554" r:id="rId223"/>
    <p:sldId id="555" r:id="rId224"/>
    <p:sldId id="556" r:id="rId225"/>
    <p:sldId id="564" r:id="rId22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27" Type="http://schemas.openxmlformats.org/officeDocument/2006/relationships/notesMaster" Target="notesMasters/notesMaster1.xml"/><Relationship Id="rId201" Type="http://schemas.openxmlformats.org/officeDocument/2006/relationships/slide" Target="slides/slide200.xml"/><Relationship Id="rId222" Type="http://schemas.openxmlformats.org/officeDocument/2006/relationships/slide" Target="slides/slide22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viewProps" Target="viewProps.xml"/><Relationship Id="rId19" Type="http://schemas.openxmlformats.org/officeDocument/2006/relationships/slide" Target="slides/slide18.xml"/><Relationship Id="rId224" Type="http://schemas.openxmlformats.org/officeDocument/2006/relationships/slide" Target="slides/slide223.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theme" Target="theme/theme1.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231" Type="http://schemas.openxmlformats.org/officeDocument/2006/relationships/tableStyles" Target="tableStyle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FA3D2C-1E5D-4915-9B34-9EC415070BA8}" type="datetimeFigureOut">
              <a:rPr lang="cs-CZ" smtClean="0"/>
              <a:t>19.09.2022</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AA3326-410B-4514-B63E-BDA4CD80E8E3}" type="slidenum">
              <a:rPr lang="cs-CZ" smtClean="0"/>
              <a:t>‹#›</a:t>
            </a:fld>
            <a:endParaRPr lang="cs-CZ"/>
          </a:p>
        </p:txBody>
      </p:sp>
    </p:spTree>
    <p:extLst>
      <p:ext uri="{BB962C8B-B14F-4D97-AF65-F5344CB8AC3E}">
        <p14:creationId xmlns:p14="http://schemas.microsoft.com/office/powerpoint/2010/main" val="4118109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a:p>
            <a:pPr eaLnBrk="1" hangingPunct="1">
              <a:spcBef>
                <a:spcPct val="0"/>
              </a:spcBef>
            </a:pPr>
            <a:endParaRPr lang="cs-CZ" altLang="cs-CZ"/>
          </a:p>
        </p:txBody>
      </p:sp>
      <p:sp>
        <p:nvSpPr>
          <p:cNvPr id="53252" name="Zástupný symbol pro číslo snímku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68AC3E41-F99F-4DF0-8BE4-B3E32734B0FA}" type="slidenum">
              <a:rPr lang="cs-CZ" altLang="cs-CZ"/>
              <a:pPr algn="r" eaLnBrk="1" hangingPunct="1">
                <a:spcBef>
                  <a:spcPct val="0"/>
                </a:spcBef>
              </a:pPr>
              <a:t>15</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418665-942F-4C57-8D60-E5B234540DA3}"/>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1C788658-407D-414B-9BF8-E6047E6CF1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758CBE4D-8A68-48FA-B101-08CCBD3B2178}"/>
              </a:ext>
            </a:extLst>
          </p:cNvPr>
          <p:cNvSpPr>
            <a:spLocks noGrp="1"/>
          </p:cNvSpPr>
          <p:nvPr>
            <p:ph type="dt" sz="half" idx="10"/>
          </p:nvPr>
        </p:nvSpPr>
        <p:spPr/>
        <p:txBody>
          <a:bodyPr/>
          <a:lstStyle/>
          <a:p>
            <a:fld id="{49F5CA40-7FF4-4798-96ED-6F034EBBBD4E}" type="datetimeFigureOut">
              <a:rPr lang="cs-CZ" smtClean="0"/>
              <a:t>19.09.2022</a:t>
            </a:fld>
            <a:endParaRPr lang="cs-CZ"/>
          </a:p>
        </p:txBody>
      </p:sp>
      <p:sp>
        <p:nvSpPr>
          <p:cNvPr id="5" name="Zástupný symbol pro zápatí 4">
            <a:extLst>
              <a:ext uri="{FF2B5EF4-FFF2-40B4-BE49-F238E27FC236}">
                <a16:creationId xmlns:a16="http://schemas.microsoft.com/office/drawing/2014/main" id="{64E8991C-D9A4-46C0-B44C-4C85CE154DE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B86A5B6-7985-42C8-8CED-C10AF19B09B3}"/>
              </a:ext>
            </a:extLst>
          </p:cNvPr>
          <p:cNvSpPr>
            <a:spLocks noGrp="1"/>
          </p:cNvSpPr>
          <p:nvPr>
            <p:ph type="sldNum" sz="quarter" idx="12"/>
          </p:nvPr>
        </p:nvSpPr>
        <p:spPr/>
        <p:txBody>
          <a:bodyPr/>
          <a:lstStyle/>
          <a:p>
            <a:fld id="{4DDE952B-690C-4191-BB08-ACBE46AF421E}" type="slidenum">
              <a:rPr lang="cs-CZ" smtClean="0"/>
              <a:t>‹#›</a:t>
            </a:fld>
            <a:endParaRPr lang="cs-CZ"/>
          </a:p>
        </p:txBody>
      </p:sp>
    </p:spTree>
    <p:extLst>
      <p:ext uri="{BB962C8B-B14F-4D97-AF65-F5344CB8AC3E}">
        <p14:creationId xmlns:p14="http://schemas.microsoft.com/office/powerpoint/2010/main" val="3611444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B3A24D-CC85-4B43-8D00-2F50F214CC43}"/>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5AFB98F9-6BAF-4695-9862-215E3FC91D08}"/>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66038BC-9723-4D3A-9DF4-3A5BD537B73E}"/>
              </a:ext>
            </a:extLst>
          </p:cNvPr>
          <p:cNvSpPr>
            <a:spLocks noGrp="1"/>
          </p:cNvSpPr>
          <p:nvPr>
            <p:ph type="dt" sz="half" idx="10"/>
          </p:nvPr>
        </p:nvSpPr>
        <p:spPr/>
        <p:txBody>
          <a:bodyPr/>
          <a:lstStyle/>
          <a:p>
            <a:fld id="{49F5CA40-7FF4-4798-96ED-6F034EBBBD4E}" type="datetimeFigureOut">
              <a:rPr lang="cs-CZ" smtClean="0"/>
              <a:t>19.09.2022</a:t>
            </a:fld>
            <a:endParaRPr lang="cs-CZ"/>
          </a:p>
        </p:txBody>
      </p:sp>
      <p:sp>
        <p:nvSpPr>
          <p:cNvPr id="5" name="Zástupný symbol pro zápatí 4">
            <a:extLst>
              <a:ext uri="{FF2B5EF4-FFF2-40B4-BE49-F238E27FC236}">
                <a16:creationId xmlns:a16="http://schemas.microsoft.com/office/drawing/2014/main" id="{56231B5F-E4AE-44A9-9A53-D4E53A6AE65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0CD11B6-C2C2-4B47-A0C8-720C72B52CA5}"/>
              </a:ext>
            </a:extLst>
          </p:cNvPr>
          <p:cNvSpPr>
            <a:spLocks noGrp="1"/>
          </p:cNvSpPr>
          <p:nvPr>
            <p:ph type="sldNum" sz="quarter" idx="12"/>
          </p:nvPr>
        </p:nvSpPr>
        <p:spPr/>
        <p:txBody>
          <a:bodyPr/>
          <a:lstStyle/>
          <a:p>
            <a:fld id="{4DDE952B-690C-4191-BB08-ACBE46AF421E}" type="slidenum">
              <a:rPr lang="cs-CZ" smtClean="0"/>
              <a:t>‹#›</a:t>
            </a:fld>
            <a:endParaRPr lang="cs-CZ"/>
          </a:p>
        </p:txBody>
      </p:sp>
    </p:spTree>
    <p:extLst>
      <p:ext uri="{BB962C8B-B14F-4D97-AF65-F5344CB8AC3E}">
        <p14:creationId xmlns:p14="http://schemas.microsoft.com/office/powerpoint/2010/main" val="1260418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6790E169-22C0-451A-8719-DB6E939E38CA}"/>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CA92E0E7-1727-4EC2-9DF7-B037F15789C9}"/>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3EF1D25-F623-4B90-A070-6CE099D74B33}"/>
              </a:ext>
            </a:extLst>
          </p:cNvPr>
          <p:cNvSpPr>
            <a:spLocks noGrp="1"/>
          </p:cNvSpPr>
          <p:nvPr>
            <p:ph type="dt" sz="half" idx="10"/>
          </p:nvPr>
        </p:nvSpPr>
        <p:spPr/>
        <p:txBody>
          <a:bodyPr/>
          <a:lstStyle/>
          <a:p>
            <a:fld id="{49F5CA40-7FF4-4798-96ED-6F034EBBBD4E}" type="datetimeFigureOut">
              <a:rPr lang="cs-CZ" smtClean="0"/>
              <a:t>19.09.2022</a:t>
            </a:fld>
            <a:endParaRPr lang="cs-CZ"/>
          </a:p>
        </p:txBody>
      </p:sp>
      <p:sp>
        <p:nvSpPr>
          <p:cNvPr id="5" name="Zástupný symbol pro zápatí 4">
            <a:extLst>
              <a:ext uri="{FF2B5EF4-FFF2-40B4-BE49-F238E27FC236}">
                <a16:creationId xmlns:a16="http://schemas.microsoft.com/office/drawing/2014/main" id="{843878E5-D33E-4FE7-A247-7895200F57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CFC76A4-4D8C-4239-B0CF-F30FB061C97C}"/>
              </a:ext>
            </a:extLst>
          </p:cNvPr>
          <p:cNvSpPr>
            <a:spLocks noGrp="1"/>
          </p:cNvSpPr>
          <p:nvPr>
            <p:ph type="sldNum" sz="quarter" idx="12"/>
          </p:nvPr>
        </p:nvSpPr>
        <p:spPr/>
        <p:txBody>
          <a:bodyPr/>
          <a:lstStyle/>
          <a:p>
            <a:fld id="{4DDE952B-690C-4191-BB08-ACBE46AF421E}" type="slidenum">
              <a:rPr lang="cs-CZ" smtClean="0"/>
              <a:t>‹#›</a:t>
            </a:fld>
            <a:endParaRPr lang="cs-CZ"/>
          </a:p>
        </p:txBody>
      </p:sp>
    </p:spTree>
    <p:extLst>
      <p:ext uri="{BB962C8B-B14F-4D97-AF65-F5344CB8AC3E}">
        <p14:creationId xmlns:p14="http://schemas.microsoft.com/office/powerpoint/2010/main" val="621076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718470-0E90-4312-802A-F09A5819B2E3}"/>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3C6591BF-DCBE-4661-B7B3-2D18E74E90F0}"/>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F7FC9D4-2531-4329-96B7-18963F0F9969}"/>
              </a:ext>
            </a:extLst>
          </p:cNvPr>
          <p:cNvSpPr>
            <a:spLocks noGrp="1"/>
          </p:cNvSpPr>
          <p:nvPr>
            <p:ph type="dt" sz="half" idx="10"/>
          </p:nvPr>
        </p:nvSpPr>
        <p:spPr/>
        <p:txBody>
          <a:bodyPr/>
          <a:lstStyle/>
          <a:p>
            <a:fld id="{49F5CA40-7FF4-4798-96ED-6F034EBBBD4E}" type="datetimeFigureOut">
              <a:rPr lang="cs-CZ" smtClean="0"/>
              <a:t>19.09.2022</a:t>
            </a:fld>
            <a:endParaRPr lang="cs-CZ"/>
          </a:p>
        </p:txBody>
      </p:sp>
      <p:sp>
        <p:nvSpPr>
          <p:cNvPr id="5" name="Zástupný symbol pro zápatí 4">
            <a:extLst>
              <a:ext uri="{FF2B5EF4-FFF2-40B4-BE49-F238E27FC236}">
                <a16:creationId xmlns:a16="http://schemas.microsoft.com/office/drawing/2014/main" id="{B0ACE354-3C43-48D6-90E6-C6C0ACBA3CF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108FF5F-C4B3-48DD-BB74-48DAA043D437}"/>
              </a:ext>
            </a:extLst>
          </p:cNvPr>
          <p:cNvSpPr>
            <a:spLocks noGrp="1"/>
          </p:cNvSpPr>
          <p:nvPr>
            <p:ph type="sldNum" sz="quarter" idx="12"/>
          </p:nvPr>
        </p:nvSpPr>
        <p:spPr/>
        <p:txBody>
          <a:bodyPr/>
          <a:lstStyle/>
          <a:p>
            <a:fld id="{4DDE952B-690C-4191-BB08-ACBE46AF421E}" type="slidenum">
              <a:rPr lang="cs-CZ" smtClean="0"/>
              <a:t>‹#›</a:t>
            </a:fld>
            <a:endParaRPr lang="cs-CZ"/>
          </a:p>
        </p:txBody>
      </p:sp>
    </p:spTree>
    <p:extLst>
      <p:ext uri="{BB962C8B-B14F-4D97-AF65-F5344CB8AC3E}">
        <p14:creationId xmlns:p14="http://schemas.microsoft.com/office/powerpoint/2010/main" val="4287697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635609-DB4F-4F21-BBB8-E0E6FA2DAE6D}"/>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B6FBCCF9-ED9A-4D17-AF13-FAA1E2F2E5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B4E95374-E1EA-4660-82E0-B62D3C735300}"/>
              </a:ext>
            </a:extLst>
          </p:cNvPr>
          <p:cNvSpPr>
            <a:spLocks noGrp="1"/>
          </p:cNvSpPr>
          <p:nvPr>
            <p:ph type="dt" sz="half" idx="10"/>
          </p:nvPr>
        </p:nvSpPr>
        <p:spPr/>
        <p:txBody>
          <a:bodyPr/>
          <a:lstStyle/>
          <a:p>
            <a:fld id="{49F5CA40-7FF4-4798-96ED-6F034EBBBD4E}" type="datetimeFigureOut">
              <a:rPr lang="cs-CZ" smtClean="0"/>
              <a:t>19.09.2022</a:t>
            </a:fld>
            <a:endParaRPr lang="cs-CZ"/>
          </a:p>
        </p:txBody>
      </p:sp>
      <p:sp>
        <p:nvSpPr>
          <p:cNvPr id="5" name="Zástupný symbol pro zápatí 4">
            <a:extLst>
              <a:ext uri="{FF2B5EF4-FFF2-40B4-BE49-F238E27FC236}">
                <a16:creationId xmlns:a16="http://schemas.microsoft.com/office/drawing/2014/main" id="{DD3FA402-CD73-4E99-BD92-B9A63AE1723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5EDE018-F446-4255-9725-A60D86B1A28E}"/>
              </a:ext>
            </a:extLst>
          </p:cNvPr>
          <p:cNvSpPr>
            <a:spLocks noGrp="1"/>
          </p:cNvSpPr>
          <p:nvPr>
            <p:ph type="sldNum" sz="quarter" idx="12"/>
          </p:nvPr>
        </p:nvSpPr>
        <p:spPr/>
        <p:txBody>
          <a:bodyPr/>
          <a:lstStyle/>
          <a:p>
            <a:fld id="{4DDE952B-690C-4191-BB08-ACBE46AF421E}" type="slidenum">
              <a:rPr lang="cs-CZ" smtClean="0"/>
              <a:t>‹#›</a:t>
            </a:fld>
            <a:endParaRPr lang="cs-CZ"/>
          </a:p>
        </p:txBody>
      </p:sp>
    </p:spTree>
    <p:extLst>
      <p:ext uri="{BB962C8B-B14F-4D97-AF65-F5344CB8AC3E}">
        <p14:creationId xmlns:p14="http://schemas.microsoft.com/office/powerpoint/2010/main" val="2879806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9FBA02-4379-4D07-B8B6-BA3C3333A341}"/>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C471175E-748F-415A-A61F-31EEE233107D}"/>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D9C0113F-9344-4E11-8502-50F8914EDE13}"/>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0F79AD53-BB5D-4F33-AABF-247571E8F8A9}"/>
              </a:ext>
            </a:extLst>
          </p:cNvPr>
          <p:cNvSpPr>
            <a:spLocks noGrp="1"/>
          </p:cNvSpPr>
          <p:nvPr>
            <p:ph type="dt" sz="half" idx="10"/>
          </p:nvPr>
        </p:nvSpPr>
        <p:spPr/>
        <p:txBody>
          <a:bodyPr/>
          <a:lstStyle/>
          <a:p>
            <a:fld id="{49F5CA40-7FF4-4798-96ED-6F034EBBBD4E}" type="datetimeFigureOut">
              <a:rPr lang="cs-CZ" smtClean="0"/>
              <a:t>19.09.2022</a:t>
            </a:fld>
            <a:endParaRPr lang="cs-CZ"/>
          </a:p>
        </p:txBody>
      </p:sp>
      <p:sp>
        <p:nvSpPr>
          <p:cNvPr id="6" name="Zástupný symbol pro zápatí 5">
            <a:extLst>
              <a:ext uri="{FF2B5EF4-FFF2-40B4-BE49-F238E27FC236}">
                <a16:creationId xmlns:a16="http://schemas.microsoft.com/office/drawing/2014/main" id="{F6C1086A-87D7-4D0E-BC0B-A2B8527A456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49C82C2-0DE2-4770-AA7F-1C2F2930A212}"/>
              </a:ext>
            </a:extLst>
          </p:cNvPr>
          <p:cNvSpPr>
            <a:spLocks noGrp="1"/>
          </p:cNvSpPr>
          <p:nvPr>
            <p:ph type="sldNum" sz="quarter" idx="12"/>
          </p:nvPr>
        </p:nvSpPr>
        <p:spPr/>
        <p:txBody>
          <a:bodyPr/>
          <a:lstStyle/>
          <a:p>
            <a:fld id="{4DDE952B-690C-4191-BB08-ACBE46AF421E}" type="slidenum">
              <a:rPr lang="cs-CZ" smtClean="0"/>
              <a:t>‹#›</a:t>
            </a:fld>
            <a:endParaRPr lang="cs-CZ"/>
          </a:p>
        </p:txBody>
      </p:sp>
    </p:spTree>
    <p:extLst>
      <p:ext uri="{BB962C8B-B14F-4D97-AF65-F5344CB8AC3E}">
        <p14:creationId xmlns:p14="http://schemas.microsoft.com/office/powerpoint/2010/main" val="2600973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5187FD-B5C2-4E3B-A24B-B788F67E167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9CD9B4A9-E35D-4BF2-A0BD-B45766EB9B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A3A54C3D-3F5A-46D3-9BC0-C2C85D174B64}"/>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C08DDCDC-5EE1-472B-B71C-2EB78AB1E7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F7D2A1D3-79D4-44F3-AB3E-D4998058F7AF}"/>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6740F8B-B850-4DC2-9838-EB7C008B0599}"/>
              </a:ext>
            </a:extLst>
          </p:cNvPr>
          <p:cNvSpPr>
            <a:spLocks noGrp="1"/>
          </p:cNvSpPr>
          <p:nvPr>
            <p:ph type="dt" sz="half" idx="10"/>
          </p:nvPr>
        </p:nvSpPr>
        <p:spPr/>
        <p:txBody>
          <a:bodyPr/>
          <a:lstStyle/>
          <a:p>
            <a:fld id="{49F5CA40-7FF4-4798-96ED-6F034EBBBD4E}" type="datetimeFigureOut">
              <a:rPr lang="cs-CZ" smtClean="0"/>
              <a:t>19.09.2022</a:t>
            </a:fld>
            <a:endParaRPr lang="cs-CZ"/>
          </a:p>
        </p:txBody>
      </p:sp>
      <p:sp>
        <p:nvSpPr>
          <p:cNvPr id="8" name="Zástupný symbol pro zápatí 7">
            <a:extLst>
              <a:ext uri="{FF2B5EF4-FFF2-40B4-BE49-F238E27FC236}">
                <a16:creationId xmlns:a16="http://schemas.microsoft.com/office/drawing/2014/main" id="{AB99EFCF-5891-4080-A713-F879F626169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0883A4D3-D3A1-43A0-B00B-0BA1E75949AB}"/>
              </a:ext>
            </a:extLst>
          </p:cNvPr>
          <p:cNvSpPr>
            <a:spLocks noGrp="1"/>
          </p:cNvSpPr>
          <p:nvPr>
            <p:ph type="sldNum" sz="quarter" idx="12"/>
          </p:nvPr>
        </p:nvSpPr>
        <p:spPr/>
        <p:txBody>
          <a:bodyPr/>
          <a:lstStyle/>
          <a:p>
            <a:fld id="{4DDE952B-690C-4191-BB08-ACBE46AF421E}" type="slidenum">
              <a:rPr lang="cs-CZ" smtClean="0"/>
              <a:t>‹#›</a:t>
            </a:fld>
            <a:endParaRPr lang="cs-CZ"/>
          </a:p>
        </p:txBody>
      </p:sp>
    </p:spTree>
    <p:extLst>
      <p:ext uri="{BB962C8B-B14F-4D97-AF65-F5344CB8AC3E}">
        <p14:creationId xmlns:p14="http://schemas.microsoft.com/office/powerpoint/2010/main" val="3121810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174553-D02A-4DD2-A352-2A654F416EF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DDADD061-E59D-490E-B09E-1243DD4ACCF4}"/>
              </a:ext>
            </a:extLst>
          </p:cNvPr>
          <p:cNvSpPr>
            <a:spLocks noGrp="1"/>
          </p:cNvSpPr>
          <p:nvPr>
            <p:ph type="dt" sz="half" idx="10"/>
          </p:nvPr>
        </p:nvSpPr>
        <p:spPr/>
        <p:txBody>
          <a:bodyPr/>
          <a:lstStyle/>
          <a:p>
            <a:fld id="{49F5CA40-7FF4-4798-96ED-6F034EBBBD4E}" type="datetimeFigureOut">
              <a:rPr lang="cs-CZ" smtClean="0"/>
              <a:t>19.09.2022</a:t>
            </a:fld>
            <a:endParaRPr lang="cs-CZ"/>
          </a:p>
        </p:txBody>
      </p:sp>
      <p:sp>
        <p:nvSpPr>
          <p:cNvPr id="4" name="Zástupný symbol pro zápatí 3">
            <a:extLst>
              <a:ext uri="{FF2B5EF4-FFF2-40B4-BE49-F238E27FC236}">
                <a16:creationId xmlns:a16="http://schemas.microsoft.com/office/drawing/2014/main" id="{8FA0EB96-BE84-4EFA-9FAF-EF4315579D1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679A2933-B917-4EC1-8027-0BBB10EABF26}"/>
              </a:ext>
            </a:extLst>
          </p:cNvPr>
          <p:cNvSpPr>
            <a:spLocks noGrp="1"/>
          </p:cNvSpPr>
          <p:nvPr>
            <p:ph type="sldNum" sz="quarter" idx="12"/>
          </p:nvPr>
        </p:nvSpPr>
        <p:spPr/>
        <p:txBody>
          <a:bodyPr/>
          <a:lstStyle/>
          <a:p>
            <a:fld id="{4DDE952B-690C-4191-BB08-ACBE46AF421E}" type="slidenum">
              <a:rPr lang="cs-CZ" smtClean="0"/>
              <a:t>‹#›</a:t>
            </a:fld>
            <a:endParaRPr lang="cs-CZ"/>
          </a:p>
        </p:txBody>
      </p:sp>
    </p:spTree>
    <p:extLst>
      <p:ext uri="{BB962C8B-B14F-4D97-AF65-F5344CB8AC3E}">
        <p14:creationId xmlns:p14="http://schemas.microsoft.com/office/powerpoint/2010/main" val="2348914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9D4B8E03-DA94-47E6-B4BF-95F4E91EB651}"/>
              </a:ext>
            </a:extLst>
          </p:cNvPr>
          <p:cNvSpPr>
            <a:spLocks noGrp="1"/>
          </p:cNvSpPr>
          <p:nvPr>
            <p:ph type="dt" sz="half" idx="10"/>
          </p:nvPr>
        </p:nvSpPr>
        <p:spPr/>
        <p:txBody>
          <a:bodyPr/>
          <a:lstStyle/>
          <a:p>
            <a:fld id="{49F5CA40-7FF4-4798-96ED-6F034EBBBD4E}" type="datetimeFigureOut">
              <a:rPr lang="cs-CZ" smtClean="0"/>
              <a:t>19.09.2022</a:t>
            </a:fld>
            <a:endParaRPr lang="cs-CZ"/>
          </a:p>
        </p:txBody>
      </p:sp>
      <p:sp>
        <p:nvSpPr>
          <p:cNvPr id="3" name="Zástupný symbol pro zápatí 2">
            <a:extLst>
              <a:ext uri="{FF2B5EF4-FFF2-40B4-BE49-F238E27FC236}">
                <a16:creationId xmlns:a16="http://schemas.microsoft.com/office/drawing/2014/main" id="{8A49A4CD-894E-4B04-8D00-B799709844D2}"/>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1BCDEFA2-99B3-4F08-8F29-191EE1989829}"/>
              </a:ext>
            </a:extLst>
          </p:cNvPr>
          <p:cNvSpPr>
            <a:spLocks noGrp="1"/>
          </p:cNvSpPr>
          <p:nvPr>
            <p:ph type="sldNum" sz="quarter" idx="12"/>
          </p:nvPr>
        </p:nvSpPr>
        <p:spPr/>
        <p:txBody>
          <a:bodyPr/>
          <a:lstStyle/>
          <a:p>
            <a:fld id="{4DDE952B-690C-4191-BB08-ACBE46AF421E}" type="slidenum">
              <a:rPr lang="cs-CZ" smtClean="0"/>
              <a:t>‹#›</a:t>
            </a:fld>
            <a:endParaRPr lang="cs-CZ"/>
          </a:p>
        </p:txBody>
      </p:sp>
    </p:spTree>
    <p:extLst>
      <p:ext uri="{BB962C8B-B14F-4D97-AF65-F5344CB8AC3E}">
        <p14:creationId xmlns:p14="http://schemas.microsoft.com/office/powerpoint/2010/main" val="366368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D8171C-E6EC-4231-8685-72C8285C6E19}"/>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448D8D66-4460-4D5C-B266-F7BEEEF03E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66847DB6-03D2-418F-828C-469F3B13B6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E562F4C6-1809-44AA-AFC5-519A704C8B91}"/>
              </a:ext>
            </a:extLst>
          </p:cNvPr>
          <p:cNvSpPr>
            <a:spLocks noGrp="1"/>
          </p:cNvSpPr>
          <p:nvPr>
            <p:ph type="dt" sz="half" idx="10"/>
          </p:nvPr>
        </p:nvSpPr>
        <p:spPr/>
        <p:txBody>
          <a:bodyPr/>
          <a:lstStyle/>
          <a:p>
            <a:fld id="{49F5CA40-7FF4-4798-96ED-6F034EBBBD4E}" type="datetimeFigureOut">
              <a:rPr lang="cs-CZ" smtClean="0"/>
              <a:t>19.09.2022</a:t>
            </a:fld>
            <a:endParaRPr lang="cs-CZ"/>
          </a:p>
        </p:txBody>
      </p:sp>
      <p:sp>
        <p:nvSpPr>
          <p:cNvPr id="6" name="Zástupný symbol pro zápatí 5">
            <a:extLst>
              <a:ext uri="{FF2B5EF4-FFF2-40B4-BE49-F238E27FC236}">
                <a16:creationId xmlns:a16="http://schemas.microsoft.com/office/drawing/2014/main" id="{B6E41630-EDDD-4523-9550-D1A98B2C4E0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789520E-1C5A-40BB-B4B3-DE3D413B7BAE}"/>
              </a:ext>
            </a:extLst>
          </p:cNvPr>
          <p:cNvSpPr>
            <a:spLocks noGrp="1"/>
          </p:cNvSpPr>
          <p:nvPr>
            <p:ph type="sldNum" sz="quarter" idx="12"/>
          </p:nvPr>
        </p:nvSpPr>
        <p:spPr/>
        <p:txBody>
          <a:bodyPr/>
          <a:lstStyle/>
          <a:p>
            <a:fld id="{4DDE952B-690C-4191-BB08-ACBE46AF421E}" type="slidenum">
              <a:rPr lang="cs-CZ" smtClean="0"/>
              <a:t>‹#›</a:t>
            </a:fld>
            <a:endParaRPr lang="cs-CZ"/>
          </a:p>
        </p:txBody>
      </p:sp>
    </p:spTree>
    <p:extLst>
      <p:ext uri="{BB962C8B-B14F-4D97-AF65-F5344CB8AC3E}">
        <p14:creationId xmlns:p14="http://schemas.microsoft.com/office/powerpoint/2010/main" val="542677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C4AA7C-5DED-4D98-9EE8-D549596AA02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A3A0EE90-7D99-4E41-AE04-9E48E08F11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8EDFE0E7-6A16-4C42-9B90-58FF7E838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F2E309CF-6E94-43DE-B8BB-8AA75EF09B88}"/>
              </a:ext>
            </a:extLst>
          </p:cNvPr>
          <p:cNvSpPr>
            <a:spLocks noGrp="1"/>
          </p:cNvSpPr>
          <p:nvPr>
            <p:ph type="dt" sz="half" idx="10"/>
          </p:nvPr>
        </p:nvSpPr>
        <p:spPr/>
        <p:txBody>
          <a:bodyPr/>
          <a:lstStyle/>
          <a:p>
            <a:fld id="{49F5CA40-7FF4-4798-96ED-6F034EBBBD4E}" type="datetimeFigureOut">
              <a:rPr lang="cs-CZ" smtClean="0"/>
              <a:t>19.09.2022</a:t>
            </a:fld>
            <a:endParaRPr lang="cs-CZ"/>
          </a:p>
        </p:txBody>
      </p:sp>
      <p:sp>
        <p:nvSpPr>
          <p:cNvPr id="6" name="Zástupný symbol pro zápatí 5">
            <a:extLst>
              <a:ext uri="{FF2B5EF4-FFF2-40B4-BE49-F238E27FC236}">
                <a16:creationId xmlns:a16="http://schemas.microsoft.com/office/drawing/2014/main" id="{76BFB363-39E8-4C31-9A61-EDB0B2730D9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44E0DC7-9824-4352-A818-F8EBB78DF8D5}"/>
              </a:ext>
            </a:extLst>
          </p:cNvPr>
          <p:cNvSpPr>
            <a:spLocks noGrp="1"/>
          </p:cNvSpPr>
          <p:nvPr>
            <p:ph type="sldNum" sz="quarter" idx="12"/>
          </p:nvPr>
        </p:nvSpPr>
        <p:spPr/>
        <p:txBody>
          <a:bodyPr/>
          <a:lstStyle/>
          <a:p>
            <a:fld id="{4DDE952B-690C-4191-BB08-ACBE46AF421E}" type="slidenum">
              <a:rPr lang="cs-CZ" smtClean="0"/>
              <a:t>‹#›</a:t>
            </a:fld>
            <a:endParaRPr lang="cs-CZ"/>
          </a:p>
        </p:txBody>
      </p:sp>
    </p:spTree>
    <p:extLst>
      <p:ext uri="{BB962C8B-B14F-4D97-AF65-F5344CB8AC3E}">
        <p14:creationId xmlns:p14="http://schemas.microsoft.com/office/powerpoint/2010/main" val="1721824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A50AB210-F18B-4AE8-9569-C2E3242024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0AE31F68-044E-4D1D-ABBC-B72CE3D1C7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FC8CA3C-7FF6-4A49-B41C-BA0BA37C62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F5CA40-7FF4-4798-96ED-6F034EBBBD4E}" type="datetimeFigureOut">
              <a:rPr lang="cs-CZ" smtClean="0"/>
              <a:t>19.09.2022</a:t>
            </a:fld>
            <a:endParaRPr lang="cs-CZ"/>
          </a:p>
        </p:txBody>
      </p:sp>
      <p:sp>
        <p:nvSpPr>
          <p:cNvPr id="5" name="Zástupný symbol pro zápatí 4">
            <a:extLst>
              <a:ext uri="{FF2B5EF4-FFF2-40B4-BE49-F238E27FC236}">
                <a16:creationId xmlns:a16="http://schemas.microsoft.com/office/drawing/2014/main" id="{8C4B574C-A17F-4CBB-89A6-CDEEA8EAC9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A9A3AF3A-0C82-4939-A333-03FDB1D505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DE952B-690C-4191-BB08-ACBE46AF421E}" type="slidenum">
              <a:rPr lang="cs-CZ" smtClean="0"/>
              <a:t>‹#›</a:t>
            </a:fld>
            <a:endParaRPr lang="cs-CZ"/>
          </a:p>
        </p:txBody>
      </p:sp>
    </p:spTree>
    <p:extLst>
      <p:ext uri="{BB962C8B-B14F-4D97-AF65-F5344CB8AC3E}">
        <p14:creationId xmlns:p14="http://schemas.microsoft.com/office/powerpoint/2010/main" val="940859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DFD2C9-D252-49B1-B019-9F850A4E245D}"/>
              </a:ext>
            </a:extLst>
          </p:cNvPr>
          <p:cNvSpPr>
            <a:spLocks noGrp="1"/>
          </p:cNvSpPr>
          <p:nvPr>
            <p:ph type="ctrTitle"/>
          </p:nvPr>
        </p:nvSpPr>
        <p:spPr/>
        <p:txBody>
          <a:bodyPr/>
          <a:lstStyle/>
          <a:p>
            <a:r>
              <a:rPr lang="cs-CZ" dirty="0"/>
              <a:t>Pracovní právo ve školství</a:t>
            </a:r>
          </a:p>
        </p:txBody>
      </p:sp>
      <p:sp>
        <p:nvSpPr>
          <p:cNvPr id="3" name="Podnadpis 2">
            <a:extLst>
              <a:ext uri="{FF2B5EF4-FFF2-40B4-BE49-F238E27FC236}">
                <a16:creationId xmlns:a16="http://schemas.microsoft.com/office/drawing/2014/main" id="{6A33E76B-EBF9-4723-97DB-42705F9A45EB}"/>
              </a:ext>
            </a:extLst>
          </p:cNvPr>
          <p:cNvSpPr>
            <a:spLocks noGrp="1"/>
          </p:cNvSpPr>
          <p:nvPr>
            <p:ph type="subTitle" idx="1"/>
          </p:nvPr>
        </p:nvSpPr>
        <p:spPr/>
        <p:txBody>
          <a:bodyPr/>
          <a:lstStyle/>
          <a:p>
            <a:r>
              <a:rPr lang="cs-CZ" dirty="0"/>
              <a:t>JUDr. Hana Poláková</a:t>
            </a:r>
          </a:p>
        </p:txBody>
      </p:sp>
    </p:spTree>
    <p:extLst>
      <p:ext uri="{BB962C8B-B14F-4D97-AF65-F5344CB8AC3E}">
        <p14:creationId xmlns:p14="http://schemas.microsoft.com/office/powerpoint/2010/main" val="3710671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dirty="0"/>
              <a:t>Kdo vykonává přímou pedagogickou činnost</a:t>
            </a:r>
          </a:p>
        </p:txBody>
      </p:sp>
      <p:sp>
        <p:nvSpPr>
          <p:cNvPr id="3" name="Zástupný symbol pro obsah 2"/>
          <p:cNvSpPr>
            <a:spLocks noGrp="1"/>
          </p:cNvSpPr>
          <p:nvPr>
            <p:ph idx="1"/>
          </p:nvPr>
        </p:nvSpPr>
        <p:spPr/>
        <p:txBody>
          <a:bodyPr>
            <a:normAutofit fontScale="92500" lnSpcReduction="20000"/>
          </a:bodyPr>
          <a:lstStyle/>
          <a:p>
            <a:r>
              <a:rPr lang="cs-CZ" dirty="0"/>
              <a:t>Učitel</a:t>
            </a:r>
          </a:p>
          <a:p>
            <a:r>
              <a:rPr lang="cs-CZ" dirty="0"/>
              <a:t>Pedagog v zařízení pro další vzdělávání pedagogických pracovníků</a:t>
            </a:r>
          </a:p>
          <a:p>
            <a:r>
              <a:rPr lang="cs-CZ" dirty="0"/>
              <a:t>Vychovatel</a:t>
            </a:r>
          </a:p>
          <a:p>
            <a:r>
              <a:rPr lang="cs-CZ" dirty="0"/>
              <a:t>Speciální pedagog</a:t>
            </a:r>
          </a:p>
          <a:p>
            <a:r>
              <a:rPr lang="cs-CZ" dirty="0"/>
              <a:t>Psycholog</a:t>
            </a:r>
          </a:p>
          <a:p>
            <a:r>
              <a:rPr lang="cs-CZ" dirty="0"/>
              <a:t>Pedagog volného času</a:t>
            </a:r>
          </a:p>
          <a:p>
            <a:r>
              <a:rPr lang="cs-CZ" dirty="0"/>
              <a:t>Asistent pedagoga</a:t>
            </a:r>
          </a:p>
          <a:p>
            <a:r>
              <a:rPr lang="cs-CZ" dirty="0"/>
              <a:t>Trenér</a:t>
            </a:r>
          </a:p>
          <a:p>
            <a:r>
              <a:rPr lang="cs-CZ" dirty="0"/>
              <a:t>Metodik prevence v pedagogicko-psychologické poradně</a:t>
            </a:r>
          </a:p>
          <a:p>
            <a:r>
              <a:rPr lang="cs-CZ" dirty="0"/>
              <a:t>Vedoucí pedagogický pracovník</a:t>
            </a:r>
          </a:p>
        </p:txBody>
      </p:sp>
    </p:spTree>
    <p:extLst>
      <p:ext uri="{BB962C8B-B14F-4D97-AF65-F5344CB8AC3E}">
        <p14:creationId xmlns:p14="http://schemas.microsoft.com/office/powerpoint/2010/main" val="313212240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A7075A-B572-46FA-B5B6-6883A5DA8CC8}"/>
              </a:ext>
            </a:extLst>
          </p:cNvPr>
          <p:cNvSpPr>
            <a:spLocks noGrp="1"/>
          </p:cNvSpPr>
          <p:nvPr>
            <p:ph type="title"/>
          </p:nvPr>
        </p:nvSpPr>
        <p:spPr/>
        <p:txBody>
          <a:bodyPr>
            <a:normAutofit/>
          </a:bodyPr>
          <a:lstStyle/>
          <a:p>
            <a:r>
              <a:rPr lang="cs-CZ" dirty="0"/>
              <a:t>učitel - </a:t>
            </a:r>
            <a:r>
              <a:rPr lang="cs-CZ" strike="sngStrike" dirty="0"/>
              <a:t>metodik</a:t>
            </a:r>
            <a:r>
              <a:rPr lang="cs-CZ" dirty="0"/>
              <a:t> </a:t>
            </a:r>
            <a:r>
              <a:rPr lang="cs-CZ" dirty="0">
                <a:solidFill>
                  <a:srgbClr val="FF0000"/>
                </a:solidFill>
              </a:rPr>
              <a:t>koordinátor v oblasti </a:t>
            </a:r>
            <a:r>
              <a:rPr lang="cs-CZ" dirty="0"/>
              <a:t>informačních a komunikačních technologií</a:t>
            </a:r>
          </a:p>
        </p:txBody>
      </p:sp>
      <p:sp>
        <p:nvSpPr>
          <p:cNvPr id="3" name="Zástupný obsah 2">
            <a:extLst>
              <a:ext uri="{FF2B5EF4-FFF2-40B4-BE49-F238E27FC236}">
                <a16:creationId xmlns:a16="http://schemas.microsoft.com/office/drawing/2014/main" id="{F7D69630-6F57-419D-BE89-FE80DFD2D4AC}"/>
              </a:ext>
            </a:extLst>
          </p:cNvPr>
          <p:cNvSpPr>
            <a:spLocks noGrp="1"/>
          </p:cNvSpPr>
          <p:nvPr>
            <p:ph idx="1"/>
          </p:nvPr>
        </p:nvSpPr>
        <p:spPr/>
        <p:txBody>
          <a:bodyPr/>
          <a:lstStyle/>
          <a:p>
            <a:r>
              <a:rPr lang="cs-CZ" sz="2400" dirty="0"/>
              <a:t>S počtem žáků nebo studentů ve škole</a:t>
            </a:r>
          </a:p>
          <a:p>
            <a:pPr lvl="1"/>
            <a:r>
              <a:rPr lang="cs-CZ" dirty="0"/>
              <a:t>do 50 o 1 hodinu týdně,</a:t>
            </a:r>
          </a:p>
          <a:p>
            <a:pPr lvl="1"/>
            <a:r>
              <a:rPr lang="cs-CZ" dirty="0"/>
              <a:t>do 150 o 2 hodiny týdně,</a:t>
            </a:r>
          </a:p>
          <a:p>
            <a:pPr lvl="1"/>
            <a:r>
              <a:rPr lang="cs-CZ" dirty="0"/>
              <a:t>do 300 o 3 hodiny týdně,</a:t>
            </a:r>
          </a:p>
          <a:p>
            <a:pPr lvl="1"/>
            <a:r>
              <a:rPr lang="cs-CZ" dirty="0"/>
              <a:t>do 500 o 4 hodiny týdně,</a:t>
            </a:r>
          </a:p>
          <a:p>
            <a:pPr lvl="1"/>
            <a:r>
              <a:rPr lang="cs-CZ" dirty="0"/>
              <a:t>nad 500 o 5 hodin týdně.</a:t>
            </a:r>
          </a:p>
        </p:txBody>
      </p:sp>
      <p:sp>
        <p:nvSpPr>
          <p:cNvPr id="4" name="Zástupný symbol pro zápatí 3">
            <a:extLst>
              <a:ext uri="{FF2B5EF4-FFF2-40B4-BE49-F238E27FC236}">
                <a16:creationId xmlns:a16="http://schemas.microsoft.com/office/drawing/2014/main" id="{2FA5F8D8-D663-46EC-B365-58CC70F7AC91}"/>
              </a:ext>
            </a:extLst>
          </p:cNvPr>
          <p:cNvSpPr>
            <a:spLocks noGrp="1"/>
          </p:cNvSpPr>
          <p:nvPr>
            <p:ph type="ftr" sz="quarter" idx="11"/>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3C1D126F-4902-4016-AABE-8D6D6F3644CE}"/>
              </a:ext>
            </a:extLst>
          </p:cNvPr>
          <p:cNvSpPr>
            <a:spLocks noGrp="1"/>
          </p:cNvSpPr>
          <p:nvPr>
            <p:ph type="sldNum" sz="quarter" idx="12"/>
          </p:nvPr>
        </p:nvSpPr>
        <p:spPr/>
        <p:txBody>
          <a:bodyPr/>
          <a:lstStyle/>
          <a:p>
            <a:pPr>
              <a:defRPr/>
            </a:pPr>
            <a:fld id="{D5904C6E-634E-485A-B280-3B8C1F93F1E1}" type="slidenum">
              <a:rPr lang="cs-CZ" smtClean="0"/>
              <a:pPr>
                <a:defRPr/>
              </a:pPr>
              <a:t>100</a:t>
            </a:fld>
            <a:endParaRPr lang="cs-CZ"/>
          </a:p>
        </p:txBody>
      </p:sp>
    </p:spTree>
    <p:extLst>
      <p:ext uri="{BB962C8B-B14F-4D97-AF65-F5344CB8AC3E}">
        <p14:creationId xmlns:p14="http://schemas.microsoft.com/office/powerpoint/2010/main" val="25627673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C31AD3-271C-41B7-9E9B-68CEC6893BAE}"/>
              </a:ext>
            </a:extLst>
          </p:cNvPr>
          <p:cNvSpPr>
            <a:spLocks noGrp="1"/>
          </p:cNvSpPr>
          <p:nvPr>
            <p:ph type="title"/>
          </p:nvPr>
        </p:nvSpPr>
        <p:spPr/>
        <p:txBody>
          <a:bodyPr/>
          <a:lstStyle/>
          <a:p>
            <a:r>
              <a:rPr lang="cs-CZ" dirty="0"/>
              <a:t>Výchovný poradce, </a:t>
            </a:r>
            <a:r>
              <a:rPr lang="cs-CZ" dirty="0">
                <a:solidFill>
                  <a:srgbClr val="FF0000"/>
                </a:solidFill>
              </a:rPr>
              <a:t>koordinátor</a:t>
            </a:r>
            <a:r>
              <a:rPr lang="cs-CZ" dirty="0"/>
              <a:t> ICT</a:t>
            </a:r>
          </a:p>
        </p:txBody>
      </p:sp>
      <p:sp>
        <p:nvSpPr>
          <p:cNvPr id="3" name="Zástupný obsah 2">
            <a:extLst>
              <a:ext uri="{FF2B5EF4-FFF2-40B4-BE49-F238E27FC236}">
                <a16:creationId xmlns:a16="http://schemas.microsoft.com/office/drawing/2014/main" id="{28BFD087-D4CC-4EC5-B303-1D5370E4E1D1}"/>
              </a:ext>
            </a:extLst>
          </p:cNvPr>
          <p:cNvSpPr>
            <a:spLocks noGrp="1"/>
          </p:cNvSpPr>
          <p:nvPr>
            <p:ph idx="1"/>
          </p:nvPr>
        </p:nvSpPr>
        <p:spPr/>
        <p:txBody>
          <a:bodyPr/>
          <a:lstStyle/>
          <a:p>
            <a:r>
              <a:rPr lang="cs-CZ" sz="2400" dirty="0"/>
              <a:t>Je-li pověřeno výkonem funkce </a:t>
            </a:r>
            <a:r>
              <a:rPr lang="cs-CZ" sz="2400" dirty="0">
                <a:solidFill>
                  <a:srgbClr val="FF0000"/>
                </a:solidFill>
              </a:rPr>
              <a:t>koordinátora v oblasti </a:t>
            </a:r>
            <a:r>
              <a:rPr lang="cs-CZ" sz="2400" dirty="0"/>
              <a:t>informačních a komunikačních technologií nebo výchovného poradce více pedagogických pracovníků, sníží se každému z nich rozsah přímé pedagogické činnosti podle ředitelem školy přiděleného počtu žáků nebo tříd.</a:t>
            </a:r>
          </a:p>
          <a:p>
            <a:r>
              <a:rPr lang="cs-CZ" sz="2400" dirty="0"/>
              <a:t>Vykonává-li funkci </a:t>
            </a:r>
            <a:r>
              <a:rPr lang="cs-CZ" sz="2400" dirty="0">
                <a:solidFill>
                  <a:srgbClr val="FF0000"/>
                </a:solidFill>
              </a:rPr>
              <a:t>koordinátora v oblasti </a:t>
            </a:r>
            <a:r>
              <a:rPr lang="cs-CZ" sz="2400" dirty="0"/>
              <a:t>informačních a komunikačních technologií nebo výchovného poradce ředitel školy, zástupce ředitele školy </a:t>
            </a:r>
            <a:r>
              <a:rPr lang="cs-CZ" sz="2400" dirty="0">
                <a:solidFill>
                  <a:srgbClr val="FF0000"/>
                </a:solidFill>
              </a:rPr>
              <a:t>nebo vedoucí učitel praktického vyučování</a:t>
            </a:r>
            <a:r>
              <a:rPr lang="cs-CZ" sz="2400" dirty="0"/>
              <a:t>, sníží se jim týdenní rozsah přímé pedagogické činnosti podle odstavců 2 a 3, nejvýše však do poloviny týdenního rozsahu stanoveného pro ředitele školy</a:t>
            </a:r>
            <a:r>
              <a:rPr lang="cs-CZ" sz="2400" strike="sngStrike" dirty="0"/>
              <a:t> nebo zástupce ředitele školy</a:t>
            </a:r>
            <a:r>
              <a:rPr lang="cs-CZ" sz="2400" dirty="0"/>
              <a:t> v příloze</a:t>
            </a:r>
            <a:r>
              <a:rPr lang="cs-CZ" sz="2400" dirty="0">
                <a:solidFill>
                  <a:schemeClr val="tx2"/>
                </a:solidFill>
              </a:rPr>
              <a:t> </a:t>
            </a:r>
            <a:r>
              <a:rPr lang="cs-CZ" sz="2400" dirty="0">
                <a:solidFill>
                  <a:srgbClr val="FF0000"/>
                </a:solidFill>
              </a:rPr>
              <a:t>č. 1 </a:t>
            </a:r>
            <a:r>
              <a:rPr lang="cs-CZ" sz="2400" dirty="0"/>
              <a:t>k tomuto nařízení.</a:t>
            </a:r>
          </a:p>
        </p:txBody>
      </p:sp>
      <p:sp>
        <p:nvSpPr>
          <p:cNvPr id="4" name="Zástupný symbol pro zápatí 3">
            <a:extLst>
              <a:ext uri="{FF2B5EF4-FFF2-40B4-BE49-F238E27FC236}">
                <a16:creationId xmlns:a16="http://schemas.microsoft.com/office/drawing/2014/main" id="{2C1D78BB-CFE8-4276-8B0E-818C0370814F}"/>
              </a:ext>
            </a:extLst>
          </p:cNvPr>
          <p:cNvSpPr>
            <a:spLocks noGrp="1"/>
          </p:cNvSpPr>
          <p:nvPr>
            <p:ph type="ftr" sz="quarter" idx="11"/>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6AD26169-A41B-43C4-B260-FD62D29A6D0B}"/>
              </a:ext>
            </a:extLst>
          </p:cNvPr>
          <p:cNvSpPr>
            <a:spLocks noGrp="1"/>
          </p:cNvSpPr>
          <p:nvPr>
            <p:ph type="sldNum" sz="quarter" idx="12"/>
          </p:nvPr>
        </p:nvSpPr>
        <p:spPr/>
        <p:txBody>
          <a:bodyPr/>
          <a:lstStyle/>
          <a:p>
            <a:pPr>
              <a:defRPr/>
            </a:pPr>
            <a:fld id="{D5904C6E-634E-485A-B280-3B8C1F93F1E1}" type="slidenum">
              <a:rPr lang="cs-CZ" smtClean="0"/>
              <a:pPr>
                <a:defRPr/>
              </a:pPr>
              <a:t>101</a:t>
            </a:fld>
            <a:endParaRPr lang="cs-CZ"/>
          </a:p>
        </p:txBody>
      </p:sp>
    </p:spTree>
    <p:extLst>
      <p:ext uri="{BB962C8B-B14F-4D97-AF65-F5344CB8AC3E}">
        <p14:creationId xmlns:p14="http://schemas.microsoft.com/office/powerpoint/2010/main" val="215192942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41E4BB-F23F-4CEE-A069-EBF73471DDCD}"/>
              </a:ext>
            </a:extLst>
          </p:cNvPr>
          <p:cNvSpPr>
            <a:spLocks noGrp="1"/>
          </p:cNvSpPr>
          <p:nvPr>
            <p:ph type="title"/>
          </p:nvPr>
        </p:nvSpPr>
        <p:spPr/>
        <p:txBody>
          <a:bodyPr/>
          <a:lstStyle/>
          <a:p>
            <a:r>
              <a:rPr lang="cs-CZ" dirty="0"/>
              <a:t>Počet </a:t>
            </a:r>
            <a:r>
              <a:rPr lang="cs-CZ" strike="sngStrike" dirty="0"/>
              <a:t>tříd</a:t>
            </a:r>
            <a:r>
              <a:rPr lang="cs-CZ" dirty="0"/>
              <a:t> </a:t>
            </a:r>
            <a:r>
              <a:rPr lang="cs-CZ" dirty="0">
                <a:solidFill>
                  <a:srgbClr val="FF0000"/>
                </a:solidFill>
              </a:rPr>
              <a:t>jednotek</a:t>
            </a:r>
            <a:r>
              <a:rPr lang="cs-CZ" dirty="0">
                <a:solidFill>
                  <a:schemeClr val="tx2"/>
                </a:solidFill>
              </a:rPr>
              <a:t> </a:t>
            </a:r>
            <a:r>
              <a:rPr lang="cs-CZ" dirty="0"/>
              <a:t>rozhodný pro stanovení přímé pedagogické činnosti</a:t>
            </a:r>
          </a:p>
        </p:txBody>
      </p:sp>
      <p:sp>
        <p:nvSpPr>
          <p:cNvPr id="3" name="Zástupný obsah 2">
            <a:extLst>
              <a:ext uri="{FF2B5EF4-FFF2-40B4-BE49-F238E27FC236}">
                <a16:creationId xmlns:a16="http://schemas.microsoft.com/office/drawing/2014/main" id="{775A40A2-317F-4991-9BDD-845B6C92B11F}"/>
              </a:ext>
            </a:extLst>
          </p:cNvPr>
          <p:cNvSpPr>
            <a:spLocks noGrp="1"/>
          </p:cNvSpPr>
          <p:nvPr>
            <p:ph idx="1"/>
          </p:nvPr>
        </p:nvSpPr>
        <p:spPr/>
        <p:txBody>
          <a:bodyPr/>
          <a:lstStyle/>
          <a:p>
            <a:r>
              <a:rPr lang="cs-CZ" sz="2400" strike="sngStrike" dirty="0"/>
              <a:t>Řediteli školy a jeho zástupci </a:t>
            </a:r>
          </a:p>
          <a:p>
            <a:pPr lvl="1"/>
            <a:r>
              <a:rPr lang="cs-CZ" dirty="0"/>
              <a:t>třídy, studijní skupiny, oddělení, výchovné skupiny a speciálně pedagogické centrum a </a:t>
            </a:r>
            <a:r>
              <a:rPr lang="cs-CZ" dirty="0">
                <a:solidFill>
                  <a:srgbClr val="FF0000"/>
                </a:solidFill>
              </a:rPr>
              <a:t>školní klub</a:t>
            </a:r>
            <a:r>
              <a:rPr lang="cs-CZ" dirty="0"/>
              <a:t>.</a:t>
            </a:r>
          </a:p>
          <a:p>
            <a:pPr lvl="1"/>
            <a:r>
              <a:rPr lang="cs-CZ" dirty="0">
                <a:solidFill>
                  <a:srgbClr val="FF0000"/>
                </a:solidFill>
              </a:rPr>
              <a:t>Třídy gymnázia se sportovní přípravou, do kterých jsou zařazeni pouze žáci tohoto oboru vzdělání, se započítávají dvojnásobně</a:t>
            </a:r>
          </a:p>
          <a:p>
            <a:r>
              <a:rPr lang="cs-CZ" sz="2400" strike="sngStrike" dirty="0"/>
              <a:t>Řediteli</a:t>
            </a:r>
            <a:r>
              <a:rPr lang="cs-CZ" sz="2400" dirty="0"/>
              <a:t> u základní umělecké školy, konzervatoře, jazykové školy s právem státní jazykové zkoušky a střední odborné školy s výtvarnými obory </a:t>
            </a:r>
            <a:r>
              <a:rPr lang="cs-CZ" sz="2400" strike="sngStrike" dirty="0"/>
              <a:t>a jeho zástupci </a:t>
            </a:r>
          </a:p>
          <a:p>
            <a:pPr lvl="1"/>
            <a:r>
              <a:rPr lang="cs-CZ" dirty="0"/>
              <a:t>24 vyučovacích hodin týdně jako jedna </a:t>
            </a:r>
            <a:r>
              <a:rPr lang="cs-CZ" strike="sngStrike" dirty="0"/>
              <a:t>třída</a:t>
            </a:r>
            <a:r>
              <a:rPr lang="cs-CZ" dirty="0"/>
              <a:t> </a:t>
            </a:r>
            <a:r>
              <a:rPr lang="cs-CZ" dirty="0">
                <a:solidFill>
                  <a:srgbClr val="FF0000"/>
                </a:solidFill>
              </a:rPr>
              <a:t>jednotka</a:t>
            </a:r>
            <a:r>
              <a:rPr lang="cs-CZ" dirty="0"/>
              <a:t>.</a:t>
            </a:r>
          </a:p>
          <a:p>
            <a:r>
              <a:rPr lang="cs-CZ" sz="2400" strike="sngStrike" dirty="0"/>
              <a:t>Je-li ve škole ustanoveno více zástupců ředitele, stanoví se každému z nich týdenní rozsah přímé pedagogické činnosti podle jím přiděleného počtu tříd podle odstavce 1.</a:t>
            </a:r>
          </a:p>
        </p:txBody>
      </p:sp>
      <p:sp>
        <p:nvSpPr>
          <p:cNvPr id="4" name="Zástupný symbol pro zápatí 3">
            <a:extLst>
              <a:ext uri="{FF2B5EF4-FFF2-40B4-BE49-F238E27FC236}">
                <a16:creationId xmlns:a16="http://schemas.microsoft.com/office/drawing/2014/main" id="{11801E3E-3303-44F1-AA7B-AE62BC9D0EAB}"/>
              </a:ext>
            </a:extLst>
          </p:cNvPr>
          <p:cNvSpPr>
            <a:spLocks noGrp="1"/>
          </p:cNvSpPr>
          <p:nvPr>
            <p:ph type="ftr" sz="quarter" idx="11"/>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E5D7F3B5-0B33-4A51-84F0-9212C928FB74}"/>
              </a:ext>
            </a:extLst>
          </p:cNvPr>
          <p:cNvSpPr>
            <a:spLocks noGrp="1"/>
          </p:cNvSpPr>
          <p:nvPr>
            <p:ph type="sldNum" sz="quarter" idx="12"/>
          </p:nvPr>
        </p:nvSpPr>
        <p:spPr/>
        <p:txBody>
          <a:bodyPr/>
          <a:lstStyle/>
          <a:p>
            <a:pPr>
              <a:defRPr/>
            </a:pPr>
            <a:fld id="{D5904C6E-634E-485A-B280-3B8C1F93F1E1}" type="slidenum">
              <a:rPr lang="cs-CZ" smtClean="0"/>
              <a:pPr>
                <a:defRPr/>
              </a:pPr>
              <a:t>102</a:t>
            </a:fld>
            <a:endParaRPr lang="cs-CZ"/>
          </a:p>
        </p:txBody>
      </p:sp>
    </p:spTree>
    <p:extLst>
      <p:ext uri="{BB962C8B-B14F-4D97-AF65-F5344CB8AC3E}">
        <p14:creationId xmlns:p14="http://schemas.microsoft.com/office/powerpoint/2010/main" val="111633766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F65327-CBDD-4B6F-ABA1-37899CE4EC43}"/>
              </a:ext>
            </a:extLst>
          </p:cNvPr>
          <p:cNvSpPr>
            <a:spLocks noGrp="1"/>
          </p:cNvSpPr>
          <p:nvPr>
            <p:ph type="title"/>
          </p:nvPr>
        </p:nvSpPr>
        <p:spPr/>
        <p:txBody>
          <a:bodyPr/>
          <a:lstStyle/>
          <a:p>
            <a:r>
              <a:rPr lang="cs-CZ" dirty="0">
                <a:solidFill>
                  <a:srgbClr val="FF0000"/>
                </a:solidFill>
              </a:rPr>
              <a:t>Rozsah PPČ zástupce ŘŠ nebo vedoucího učitele praktického vyučování</a:t>
            </a:r>
          </a:p>
        </p:txBody>
      </p:sp>
      <p:sp>
        <p:nvSpPr>
          <p:cNvPr id="3" name="Zástupný obsah 2">
            <a:extLst>
              <a:ext uri="{FF2B5EF4-FFF2-40B4-BE49-F238E27FC236}">
                <a16:creationId xmlns:a16="http://schemas.microsoft.com/office/drawing/2014/main" id="{6390CBD5-69FA-4833-AA4C-16C1A2019971}"/>
              </a:ext>
            </a:extLst>
          </p:cNvPr>
          <p:cNvSpPr>
            <a:spLocks noGrp="1"/>
          </p:cNvSpPr>
          <p:nvPr>
            <p:ph idx="1"/>
          </p:nvPr>
        </p:nvSpPr>
        <p:spPr/>
        <p:txBody>
          <a:bodyPr/>
          <a:lstStyle/>
          <a:p>
            <a:r>
              <a:rPr lang="cs-CZ" dirty="0">
                <a:solidFill>
                  <a:srgbClr val="FF0000"/>
                </a:solidFill>
              </a:rPr>
              <a:t>Určí se podle přílohy č. 1 pro učitele, vychovatele, psychologa, speciálního pedagoga, trenéra nebo asistenta pedagoga snížený v rozsahu určeném ředitelem školy nejvýše podle § 4b až 4g.</a:t>
            </a:r>
          </a:p>
          <a:p>
            <a:r>
              <a:rPr lang="cs-CZ" dirty="0">
                <a:solidFill>
                  <a:srgbClr val="FF0000"/>
                </a:solidFill>
              </a:rPr>
              <a:t>Nevztahuje se na zástupce ředitele školy pro odborný výcvik a vedoucího učitele odborného výcviku. (týdenní rozsah PPČ je uveden  v příloze č. 1)</a:t>
            </a:r>
          </a:p>
          <a:p>
            <a:pPr marL="0" indent="0">
              <a:buNone/>
            </a:pPr>
            <a:endParaRPr lang="cs-CZ" dirty="0">
              <a:solidFill>
                <a:srgbClr val="FF0000"/>
              </a:solidFill>
            </a:endParaRPr>
          </a:p>
        </p:txBody>
      </p:sp>
    </p:spTree>
    <p:extLst>
      <p:ext uri="{BB962C8B-B14F-4D97-AF65-F5344CB8AC3E}">
        <p14:creationId xmlns:p14="http://schemas.microsoft.com/office/powerpoint/2010/main" val="40156771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BCE172-4890-4F0E-8417-C434C4A847B4}"/>
              </a:ext>
            </a:extLst>
          </p:cNvPr>
          <p:cNvSpPr>
            <a:spLocks noGrp="1"/>
          </p:cNvSpPr>
          <p:nvPr>
            <p:ph type="title"/>
          </p:nvPr>
        </p:nvSpPr>
        <p:spPr/>
        <p:txBody>
          <a:bodyPr/>
          <a:lstStyle/>
          <a:p>
            <a:r>
              <a:rPr lang="cs-CZ" dirty="0">
                <a:solidFill>
                  <a:srgbClr val="FF0000"/>
                </a:solidFill>
              </a:rPr>
              <a:t>§ 4b – zástupce ŘŠ, vedoucí učitel praktického vyučování</a:t>
            </a:r>
          </a:p>
        </p:txBody>
      </p:sp>
      <p:sp>
        <p:nvSpPr>
          <p:cNvPr id="3" name="Zástupný obsah 2">
            <a:extLst>
              <a:ext uri="{FF2B5EF4-FFF2-40B4-BE49-F238E27FC236}">
                <a16:creationId xmlns:a16="http://schemas.microsoft.com/office/drawing/2014/main" id="{E8CA4B52-A4E2-4CA9-9AF1-371C0014C698}"/>
              </a:ext>
            </a:extLst>
          </p:cNvPr>
          <p:cNvSpPr>
            <a:spLocks noGrp="1"/>
          </p:cNvSpPr>
          <p:nvPr>
            <p:ph idx="1"/>
          </p:nvPr>
        </p:nvSpPr>
        <p:spPr/>
        <p:txBody>
          <a:bodyPr/>
          <a:lstStyle/>
          <a:p>
            <a:r>
              <a:rPr lang="cs-CZ" dirty="0">
                <a:solidFill>
                  <a:srgbClr val="FF0000"/>
                </a:solidFill>
              </a:rPr>
              <a:t>Právnická osoba vykonává 1 druh školy podle přílohy 2 nebo 3 – rozsah snížení PPČ se stanoví podle hodnoty uvedené u školy, jejíž činnost vykonává</a:t>
            </a:r>
          </a:p>
          <a:p>
            <a:r>
              <a:rPr lang="cs-CZ" dirty="0">
                <a:solidFill>
                  <a:srgbClr val="FF0000"/>
                </a:solidFill>
              </a:rPr>
              <a:t>Právnická osoba vykonává činnost školy podle přílohy 2 a současně přílohy 3 – rozsah snížení PPČ se stanoví součtem hodnot uvedených u obou vykonávaných škol</a:t>
            </a:r>
          </a:p>
          <a:p>
            <a:r>
              <a:rPr lang="cs-CZ" dirty="0">
                <a:solidFill>
                  <a:srgbClr val="FF0000"/>
                </a:solidFill>
              </a:rPr>
              <a:t>Právnická osoba vykonává činnost školy podle přílohy 2 a více druhů škol podle přílohy 3 – rozsah snížení PPČ se stanoví součtem hodnot uvedených u všech škol, jejichž činnost vykonává</a:t>
            </a:r>
          </a:p>
        </p:txBody>
      </p:sp>
    </p:spTree>
    <p:extLst>
      <p:ext uri="{BB962C8B-B14F-4D97-AF65-F5344CB8AC3E}">
        <p14:creationId xmlns:p14="http://schemas.microsoft.com/office/powerpoint/2010/main" val="159339595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B5FAEA-CC1D-44F4-9BD5-C4D61DBF0914}"/>
              </a:ext>
            </a:extLst>
          </p:cNvPr>
          <p:cNvSpPr>
            <a:spLocks noGrp="1"/>
          </p:cNvSpPr>
          <p:nvPr>
            <p:ph type="title"/>
          </p:nvPr>
        </p:nvSpPr>
        <p:spPr/>
        <p:txBody>
          <a:bodyPr/>
          <a:lstStyle/>
          <a:p>
            <a:r>
              <a:rPr lang="cs-CZ" dirty="0">
                <a:solidFill>
                  <a:srgbClr val="FF0000"/>
                </a:solidFill>
              </a:rPr>
              <a:t>§ 4b – zástupce ŘŠ, vedoucí učitel praktického vyučování</a:t>
            </a:r>
          </a:p>
        </p:txBody>
      </p:sp>
      <p:sp>
        <p:nvSpPr>
          <p:cNvPr id="3" name="Zástupný obsah 2">
            <a:extLst>
              <a:ext uri="{FF2B5EF4-FFF2-40B4-BE49-F238E27FC236}">
                <a16:creationId xmlns:a16="http://schemas.microsoft.com/office/drawing/2014/main" id="{5EF79B22-C77F-47BE-A256-2E0D04F827B4}"/>
              </a:ext>
            </a:extLst>
          </p:cNvPr>
          <p:cNvSpPr>
            <a:spLocks noGrp="1"/>
          </p:cNvSpPr>
          <p:nvPr>
            <p:ph idx="1"/>
          </p:nvPr>
        </p:nvSpPr>
        <p:spPr/>
        <p:txBody>
          <a:bodyPr/>
          <a:lstStyle/>
          <a:p>
            <a:r>
              <a:rPr lang="cs-CZ" dirty="0">
                <a:solidFill>
                  <a:srgbClr val="FF0000"/>
                </a:solidFill>
              </a:rPr>
              <a:t>Právnická osoba, která vykonává více druhů škol podle přílohy 2 – rozsah PPČ se stanoví podle školy, jejichž činnost vykonává, u kterého je v příloze 2 nejvyšší rozsah snížení</a:t>
            </a:r>
          </a:p>
          <a:p>
            <a:r>
              <a:rPr lang="cs-CZ" dirty="0">
                <a:solidFill>
                  <a:srgbClr val="FF0000"/>
                </a:solidFill>
              </a:rPr>
              <a:t>Rozsah PPČ nelze stanovit podle hodnot stanovených u školní družiny</a:t>
            </a:r>
          </a:p>
          <a:p>
            <a:r>
              <a:rPr lang="cs-CZ" dirty="0">
                <a:solidFill>
                  <a:srgbClr val="FF0000"/>
                </a:solidFill>
              </a:rPr>
              <a:t>Za počet jednotek se považuje součet jednotek všech škol, jejichž činnost vykonává</a:t>
            </a:r>
          </a:p>
        </p:txBody>
      </p:sp>
    </p:spTree>
    <p:extLst>
      <p:ext uri="{BB962C8B-B14F-4D97-AF65-F5344CB8AC3E}">
        <p14:creationId xmlns:p14="http://schemas.microsoft.com/office/powerpoint/2010/main" val="172420460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457968-E91B-4309-BDB4-55F3CF70B083}"/>
              </a:ext>
            </a:extLst>
          </p:cNvPr>
          <p:cNvSpPr>
            <a:spLocks noGrp="1"/>
          </p:cNvSpPr>
          <p:nvPr>
            <p:ph type="title"/>
          </p:nvPr>
        </p:nvSpPr>
        <p:spPr/>
        <p:txBody>
          <a:bodyPr/>
          <a:lstStyle/>
          <a:p>
            <a:r>
              <a:rPr lang="cs-CZ" dirty="0">
                <a:solidFill>
                  <a:srgbClr val="FF0000"/>
                </a:solidFill>
              </a:rPr>
              <a:t>§ 4b – zástupce ŘŠ</a:t>
            </a:r>
          </a:p>
        </p:txBody>
      </p:sp>
      <p:sp>
        <p:nvSpPr>
          <p:cNvPr id="3" name="Zástupný obsah 2">
            <a:extLst>
              <a:ext uri="{FF2B5EF4-FFF2-40B4-BE49-F238E27FC236}">
                <a16:creationId xmlns:a16="http://schemas.microsoft.com/office/drawing/2014/main" id="{905C6114-1E0F-474E-B502-186F250CAC85}"/>
              </a:ext>
            </a:extLst>
          </p:cNvPr>
          <p:cNvSpPr>
            <a:spLocks noGrp="1"/>
          </p:cNvSpPr>
          <p:nvPr>
            <p:ph idx="1"/>
          </p:nvPr>
        </p:nvSpPr>
        <p:spPr/>
        <p:txBody>
          <a:bodyPr/>
          <a:lstStyle/>
          <a:p>
            <a:r>
              <a:rPr lang="cs-CZ" dirty="0">
                <a:solidFill>
                  <a:srgbClr val="FF0000"/>
                </a:solidFill>
              </a:rPr>
              <a:t>Právnická osoba vykonává více druhů škol uvedených v příloze 3 – rozsah PPČ se stanoví součtem hodnot uvedených u všech vykonávaných druhů škol</a:t>
            </a:r>
          </a:p>
        </p:txBody>
      </p:sp>
    </p:spTree>
    <p:extLst>
      <p:ext uri="{BB962C8B-B14F-4D97-AF65-F5344CB8AC3E}">
        <p14:creationId xmlns:p14="http://schemas.microsoft.com/office/powerpoint/2010/main" val="247976912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57F16A-A2C1-47A0-96FC-A7C94F04F5D5}"/>
              </a:ext>
            </a:extLst>
          </p:cNvPr>
          <p:cNvSpPr>
            <a:spLocks noGrp="1"/>
          </p:cNvSpPr>
          <p:nvPr>
            <p:ph type="title"/>
          </p:nvPr>
        </p:nvSpPr>
        <p:spPr/>
        <p:txBody>
          <a:bodyPr/>
          <a:lstStyle/>
          <a:p>
            <a:r>
              <a:rPr lang="cs-CZ" dirty="0">
                <a:solidFill>
                  <a:srgbClr val="FF0000"/>
                </a:solidFill>
              </a:rPr>
              <a:t>§ 4b – zástupce ŘŠ, vedoucí učitel praktického vyučování</a:t>
            </a:r>
          </a:p>
        </p:txBody>
      </p:sp>
      <p:sp>
        <p:nvSpPr>
          <p:cNvPr id="3" name="Zástupný obsah 2">
            <a:extLst>
              <a:ext uri="{FF2B5EF4-FFF2-40B4-BE49-F238E27FC236}">
                <a16:creationId xmlns:a16="http://schemas.microsoft.com/office/drawing/2014/main" id="{6D8725C1-82A7-490C-9AE8-F49AAD3D8F38}"/>
              </a:ext>
            </a:extLst>
          </p:cNvPr>
          <p:cNvSpPr>
            <a:spLocks noGrp="1"/>
          </p:cNvSpPr>
          <p:nvPr>
            <p:ph idx="1"/>
          </p:nvPr>
        </p:nvSpPr>
        <p:spPr/>
        <p:txBody>
          <a:bodyPr/>
          <a:lstStyle/>
          <a:p>
            <a:r>
              <a:rPr lang="cs-CZ" dirty="0">
                <a:solidFill>
                  <a:srgbClr val="FF0000"/>
                </a:solidFill>
              </a:rPr>
              <a:t>Právnická osoba vykonává více druhů škol uvedených v příloze 2 a současně 1 druh školy v příloze č. 3 – rozsah PPČ se stanoví součtem hodnot stanových podle §4b odst. 1 a 3</a:t>
            </a:r>
          </a:p>
          <a:p>
            <a:r>
              <a:rPr lang="cs-CZ" dirty="0">
                <a:solidFill>
                  <a:srgbClr val="FF0000"/>
                </a:solidFill>
              </a:rPr>
              <a:t>Právnická osoba vykonává více druhů škol uvedených v příloze 2 a současně více druhů škol v příloze č. 3 – rozsah PPČ se stanoví součtem hodnot stanovených podle § 4b odst. 3 a 4</a:t>
            </a:r>
          </a:p>
        </p:txBody>
      </p:sp>
    </p:spTree>
    <p:extLst>
      <p:ext uri="{BB962C8B-B14F-4D97-AF65-F5344CB8AC3E}">
        <p14:creationId xmlns:p14="http://schemas.microsoft.com/office/powerpoint/2010/main" val="251293942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E52A43-56A5-49FC-A496-A33540C478C8}"/>
              </a:ext>
            </a:extLst>
          </p:cNvPr>
          <p:cNvSpPr>
            <a:spLocks noGrp="1"/>
          </p:cNvSpPr>
          <p:nvPr>
            <p:ph type="title"/>
          </p:nvPr>
        </p:nvSpPr>
        <p:spPr/>
        <p:txBody>
          <a:bodyPr/>
          <a:lstStyle/>
          <a:p>
            <a:r>
              <a:rPr lang="cs-CZ" dirty="0">
                <a:solidFill>
                  <a:srgbClr val="FF0000"/>
                </a:solidFill>
              </a:rPr>
              <a:t>§ 4c – zástupce ŘŠ, vedoucí učitel praktického vyučování</a:t>
            </a:r>
          </a:p>
        </p:txBody>
      </p:sp>
      <p:sp>
        <p:nvSpPr>
          <p:cNvPr id="3" name="Zástupný obsah 2">
            <a:extLst>
              <a:ext uri="{FF2B5EF4-FFF2-40B4-BE49-F238E27FC236}">
                <a16:creationId xmlns:a16="http://schemas.microsoft.com/office/drawing/2014/main" id="{7F84B2E5-2A9D-4E78-AAA9-5A20650A6135}"/>
              </a:ext>
            </a:extLst>
          </p:cNvPr>
          <p:cNvSpPr>
            <a:spLocks noGrp="1"/>
          </p:cNvSpPr>
          <p:nvPr>
            <p:ph idx="1"/>
          </p:nvPr>
        </p:nvSpPr>
        <p:spPr/>
        <p:txBody>
          <a:bodyPr/>
          <a:lstStyle/>
          <a:p>
            <a:r>
              <a:rPr lang="cs-CZ" dirty="0">
                <a:solidFill>
                  <a:srgbClr val="FF0000"/>
                </a:solidFill>
              </a:rPr>
              <a:t>Do rozsahu PPČ se započítá 7  hodin za 1-120 žáků nebo studentů zúčastňujících se praktického vyučování nebo praktické přípravy a další 2 hodiny za každých započatých 120 žáků nebo studentů</a:t>
            </a:r>
          </a:p>
          <a:p>
            <a:r>
              <a:rPr lang="cs-CZ" dirty="0">
                <a:solidFill>
                  <a:srgbClr val="FF0000"/>
                </a:solidFill>
              </a:rPr>
              <a:t>Škola podle § 16 odst. 9 ŠZ – do rozsahu PPČ se navíc započítá 7 hodin za 1 až 42 žáků zúčastňujících se praktického vyučování a další 2 hodiny za každých započatých 42 žáků </a:t>
            </a:r>
          </a:p>
          <a:p>
            <a:r>
              <a:rPr lang="cs-CZ" u="sng" dirty="0">
                <a:solidFill>
                  <a:srgbClr val="FF0000"/>
                </a:solidFill>
              </a:rPr>
              <a:t>Do počtu žáků se nezapočítávají žáci v oborech vzdělání s odborným výcvikem ve škole, ve které se odborný výcvik uskutečňuje v počtu 10 a více skupin a žáci, kteří se započítají vedoucímu učiteli praktického vyučování ve škole zřízené podle § 16 odst. 9 ŠZ</a:t>
            </a:r>
          </a:p>
        </p:txBody>
      </p:sp>
    </p:spTree>
    <p:extLst>
      <p:ext uri="{BB962C8B-B14F-4D97-AF65-F5344CB8AC3E}">
        <p14:creationId xmlns:p14="http://schemas.microsoft.com/office/powerpoint/2010/main" val="410946118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62136B-D9A5-0E48-CDAE-09703FCCC210}"/>
              </a:ext>
            </a:extLst>
          </p:cNvPr>
          <p:cNvSpPr>
            <a:spLocks noGrp="1"/>
          </p:cNvSpPr>
          <p:nvPr>
            <p:ph type="title"/>
          </p:nvPr>
        </p:nvSpPr>
        <p:spPr/>
        <p:txBody>
          <a:bodyPr/>
          <a:lstStyle/>
          <a:p>
            <a:r>
              <a:rPr lang="cs-CZ" dirty="0"/>
              <a:t>Praktické vyučování</a:t>
            </a:r>
          </a:p>
        </p:txBody>
      </p:sp>
      <p:sp>
        <p:nvSpPr>
          <p:cNvPr id="3" name="Zástupný obsah 2">
            <a:extLst>
              <a:ext uri="{FF2B5EF4-FFF2-40B4-BE49-F238E27FC236}">
                <a16:creationId xmlns:a16="http://schemas.microsoft.com/office/drawing/2014/main" id="{F2AD4FE3-923C-F49D-3D32-43FA9E8F487B}"/>
              </a:ext>
            </a:extLst>
          </p:cNvPr>
          <p:cNvSpPr>
            <a:spLocks noGrp="1"/>
          </p:cNvSpPr>
          <p:nvPr>
            <p:ph idx="1"/>
          </p:nvPr>
        </p:nvSpPr>
        <p:spPr/>
        <p:txBody>
          <a:bodyPr/>
          <a:lstStyle/>
          <a:p>
            <a:r>
              <a:rPr lang="cs-CZ" dirty="0"/>
              <a:t>Obory vzdělání M, N, K se sportovní přípravou</a:t>
            </a:r>
          </a:p>
          <a:p>
            <a:r>
              <a:rPr lang="cs-CZ" dirty="0"/>
              <a:t>Cvičení, učební  praxe, odborná umělecká praxe, sportovní příprava</a:t>
            </a:r>
          </a:p>
          <a:p>
            <a:r>
              <a:rPr lang="cs-CZ" dirty="0"/>
              <a:t>7 hodin za 1 – 120 žáků studentů</a:t>
            </a:r>
          </a:p>
          <a:p>
            <a:r>
              <a:rPr lang="cs-CZ" dirty="0"/>
              <a:t>+ 2 hodiny za každé započaté rozpětí o 120 žácích, studentech</a:t>
            </a:r>
          </a:p>
          <a:p>
            <a:r>
              <a:rPr lang="cs-CZ" dirty="0"/>
              <a:t>Škola podle § 16 odst. 9 ŠZ  rozpětí 42 žáků</a:t>
            </a:r>
          </a:p>
        </p:txBody>
      </p:sp>
    </p:spTree>
    <p:extLst>
      <p:ext uri="{BB962C8B-B14F-4D97-AF65-F5344CB8AC3E}">
        <p14:creationId xmlns:p14="http://schemas.microsoft.com/office/powerpoint/2010/main" val="1720170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dirty="0"/>
              <a:t>Předpoklady pro výkon činnosti pedagogického pracovníka</a:t>
            </a:r>
          </a:p>
        </p:txBody>
      </p:sp>
      <p:sp>
        <p:nvSpPr>
          <p:cNvPr id="3" name="Zástupný symbol pro obsah 2"/>
          <p:cNvSpPr>
            <a:spLocks noGrp="1"/>
          </p:cNvSpPr>
          <p:nvPr>
            <p:ph idx="1"/>
          </p:nvPr>
        </p:nvSpPr>
        <p:spPr/>
        <p:txBody>
          <a:bodyPr/>
          <a:lstStyle/>
          <a:p>
            <a:endParaRPr lang="cs-CZ" dirty="0"/>
          </a:p>
          <a:p>
            <a:r>
              <a:rPr lang="cs-CZ" dirty="0"/>
              <a:t>Je plně způsobilý k právním úkonům - svéprávný</a:t>
            </a:r>
          </a:p>
          <a:p>
            <a:r>
              <a:rPr lang="cs-CZ" dirty="0"/>
              <a:t>Má odbornou kvalifikaci pro přímou pedagogickou činnost, kterou vykonává</a:t>
            </a:r>
          </a:p>
          <a:p>
            <a:r>
              <a:rPr lang="cs-CZ" dirty="0"/>
              <a:t>Je bezúhonný</a:t>
            </a:r>
          </a:p>
          <a:p>
            <a:r>
              <a:rPr lang="cs-CZ" dirty="0"/>
              <a:t>Je zdravotně způsobilý</a:t>
            </a:r>
          </a:p>
          <a:p>
            <a:r>
              <a:rPr lang="cs-CZ" dirty="0"/>
              <a:t>Prokázal znalost českého jazyka, není-li dále stanoveno jinak</a:t>
            </a:r>
          </a:p>
        </p:txBody>
      </p:sp>
    </p:spTree>
    <p:extLst>
      <p:ext uri="{BB962C8B-B14F-4D97-AF65-F5344CB8AC3E}">
        <p14:creationId xmlns:p14="http://schemas.microsoft.com/office/powerpoint/2010/main" val="292176106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2741DE-ACA0-A2EF-7016-3833A7F5F0C6}"/>
              </a:ext>
            </a:extLst>
          </p:cNvPr>
          <p:cNvSpPr>
            <a:spLocks noGrp="1"/>
          </p:cNvSpPr>
          <p:nvPr>
            <p:ph type="title"/>
          </p:nvPr>
        </p:nvSpPr>
        <p:spPr/>
        <p:txBody>
          <a:bodyPr/>
          <a:lstStyle/>
          <a:p>
            <a:r>
              <a:rPr lang="cs-CZ" dirty="0"/>
              <a:t>Odborný výcvik</a:t>
            </a:r>
          </a:p>
        </p:txBody>
      </p:sp>
      <p:sp>
        <p:nvSpPr>
          <p:cNvPr id="3" name="Zástupný obsah 2">
            <a:extLst>
              <a:ext uri="{FF2B5EF4-FFF2-40B4-BE49-F238E27FC236}">
                <a16:creationId xmlns:a16="http://schemas.microsoft.com/office/drawing/2014/main" id="{A549A0D6-45F3-4A44-40B0-C29F4901291D}"/>
              </a:ext>
            </a:extLst>
          </p:cNvPr>
          <p:cNvSpPr>
            <a:spLocks noGrp="1"/>
          </p:cNvSpPr>
          <p:nvPr>
            <p:ph idx="1"/>
          </p:nvPr>
        </p:nvSpPr>
        <p:spPr/>
        <p:txBody>
          <a:bodyPr>
            <a:normAutofit fontScale="92500" lnSpcReduction="20000"/>
          </a:bodyPr>
          <a:lstStyle/>
          <a:p>
            <a:r>
              <a:rPr lang="cs-CZ" b="1" dirty="0"/>
              <a:t>Obory vzdělání E, H, L0 jsou započteny do banky odpočtů pouze tehdy, pokud se ve škole zdělává </a:t>
            </a:r>
            <a:r>
              <a:rPr lang="cs-CZ" b="1" u="sng" dirty="0"/>
              <a:t>méně </a:t>
            </a:r>
            <a:r>
              <a:rPr lang="cs-CZ" b="1" dirty="0"/>
              <a:t>než 10 skupin odborného výcviku</a:t>
            </a:r>
          </a:p>
          <a:p>
            <a:r>
              <a:rPr lang="cs-CZ" dirty="0"/>
              <a:t>Pokud je více než 10 skupin – je jmenován zástupce ředitele pro odborný výcvik nebo vedoucí učitel odborného výcviku</a:t>
            </a:r>
          </a:p>
          <a:p>
            <a:r>
              <a:rPr lang="cs-CZ" dirty="0"/>
              <a:t>Pokud je 20 skupiny – mohou být jmenováni 2 </a:t>
            </a:r>
          </a:p>
          <a:p>
            <a:r>
              <a:rPr lang="cs-CZ" dirty="0"/>
              <a:t>Za každých dalších 20 skupin dalšího zástupce ředitele školy pro odborný výcvik nebo vedoucího učitele odborného výcviku</a:t>
            </a:r>
          </a:p>
          <a:p>
            <a:r>
              <a:rPr lang="cs-CZ" dirty="0"/>
              <a:t>Do počtu skupin odborného výcviku se započítává také jedna polovina všech skupin žáků, které vede instruktor, zaokrouhlená na celé číslo směrem dolů v souladu s § 13 odst. 7 vyhlášky č. 13/2005 Sb. Zástupci ředitele školy pro odborný výcvik nebo vedoucímu učiteli odborného výcviku určenému v souladu s § 13 odst. 7 vyhlášky č. 13/2005 Sb., bude stanovena přímá pedagogická činnost dle přílohy č. 1 k nařízení vlády. </a:t>
            </a:r>
          </a:p>
        </p:txBody>
      </p:sp>
    </p:spTree>
    <p:extLst>
      <p:ext uri="{BB962C8B-B14F-4D97-AF65-F5344CB8AC3E}">
        <p14:creationId xmlns:p14="http://schemas.microsoft.com/office/powerpoint/2010/main" val="422857353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369BB0-EE7E-45A5-849B-79A14BD4DBDB}"/>
              </a:ext>
            </a:extLst>
          </p:cNvPr>
          <p:cNvSpPr>
            <a:spLocks noGrp="1"/>
          </p:cNvSpPr>
          <p:nvPr>
            <p:ph type="title"/>
          </p:nvPr>
        </p:nvSpPr>
        <p:spPr/>
        <p:txBody>
          <a:bodyPr/>
          <a:lstStyle/>
          <a:p>
            <a:r>
              <a:rPr lang="cs-CZ" dirty="0">
                <a:solidFill>
                  <a:srgbClr val="FF0000"/>
                </a:solidFill>
              </a:rPr>
              <a:t>§ 4d – zástupce ŘŠ, vedoucí praktického vyučování</a:t>
            </a:r>
          </a:p>
        </p:txBody>
      </p:sp>
      <p:sp>
        <p:nvSpPr>
          <p:cNvPr id="3" name="Zástupný obsah 2">
            <a:extLst>
              <a:ext uri="{FF2B5EF4-FFF2-40B4-BE49-F238E27FC236}">
                <a16:creationId xmlns:a16="http://schemas.microsoft.com/office/drawing/2014/main" id="{8552B25B-E5FB-492B-A80B-34EE281D4113}"/>
              </a:ext>
            </a:extLst>
          </p:cNvPr>
          <p:cNvSpPr>
            <a:spLocks noGrp="1"/>
          </p:cNvSpPr>
          <p:nvPr>
            <p:ph idx="1"/>
          </p:nvPr>
        </p:nvSpPr>
        <p:spPr/>
        <p:txBody>
          <a:bodyPr/>
          <a:lstStyle/>
          <a:p>
            <a:r>
              <a:rPr lang="cs-CZ" dirty="0">
                <a:solidFill>
                  <a:srgbClr val="FF0000"/>
                </a:solidFill>
              </a:rPr>
              <a:t>Do rozsahu snížení PPČ se započítají navíc 2 hodiny týdně za každé další pracoviště MŠ, ZŠ, SŠ nebo konzervatoře, jestliže má toto další pracoviště nejméně 3 jednotky</a:t>
            </a:r>
          </a:p>
          <a:p>
            <a:r>
              <a:rPr lang="cs-CZ" dirty="0">
                <a:solidFill>
                  <a:srgbClr val="FF0000"/>
                </a:solidFill>
              </a:rPr>
              <a:t>Do sníženého rozsahu PPČ se zástupci ŘŠ navíc započítá 1 hodina týdně za každé další pracoviště školského poradenského zařízení</a:t>
            </a:r>
          </a:p>
          <a:p>
            <a:r>
              <a:rPr lang="cs-CZ" dirty="0">
                <a:solidFill>
                  <a:srgbClr val="FF0000"/>
                </a:solidFill>
              </a:rPr>
              <a:t>Další pracoviště – určeno § 161 odst. 1 písm. a) bod 3 ŠZ</a:t>
            </a:r>
          </a:p>
        </p:txBody>
      </p:sp>
    </p:spTree>
    <p:extLst>
      <p:ext uri="{BB962C8B-B14F-4D97-AF65-F5344CB8AC3E}">
        <p14:creationId xmlns:p14="http://schemas.microsoft.com/office/powerpoint/2010/main" val="399075014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48C934-580E-42A9-AFE2-19E81910807A}"/>
              </a:ext>
            </a:extLst>
          </p:cNvPr>
          <p:cNvSpPr>
            <a:spLocks noGrp="1"/>
          </p:cNvSpPr>
          <p:nvPr>
            <p:ph type="title"/>
          </p:nvPr>
        </p:nvSpPr>
        <p:spPr/>
        <p:txBody>
          <a:bodyPr/>
          <a:lstStyle/>
          <a:p>
            <a:r>
              <a:rPr lang="cs-CZ" dirty="0">
                <a:solidFill>
                  <a:srgbClr val="FF0000"/>
                </a:solidFill>
              </a:rPr>
              <a:t>§ 4e – více zástupců ŘŠ, vedoucích učitelů praktického vyučování</a:t>
            </a:r>
          </a:p>
        </p:txBody>
      </p:sp>
      <p:sp>
        <p:nvSpPr>
          <p:cNvPr id="3" name="Zástupný obsah 2">
            <a:extLst>
              <a:ext uri="{FF2B5EF4-FFF2-40B4-BE49-F238E27FC236}">
                <a16:creationId xmlns:a16="http://schemas.microsoft.com/office/drawing/2014/main" id="{6BE1937B-C3C6-46FC-AF80-95CAC8DBD622}"/>
              </a:ext>
            </a:extLst>
          </p:cNvPr>
          <p:cNvSpPr>
            <a:spLocks noGrp="1"/>
          </p:cNvSpPr>
          <p:nvPr>
            <p:ph idx="1"/>
          </p:nvPr>
        </p:nvSpPr>
        <p:spPr/>
        <p:txBody>
          <a:bodyPr/>
          <a:lstStyle/>
          <a:p>
            <a:r>
              <a:rPr lang="cs-CZ" dirty="0">
                <a:solidFill>
                  <a:srgbClr val="FF0000"/>
                </a:solidFill>
              </a:rPr>
              <a:t>Týdenní rozsah PPČ se snižuje v souhrnu nejvýše  v počtu hodin stanoveného pro 1 zástupce ŘŠ nebo vedoucího praktického vyučování</a:t>
            </a:r>
          </a:p>
        </p:txBody>
      </p:sp>
    </p:spTree>
    <p:extLst>
      <p:ext uri="{BB962C8B-B14F-4D97-AF65-F5344CB8AC3E}">
        <p14:creationId xmlns:p14="http://schemas.microsoft.com/office/powerpoint/2010/main" val="93995399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B64F0-7449-404A-811B-660339DFBD47}"/>
              </a:ext>
            </a:extLst>
          </p:cNvPr>
          <p:cNvSpPr>
            <a:spLocks noGrp="1"/>
          </p:cNvSpPr>
          <p:nvPr>
            <p:ph type="title"/>
          </p:nvPr>
        </p:nvSpPr>
        <p:spPr/>
        <p:txBody>
          <a:bodyPr/>
          <a:lstStyle/>
          <a:p>
            <a:r>
              <a:rPr lang="cs-CZ" dirty="0">
                <a:solidFill>
                  <a:srgbClr val="FF0000"/>
                </a:solidFill>
              </a:rPr>
              <a:t>§ 4f</a:t>
            </a:r>
          </a:p>
        </p:txBody>
      </p:sp>
      <p:sp>
        <p:nvSpPr>
          <p:cNvPr id="3" name="Zástupný obsah 2">
            <a:extLst>
              <a:ext uri="{FF2B5EF4-FFF2-40B4-BE49-F238E27FC236}">
                <a16:creationId xmlns:a16="http://schemas.microsoft.com/office/drawing/2014/main" id="{416446DD-40EA-450E-9EA2-A30E6BD31360}"/>
              </a:ext>
            </a:extLst>
          </p:cNvPr>
          <p:cNvSpPr>
            <a:spLocks noGrp="1"/>
          </p:cNvSpPr>
          <p:nvPr>
            <p:ph idx="1"/>
          </p:nvPr>
        </p:nvSpPr>
        <p:spPr/>
        <p:txBody>
          <a:bodyPr/>
          <a:lstStyle/>
          <a:p>
            <a:r>
              <a:rPr lang="cs-CZ" dirty="0">
                <a:solidFill>
                  <a:srgbClr val="FF0000"/>
                </a:solidFill>
              </a:rPr>
              <a:t>Týdenní rozsah PPČ zástupce ŘŠ nebo vedoucího učitele praktického vyučování nesmí být nižší než stanovený týdenní rozsah PPČ ředitele školy </a:t>
            </a:r>
          </a:p>
          <a:p>
            <a:r>
              <a:rPr lang="cs-CZ" dirty="0">
                <a:solidFill>
                  <a:srgbClr val="FF0000"/>
                </a:solidFill>
              </a:rPr>
              <a:t>Výjimka – souběžné zastávání pozice ZŘŠ a výchovného poradce, koordinátora v oblasti informační a komunikačních technologií</a:t>
            </a:r>
          </a:p>
        </p:txBody>
      </p:sp>
    </p:spTree>
    <p:extLst>
      <p:ext uri="{BB962C8B-B14F-4D97-AF65-F5344CB8AC3E}">
        <p14:creationId xmlns:p14="http://schemas.microsoft.com/office/powerpoint/2010/main" val="213228469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F679BE-CB90-4DFF-B11D-C87E590915D3}"/>
              </a:ext>
            </a:extLst>
          </p:cNvPr>
          <p:cNvSpPr>
            <a:spLocks noGrp="1"/>
          </p:cNvSpPr>
          <p:nvPr>
            <p:ph type="title"/>
          </p:nvPr>
        </p:nvSpPr>
        <p:spPr/>
        <p:txBody>
          <a:bodyPr/>
          <a:lstStyle/>
          <a:p>
            <a:r>
              <a:rPr lang="cs-CZ" dirty="0">
                <a:solidFill>
                  <a:srgbClr val="FF0000"/>
                </a:solidFill>
              </a:rPr>
              <a:t>§ 4g</a:t>
            </a:r>
          </a:p>
        </p:txBody>
      </p:sp>
      <p:sp>
        <p:nvSpPr>
          <p:cNvPr id="3" name="Zástupný obsah 2">
            <a:extLst>
              <a:ext uri="{FF2B5EF4-FFF2-40B4-BE49-F238E27FC236}">
                <a16:creationId xmlns:a16="http://schemas.microsoft.com/office/drawing/2014/main" id="{5419C50E-7637-475F-A8C3-366F1B025258}"/>
              </a:ext>
            </a:extLst>
          </p:cNvPr>
          <p:cNvSpPr>
            <a:spLocks noGrp="1"/>
          </p:cNvSpPr>
          <p:nvPr>
            <p:ph idx="1"/>
          </p:nvPr>
        </p:nvSpPr>
        <p:spPr/>
        <p:txBody>
          <a:bodyPr/>
          <a:lstStyle/>
          <a:p>
            <a:r>
              <a:rPr lang="cs-CZ" dirty="0">
                <a:solidFill>
                  <a:srgbClr val="FF0000"/>
                </a:solidFill>
              </a:rPr>
              <a:t>Ředitel školy nemusí upravovat rozsah snížení PPČ zástupce ŘŠ nebo vedoucího učitele praktického vyučování dojde-li ke změně počtu dětí, žáků nebo studentů ve škole nebo jednotek ve škole v průběhu školního roku</a:t>
            </a:r>
          </a:p>
        </p:txBody>
      </p:sp>
    </p:spTree>
    <p:extLst>
      <p:ext uri="{BB962C8B-B14F-4D97-AF65-F5344CB8AC3E}">
        <p14:creationId xmlns:p14="http://schemas.microsoft.com/office/powerpoint/2010/main" val="183028572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65A648-8D5F-0A9E-3F72-A0982F53B6A0}"/>
              </a:ext>
            </a:extLst>
          </p:cNvPr>
          <p:cNvSpPr>
            <a:spLocks noGrp="1"/>
          </p:cNvSpPr>
          <p:nvPr>
            <p:ph type="title"/>
          </p:nvPr>
        </p:nvSpPr>
        <p:spPr/>
        <p:txBody>
          <a:bodyPr/>
          <a:lstStyle/>
          <a:p>
            <a:r>
              <a:rPr lang="cs-CZ" dirty="0">
                <a:solidFill>
                  <a:srgbClr val="FF0000"/>
                </a:solidFill>
              </a:rPr>
              <a:t>Pravidlo</a:t>
            </a:r>
          </a:p>
        </p:txBody>
      </p:sp>
      <p:sp>
        <p:nvSpPr>
          <p:cNvPr id="3" name="Zástupný obsah 2">
            <a:extLst>
              <a:ext uri="{FF2B5EF4-FFF2-40B4-BE49-F238E27FC236}">
                <a16:creationId xmlns:a16="http://schemas.microsoft.com/office/drawing/2014/main" id="{F5B91732-040D-D6E6-A49D-A4D1282F3046}"/>
              </a:ext>
            </a:extLst>
          </p:cNvPr>
          <p:cNvSpPr>
            <a:spLocks noGrp="1"/>
          </p:cNvSpPr>
          <p:nvPr>
            <p:ph idx="1"/>
          </p:nvPr>
        </p:nvSpPr>
        <p:spPr/>
        <p:txBody>
          <a:bodyPr/>
          <a:lstStyle/>
          <a:p>
            <a:r>
              <a:rPr lang="cs-CZ" u="sng" dirty="0"/>
              <a:t>Školy a školská zařízení uvedená v příloze č. 2 </a:t>
            </a:r>
            <a:r>
              <a:rPr lang="cs-CZ" dirty="0"/>
              <a:t>– vybíráme nejvyšší hodnotu z banky odpočtů</a:t>
            </a:r>
          </a:p>
          <a:p>
            <a:r>
              <a:rPr lang="cs-CZ" dirty="0"/>
              <a:t>Mateřská škola, základní škola, střední škola a konzervatoř, školní družina</a:t>
            </a:r>
          </a:p>
          <a:p>
            <a:r>
              <a:rPr lang="cs-CZ" u="sng" dirty="0"/>
              <a:t>Školy a školská zařízení uvedená v příloze č. 3 </a:t>
            </a:r>
            <a:r>
              <a:rPr lang="cs-CZ" dirty="0"/>
              <a:t>– sčítáme hodnoty odpočtů </a:t>
            </a:r>
          </a:p>
          <a:p>
            <a:r>
              <a:rPr lang="cs-CZ" dirty="0"/>
              <a:t>Internát, základní umělecká škola, jazyková škola s právem státní jazykové zkoušky, školská zařízení pro ústavní výchovu, ochranou výchovu a preventivně výchovnou péči, domovy mládeže, školská poradenská zařízení, vyšší odborné školy, školní kluby</a:t>
            </a:r>
          </a:p>
        </p:txBody>
      </p:sp>
    </p:spTree>
    <p:extLst>
      <p:ext uri="{BB962C8B-B14F-4D97-AF65-F5344CB8AC3E}">
        <p14:creationId xmlns:p14="http://schemas.microsoft.com/office/powerpoint/2010/main" val="360863408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A89E2A-C6A7-4074-AD7C-F8B20551DEAC}"/>
              </a:ext>
            </a:extLst>
          </p:cNvPr>
          <p:cNvSpPr>
            <a:spLocks noGrp="1"/>
          </p:cNvSpPr>
          <p:nvPr>
            <p:ph type="title"/>
          </p:nvPr>
        </p:nvSpPr>
        <p:spPr/>
        <p:txBody>
          <a:bodyPr/>
          <a:lstStyle/>
          <a:p>
            <a:r>
              <a:rPr lang="cs-CZ" dirty="0"/>
              <a:t>Společná ustanovení</a:t>
            </a:r>
          </a:p>
        </p:txBody>
      </p:sp>
      <p:sp>
        <p:nvSpPr>
          <p:cNvPr id="3" name="Zástupný obsah 2">
            <a:extLst>
              <a:ext uri="{FF2B5EF4-FFF2-40B4-BE49-F238E27FC236}">
                <a16:creationId xmlns:a16="http://schemas.microsoft.com/office/drawing/2014/main" id="{F3AFCAAB-871C-449E-A973-D7B9ABE489DB}"/>
              </a:ext>
            </a:extLst>
          </p:cNvPr>
          <p:cNvSpPr>
            <a:spLocks noGrp="1"/>
          </p:cNvSpPr>
          <p:nvPr>
            <p:ph idx="1"/>
          </p:nvPr>
        </p:nvSpPr>
        <p:spPr/>
        <p:txBody>
          <a:bodyPr/>
          <a:lstStyle/>
          <a:p>
            <a:r>
              <a:rPr lang="cs-CZ" sz="2400" dirty="0"/>
              <a:t>Pedagogickému pracovníkovi právnické osoby, která vykonává činnost více druhů škol, stanoví ředitel školy týdenní rozsah přímé pedagogické činnosti podle vykonávané činnosti, která u něj převažuje. V případě stejného podílu stanoví týdenní rozsah přímé pedagogické činnosti podle školy, u které je v příloze </a:t>
            </a:r>
            <a:r>
              <a:rPr lang="cs-CZ" sz="2400" dirty="0">
                <a:solidFill>
                  <a:srgbClr val="C00000"/>
                </a:solidFill>
              </a:rPr>
              <a:t>č. 1 </a:t>
            </a:r>
            <a:r>
              <a:rPr lang="cs-CZ" sz="2400" dirty="0"/>
              <a:t>k tomuto nařízení stanovena přímá pedagogická činnost nejnižší.</a:t>
            </a:r>
          </a:p>
          <a:p>
            <a:pPr marL="0" indent="0">
              <a:buNone/>
            </a:pPr>
            <a:endParaRPr lang="cs-CZ" sz="2400" dirty="0"/>
          </a:p>
          <a:p>
            <a:r>
              <a:rPr lang="cs-CZ" sz="2400" dirty="0"/>
              <a:t>Vykonává-li pedagogický pracovník současně více činností </a:t>
            </a:r>
            <a:r>
              <a:rPr lang="cs-CZ" sz="2400" dirty="0">
                <a:solidFill>
                  <a:srgbClr val="C00000"/>
                </a:solidFill>
              </a:rPr>
              <a:t>podle § 3 odst. 2 a 3</a:t>
            </a:r>
            <a:r>
              <a:rPr lang="cs-CZ" sz="2400" dirty="0"/>
              <a:t>, snižuje se mu týdenní rozsah přímé pedagogické činnosti za každou tuto činnost zvlášť. (výchovný poradce, koordinátor v oblasti informačních a komunikačních technologií)</a:t>
            </a:r>
          </a:p>
        </p:txBody>
      </p:sp>
      <p:sp>
        <p:nvSpPr>
          <p:cNvPr id="4" name="Zástupný symbol pro zápatí 3">
            <a:extLst>
              <a:ext uri="{FF2B5EF4-FFF2-40B4-BE49-F238E27FC236}">
                <a16:creationId xmlns:a16="http://schemas.microsoft.com/office/drawing/2014/main" id="{CA33AA84-6652-4D77-9CF2-08663C228A84}"/>
              </a:ext>
            </a:extLst>
          </p:cNvPr>
          <p:cNvSpPr>
            <a:spLocks noGrp="1"/>
          </p:cNvSpPr>
          <p:nvPr>
            <p:ph type="ftr" sz="quarter" idx="11"/>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350601E9-86A5-4CE5-83E5-639FFF77E769}"/>
              </a:ext>
            </a:extLst>
          </p:cNvPr>
          <p:cNvSpPr>
            <a:spLocks noGrp="1"/>
          </p:cNvSpPr>
          <p:nvPr>
            <p:ph type="sldNum" sz="quarter" idx="12"/>
          </p:nvPr>
        </p:nvSpPr>
        <p:spPr/>
        <p:txBody>
          <a:bodyPr/>
          <a:lstStyle/>
          <a:p>
            <a:pPr>
              <a:defRPr/>
            </a:pPr>
            <a:fld id="{D5904C6E-634E-485A-B280-3B8C1F93F1E1}" type="slidenum">
              <a:rPr lang="cs-CZ" smtClean="0"/>
              <a:pPr>
                <a:defRPr/>
              </a:pPr>
              <a:t>116</a:t>
            </a:fld>
            <a:endParaRPr lang="cs-CZ"/>
          </a:p>
        </p:txBody>
      </p:sp>
    </p:spTree>
    <p:extLst>
      <p:ext uri="{BB962C8B-B14F-4D97-AF65-F5344CB8AC3E}">
        <p14:creationId xmlns:p14="http://schemas.microsoft.com/office/powerpoint/2010/main" val="368088757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55F0AE-D61F-47BD-B124-9240964A817C}"/>
              </a:ext>
            </a:extLst>
          </p:cNvPr>
          <p:cNvSpPr>
            <a:spLocks noGrp="1"/>
          </p:cNvSpPr>
          <p:nvPr>
            <p:ph type="title"/>
          </p:nvPr>
        </p:nvSpPr>
        <p:spPr/>
        <p:txBody>
          <a:bodyPr/>
          <a:lstStyle/>
          <a:p>
            <a:r>
              <a:rPr lang="cs-CZ" dirty="0"/>
              <a:t>Týdenní rozsah přímé pedagogické činnosti</a:t>
            </a:r>
          </a:p>
        </p:txBody>
      </p:sp>
      <p:sp>
        <p:nvSpPr>
          <p:cNvPr id="3" name="Zástupný text 2">
            <a:extLst>
              <a:ext uri="{FF2B5EF4-FFF2-40B4-BE49-F238E27FC236}">
                <a16:creationId xmlns:a16="http://schemas.microsoft.com/office/drawing/2014/main" id="{194B3835-6B86-4083-856E-5F9A5F75D0D8}"/>
              </a:ext>
            </a:extLst>
          </p:cNvPr>
          <p:cNvSpPr>
            <a:spLocks noGrp="1"/>
          </p:cNvSpPr>
          <p:nvPr>
            <p:ph type="body" idx="1"/>
          </p:nvPr>
        </p:nvSpPr>
        <p:spPr/>
        <p:txBody>
          <a:bodyPr/>
          <a:lstStyle/>
          <a:p>
            <a:r>
              <a:rPr lang="cs-CZ" dirty="0"/>
              <a:t>Příloha č. 1</a:t>
            </a:r>
          </a:p>
        </p:txBody>
      </p:sp>
    </p:spTree>
    <p:extLst>
      <p:ext uri="{BB962C8B-B14F-4D97-AF65-F5344CB8AC3E}">
        <p14:creationId xmlns:p14="http://schemas.microsoft.com/office/powerpoint/2010/main" val="403220786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EE6978-391E-46CD-A6AD-16DFC4BB087B}"/>
              </a:ext>
            </a:extLst>
          </p:cNvPr>
          <p:cNvSpPr>
            <a:spLocks noGrp="1"/>
          </p:cNvSpPr>
          <p:nvPr>
            <p:ph type="title"/>
          </p:nvPr>
        </p:nvSpPr>
        <p:spPr/>
        <p:txBody>
          <a:bodyPr/>
          <a:lstStyle/>
          <a:p>
            <a:r>
              <a:rPr lang="cs-CZ" dirty="0"/>
              <a:t>MŠ</a:t>
            </a:r>
          </a:p>
        </p:txBody>
      </p:sp>
      <p:sp>
        <p:nvSpPr>
          <p:cNvPr id="3" name="Zástupný obsah 2">
            <a:extLst>
              <a:ext uri="{FF2B5EF4-FFF2-40B4-BE49-F238E27FC236}">
                <a16:creationId xmlns:a16="http://schemas.microsoft.com/office/drawing/2014/main" id="{6BF642AB-5118-4109-927C-D9F164EFD73E}"/>
              </a:ext>
            </a:extLst>
          </p:cNvPr>
          <p:cNvSpPr>
            <a:spLocks noGrp="1"/>
          </p:cNvSpPr>
          <p:nvPr>
            <p:ph idx="1"/>
          </p:nvPr>
        </p:nvSpPr>
        <p:spPr/>
        <p:txBody>
          <a:bodyPr/>
          <a:lstStyle/>
          <a:p>
            <a:r>
              <a:rPr lang="cs-CZ" dirty="0"/>
              <a:t>Učitel	31</a:t>
            </a:r>
          </a:p>
          <a:p>
            <a:r>
              <a:rPr lang="cs-CZ" dirty="0"/>
              <a:t>Ředitel	1 až 2 	20</a:t>
            </a:r>
          </a:p>
          <a:p>
            <a:pPr marL="0" indent="0">
              <a:buNone/>
            </a:pPr>
            <a:r>
              <a:rPr lang="cs-CZ" dirty="0"/>
              <a:t>		3 až 4 	15</a:t>
            </a:r>
          </a:p>
          <a:p>
            <a:pPr marL="0" indent="0">
              <a:buNone/>
            </a:pPr>
            <a:r>
              <a:rPr lang="cs-CZ" dirty="0"/>
              <a:t>		5 až 6		12</a:t>
            </a:r>
          </a:p>
          <a:p>
            <a:pPr marL="0" indent="0">
              <a:buNone/>
            </a:pPr>
            <a:r>
              <a:rPr lang="cs-CZ" dirty="0"/>
              <a:t>		7 až 10	9</a:t>
            </a:r>
          </a:p>
          <a:p>
            <a:pPr marL="0" indent="0">
              <a:buNone/>
            </a:pPr>
            <a:r>
              <a:rPr lang="cs-CZ" dirty="0"/>
              <a:t>		11 a více 	6</a:t>
            </a:r>
          </a:p>
        </p:txBody>
      </p:sp>
    </p:spTree>
    <p:extLst>
      <p:ext uri="{BB962C8B-B14F-4D97-AF65-F5344CB8AC3E}">
        <p14:creationId xmlns:p14="http://schemas.microsoft.com/office/powerpoint/2010/main" val="90249395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E77A28-A82A-4173-B48D-B53D293B428A}"/>
              </a:ext>
            </a:extLst>
          </p:cNvPr>
          <p:cNvSpPr>
            <a:spLocks noGrp="1"/>
          </p:cNvSpPr>
          <p:nvPr>
            <p:ph type="title"/>
          </p:nvPr>
        </p:nvSpPr>
        <p:spPr/>
        <p:txBody>
          <a:bodyPr/>
          <a:lstStyle/>
          <a:p>
            <a:r>
              <a:rPr lang="cs-CZ" dirty="0"/>
              <a:t>Ředitel MŠ s internátním provozem</a:t>
            </a:r>
          </a:p>
        </p:txBody>
      </p:sp>
      <p:sp>
        <p:nvSpPr>
          <p:cNvPr id="3" name="Zástupný obsah 2">
            <a:extLst>
              <a:ext uri="{FF2B5EF4-FFF2-40B4-BE49-F238E27FC236}">
                <a16:creationId xmlns:a16="http://schemas.microsoft.com/office/drawing/2014/main" id="{2829B041-1E0D-4094-9521-E29B6B69F662}"/>
              </a:ext>
            </a:extLst>
          </p:cNvPr>
          <p:cNvSpPr>
            <a:spLocks noGrp="1"/>
          </p:cNvSpPr>
          <p:nvPr>
            <p:ph idx="1"/>
          </p:nvPr>
        </p:nvSpPr>
        <p:spPr/>
        <p:txBody>
          <a:bodyPr/>
          <a:lstStyle/>
          <a:p>
            <a:r>
              <a:rPr lang="cs-CZ" dirty="0"/>
              <a:t>1			16</a:t>
            </a:r>
          </a:p>
          <a:p>
            <a:r>
              <a:rPr lang="cs-CZ" dirty="0"/>
              <a:t>2			14</a:t>
            </a:r>
          </a:p>
          <a:p>
            <a:r>
              <a:rPr lang="cs-CZ" dirty="0"/>
              <a:t>3 až 6		12</a:t>
            </a:r>
          </a:p>
          <a:p>
            <a:r>
              <a:rPr lang="cs-CZ" dirty="0"/>
              <a:t>7 až 10		9</a:t>
            </a:r>
          </a:p>
          <a:p>
            <a:r>
              <a:rPr lang="cs-CZ" dirty="0"/>
              <a:t>11 a více		6</a:t>
            </a:r>
          </a:p>
          <a:p>
            <a:r>
              <a:rPr lang="cs-CZ" dirty="0"/>
              <a:t>Ředitel MŠ s internátním provozem v minimálním rozsahu 110 hodin nepřetržitého provozu týdně nebo MŠ s internátním provozem a se speciální pedagogickým centrem		5</a:t>
            </a:r>
          </a:p>
        </p:txBody>
      </p:sp>
    </p:spTree>
    <p:extLst>
      <p:ext uri="{BB962C8B-B14F-4D97-AF65-F5344CB8AC3E}">
        <p14:creationId xmlns:p14="http://schemas.microsoft.com/office/powerpoint/2010/main" val="4214324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dirty="0"/>
              <a:t>Předpoklady pro výkon činnosti ředitele veřejné školy</a:t>
            </a:r>
          </a:p>
        </p:txBody>
      </p:sp>
      <p:sp>
        <p:nvSpPr>
          <p:cNvPr id="3" name="Zástupný symbol pro obsah 2"/>
          <p:cNvSpPr>
            <a:spLocks noGrp="1"/>
          </p:cNvSpPr>
          <p:nvPr>
            <p:ph idx="1"/>
          </p:nvPr>
        </p:nvSpPr>
        <p:spPr/>
        <p:txBody>
          <a:bodyPr>
            <a:normAutofit/>
          </a:bodyPr>
          <a:lstStyle/>
          <a:p>
            <a:pPr marL="0" indent="0">
              <a:buNone/>
            </a:pPr>
            <a:endParaRPr lang="cs-CZ" dirty="0"/>
          </a:p>
          <a:p>
            <a:r>
              <a:rPr lang="cs-CZ" dirty="0"/>
              <a:t>Podmínka praxe pro možnost přihlásit se do KŘ</a:t>
            </a:r>
          </a:p>
          <a:p>
            <a:r>
              <a:rPr lang="cs-CZ" dirty="0"/>
              <a:t>Získání nejpozději do 2 let ode dne, kdy začal vykonávat činnost ředitele školy, znalosti v oblasti řízení školství absolvováním studia pro ředitele škol v rámci DVPP (100 hodin, zkouška)nebo školský management nebo CŽV VŠ (350 hodin, závěrečná práce, zkouška) </a:t>
            </a:r>
          </a:p>
          <a:p>
            <a:endParaRPr lang="cs-CZ" dirty="0"/>
          </a:p>
        </p:txBody>
      </p:sp>
    </p:spTree>
    <p:extLst>
      <p:ext uri="{BB962C8B-B14F-4D97-AF65-F5344CB8AC3E}">
        <p14:creationId xmlns:p14="http://schemas.microsoft.com/office/powerpoint/2010/main" val="263055832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18AD75-5F36-463A-BE47-4ED9B384104C}"/>
              </a:ext>
            </a:extLst>
          </p:cNvPr>
          <p:cNvSpPr>
            <a:spLocks noGrp="1"/>
          </p:cNvSpPr>
          <p:nvPr>
            <p:ph type="title"/>
          </p:nvPr>
        </p:nvSpPr>
        <p:spPr/>
        <p:txBody>
          <a:bodyPr/>
          <a:lstStyle/>
          <a:p>
            <a:r>
              <a:rPr lang="cs-CZ" dirty="0"/>
              <a:t>ZŠ</a:t>
            </a:r>
          </a:p>
        </p:txBody>
      </p:sp>
      <p:sp>
        <p:nvSpPr>
          <p:cNvPr id="3" name="Zástupný obsah 2">
            <a:extLst>
              <a:ext uri="{FF2B5EF4-FFF2-40B4-BE49-F238E27FC236}">
                <a16:creationId xmlns:a16="http://schemas.microsoft.com/office/drawing/2014/main" id="{F1E89B15-C584-44C4-ACD1-29C2B5D635BC}"/>
              </a:ext>
            </a:extLst>
          </p:cNvPr>
          <p:cNvSpPr>
            <a:spLocks noGrp="1"/>
          </p:cNvSpPr>
          <p:nvPr>
            <p:ph idx="1"/>
          </p:nvPr>
        </p:nvSpPr>
        <p:spPr/>
        <p:txBody>
          <a:bodyPr/>
          <a:lstStyle/>
          <a:p>
            <a:r>
              <a:rPr lang="cs-CZ" dirty="0"/>
              <a:t>Učitel 									22</a:t>
            </a:r>
          </a:p>
          <a:p>
            <a:r>
              <a:rPr lang="cs-CZ" dirty="0"/>
              <a:t>1. ročníku ZŠ								20-22</a:t>
            </a:r>
          </a:p>
          <a:p>
            <a:r>
              <a:rPr lang="cs-CZ" dirty="0"/>
              <a:t>Prvního stupně ZŠ zřízené podle §16 odst. 9 ŠZ			20-22</a:t>
            </a:r>
          </a:p>
          <a:p>
            <a:r>
              <a:rPr lang="cs-CZ" dirty="0"/>
              <a:t>Třídy zřízené podle § 16 odst. 9 ŠZ na prvním stupni ZŠ		20-22</a:t>
            </a:r>
          </a:p>
          <a:p>
            <a:r>
              <a:rPr lang="cs-CZ" dirty="0"/>
              <a:t>Přípravné třídy ZŠ							20-22</a:t>
            </a:r>
          </a:p>
          <a:p>
            <a:r>
              <a:rPr lang="cs-CZ" dirty="0"/>
              <a:t>Přípravného stupně ZŠ speciální					20-22</a:t>
            </a:r>
          </a:p>
        </p:txBody>
      </p:sp>
    </p:spTree>
    <p:extLst>
      <p:ext uri="{BB962C8B-B14F-4D97-AF65-F5344CB8AC3E}">
        <p14:creationId xmlns:p14="http://schemas.microsoft.com/office/powerpoint/2010/main" val="42034205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720FFE-85C4-45A9-8F98-BADB0060A1BE}"/>
              </a:ext>
            </a:extLst>
          </p:cNvPr>
          <p:cNvSpPr>
            <a:spLocks noGrp="1"/>
          </p:cNvSpPr>
          <p:nvPr>
            <p:ph type="title"/>
          </p:nvPr>
        </p:nvSpPr>
        <p:spPr/>
        <p:txBody>
          <a:bodyPr/>
          <a:lstStyle/>
          <a:p>
            <a:r>
              <a:rPr lang="cs-CZ" dirty="0"/>
              <a:t>Ředitel ZŠ s první stupněm</a:t>
            </a:r>
          </a:p>
        </p:txBody>
      </p:sp>
      <p:sp>
        <p:nvSpPr>
          <p:cNvPr id="3" name="Zástupný obsah 2">
            <a:extLst>
              <a:ext uri="{FF2B5EF4-FFF2-40B4-BE49-F238E27FC236}">
                <a16:creationId xmlns:a16="http://schemas.microsoft.com/office/drawing/2014/main" id="{D28BBDAC-9C47-400B-B89E-295885A93F94}"/>
              </a:ext>
            </a:extLst>
          </p:cNvPr>
          <p:cNvSpPr>
            <a:spLocks noGrp="1"/>
          </p:cNvSpPr>
          <p:nvPr>
            <p:ph idx="1"/>
          </p:nvPr>
        </p:nvSpPr>
        <p:spPr/>
        <p:txBody>
          <a:bodyPr/>
          <a:lstStyle/>
          <a:p>
            <a:r>
              <a:rPr lang="cs-CZ" dirty="0"/>
              <a:t>1 až 6			12</a:t>
            </a:r>
          </a:p>
          <a:p>
            <a:r>
              <a:rPr lang="cs-CZ" dirty="0"/>
              <a:t>7 až 10			10</a:t>
            </a:r>
          </a:p>
          <a:p>
            <a:r>
              <a:rPr lang="cs-CZ" dirty="0"/>
              <a:t>11 a více			8</a:t>
            </a:r>
          </a:p>
        </p:txBody>
      </p:sp>
    </p:spTree>
    <p:extLst>
      <p:ext uri="{BB962C8B-B14F-4D97-AF65-F5344CB8AC3E}">
        <p14:creationId xmlns:p14="http://schemas.microsoft.com/office/powerpoint/2010/main" val="241862490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C8296F-44C2-4A3C-9EAD-665F49942959}"/>
              </a:ext>
            </a:extLst>
          </p:cNvPr>
          <p:cNvSpPr>
            <a:spLocks noGrp="1"/>
          </p:cNvSpPr>
          <p:nvPr>
            <p:ph type="title"/>
          </p:nvPr>
        </p:nvSpPr>
        <p:spPr/>
        <p:txBody>
          <a:bodyPr/>
          <a:lstStyle/>
          <a:p>
            <a:r>
              <a:rPr lang="cs-CZ" dirty="0"/>
              <a:t>Ředitel ZŠ s druhým stupněm, s prvním a druhým stupněm </a:t>
            </a:r>
          </a:p>
        </p:txBody>
      </p:sp>
      <p:sp>
        <p:nvSpPr>
          <p:cNvPr id="3" name="Zástupný obsah 2">
            <a:extLst>
              <a:ext uri="{FF2B5EF4-FFF2-40B4-BE49-F238E27FC236}">
                <a16:creationId xmlns:a16="http://schemas.microsoft.com/office/drawing/2014/main" id="{3C390B32-4690-48E5-B7AA-1B10EE6B6EB0}"/>
              </a:ext>
            </a:extLst>
          </p:cNvPr>
          <p:cNvSpPr>
            <a:spLocks noGrp="1"/>
          </p:cNvSpPr>
          <p:nvPr>
            <p:ph idx="1"/>
          </p:nvPr>
        </p:nvSpPr>
        <p:spPr/>
        <p:txBody>
          <a:bodyPr/>
          <a:lstStyle/>
          <a:p>
            <a:r>
              <a:rPr lang="cs-CZ" dirty="0"/>
              <a:t>Do 9			8</a:t>
            </a:r>
          </a:p>
          <a:p>
            <a:r>
              <a:rPr lang="cs-CZ" dirty="0"/>
              <a:t>10 až 18		7</a:t>
            </a:r>
          </a:p>
          <a:p>
            <a:r>
              <a:rPr lang="cs-CZ" dirty="0"/>
              <a:t>19 až 23		6</a:t>
            </a:r>
          </a:p>
          <a:p>
            <a:r>
              <a:rPr lang="cs-CZ" dirty="0"/>
              <a:t>24 a více		5</a:t>
            </a:r>
          </a:p>
        </p:txBody>
      </p:sp>
    </p:spTree>
    <p:extLst>
      <p:ext uri="{BB962C8B-B14F-4D97-AF65-F5344CB8AC3E}">
        <p14:creationId xmlns:p14="http://schemas.microsoft.com/office/powerpoint/2010/main" val="400573273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D6D812-39FE-4AA4-9F6A-E7C360A31648}"/>
              </a:ext>
            </a:extLst>
          </p:cNvPr>
          <p:cNvSpPr>
            <a:spLocks noGrp="1"/>
          </p:cNvSpPr>
          <p:nvPr>
            <p:ph type="title"/>
          </p:nvPr>
        </p:nvSpPr>
        <p:spPr/>
        <p:txBody>
          <a:bodyPr/>
          <a:lstStyle/>
          <a:p>
            <a:r>
              <a:rPr lang="cs-CZ" dirty="0"/>
              <a:t>Ředitel ZŠ s prvním stupněm zřízené podle § 16 odst. 9 ŠZ</a:t>
            </a:r>
          </a:p>
        </p:txBody>
      </p:sp>
      <p:sp>
        <p:nvSpPr>
          <p:cNvPr id="3" name="Zástupný obsah 2">
            <a:extLst>
              <a:ext uri="{FF2B5EF4-FFF2-40B4-BE49-F238E27FC236}">
                <a16:creationId xmlns:a16="http://schemas.microsoft.com/office/drawing/2014/main" id="{C0264067-6B7F-4FFC-9C25-BD0D6EC11CB9}"/>
              </a:ext>
            </a:extLst>
          </p:cNvPr>
          <p:cNvSpPr>
            <a:spLocks noGrp="1"/>
          </p:cNvSpPr>
          <p:nvPr>
            <p:ph idx="1"/>
          </p:nvPr>
        </p:nvSpPr>
        <p:spPr/>
        <p:txBody>
          <a:bodyPr/>
          <a:lstStyle/>
          <a:p>
            <a:r>
              <a:rPr lang="cs-CZ" dirty="0"/>
              <a:t>1 až 6 			12</a:t>
            </a:r>
          </a:p>
          <a:p>
            <a:r>
              <a:rPr lang="cs-CZ" dirty="0"/>
              <a:t>7 až 10			9</a:t>
            </a:r>
          </a:p>
          <a:p>
            <a:r>
              <a:rPr lang="cs-CZ" dirty="0"/>
              <a:t>11 a více			7</a:t>
            </a:r>
          </a:p>
        </p:txBody>
      </p:sp>
    </p:spTree>
    <p:extLst>
      <p:ext uri="{BB962C8B-B14F-4D97-AF65-F5344CB8AC3E}">
        <p14:creationId xmlns:p14="http://schemas.microsoft.com/office/powerpoint/2010/main" val="39800184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0A6921-20E0-4F66-886D-DA6ACBBC0DE8}"/>
              </a:ext>
            </a:extLst>
          </p:cNvPr>
          <p:cNvSpPr>
            <a:spLocks noGrp="1"/>
          </p:cNvSpPr>
          <p:nvPr>
            <p:ph type="title"/>
          </p:nvPr>
        </p:nvSpPr>
        <p:spPr/>
        <p:txBody>
          <a:bodyPr/>
          <a:lstStyle/>
          <a:p>
            <a:r>
              <a:rPr lang="cs-CZ" dirty="0"/>
              <a:t>Ředitel ZŠ s prvním a druhým stupněm zřízené podle § 16 odst. 9 ŠZ</a:t>
            </a:r>
          </a:p>
        </p:txBody>
      </p:sp>
      <p:sp>
        <p:nvSpPr>
          <p:cNvPr id="3" name="Zástupný obsah 2">
            <a:extLst>
              <a:ext uri="{FF2B5EF4-FFF2-40B4-BE49-F238E27FC236}">
                <a16:creationId xmlns:a16="http://schemas.microsoft.com/office/drawing/2014/main" id="{722ABC29-3091-4472-9249-CA411963EE4C}"/>
              </a:ext>
            </a:extLst>
          </p:cNvPr>
          <p:cNvSpPr>
            <a:spLocks noGrp="1"/>
          </p:cNvSpPr>
          <p:nvPr>
            <p:ph idx="1"/>
          </p:nvPr>
        </p:nvSpPr>
        <p:spPr/>
        <p:txBody>
          <a:bodyPr/>
          <a:lstStyle/>
          <a:p>
            <a:r>
              <a:rPr lang="cs-CZ" dirty="0"/>
              <a:t>Do 9				7</a:t>
            </a:r>
          </a:p>
          <a:p>
            <a:r>
              <a:rPr lang="cs-CZ" dirty="0"/>
              <a:t>10 až 14			6</a:t>
            </a:r>
          </a:p>
          <a:p>
            <a:r>
              <a:rPr lang="cs-CZ" dirty="0"/>
              <a:t>15 až 18			5</a:t>
            </a:r>
          </a:p>
          <a:p>
            <a:r>
              <a:rPr lang="cs-CZ" dirty="0"/>
              <a:t>19 a více			4</a:t>
            </a:r>
          </a:p>
        </p:txBody>
      </p:sp>
    </p:spTree>
    <p:extLst>
      <p:ext uri="{BB962C8B-B14F-4D97-AF65-F5344CB8AC3E}">
        <p14:creationId xmlns:p14="http://schemas.microsoft.com/office/powerpoint/2010/main" val="61605075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497CC9-23DD-47DE-B2F3-83D569533B09}"/>
              </a:ext>
            </a:extLst>
          </p:cNvPr>
          <p:cNvSpPr>
            <a:spLocks noGrp="1"/>
          </p:cNvSpPr>
          <p:nvPr>
            <p:ph type="title"/>
          </p:nvPr>
        </p:nvSpPr>
        <p:spPr/>
        <p:txBody>
          <a:bodyPr/>
          <a:lstStyle/>
          <a:p>
            <a:r>
              <a:rPr lang="cs-CZ" dirty="0"/>
              <a:t>Internát</a:t>
            </a:r>
          </a:p>
        </p:txBody>
      </p:sp>
      <p:sp>
        <p:nvSpPr>
          <p:cNvPr id="3" name="Zástupný obsah 2">
            <a:extLst>
              <a:ext uri="{FF2B5EF4-FFF2-40B4-BE49-F238E27FC236}">
                <a16:creationId xmlns:a16="http://schemas.microsoft.com/office/drawing/2014/main" id="{3CD79A20-9ADE-42B2-8D96-0F11FC41C97F}"/>
              </a:ext>
            </a:extLst>
          </p:cNvPr>
          <p:cNvSpPr>
            <a:spLocks noGrp="1"/>
          </p:cNvSpPr>
          <p:nvPr>
            <p:ph idx="1"/>
          </p:nvPr>
        </p:nvSpPr>
        <p:spPr/>
        <p:txBody>
          <a:bodyPr/>
          <a:lstStyle/>
          <a:p>
            <a:r>
              <a:rPr lang="cs-CZ" dirty="0"/>
              <a:t>Vychovatel 					27 až 28</a:t>
            </a:r>
          </a:p>
          <a:p>
            <a:r>
              <a:rPr lang="cs-CZ" dirty="0"/>
              <a:t>Vedoucí vychovatel				15 až 17</a:t>
            </a:r>
          </a:p>
          <a:p>
            <a:r>
              <a:rPr lang="cs-CZ" dirty="0"/>
              <a:t>Ředitel 			do 9			8</a:t>
            </a:r>
          </a:p>
          <a:p>
            <a:pPr marL="0" indent="0">
              <a:buNone/>
            </a:pPr>
            <a:r>
              <a:rPr lang="cs-CZ" dirty="0"/>
              <a:t>				10 až 14		7</a:t>
            </a:r>
          </a:p>
          <a:p>
            <a:pPr marL="0" indent="0">
              <a:buNone/>
            </a:pPr>
            <a:r>
              <a:rPr lang="cs-CZ" dirty="0"/>
              <a:t>				15 až 18		6</a:t>
            </a:r>
          </a:p>
          <a:p>
            <a:pPr marL="0" indent="0">
              <a:buNone/>
            </a:pPr>
            <a:r>
              <a:rPr lang="cs-CZ" dirty="0"/>
              <a:t>				19 a více		5</a:t>
            </a:r>
          </a:p>
        </p:txBody>
      </p:sp>
    </p:spTree>
    <p:extLst>
      <p:ext uri="{BB962C8B-B14F-4D97-AF65-F5344CB8AC3E}">
        <p14:creationId xmlns:p14="http://schemas.microsoft.com/office/powerpoint/2010/main" val="152203191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AEA263-A62C-490B-A71A-34C63DB15CC3}"/>
              </a:ext>
            </a:extLst>
          </p:cNvPr>
          <p:cNvSpPr>
            <a:spLocks noGrp="1"/>
          </p:cNvSpPr>
          <p:nvPr>
            <p:ph type="title"/>
          </p:nvPr>
        </p:nvSpPr>
        <p:spPr/>
        <p:txBody>
          <a:bodyPr/>
          <a:lstStyle/>
          <a:p>
            <a:r>
              <a:rPr lang="cs-CZ" dirty="0"/>
              <a:t>Střední škola, konzervatoř, VOŠ</a:t>
            </a:r>
          </a:p>
        </p:txBody>
      </p:sp>
      <p:sp>
        <p:nvSpPr>
          <p:cNvPr id="3" name="Zástupný obsah 2">
            <a:extLst>
              <a:ext uri="{FF2B5EF4-FFF2-40B4-BE49-F238E27FC236}">
                <a16:creationId xmlns:a16="http://schemas.microsoft.com/office/drawing/2014/main" id="{DFB03155-5C48-4808-8517-29804F4CD087}"/>
              </a:ext>
            </a:extLst>
          </p:cNvPr>
          <p:cNvSpPr>
            <a:spLocks noGrp="1"/>
          </p:cNvSpPr>
          <p:nvPr>
            <p:ph idx="1"/>
          </p:nvPr>
        </p:nvSpPr>
        <p:spPr/>
        <p:txBody>
          <a:bodyPr/>
          <a:lstStyle/>
          <a:p>
            <a:r>
              <a:rPr lang="cs-CZ" dirty="0"/>
              <a:t>Učitel všeobecně vzdělávacích předmětů a odborných předmětů								21</a:t>
            </a:r>
          </a:p>
          <a:p>
            <a:r>
              <a:rPr lang="cs-CZ" dirty="0"/>
              <a:t>Ředitel 		do 8				6</a:t>
            </a:r>
          </a:p>
          <a:p>
            <a:pPr marL="0" indent="0">
              <a:buNone/>
            </a:pPr>
            <a:r>
              <a:rPr lang="cs-CZ" dirty="0"/>
              <a:t>			9 až 16			4</a:t>
            </a:r>
          </a:p>
          <a:p>
            <a:pPr marL="0" indent="0">
              <a:buNone/>
            </a:pPr>
            <a:r>
              <a:rPr lang="cs-CZ" dirty="0"/>
              <a:t>			17 a více			2</a:t>
            </a:r>
          </a:p>
        </p:txBody>
      </p:sp>
    </p:spTree>
    <p:extLst>
      <p:ext uri="{BB962C8B-B14F-4D97-AF65-F5344CB8AC3E}">
        <p14:creationId xmlns:p14="http://schemas.microsoft.com/office/powerpoint/2010/main" val="176118929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61CA0F-DC0F-4E71-BCB4-9EACA675239E}"/>
              </a:ext>
            </a:extLst>
          </p:cNvPr>
          <p:cNvSpPr>
            <a:spLocks noGrp="1"/>
          </p:cNvSpPr>
          <p:nvPr>
            <p:ph type="title"/>
          </p:nvPr>
        </p:nvSpPr>
        <p:spPr/>
        <p:txBody>
          <a:bodyPr/>
          <a:lstStyle/>
          <a:p>
            <a:r>
              <a:rPr lang="cs-CZ" dirty="0"/>
              <a:t>Střední škola, konzervatoř, VOŠ</a:t>
            </a:r>
          </a:p>
        </p:txBody>
      </p:sp>
      <p:sp>
        <p:nvSpPr>
          <p:cNvPr id="3" name="Zástupný obsah 2">
            <a:extLst>
              <a:ext uri="{FF2B5EF4-FFF2-40B4-BE49-F238E27FC236}">
                <a16:creationId xmlns:a16="http://schemas.microsoft.com/office/drawing/2014/main" id="{32A761D3-B459-46DD-9811-670FE2C229DF}"/>
              </a:ext>
            </a:extLst>
          </p:cNvPr>
          <p:cNvSpPr>
            <a:spLocks noGrp="1"/>
          </p:cNvSpPr>
          <p:nvPr>
            <p:ph idx="1"/>
          </p:nvPr>
        </p:nvSpPr>
        <p:spPr/>
        <p:txBody>
          <a:bodyPr>
            <a:normAutofit fontScale="92500" lnSpcReduction="10000"/>
          </a:bodyPr>
          <a:lstStyle/>
          <a:p>
            <a:r>
              <a:rPr lang="cs-CZ" dirty="0"/>
              <a:t>Učitel praktického vyučování		21 až 25</a:t>
            </a:r>
          </a:p>
          <a:p>
            <a:r>
              <a:rPr lang="cs-CZ" dirty="0"/>
              <a:t>Učitel předmětu řízení motorových vozidel v praktickém vyučování</a:t>
            </a:r>
          </a:p>
          <a:p>
            <a:pPr marL="0" indent="0">
              <a:buNone/>
            </a:pPr>
            <a:r>
              <a:rPr lang="cs-CZ" dirty="0"/>
              <a:t>						30 až 35</a:t>
            </a:r>
          </a:p>
          <a:p>
            <a:r>
              <a:rPr lang="cs-CZ" dirty="0"/>
              <a:t>Vedoucí učitel odborného výcviku nebo zástupce ŘŠ pro odborný výcvik							nejvýše v průměru 7 hodin 								týdně za období školního vyučování</a:t>
            </a:r>
          </a:p>
          <a:p>
            <a:r>
              <a:rPr lang="cs-CZ" dirty="0"/>
              <a:t>Učitel odborného výcviku			25 až 35</a:t>
            </a:r>
          </a:p>
          <a:p>
            <a:r>
              <a:rPr lang="cs-CZ" dirty="0"/>
              <a:t>Učitel odborného výcviku výhradně ve třídě/škole podle § 16/9 ŠZ</a:t>
            </a:r>
          </a:p>
          <a:p>
            <a:pPr marL="0" indent="0">
              <a:buNone/>
            </a:pPr>
            <a:r>
              <a:rPr lang="cs-CZ" dirty="0"/>
              <a:t>						21 až 33</a:t>
            </a:r>
          </a:p>
          <a:p>
            <a:r>
              <a:rPr lang="cs-CZ" dirty="0"/>
              <a:t>Trenér sportovní přípravy			21 až 26</a:t>
            </a:r>
          </a:p>
        </p:txBody>
      </p:sp>
    </p:spTree>
    <p:extLst>
      <p:ext uri="{BB962C8B-B14F-4D97-AF65-F5344CB8AC3E}">
        <p14:creationId xmlns:p14="http://schemas.microsoft.com/office/powerpoint/2010/main" val="411707403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4EA1A8-DAE3-456A-A283-6FA49851F228}"/>
              </a:ext>
            </a:extLst>
          </p:cNvPr>
          <p:cNvSpPr>
            <a:spLocks noGrp="1"/>
          </p:cNvSpPr>
          <p:nvPr>
            <p:ph type="title"/>
          </p:nvPr>
        </p:nvSpPr>
        <p:spPr/>
        <p:txBody>
          <a:bodyPr/>
          <a:lstStyle/>
          <a:p>
            <a:r>
              <a:rPr lang="cs-CZ" dirty="0"/>
              <a:t>Základní umělecká škola</a:t>
            </a:r>
          </a:p>
        </p:txBody>
      </p:sp>
      <p:sp>
        <p:nvSpPr>
          <p:cNvPr id="3" name="Zástupný obsah 2">
            <a:extLst>
              <a:ext uri="{FF2B5EF4-FFF2-40B4-BE49-F238E27FC236}">
                <a16:creationId xmlns:a16="http://schemas.microsoft.com/office/drawing/2014/main" id="{AEEC357D-88C6-4A8C-8DAE-0067B7890EBC}"/>
              </a:ext>
            </a:extLst>
          </p:cNvPr>
          <p:cNvSpPr>
            <a:spLocks noGrp="1"/>
          </p:cNvSpPr>
          <p:nvPr>
            <p:ph idx="1"/>
          </p:nvPr>
        </p:nvSpPr>
        <p:spPr/>
        <p:txBody>
          <a:bodyPr/>
          <a:lstStyle/>
          <a:p>
            <a:r>
              <a:rPr lang="cs-CZ" dirty="0"/>
              <a:t>Učitel individuální výuka				23</a:t>
            </a:r>
          </a:p>
          <a:p>
            <a:r>
              <a:rPr lang="cs-CZ" dirty="0"/>
              <a:t>Učitel skupinová a kolektivní výuka			21</a:t>
            </a:r>
          </a:p>
          <a:p>
            <a:r>
              <a:rPr lang="cs-CZ" dirty="0"/>
              <a:t>Ředitel			do 9				9</a:t>
            </a:r>
          </a:p>
          <a:p>
            <a:pPr marL="0" indent="0">
              <a:buNone/>
            </a:pPr>
            <a:r>
              <a:rPr lang="cs-CZ" dirty="0"/>
              <a:t>				10 až 24			6</a:t>
            </a:r>
          </a:p>
          <a:p>
            <a:pPr marL="0" indent="0">
              <a:buNone/>
            </a:pPr>
            <a:r>
              <a:rPr lang="cs-CZ" dirty="0"/>
              <a:t>				25 a více			3</a:t>
            </a:r>
          </a:p>
        </p:txBody>
      </p:sp>
    </p:spTree>
    <p:extLst>
      <p:ext uri="{BB962C8B-B14F-4D97-AF65-F5344CB8AC3E}">
        <p14:creationId xmlns:p14="http://schemas.microsoft.com/office/powerpoint/2010/main" val="8098205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B82AE9-F926-4449-92DF-5382C01893E5}"/>
              </a:ext>
            </a:extLst>
          </p:cNvPr>
          <p:cNvSpPr>
            <a:spLocks noGrp="1"/>
          </p:cNvSpPr>
          <p:nvPr>
            <p:ph type="title"/>
          </p:nvPr>
        </p:nvSpPr>
        <p:spPr/>
        <p:txBody>
          <a:bodyPr/>
          <a:lstStyle/>
          <a:p>
            <a:r>
              <a:rPr lang="cs-CZ" dirty="0"/>
              <a:t>JŠ s právem státní jazykové zkoušky</a:t>
            </a:r>
          </a:p>
        </p:txBody>
      </p:sp>
      <p:sp>
        <p:nvSpPr>
          <p:cNvPr id="3" name="Zástupný obsah 2">
            <a:extLst>
              <a:ext uri="{FF2B5EF4-FFF2-40B4-BE49-F238E27FC236}">
                <a16:creationId xmlns:a16="http://schemas.microsoft.com/office/drawing/2014/main" id="{C227A825-54AB-4B8B-B3CC-30B1A82FF269}"/>
              </a:ext>
            </a:extLst>
          </p:cNvPr>
          <p:cNvSpPr>
            <a:spLocks noGrp="1"/>
          </p:cNvSpPr>
          <p:nvPr>
            <p:ph idx="1"/>
          </p:nvPr>
        </p:nvSpPr>
        <p:spPr/>
        <p:txBody>
          <a:bodyPr/>
          <a:lstStyle/>
          <a:p>
            <a:r>
              <a:rPr lang="cs-CZ" dirty="0"/>
              <a:t>Učitel					21</a:t>
            </a:r>
          </a:p>
          <a:p>
            <a:r>
              <a:rPr lang="cs-CZ" dirty="0"/>
              <a:t>Ředitel		do 8			6</a:t>
            </a:r>
          </a:p>
          <a:p>
            <a:pPr marL="0" indent="0">
              <a:buNone/>
            </a:pPr>
            <a:r>
              <a:rPr lang="cs-CZ" dirty="0"/>
              <a:t>			9 až 16		4</a:t>
            </a:r>
          </a:p>
          <a:p>
            <a:pPr marL="0" indent="0">
              <a:buNone/>
            </a:pPr>
            <a:r>
              <a:rPr lang="cs-CZ" dirty="0"/>
              <a:t>			17 a více		2</a:t>
            </a:r>
          </a:p>
        </p:txBody>
      </p:sp>
    </p:spTree>
    <p:extLst>
      <p:ext uri="{BB962C8B-B14F-4D97-AF65-F5344CB8AC3E}">
        <p14:creationId xmlns:p14="http://schemas.microsoft.com/office/powerpoint/2010/main" val="3118316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Plná způsobilost k právním úkonům - svéprávnost</a:t>
            </a:r>
          </a:p>
        </p:txBody>
      </p:sp>
      <p:sp>
        <p:nvSpPr>
          <p:cNvPr id="3" name="Zástupný symbol pro obsah 2"/>
          <p:cNvSpPr>
            <a:spLocks noGrp="1"/>
          </p:cNvSpPr>
          <p:nvPr>
            <p:ph idx="1"/>
          </p:nvPr>
        </p:nvSpPr>
        <p:spPr/>
        <p:txBody>
          <a:bodyPr/>
          <a:lstStyle/>
          <a:p>
            <a:endParaRPr lang="cs-CZ" dirty="0"/>
          </a:p>
          <a:p>
            <a:r>
              <a:rPr lang="cs-CZ" dirty="0"/>
              <a:t>§ 30 občanského zákoníku – 18 let věku</a:t>
            </a:r>
          </a:p>
          <a:p>
            <a:r>
              <a:rPr lang="cs-CZ" dirty="0"/>
              <a:t>Uzavřením manželství s přivolením soudu</a:t>
            </a:r>
          </a:p>
          <a:p>
            <a:r>
              <a:rPr lang="cs-CZ" dirty="0"/>
              <a:t>Emancipace – na žádost zákonného zástupce s přivolením soudu</a:t>
            </a:r>
          </a:p>
        </p:txBody>
      </p:sp>
    </p:spTree>
    <p:extLst>
      <p:ext uri="{BB962C8B-B14F-4D97-AF65-F5344CB8AC3E}">
        <p14:creationId xmlns:p14="http://schemas.microsoft.com/office/powerpoint/2010/main" val="1425741374"/>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BF5D00-2D29-4950-B1F1-10560698B333}"/>
              </a:ext>
            </a:extLst>
          </p:cNvPr>
          <p:cNvSpPr>
            <a:spLocks noGrp="1"/>
          </p:cNvSpPr>
          <p:nvPr>
            <p:ph type="title"/>
          </p:nvPr>
        </p:nvSpPr>
        <p:spPr/>
        <p:txBody>
          <a:bodyPr/>
          <a:lstStyle/>
          <a:p>
            <a:r>
              <a:rPr lang="cs-CZ" dirty="0"/>
              <a:t>Školní družina</a:t>
            </a:r>
          </a:p>
        </p:txBody>
      </p:sp>
      <p:sp>
        <p:nvSpPr>
          <p:cNvPr id="3" name="Zástupný obsah 2">
            <a:extLst>
              <a:ext uri="{FF2B5EF4-FFF2-40B4-BE49-F238E27FC236}">
                <a16:creationId xmlns:a16="http://schemas.microsoft.com/office/drawing/2014/main" id="{FE177534-AC2F-475C-BF25-31994EA86D57}"/>
              </a:ext>
            </a:extLst>
          </p:cNvPr>
          <p:cNvSpPr>
            <a:spLocks noGrp="1"/>
          </p:cNvSpPr>
          <p:nvPr>
            <p:ph idx="1"/>
          </p:nvPr>
        </p:nvSpPr>
        <p:spPr/>
        <p:txBody>
          <a:bodyPr>
            <a:normAutofit lnSpcReduction="10000"/>
          </a:bodyPr>
          <a:lstStyle/>
          <a:p>
            <a:r>
              <a:rPr lang="cs-CZ" dirty="0"/>
              <a:t>Vychovatel							28 až 30</a:t>
            </a:r>
          </a:p>
          <a:p>
            <a:r>
              <a:rPr lang="cs-CZ" dirty="0"/>
              <a:t>Vedoucí vychovatel		3			25</a:t>
            </a:r>
          </a:p>
          <a:p>
            <a:pPr marL="0" indent="0">
              <a:buNone/>
            </a:pPr>
            <a:r>
              <a:rPr lang="cs-CZ" dirty="0"/>
              <a:t>					4 až 6			23</a:t>
            </a:r>
          </a:p>
          <a:p>
            <a:pPr marL="0" indent="0">
              <a:buNone/>
            </a:pPr>
            <a:r>
              <a:rPr lang="cs-CZ" dirty="0"/>
              <a:t>					7 až 11		21</a:t>
            </a:r>
          </a:p>
          <a:p>
            <a:pPr marL="0" indent="0">
              <a:buNone/>
            </a:pPr>
            <a:r>
              <a:rPr lang="cs-CZ" dirty="0"/>
              <a:t>					12 až 14		19</a:t>
            </a:r>
          </a:p>
          <a:p>
            <a:pPr marL="0" indent="0">
              <a:buNone/>
            </a:pPr>
            <a:r>
              <a:rPr lang="cs-CZ" dirty="0"/>
              <a:t>					15 a více		17</a:t>
            </a:r>
          </a:p>
          <a:p>
            <a:r>
              <a:rPr lang="cs-CZ" dirty="0"/>
              <a:t>Ředitel				do 4			20</a:t>
            </a:r>
          </a:p>
          <a:p>
            <a:pPr marL="0" indent="0">
              <a:buNone/>
            </a:pPr>
            <a:r>
              <a:rPr lang="cs-CZ" dirty="0"/>
              <a:t>					5 až 6			17</a:t>
            </a:r>
          </a:p>
          <a:p>
            <a:pPr marL="0" indent="0">
              <a:buNone/>
            </a:pPr>
            <a:r>
              <a:rPr lang="cs-CZ" dirty="0"/>
              <a:t>					7 a více		15</a:t>
            </a:r>
          </a:p>
        </p:txBody>
      </p:sp>
    </p:spTree>
    <p:extLst>
      <p:ext uri="{BB962C8B-B14F-4D97-AF65-F5344CB8AC3E}">
        <p14:creationId xmlns:p14="http://schemas.microsoft.com/office/powerpoint/2010/main" val="77744028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AE9755-47B5-46EC-9E81-FFE4723E3D2E}"/>
              </a:ext>
            </a:extLst>
          </p:cNvPr>
          <p:cNvSpPr>
            <a:spLocks noGrp="1"/>
          </p:cNvSpPr>
          <p:nvPr>
            <p:ph type="title"/>
          </p:nvPr>
        </p:nvSpPr>
        <p:spPr/>
        <p:txBody>
          <a:bodyPr/>
          <a:lstStyle/>
          <a:p>
            <a:r>
              <a:rPr lang="cs-CZ" dirty="0"/>
              <a:t>Školní klub</a:t>
            </a:r>
          </a:p>
        </p:txBody>
      </p:sp>
      <p:sp>
        <p:nvSpPr>
          <p:cNvPr id="3" name="Zástupný obsah 2">
            <a:extLst>
              <a:ext uri="{FF2B5EF4-FFF2-40B4-BE49-F238E27FC236}">
                <a16:creationId xmlns:a16="http://schemas.microsoft.com/office/drawing/2014/main" id="{16DC6451-DCF6-4D73-B8FA-3B47DA29AE3E}"/>
              </a:ext>
            </a:extLst>
          </p:cNvPr>
          <p:cNvSpPr>
            <a:spLocks noGrp="1"/>
          </p:cNvSpPr>
          <p:nvPr>
            <p:ph idx="1"/>
          </p:nvPr>
        </p:nvSpPr>
        <p:spPr/>
        <p:txBody>
          <a:bodyPr/>
          <a:lstStyle/>
          <a:p>
            <a:r>
              <a:rPr lang="cs-CZ" dirty="0"/>
              <a:t>Vychovatel							28 až 30</a:t>
            </a:r>
          </a:p>
          <a:p>
            <a:r>
              <a:rPr lang="cs-CZ" dirty="0"/>
              <a:t>Vedoucí vychovatel					25</a:t>
            </a:r>
          </a:p>
          <a:p>
            <a:r>
              <a:rPr lang="cs-CZ" dirty="0"/>
              <a:t>Ředitel							20</a:t>
            </a:r>
          </a:p>
        </p:txBody>
      </p:sp>
    </p:spTree>
    <p:extLst>
      <p:ext uri="{BB962C8B-B14F-4D97-AF65-F5344CB8AC3E}">
        <p14:creationId xmlns:p14="http://schemas.microsoft.com/office/powerpoint/2010/main" val="48012543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C0973B-C6B9-4B7B-A046-19EF8CB76E06}"/>
              </a:ext>
            </a:extLst>
          </p:cNvPr>
          <p:cNvSpPr>
            <a:spLocks noGrp="1"/>
          </p:cNvSpPr>
          <p:nvPr>
            <p:ph type="title"/>
          </p:nvPr>
        </p:nvSpPr>
        <p:spPr/>
        <p:txBody>
          <a:bodyPr>
            <a:normAutofit fontScale="90000"/>
          </a:bodyPr>
          <a:lstStyle/>
          <a:p>
            <a:r>
              <a:rPr lang="cs-CZ" dirty="0"/>
              <a:t>Školské zařízení pro výkon ústavní výchovy nebo ochranné výchovy a pro preventivně výchovnou péči</a:t>
            </a:r>
          </a:p>
        </p:txBody>
      </p:sp>
      <p:sp>
        <p:nvSpPr>
          <p:cNvPr id="3" name="Zástupný obsah 2">
            <a:extLst>
              <a:ext uri="{FF2B5EF4-FFF2-40B4-BE49-F238E27FC236}">
                <a16:creationId xmlns:a16="http://schemas.microsoft.com/office/drawing/2014/main" id="{9890ABA2-7B86-475F-A8E4-28CFDEB10C82}"/>
              </a:ext>
            </a:extLst>
          </p:cNvPr>
          <p:cNvSpPr>
            <a:spLocks noGrp="1"/>
          </p:cNvSpPr>
          <p:nvPr>
            <p:ph idx="1"/>
          </p:nvPr>
        </p:nvSpPr>
        <p:spPr>
          <a:xfrm>
            <a:off x="838200" y="2141537"/>
            <a:ext cx="10515600" cy="4351338"/>
          </a:xfrm>
        </p:spPr>
        <p:txBody>
          <a:bodyPr/>
          <a:lstStyle/>
          <a:p>
            <a:r>
              <a:rPr lang="cs-CZ" dirty="0"/>
              <a:t>Vychovatel								25 až 27</a:t>
            </a:r>
          </a:p>
          <a:p>
            <a:r>
              <a:rPr lang="cs-CZ" dirty="0"/>
              <a:t>Vedoucí vychovatel						15 až 17</a:t>
            </a:r>
          </a:p>
          <a:p>
            <a:r>
              <a:rPr lang="cs-CZ" dirty="0"/>
              <a:t>Ředitel				do 9 dětí			8</a:t>
            </a:r>
          </a:p>
          <a:p>
            <a:pPr marL="0" indent="0">
              <a:buNone/>
            </a:pPr>
            <a:r>
              <a:rPr lang="cs-CZ" dirty="0"/>
              <a:t>					10 až 14			7</a:t>
            </a:r>
          </a:p>
          <a:p>
            <a:pPr marL="0" indent="0">
              <a:buNone/>
            </a:pPr>
            <a:r>
              <a:rPr lang="cs-CZ" dirty="0"/>
              <a:t>					15 až 18			6</a:t>
            </a:r>
          </a:p>
          <a:p>
            <a:pPr marL="0" indent="0">
              <a:buNone/>
            </a:pPr>
            <a:r>
              <a:rPr lang="cs-CZ" dirty="0"/>
              <a:t>					19 a více dětí		5</a:t>
            </a:r>
          </a:p>
        </p:txBody>
      </p:sp>
    </p:spTree>
    <p:extLst>
      <p:ext uri="{BB962C8B-B14F-4D97-AF65-F5344CB8AC3E}">
        <p14:creationId xmlns:p14="http://schemas.microsoft.com/office/powerpoint/2010/main" val="33904484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0D83C0-9871-4DC9-923A-B5E8644EBBAD}"/>
              </a:ext>
            </a:extLst>
          </p:cNvPr>
          <p:cNvSpPr>
            <a:spLocks noGrp="1"/>
          </p:cNvSpPr>
          <p:nvPr>
            <p:ph type="title"/>
          </p:nvPr>
        </p:nvSpPr>
        <p:spPr/>
        <p:txBody>
          <a:bodyPr/>
          <a:lstStyle/>
          <a:p>
            <a:r>
              <a:rPr lang="cs-CZ" dirty="0"/>
              <a:t>Domov mládeže</a:t>
            </a:r>
          </a:p>
        </p:txBody>
      </p:sp>
      <p:sp>
        <p:nvSpPr>
          <p:cNvPr id="3" name="Zástupný obsah 2">
            <a:extLst>
              <a:ext uri="{FF2B5EF4-FFF2-40B4-BE49-F238E27FC236}">
                <a16:creationId xmlns:a16="http://schemas.microsoft.com/office/drawing/2014/main" id="{C457DA5E-33E5-45A6-87F4-F64A0C31A806}"/>
              </a:ext>
            </a:extLst>
          </p:cNvPr>
          <p:cNvSpPr>
            <a:spLocks noGrp="1"/>
          </p:cNvSpPr>
          <p:nvPr>
            <p:ph idx="1"/>
          </p:nvPr>
        </p:nvSpPr>
        <p:spPr/>
        <p:txBody>
          <a:bodyPr/>
          <a:lstStyle/>
          <a:p>
            <a:r>
              <a:rPr lang="cs-CZ" dirty="0"/>
              <a:t>Vychovatel							30 - 32</a:t>
            </a:r>
          </a:p>
          <a:p>
            <a:r>
              <a:rPr lang="cs-CZ" dirty="0"/>
              <a:t>Vedoucí vychovatel  		3 až 5			20</a:t>
            </a:r>
          </a:p>
          <a:p>
            <a:pPr marL="0" indent="0">
              <a:buNone/>
            </a:pPr>
            <a:r>
              <a:rPr lang="cs-CZ" dirty="0"/>
              <a:t>					6 až 12		18</a:t>
            </a:r>
          </a:p>
          <a:p>
            <a:pPr marL="0" indent="0">
              <a:buNone/>
            </a:pPr>
            <a:r>
              <a:rPr lang="cs-CZ" dirty="0"/>
              <a:t>					13 až 19		16</a:t>
            </a:r>
          </a:p>
          <a:p>
            <a:pPr marL="0" indent="0">
              <a:buNone/>
            </a:pPr>
            <a:r>
              <a:rPr lang="cs-CZ" dirty="0"/>
              <a:t>					20 až 26		14</a:t>
            </a:r>
          </a:p>
          <a:p>
            <a:pPr marL="0" indent="0">
              <a:buNone/>
            </a:pPr>
            <a:r>
              <a:rPr lang="cs-CZ" dirty="0"/>
              <a:t>					27 a více		12</a:t>
            </a:r>
          </a:p>
          <a:p>
            <a:r>
              <a:rPr lang="cs-CZ" dirty="0"/>
              <a:t>Ředitel				do 12			10</a:t>
            </a:r>
          </a:p>
          <a:p>
            <a:pPr marL="0" indent="0">
              <a:buNone/>
            </a:pPr>
            <a:r>
              <a:rPr lang="cs-CZ" dirty="0"/>
              <a:t>					13 a více		9</a:t>
            </a:r>
          </a:p>
        </p:txBody>
      </p:sp>
    </p:spTree>
    <p:extLst>
      <p:ext uri="{BB962C8B-B14F-4D97-AF65-F5344CB8AC3E}">
        <p14:creationId xmlns:p14="http://schemas.microsoft.com/office/powerpoint/2010/main" val="247294459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B52D00-D14D-4D6B-AAB8-6B1A5E72F2DB}"/>
              </a:ext>
            </a:extLst>
          </p:cNvPr>
          <p:cNvSpPr>
            <a:spLocks noGrp="1"/>
          </p:cNvSpPr>
          <p:nvPr>
            <p:ph type="title"/>
          </p:nvPr>
        </p:nvSpPr>
        <p:spPr/>
        <p:txBody>
          <a:bodyPr/>
          <a:lstStyle/>
          <a:p>
            <a:r>
              <a:rPr lang="cs-CZ" dirty="0"/>
              <a:t>Školská zařízení</a:t>
            </a:r>
          </a:p>
        </p:txBody>
      </p:sp>
      <p:sp>
        <p:nvSpPr>
          <p:cNvPr id="3" name="Zástupný obsah 2">
            <a:extLst>
              <a:ext uri="{FF2B5EF4-FFF2-40B4-BE49-F238E27FC236}">
                <a16:creationId xmlns:a16="http://schemas.microsoft.com/office/drawing/2014/main" id="{31C5FDA0-BCAA-478B-A7DB-BCD041ACF2F6}"/>
              </a:ext>
            </a:extLst>
          </p:cNvPr>
          <p:cNvSpPr>
            <a:spLocks noGrp="1"/>
          </p:cNvSpPr>
          <p:nvPr>
            <p:ph idx="1"/>
          </p:nvPr>
        </p:nvSpPr>
        <p:spPr/>
        <p:txBody>
          <a:bodyPr>
            <a:normAutofit lnSpcReduction="10000"/>
          </a:bodyPr>
          <a:lstStyle/>
          <a:p>
            <a:r>
              <a:rPr lang="cs-CZ" dirty="0"/>
              <a:t>Ředitel ŠPZ					nejméně 3</a:t>
            </a:r>
          </a:p>
          <a:p>
            <a:r>
              <a:rPr lang="cs-CZ" dirty="0"/>
              <a:t>Ředitel školy v přírodě			9</a:t>
            </a:r>
          </a:p>
          <a:p>
            <a:r>
              <a:rPr lang="cs-CZ" dirty="0"/>
              <a:t>Středisko volného času</a:t>
            </a:r>
          </a:p>
          <a:p>
            <a:r>
              <a:rPr lang="cs-CZ" dirty="0"/>
              <a:t>Pedagog volného času			celoroční vedení pravidelných 							aktivit v průměru nejméně 6 							hodin týdně</a:t>
            </a:r>
          </a:p>
          <a:p>
            <a:r>
              <a:rPr lang="cs-CZ" dirty="0"/>
              <a:t>Ředitel					celoroční vedení alespoň jedné 							vzdělávací aktivity v průměrné 							délce trvání nejméně 2 hodiny 							týdně</a:t>
            </a:r>
          </a:p>
        </p:txBody>
      </p:sp>
    </p:spTree>
    <p:extLst>
      <p:ext uri="{BB962C8B-B14F-4D97-AF65-F5344CB8AC3E}">
        <p14:creationId xmlns:p14="http://schemas.microsoft.com/office/powerpoint/2010/main" val="13550055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5127DB-EC14-4D0B-90FB-60A98CD1FC5E}"/>
              </a:ext>
            </a:extLst>
          </p:cNvPr>
          <p:cNvSpPr>
            <a:spLocks noGrp="1"/>
          </p:cNvSpPr>
          <p:nvPr>
            <p:ph type="title"/>
          </p:nvPr>
        </p:nvSpPr>
        <p:spPr/>
        <p:txBody>
          <a:bodyPr/>
          <a:lstStyle/>
          <a:p>
            <a:r>
              <a:rPr lang="cs-CZ" dirty="0"/>
              <a:t>Školská zařízení</a:t>
            </a:r>
          </a:p>
        </p:txBody>
      </p:sp>
      <p:sp>
        <p:nvSpPr>
          <p:cNvPr id="3" name="Zástupný obsah 2">
            <a:extLst>
              <a:ext uri="{FF2B5EF4-FFF2-40B4-BE49-F238E27FC236}">
                <a16:creationId xmlns:a16="http://schemas.microsoft.com/office/drawing/2014/main" id="{A210B04D-D8A1-4025-A282-06197C2B502E}"/>
              </a:ext>
            </a:extLst>
          </p:cNvPr>
          <p:cNvSpPr>
            <a:spLocks noGrp="1"/>
          </p:cNvSpPr>
          <p:nvPr>
            <p:ph idx="1"/>
          </p:nvPr>
        </p:nvSpPr>
        <p:spPr/>
        <p:txBody>
          <a:bodyPr/>
          <a:lstStyle/>
          <a:p>
            <a:r>
              <a:rPr lang="cs-CZ" dirty="0"/>
              <a:t>Zařízení pro další vzdělávání pedagogických pracovníků</a:t>
            </a:r>
          </a:p>
          <a:p>
            <a:r>
              <a:rPr lang="cs-CZ" dirty="0"/>
              <a:t>Učitel					nejméně 21</a:t>
            </a:r>
          </a:p>
          <a:p>
            <a:r>
              <a:rPr lang="cs-CZ" dirty="0"/>
              <a:t>Ředitel					nejméně 3</a:t>
            </a:r>
          </a:p>
          <a:p>
            <a:r>
              <a:rPr lang="cs-CZ" dirty="0"/>
              <a:t>Plavecká škola</a:t>
            </a:r>
          </a:p>
          <a:p>
            <a:r>
              <a:rPr lang="cs-CZ" dirty="0"/>
              <a:t>Učitel					22 až 30</a:t>
            </a:r>
          </a:p>
          <a:p>
            <a:r>
              <a:rPr lang="cs-CZ" dirty="0"/>
              <a:t>Ředitel					nejméně 3</a:t>
            </a:r>
          </a:p>
        </p:txBody>
      </p:sp>
    </p:spTree>
    <p:extLst>
      <p:ext uri="{BB962C8B-B14F-4D97-AF65-F5344CB8AC3E}">
        <p14:creationId xmlns:p14="http://schemas.microsoft.com/office/powerpoint/2010/main" val="248563628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BB7C35-85FE-4B89-B8DF-C8309EA4A9AD}"/>
              </a:ext>
            </a:extLst>
          </p:cNvPr>
          <p:cNvSpPr>
            <a:spLocks noGrp="1"/>
          </p:cNvSpPr>
          <p:nvPr>
            <p:ph type="title"/>
          </p:nvPr>
        </p:nvSpPr>
        <p:spPr/>
        <p:txBody>
          <a:bodyPr/>
          <a:lstStyle/>
          <a:p>
            <a:r>
              <a:rPr lang="cs-CZ" dirty="0"/>
              <a:t>Ostatní pedagogičtí pracovníci</a:t>
            </a:r>
          </a:p>
        </p:txBody>
      </p:sp>
      <p:sp>
        <p:nvSpPr>
          <p:cNvPr id="3" name="Zástupný obsah 2">
            <a:extLst>
              <a:ext uri="{FF2B5EF4-FFF2-40B4-BE49-F238E27FC236}">
                <a16:creationId xmlns:a16="http://schemas.microsoft.com/office/drawing/2014/main" id="{EF9D9611-23AD-4F5F-95BB-D749B9D441D3}"/>
              </a:ext>
            </a:extLst>
          </p:cNvPr>
          <p:cNvSpPr>
            <a:spLocks noGrp="1"/>
          </p:cNvSpPr>
          <p:nvPr>
            <p:ph idx="1"/>
          </p:nvPr>
        </p:nvSpPr>
        <p:spPr/>
        <p:txBody>
          <a:bodyPr/>
          <a:lstStyle/>
          <a:p>
            <a:r>
              <a:rPr lang="cs-CZ" dirty="0"/>
              <a:t>Psycholog								20 až 24</a:t>
            </a:r>
          </a:p>
          <a:p>
            <a:r>
              <a:rPr lang="cs-CZ" dirty="0"/>
              <a:t>Speciální pedagog						20 až 24</a:t>
            </a:r>
          </a:p>
          <a:p>
            <a:r>
              <a:rPr lang="cs-CZ" dirty="0"/>
              <a:t>Trenér								21 až 26</a:t>
            </a:r>
          </a:p>
          <a:p>
            <a:r>
              <a:rPr lang="cs-CZ" dirty="0"/>
              <a:t>Asistent pedagoga						36</a:t>
            </a:r>
          </a:p>
          <a:p>
            <a:r>
              <a:rPr lang="cs-CZ" dirty="0"/>
              <a:t>Asistent pedagoga jako podpůrné opatření			32 až 36</a:t>
            </a:r>
          </a:p>
        </p:txBody>
      </p:sp>
    </p:spTree>
    <p:extLst>
      <p:ext uri="{BB962C8B-B14F-4D97-AF65-F5344CB8AC3E}">
        <p14:creationId xmlns:p14="http://schemas.microsoft.com/office/powerpoint/2010/main" val="220753329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6B5494-691B-400E-9EB8-5656BAB68173}"/>
              </a:ext>
            </a:extLst>
          </p:cNvPr>
          <p:cNvSpPr>
            <a:spLocks noGrp="1"/>
          </p:cNvSpPr>
          <p:nvPr>
            <p:ph type="title"/>
          </p:nvPr>
        </p:nvSpPr>
        <p:spPr/>
        <p:txBody>
          <a:bodyPr>
            <a:normAutofit fontScale="90000"/>
          </a:bodyPr>
          <a:lstStyle/>
          <a:p>
            <a:r>
              <a:rPr lang="cs-CZ" dirty="0"/>
              <a:t>Snížení týdenního rozsahu PPČ zástupce ředitele školy nebo vedoucího učitele praktického vyučování</a:t>
            </a:r>
          </a:p>
        </p:txBody>
      </p:sp>
      <p:sp>
        <p:nvSpPr>
          <p:cNvPr id="3" name="Zástupný text 2">
            <a:extLst>
              <a:ext uri="{FF2B5EF4-FFF2-40B4-BE49-F238E27FC236}">
                <a16:creationId xmlns:a16="http://schemas.microsoft.com/office/drawing/2014/main" id="{C117D21F-870B-42AB-AF67-D81217DC9898}"/>
              </a:ext>
            </a:extLst>
          </p:cNvPr>
          <p:cNvSpPr>
            <a:spLocks noGrp="1"/>
          </p:cNvSpPr>
          <p:nvPr>
            <p:ph type="body" idx="1"/>
          </p:nvPr>
        </p:nvSpPr>
        <p:spPr/>
        <p:txBody>
          <a:bodyPr/>
          <a:lstStyle/>
          <a:p>
            <a:r>
              <a:rPr lang="cs-CZ" dirty="0"/>
              <a:t>Příloha č. 2</a:t>
            </a:r>
          </a:p>
        </p:txBody>
      </p:sp>
    </p:spTree>
    <p:extLst>
      <p:ext uri="{BB962C8B-B14F-4D97-AF65-F5344CB8AC3E}">
        <p14:creationId xmlns:p14="http://schemas.microsoft.com/office/powerpoint/2010/main" val="415577676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580C23-6F50-487A-86C1-1E956E7477D3}"/>
              </a:ext>
            </a:extLst>
          </p:cNvPr>
          <p:cNvSpPr>
            <a:spLocks noGrp="1"/>
          </p:cNvSpPr>
          <p:nvPr>
            <p:ph type="title"/>
          </p:nvPr>
        </p:nvSpPr>
        <p:spPr/>
        <p:txBody>
          <a:bodyPr/>
          <a:lstStyle/>
          <a:p>
            <a:r>
              <a:rPr lang="cs-CZ" dirty="0"/>
              <a:t>Mateřská škola</a:t>
            </a:r>
          </a:p>
        </p:txBody>
      </p:sp>
      <p:sp>
        <p:nvSpPr>
          <p:cNvPr id="3" name="Zástupný obsah 2">
            <a:extLst>
              <a:ext uri="{FF2B5EF4-FFF2-40B4-BE49-F238E27FC236}">
                <a16:creationId xmlns:a16="http://schemas.microsoft.com/office/drawing/2014/main" id="{1D79FEFA-AA21-49C6-A9D9-408AA8BEAAB4}"/>
              </a:ext>
            </a:extLst>
          </p:cNvPr>
          <p:cNvSpPr>
            <a:spLocks noGrp="1"/>
          </p:cNvSpPr>
          <p:nvPr>
            <p:ph idx="1"/>
          </p:nvPr>
        </p:nvSpPr>
        <p:spPr/>
        <p:txBody>
          <a:bodyPr/>
          <a:lstStyle/>
          <a:p>
            <a:r>
              <a:rPr lang="cs-CZ" dirty="0"/>
              <a:t>Zástupce ŘŠ		4 až 6			o 11 hodin týdně</a:t>
            </a:r>
          </a:p>
          <a:p>
            <a:pPr marL="0" indent="0">
              <a:buNone/>
            </a:pPr>
            <a:r>
              <a:rPr lang="cs-CZ" dirty="0"/>
              <a:t>				7 až 9			o 14 hodin týdně</a:t>
            </a:r>
          </a:p>
          <a:p>
            <a:pPr marL="0" indent="0">
              <a:buNone/>
            </a:pPr>
            <a:r>
              <a:rPr lang="cs-CZ" dirty="0"/>
              <a:t>				10 až 12		o 17 hodin týdně</a:t>
            </a:r>
          </a:p>
          <a:p>
            <a:pPr marL="0" indent="0">
              <a:buNone/>
            </a:pPr>
            <a:r>
              <a:rPr lang="cs-CZ" dirty="0"/>
              <a:t>				V každém dalším</a:t>
            </a:r>
          </a:p>
          <a:p>
            <a:pPr marL="0" indent="0">
              <a:buNone/>
            </a:pPr>
            <a:r>
              <a:rPr lang="cs-CZ" dirty="0"/>
              <a:t>				rozpětí o počtu 3 </a:t>
            </a:r>
          </a:p>
          <a:p>
            <a:pPr marL="0" indent="0">
              <a:buNone/>
            </a:pPr>
            <a:r>
              <a:rPr lang="cs-CZ" dirty="0"/>
              <a:t>				jednotek		o další 3 hodiny týdně</a:t>
            </a:r>
          </a:p>
        </p:txBody>
      </p:sp>
    </p:spTree>
    <p:extLst>
      <p:ext uri="{BB962C8B-B14F-4D97-AF65-F5344CB8AC3E}">
        <p14:creationId xmlns:p14="http://schemas.microsoft.com/office/powerpoint/2010/main" val="168207299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8CAD11-5E23-48F5-9EA7-B0AE656FFDE2}"/>
              </a:ext>
            </a:extLst>
          </p:cNvPr>
          <p:cNvSpPr>
            <a:spLocks noGrp="1"/>
          </p:cNvSpPr>
          <p:nvPr>
            <p:ph type="title"/>
          </p:nvPr>
        </p:nvSpPr>
        <p:spPr/>
        <p:txBody>
          <a:bodyPr/>
          <a:lstStyle/>
          <a:p>
            <a:r>
              <a:rPr lang="cs-CZ" dirty="0"/>
              <a:t>Mateřská škola</a:t>
            </a:r>
          </a:p>
        </p:txBody>
      </p:sp>
      <p:sp>
        <p:nvSpPr>
          <p:cNvPr id="3" name="Zástupný obsah 2">
            <a:extLst>
              <a:ext uri="{FF2B5EF4-FFF2-40B4-BE49-F238E27FC236}">
                <a16:creationId xmlns:a16="http://schemas.microsoft.com/office/drawing/2014/main" id="{542C2C8E-33D2-4960-9F9C-FA46E034395C}"/>
              </a:ext>
            </a:extLst>
          </p:cNvPr>
          <p:cNvSpPr>
            <a:spLocks noGrp="1"/>
          </p:cNvSpPr>
          <p:nvPr>
            <p:ph idx="1"/>
          </p:nvPr>
        </p:nvSpPr>
        <p:spPr/>
        <p:txBody>
          <a:bodyPr/>
          <a:lstStyle/>
          <a:p>
            <a:r>
              <a:rPr lang="cs-CZ" dirty="0"/>
              <a:t>S internátním provozem nebo s internátním provozem s minimálním rozsahu 110 hodin nepřetržitého provozu týdně nebo s internátním provozem a se speciálním pedagogickým centrem</a:t>
            </a:r>
          </a:p>
          <a:p>
            <a:r>
              <a:rPr lang="cs-CZ" dirty="0"/>
              <a:t>Zástupce ŘŠ 			3 a více		o 15 hodin týdně</a:t>
            </a:r>
          </a:p>
        </p:txBody>
      </p:sp>
    </p:spTree>
    <p:extLst>
      <p:ext uri="{BB962C8B-B14F-4D97-AF65-F5344CB8AC3E}">
        <p14:creationId xmlns:p14="http://schemas.microsoft.com/office/powerpoint/2010/main" val="3242468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Bezúhonnost</a:t>
            </a:r>
          </a:p>
        </p:txBody>
      </p:sp>
      <p:sp>
        <p:nvSpPr>
          <p:cNvPr id="3" name="Zástupný symbol pro obsah 2"/>
          <p:cNvSpPr>
            <a:spLocks noGrp="1"/>
          </p:cNvSpPr>
          <p:nvPr>
            <p:ph idx="1"/>
          </p:nvPr>
        </p:nvSpPr>
        <p:spPr/>
        <p:txBody>
          <a:bodyPr>
            <a:normAutofit/>
          </a:bodyPr>
          <a:lstStyle/>
          <a:p>
            <a:r>
              <a:rPr lang="cs-CZ" dirty="0"/>
              <a:t>Výpis z Rejstříku trestů ne starší 3 měsíců</a:t>
            </a:r>
          </a:p>
          <a:p>
            <a:pPr lvl="1"/>
            <a:r>
              <a:rPr lang="cs-CZ" dirty="0"/>
              <a:t>Nebyl pravomocně odsouzen za úmyslný trestný čin</a:t>
            </a:r>
          </a:p>
          <a:p>
            <a:pPr lvl="1"/>
            <a:r>
              <a:rPr lang="cs-CZ" dirty="0"/>
              <a:t>Nebyl pravomocně odsouzen za trestný čin i z nedbalosti spáchaný v souvislosti s výkonem činnosti pedagogického pracovníka</a:t>
            </a:r>
          </a:p>
          <a:p>
            <a:pPr lvl="1"/>
            <a:endParaRPr lang="cs-CZ" dirty="0"/>
          </a:p>
          <a:p>
            <a:pPr lvl="1"/>
            <a:r>
              <a:rPr lang="cs-CZ" dirty="0"/>
              <a:t>§ 29a- prokazování bezúhonnosti v průběhu pracovního poměru</a:t>
            </a:r>
          </a:p>
          <a:p>
            <a:pPr lvl="2"/>
            <a:r>
              <a:rPr lang="cs-CZ" dirty="0"/>
              <a:t>Do 10 dnů od právní moci rozsudku informovat zaměstnavatele</a:t>
            </a:r>
          </a:p>
          <a:p>
            <a:pPr lvl="2"/>
            <a:r>
              <a:rPr lang="cs-CZ" dirty="0"/>
              <a:t>Do 1 měsíce předložit nový výpis z Rejstříku trestů</a:t>
            </a:r>
          </a:p>
        </p:txBody>
      </p:sp>
    </p:spTree>
    <p:extLst>
      <p:ext uri="{BB962C8B-B14F-4D97-AF65-F5344CB8AC3E}">
        <p14:creationId xmlns:p14="http://schemas.microsoft.com/office/powerpoint/2010/main" val="843137102"/>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06ABAE-AA91-4EDB-A2E4-EDD2EABC39B9}"/>
              </a:ext>
            </a:extLst>
          </p:cNvPr>
          <p:cNvSpPr>
            <a:spLocks noGrp="1"/>
          </p:cNvSpPr>
          <p:nvPr>
            <p:ph type="title"/>
          </p:nvPr>
        </p:nvSpPr>
        <p:spPr/>
        <p:txBody>
          <a:bodyPr/>
          <a:lstStyle/>
          <a:p>
            <a:r>
              <a:rPr lang="cs-CZ" dirty="0"/>
              <a:t>Základní škola</a:t>
            </a:r>
          </a:p>
        </p:txBody>
      </p:sp>
      <p:sp>
        <p:nvSpPr>
          <p:cNvPr id="3" name="Zástupný obsah 2">
            <a:extLst>
              <a:ext uri="{FF2B5EF4-FFF2-40B4-BE49-F238E27FC236}">
                <a16:creationId xmlns:a16="http://schemas.microsoft.com/office/drawing/2014/main" id="{5D390D1E-7026-456D-AED4-F7A48E867491}"/>
              </a:ext>
            </a:extLst>
          </p:cNvPr>
          <p:cNvSpPr>
            <a:spLocks noGrp="1"/>
          </p:cNvSpPr>
          <p:nvPr>
            <p:ph idx="1"/>
          </p:nvPr>
        </p:nvSpPr>
        <p:spPr/>
        <p:txBody>
          <a:bodyPr>
            <a:normAutofit lnSpcReduction="10000"/>
          </a:bodyPr>
          <a:lstStyle/>
          <a:p>
            <a:r>
              <a:rPr lang="cs-CZ" dirty="0"/>
              <a:t>Zástupce ŘŠ		5 až 6				o 9 hodin týdně</a:t>
            </a:r>
          </a:p>
          <a:p>
            <a:pPr marL="0" indent="0">
              <a:buNone/>
            </a:pPr>
            <a:r>
              <a:rPr lang="cs-CZ" dirty="0"/>
              <a:t>				7 až 14			o 11 hodin týdně</a:t>
            </a:r>
          </a:p>
          <a:p>
            <a:pPr marL="0" indent="0">
              <a:buNone/>
            </a:pPr>
            <a:r>
              <a:rPr lang="cs-CZ" dirty="0"/>
              <a:t>				15 až 17			o 15 hodin týdně</a:t>
            </a:r>
          </a:p>
          <a:p>
            <a:pPr marL="0" indent="0">
              <a:buNone/>
            </a:pPr>
            <a:r>
              <a:rPr lang="cs-CZ" dirty="0"/>
              <a:t>				18 až 26			o 22 hodin týdně</a:t>
            </a:r>
          </a:p>
          <a:p>
            <a:pPr marL="0" indent="0">
              <a:buNone/>
            </a:pPr>
            <a:r>
              <a:rPr lang="cs-CZ" dirty="0"/>
              <a:t>				27 až 35			o 33 hodin týdně</a:t>
            </a:r>
          </a:p>
          <a:p>
            <a:pPr marL="0" indent="0">
              <a:buNone/>
            </a:pPr>
            <a:r>
              <a:rPr lang="cs-CZ" dirty="0"/>
              <a:t>				V každém dalším </a:t>
            </a:r>
          </a:p>
          <a:p>
            <a:pPr marL="0" indent="0">
              <a:buNone/>
            </a:pPr>
            <a:r>
              <a:rPr lang="cs-CZ" dirty="0"/>
              <a:t>				rozpětí o počtu 9 </a:t>
            </a:r>
          </a:p>
          <a:p>
            <a:pPr marL="0" indent="0">
              <a:buNone/>
            </a:pPr>
            <a:r>
              <a:rPr lang="cs-CZ" dirty="0"/>
              <a:t>				jednotek			o dalších 11 hodin 									týdně</a:t>
            </a:r>
          </a:p>
        </p:txBody>
      </p:sp>
    </p:spTree>
    <p:extLst>
      <p:ext uri="{BB962C8B-B14F-4D97-AF65-F5344CB8AC3E}">
        <p14:creationId xmlns:p14="http://schemas.microsoft.com/office/powerpoint/2010/main" val="344753577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E1A342-E0A5-477D-98AB-35E74DAFA913}"/>
              </a:ext>
            </a:extLst>
          </p:cNvPr>
          <p:cNvSpPr>
            <a:spLocks noGrp="1"/>
          </p:cNvSpPr>
          <p:nvPr>
            <p:ph type="title"/>
          </p:nvPr>
        </p:nvSpPr>
        <p:spPr/>
        <p:txBody>
          <a:bodyPr/>
          <a:lstStyle/>
          <a:p>
            <a:r>
              <a:rPr lang="cs-CZ" dirty="0"/>
              <a:t>Střední škola a konzervatoř</a:t>
            </a:r>
          </a:p>
        </p:txBody>
      </p:sp>
      <p:sp>
        <p:nvSpPr>
          <p:cNvPr id="3" name="Zástupný obsah 2">
            <a:extLst>
              <a:ext uri="{FF2B5EF4-FFF2-40B4-BE49-F238E27FC236}">
                <a16:creationId xmlns:a16="http://schemas.microsoft.com/office/drawing/2014/main" id="{B24DABBE-BD06-49D3-80D6-3001704ADE53}"/>
              </a:ext>
            </a:extLst>
          </p:cNvPr>
          <p:cNvSpPr>
            <a:spLocks noGrp="1"/>
          </p:cNvSpPr>
          <p:nvPr>
            <p:ph idx="1"/>
          </p:nvPr>
        </p:nvSpPr>
        <p:spPr/>
        <p:txBody>
          <a:bodyPr/>
          <a:lstStyle/>
          <a:p>
            <a:r>
              <a:rPr lang="cs-CZ" dirty="0"/>
              <a:t>Zástupce ŘŠ nebo vedoucí učitel praktického vyučování</a:t>
            </a:r>
          </a:p>
          <a:p>
            <a:r>
              <a:rPr lang="cs-CZ" dirty="0"/>
              <a:t>4 až 8				o 7 hodin týdně</a:t>
            </a:r>
          </a:p>
          <a:p>
            <a:r>
              <a:rPr lang="cs-CZ" dirty="0"/>
              <a:t>9 až 14				o 11 hodin týdně</a:t>
            </a:r>
          </a:p>
          <a:p>
            <a:r>
              <a:rPr lang="cs-CZ" dirty="0"/>
              <a:t>15 až 17				o 16 hodin týdně</a:t>
            </a:r>
          </a:p>
          <a:p>
            <a:r>
              <a:rPr lang="cs-CZ" dirty="0"/>
              <a:t>18 až 26				o 22 hodin týdně</a:t>
            </a:r>
          </a:p>
          <a:p>
            <a:r>
              <a:rPr lang="cs-CZ" dirty="0"/>
              <a:t>27 až 35				o 35 hodin týdně</a:t>
            </a:r>
          </a:p>
          <a:p>
            <a:r>
              <a:rPr lang="cs-CZ" dirty="0"/>
              <a:t>V každém dalším rozpětí </a:t>
            </a:r>
          </a:p>
          <a:p>
            <a:pPr marL="0" indent="0">
              <a:buNone/>
            </a:pPr>
            <a:r>
              <a:rPr lang="cs-CZ" dirty="0"/>
              <a:t>   o počtu 9 jednotek		o dalších 11 hodin týdně</a:t>
            </a:r>
          </a:p>
        </p:txBody>
      </p:sp>
    </p:spTree>
    <p:extLst>
      <p:ext uri="{BB962C8B-B14F-4D97-AF65-F5344CB8AC3E}">
        <p14:creationId xmlns:p14="http://schemas.microsoft.com/office/powerpoint/2010/main" val="123269774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0663E6-FAB9-4874-AEEC-9645B2D9FC87}"/>
              </a:ext>
            </a:extLst>
          </p:cNvPr>
          <p:cNvSpPr>
            <a:spLocks noGrp="1"/>
          </p:cNvSpPr>
          <p:nvPr>
            <p:ph type="title"/>
          </p:nvPr>
        </p:nvSpPr>
        <p:spPr/>
        <p:txBody>
          <a:bodyPr/>
          <a:lstStyle/>
          <a:p>
            <a:r>
              <a:rPr lang="cs-CZ" dirty="0"/>
              <a:t>Školní družina</a:t>
            </a:r>
          </a:p>
        </p:txBody>
      </p:sp>
      <p:sp>
        <p:nvSpPr>
          <p:cNvPr id="3" name="Zástupný obsah 2">
            <a:extLst>
              <a:ext uri="{FF2B5EF4-FFF2-40B4-BE49-F238E27FC236}">
                <a16:creationId xmlns:a16="http://schemas.microsoft.com/office/drawing/2014/main" id="{CBE6FE1B-A588-4EBB-987A-9E9FDC123912}"/>
              </a:ext>
            </a:extLst>
          </p:cNvPr>
          <p:cNvSpPr>
            <a:spLocks noGrp="1"/>
          </p:cNvSpPr>
          <p:nvPr>
            <p:ph idx="1"/>
          </p:nvPr>
        </p:nvSpPr>
        <p:spPr/>
        <p:txBody>
          <a:bodyPr/>
          <a:lstStyle/>
          <a:p>
            <a:r>
              <a:rPr lang="cs-CZ" dirty="0"/>
              <a:t>Zástupce ředitele			2 až 3 		o 3 hodiny týdně</a:t>
            </a:r>
          </a:p>
          <a:p>
            <a:pPr marL="0" indent="0">
              <a:buNone/>
            </a:pPr>
            <a:r>
              <a:rPr lang="cs-CZ" dirty="0"/>
              <a:t>					4 až 6			o 5 hodin týdně</a:t>
            </a:r>
          </a:p>
          <a:p>
            <a:pPr marL="0" indent="0">
              <a:buNone/>
            </a:pPr>
            <a:r>
              <a:rPr lang="cs-CZ" dirty="0"/>
              <a:t>					7 až 11		o 7 hodin týdně</a:t>
            </a:r>
          </a:p>
          <a:p>
            <a:pPr marL="0" indent="0">
              <a:buNone/>
            </a:pPr>
            <a:r>
              <a:rPr lang="cs-CZ" dirty="0"/>
              <a:t>					12 až 14		o 9 hodin týdně</a:t>
            </a:r>
          </a:p>
          <a:p>
            <a:pPr marL="0" indent="0">
              <a:buNone/>
            </a:pPr>
            <a:r>
              <a:rPr lang="cs-CZ" dirty="0"/>
              <a:t>					15 a více		o 11 hodin týdně</a:t>
            </a:r>
          </a:p>
        </p:txBody>
      </p:sp>
    </p:spTree>
    <p:extLst>
      <p:ext uri="{BB962C8B-B14F-4D97-AF65-F5344CB8AC3E}">
        <p14:creationId xmlns:p14="http://schemas.microsoft.com/office/powerpoint/2010/main" val="217738662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F27B50-7DEC-476B-B785-37B4BC300AB1}"/>
              </a:ext>
            </a:extLst>
          </p:cNvPr>
          <p:cNvSpPr>
            <a:spLocks noGrp="1"/>
          </p:cNvSpPr>
          <p:nvPr>
            <p:ph type="title"/>
          </p:nvPr>
        </p:nvSpPr>
        <p:spPr/>
        <p:txBody>
          <a:bodyPr/>
          <a:lstStyle/>
          <a:p>
            <a:r>
              <a:rPr lang="cs-CZ" dirty="0"/>
              <a:t>Snížení týdenního rozsahu PPČ zástupce ředitele školy</a:t>
            </a:r>
          </a:p>
        </p:txBody>
      </p:sp>
      <p:sp>
        <p:nvSpPr>
          <p:cNvPr id="3" name="Zástupný text 2">
            <a:extLst>
              <a:ext uri="{FF2B5EF4-FFF2-40B4-BE49-F238E27FC236}">
                <a16:creationId xmlns:a16="http://schemas.microsoft.com/office/drawing/2014/main" id="{45B18B5F-B022-4ABC-B119-6CE5B4B0CD5F}"/>
              </a:ext>
            </a:extLst>
          </p:cNvPr>
          <p:cNvSpPr>
            <a:spLocks noGrp="1"/>
          </p:cNvSpPr>
          <p:nvPr>
            <p:ph type="body" idx="1"/>
          </p:nvPr>
        </p:nvSpPr>
        <p:spPr/>
        <p:txBody>
          <a:bodyPr/>
          <a:lstStyle/>
          <a:p>
            <a:r>
              <a:rPr lang="cs-CZ" dirty="0"/>
              <a:t>Příloha č. 3</a:t>
            </a:r>
          </a:p>
        </p:txBody>
      </p:sp>
    </p:spTree>
    <p:extLst>
      <p:ext uri="{BB962C8B-B14F-4D97-AF65-F5344CB8AC3E}">
        <p14:creationId xmlns:p14="http://schemas.microsoft.com/office/powerpoint/2010/main" val="159982873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D867CB-5CBD-4E76-96B2-9F51807F5AAC}"/>
              </a:ext>
            </a:extLst>
          </p:cNvPr>
          <p:cNvSpPr>
            <a:spLocks noGrp="1"/>
          </p:cNvSpPr>
          <p:nvPr>
            <p:ph type="title"/>
          </p:nvPr>
        </p:nvSpPr>
        <p:spPr/>
        <p:txBody>
          <a:bodyPr/>
          <a:lstStyle/>
          <a:p>
            <a:r>
              <a:rPr lang="cs-CZ" dirty="0"/>
              <a:t>Internát</a:t>
            </a:r>
          </a:p>
        </p:txBody>
      </p:sp>
      <p:sp>
        <p:nvSpPr>
          <p:cNvPr id="3" name="Zástupný obsah 2">
            <a:extLst>
              <a:ext uri="{FF2B5EF4-FFF2-40B4-BE49-F238E27FC236}">
                <a16:creationId xmlns:a16="http://schemas.microsoft.com/office/drawing/2014/main" id="{907C84FC-F525-4734-9DB9-E328B2813E99}"/>
              </a:ext>
            </a:extLst>
          </p:cNvPr>
          <p:cNvSpPr>
            <a:spLocks noGrp="1"/>
          </p:cNvSpPr>
          <p:nvPr>
            <p:ph idx="1"/>
          </p:nvPr>
        </p:nvSpPr>
        <p:spPr/>
        <p:txBody>
          <a:bodyPr/>
          <a:lstStyle/>
          <a:p>
            <a:r>
              <a:rPr lang="cs-CZ" dirty="0"/>
              <a:t>Zástupce ředitele školy		5 až 14		o 16 hodin týdně</a:t>
            </a:r>
          </a:p>
          <a:p>
            <a:pPr marL="0" indent="0">
              <a:buNone/>
            </a:pPr>
            <a:r>
              <a:rPr lang="cs-CZ" dirty="0"/>
              <a:t>					15 až 22		o 18 hodin týdně</a:t>
            </a:r>
          </a:p>
          <a:p>
            <a:pPr marL="0" indent="0">
              <a:buNone/>
            </a:pPr>
            <a:r>
              <a:rPr lang="cs-CZ" dirty="0"/>
              <a:t>					23 a více		o 19 hodin týdně</a:t>
            </a:r>
          </a:p>
        </p:txBody>
      </p:sp>
    </p:spTree>
    <p:extLst>
      <p:ext uri="{BB962C8B-B14F-4D97-AF65-F5344CB8AC3E}">
        <p14:creationId xmlns:p14="http://schemas.microsoft.com/office/powerpoint/2010/main" val="252915833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622349-1D24-4678-88D9-D913D21A5564}"/>
              </a:ext>
            </a:extLst>
          </p:cNvPr>
          <p:cNvSpPr>
            <a:spLocks noGrp="1"/>
          </p:cNvSpPr>
          <p:nvPr>
            <p:ph type="title"/>
          </p:nvPr>
        </p:nvSpPr>
        <p:spPr/>
        <p:txBody>
          <a:bodyPr/>
          <a:lstStyle/>
          <a:p>
            <a:r>
              <a:rPr lang="cs-CZ" dirty="0"/>
              <a:t>Základní umělecká škola</a:t>
            </a:r>
          </a:p>
        </p:txBody>
      </p:sp>
      <p:sp>
        <p:nvSpPr>
          <p:cNvPr id="3" name="Zástupný obsah 2">
            <a:extLst>
              <a:ext uri="{FF2B5EF4-FFF2-40B4-BE49-F238E27FC236}">
                <a16:creationId xmlns:a16="http://schemas.microsoft.com/office/drawing/2014/main" id="{83701492-BC45-4E57-BCEE-D07A3087E309}"/>
              </a:ext>
            </a:extLst>
          </p:cNvPr>
          <p:cNvSpPr>
            <a:spLocks noGrp="1"/>
          </p:cNvSpPr>
          <p:nvPr>
            <p:ph idx="1"/>
          </p:nvPr>
        </p:nvSpPr>
        <p:spPr/>
        <p:txBody>
          <a:bodyPr>
            <a:normAutofit lnSpcReduction="10000"/>
          </a:bodyPr>
          <a:lstStyle/>
          <a:p>
            <a:r>
              <a:rPr lang="cs-CZ" dirty="0"/>
              <a:t>Zástupce ŘŠ – individuální výuka	do 14		o 11 hodin týdně</a:t>
            </a:r>
          </a:p>
          <a:p>
            <a:pPr marL="0" indent="0">
              <a:buNone/>
            </a:pPr>
            <a:r>
              <a:rPr lang="cs-CZ" dirty="0"/>
              <a:t>						15 až 29	o 14 hodin týdně</a:t>
            </a:r>
          </a:p>
          <a:p>
            <a:pPr marL="0" indent="0">
              <a:buNone/>
            </a:pPr>
            <a:r>
              <a:rPr lang="cs-CZ" dirty="0"/>
              <a:t>						30 až 39	o 18 hodin týdně</a:t>
            </a:r>
          </a:p>
          <a:p>
            <a:pPr marL="0" indent="0">
              <a:buNone/>
            </a:pPr>
            <a:r>
              <a:rPr lang="cs-CZ" dirty="0"/>
              <a:t>						40 a více	o 23 hodin týdně</a:t>
            </a:r>
          </a:p>
          <a:p>
            <a:r>
              <a:rPr lang="cs-CZ" dirty="0"/>
              <a:t>Zástupce ŘŠ – skupinová, kolektivní výuka</a:t>
            </a:r>
          </a:p>
          <a:p>
            <a:pPr marL="0" indent="0">
              <a:buNone/>
            </a:pPr>
            <a:r>
              <a:rPr lang="cs-CZ" dirty="0"/>
              <a:t>						do 14		o 9 hodin týdně</a:t>
            </a:r>
          </a:p>
          <a:p>
            <a:pPr marL="0" indent="0">
              <a:buNone/>
            </a:pPr>
            <a:r>
              <a:rPr lang="cs-CZ" dirty="0"/>
              <a:t>						15 až 29	o 12 hodin týdně</a:t>
            </a:r>
          </a:p>
          <a:p>
            <a:pPr marL="0" indent="0">
              <a:buNone/>
            </a:pPr>
            <a:r>
              <a:rPr lang="cs-CZ" dirty="0"/>
              <a:t>						30 až 39	o 16 hodin týdně</a:t>
            </a:r>
          </a:p>
          <a:p>
            <a:pPr marL="0" indent="0">
              <a:buNone/>
            </a:pPr>
            <a:r>
              <a:rPr lang="cs-CZ" dirty="0"/>
              <a:t>						40 a více	o 21 hodin týdně</a:t>
            </a:r>
          </a:p>
        </p:txBody>
      </p:sp>
    </p:spTree>
    <p:extLst>
      <p:ext uri="{BB962C8B-B14F-4D97-AF65-F5344CB8AC3E}">
        <p14:creationId xmlns:p14="http://schemas.microsoft.com/office/powerpoint/2010/main" val="290077085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9424D7-4962-4FEA-8637-78CBB7C7D30A}"/>
              </a:ext>
            </a:extLst>
          </p:cNvPr>
          <p:cNvSpPr>
            <a:spLocks noGrp="1"/>
          </p:cNvSpPr>
          <p:nvPr>
            <p:ph type="title"/>
          </p:nvPr>
        </p:nvSpPr>
        <p:spPr/>
        <p:txBody>
          <a:bodyPr/>
          <a:lstStyle/>
          <a:p>
            <a:r>
              <a:rPr lang="cs-CZ" dirty="0"/>
              <a:t>Jazyková škola s právem státní jazykové zkoušky</a:t>
            </a:r>
          </a:p>
        </p:txBody>
      </p:sp>
      <p:sp>
        <p:nvSpPr>
          <p:cNvPr id="3" name="Zástupný obsah 2">
            <a:extLst>
              <a:ext uri="{FF2B5EF4-FFF2-40B4-BE49-F238E27FC236}">
                <a16:creationId xmlns:a16="http://schemas.microsoft.com/office/drawing/2014/main" id="{34F2D94A-50D3-4F8B-89D0-A6E6D70D1ECB}"/>
              </a:ext>
            </a:extLst>
          </p:cNvPr>
          <p:cNvSpPr>
            <a:spLocks noGrp="1"/>
          </p:cNvSpPr>
          <p:nvPr>
            <p:ph idx="1"/>
          </p:nvPr>
        </p:nvSpPr>
        <p:spPr/>
        <p:txBody>
          <a:bodyPr/>
          <a:lstStyle/>
          <a:p>
            <a:r>
              <a:rPr lang="cs-CZ" dirty="0"/>
              <a:t>Zástupce ŘŠ		do 14			o 9 hodin týdně</a:t>
            </a:r>
          </a:p>
          <a:p>
            <a:pPr marL="0" indent="0">
              <a:buNone/>
            </a:pPr>
            <a:r>
              <a:rPr lang="cs-CZ" dirty="0"/>
              <a:t>				15 až 29		o 12 hodin týdně</a:t>
            </a:r>
          </a:p>
          <a:p>
            <a:pPr marL="0" indent="0">
              <a:buNone/>
            </a:pPr>
            <a:r>
              <a:rPr lang="cs-CZ" dirty="0"/>
              <a:t>				30 a více		o 15 hodin týdně</a:t>
            </a:r>
          </a:p>
        </p:txBody>
      </p:sp>
    </p:spTree>
    <p:extLst>
      <p:ext uri="{BB962C8B-B14F-4D97-AF65-F5344CB8AC3E}">
        <p14:creationId xmlns:p14="http://schemas.microsoft.com/office/powerpoint/2010/main" val="184400448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5A9705-0831-4D7D-9E72-94309079DAD5}"/>
              </a:ext>
            </a:extLst>
          </p:cNvPr>
          <p:cNvSpPr>
            <a:spLocks noGrp="1"/>
          </p:cNvSpPr>
          <p:nvPr>
            <p:ph type="title"/>
          </p:nvPr>
        </p:nvSpPr>
        <p:spPr/>
        <p:txBody>
          <a:bodyPr>
            <a:normAutofit fontScale="90000"/>
          </a:bodyPr>
          <a:lstStyle/>
          <a:p>
            <a:r>
              <a:rPr lang="cs-CZ" dirty="0"/>
              <a:t>Školské zařízení pro výkon ústavní výchovy nebo ochranné výchovy a pro preventivně výchovnou péči</a:t>
            </a:r>
          </a:p>
        </p:txBody>
      </p:sp>
      <p:sp>
        <p:nvSpPr>
          <p:cNvPr id="3" name="Zástupný obsah 2">
            <a:extLst>
              <a:ext uri="{FF2B5EF4-FFF2-40B4-BE49-F238E27FC236}">
                <a16:creationId xmlns:a16="http://schemas.microsoft.com/office/drawing/2014/main" id="{DCBBF00B-754F-4547-A485-9BB9DAF2D895}"/>
              </a:ext>
            </a:extLst>
          </p:cNvPr>
          <p:cNvSpPr>
            <a:spLocks noGrp="1"/>
          </p:cNvSpPr>
          <p:nvPr>
            <p:ph idx="1"/>
          </p:nvPr>
        </p:nvSpPr>
        <p:spPr>
          <a:xfrm>
            <a:off x="838200" y="2141537"/>
            <a:ext cx="10515600" cy="4351338"/>
          </a:xfrm>
        </p:spPr>
        <p:txBody>
          <a:bodyPr/>
          <a:lstStyle/>
          <a:p>
            <a:r>
              <a:rPr lang="cs-CZ" dirty="0"/>
              <a:t>Zástupce ŘŠ 			5 až 14 dětí		o 14 hodin týdně</a:t>
            </a:r>
          </a:p>
          <a:p>
            <a:pPr marL="0" indent="0">
              <a:buNone/>
            </a:pPr>
            <a:r>
              <a:rPr lang="cs-CZ" dirty="0"/>
              <a:t>					15 až 22 dětí	o 16 hodin týdně</a:t>
            </a:r>
          </a:p>
          <a:p>
            <a:pPr marL="0" indent="0">
              <a:buNone/>
            </a:pPr>
            <a:r>
              <a:rPr lang="cs-CZ" dirty="0"/>
              <a:t>					23 a více dětí	o 17 hodin týdně</a:t>
            </a:r>
          </a:p>
        </p:txBody>
      </p:sp>
    </p:spTree>
    <p:extLst>
      <p:ext uri="{BB962C8B-B14F-4D97-AF65-F5344CB8AC3E}">
        <p14:creationId xmlns:p14="http://schemas.microsoft.com/office/powerpoint/2010/main" val="378038827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D70708-CB15-4BCB-88E0-A2F0A98F5078}"/>
              </a:ext>
            </a:extLst>
          </p:cNvPr>
          <p:cNvSpPr>
            <a:spLocks noGrp="1"/>
          </p:cNvSpPr>
          <p:nvPr>
            <p:ph type="title"/>
          </p:nvPr>
        </p:nvSpPr>
        <p:spPr/>
        <p:txBody>
          <a:bodyPr/>
          <a:lstStyle/>
          <a:p>
            <a:r>
              <a:rPr lang="cs-CZ" dirty="0"/>
              <a:t>Domov mládeže</a:t>
            </a:r>
          </a:p>
        </p:txBody>
      </p:sp>
      <p:sp>
        <p:nvSpPr>
          <p:cNvPr id="3" name="Zástupný obsah 2">
            <a:extLst>
              <a:ext uri="{FF2B5EF4-FFF2-40B4-BE49-F238E27FC236}">
                <a16:creationId xmlns:a16="http://schemas.microsoft.com/office/drawing/2014/main" id="{69688A5A-F65A-42EA-9031-8438B97C0EE6}"/>
              </a:ext>
            </a:extLst>
          </p:cNvPr>
          <p:cNvSpPr>
            <a:spLocks noGrp="1"/>
          </p:cNvSpPr>
          <p:nvPr>
            <p:ph idx="1"/>
          </p:nvPr>
        </p:nvSpPr>
        <p:spPr/>
        <p:txBody>
          <a:bodyPr/>
          <a:lstStyle/>
          <a:p>
            <a:r>
              <a:rPr lang="cs-CZ" dirty="0"/>
              <a:t>Zástupce ŘŠ		do 5 			o 10 hodin týdně</a:t>
            </a:r>
          </a:p>
          <a:p>
            <a:pPr marL="0" indent="0">
              <a:buNone/>
            </a:pPr>
            <a:r>
              <a:rPr lang="cs-CZ" dirty="0"/>
              <a:t>				V každém dalším </a:t>
            </a:r>
          </a:p>
          <a:p>
            <a:pPr marL="0" indent="0">
              <a:buNone/>
            </a:pPr>
            <a:r>
              <a:rPr lang="cs-CZ" dirty="0"/>
              <a:t>				rozpětí o počtu 7 jednotek</a:t>
            </a:r>
          </a:p>
          <a:p>
            <a:pPr marL="0" indent="0">
              <a:buNone/>
            </a:pPr>
            <a:r>
              <a:rPr lang="cs-CZ" dirty="0"/>
              <a:t>							o další 2 hodiny týdně</a:t>
            </a:r>
          </a:p>
        </p:txBody>
      </p:sp>
    </p:spTree>
    <p:extLst>
      <p:ext uri="{BB962C8B-B14F-4D97-AF65-F5344CB8AC3E}">
        <p14:creationId xmlns:p14="http://schemas.microsoft.com/office/powerpoint/2010/main" val="1897819937"/>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14AD90-88EB-4EFE-8CDC-007DFFFD4F2A}"/>
              </a:ext>
            </a:extLst>
          </p:cNvPr>
          <p:cNvSpPr>
            <a:spLocks noGrp="1"/>
          </p:cNvSpPr>
          <p:nvPr>
            <p:ph type="title"/>
          </p:nvPr>
        </p:nvSpPr>
        <p:spPr/>
        <p:txBody>
          <a:bodyPr/>
          <a:lstStyle/>
          <a:p>
            <a:r>
              <a:rPr lang="cs-CZ" dirty="0"/>
              <a:t>Školské poradenské zařízení</a:t>
            </a:r>
          </a:p>
        </p:txBody>
      </p:sp>
      <p:sp>
        <p:nvSpPr>
          <p:cNvPr id="3" name="Zástupný obsah 2">
            <a:extLst>
              <a:ext uri="{FF2B5EF4-FFF2-40B4-BE49-F238E27FC236}">
                <a16:creationId xmlns:a16="http://schemas.microsoft.com/office/drawing/2014/main" id="{50898F9E-9920-4B59-98CE-9B7005D64697}"/>
              </a:ext>
            </a:extLst>
          </p:cNvPr>
          <p:cNvSpPr>
            <a:spLocks noGrp="1"/>
          </p:cNvSpPr>
          <p:nvPr>
            <p:ph idx="1"/>
          </p:nvPr>
        </p:nvSpPr>
        <p:spPr/>
        <p:txBody>
          <a:bodyPr/>
          <a:lstStyle/>
          <a:p>
            <a:r>
              <a:rPr lang="cs-CZ" dirty="0"/>
              <a:t>Zástupce ředitele školy			o 12 hodin týdně</a:t>
            </a:r>
          </a:p>
        </p:txBody>
      </p:sp>
    </p:spTree>
    <p:extLst>
      <p:ext uri="{BB962C8B-B14F-4D97-AF65-F5344CB8AC3E}">
        <p14:creationId xmlns:p14="http://schemas.microsoft.com/office/powerpoint/2010/main" val="1975182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sah 2"/>
          <p:cNvSpPr>
            <a:spLocks noGrp="1"/>
          </p:cNvSpPr>
          <p:nvPr>
            <p:ph idx="4294967295"/>
          </p:nvPr>
        </p:nvSpPr>
        <p:spPr>
          <a:xfrm>
            <a:off x="1992314" y="1627188"/>
            <a:ext cx="8218487" cy="4679950"/>
          </a:xfrm>
        </p:spPr>
        <p:txBody>
          <a:bodyPr>
            <a:normAutofit/>
          </a:bodyPr>
          <a:lstStyle/>
          <a:p>
            <a:pPr eaLnBrk="1" hangingPunct="1"/>
            <a:r>
              <a:rPr lang="cs-CZ" altLang="cs-CZ" sz="2400"/>
              <a:t>Žalovaná uvedla, že žalobce byl před podáním výpovědi z pracovního poměru odvolán z funkce ředitele, že toto odvolání obsahovalo dostatečný skutkový popis důvodu, proč k odvolání došlo, bylo totiž zveřejněno a vyšlo najevo, že žalobce se účastnil na natáčení krajně nevhodných videozáznamů, které lze označit za erotické se sado-masochistickou tématikou. Tyto videomateriály jsou přístupné na internetu a žalobce svoji účast a roli přiznal. Pojem bezúhonnosti vztahující se k předpokladům výkonu pedagogické činnosti považuje žalovaná za obsahově širší, chování a jednání učitele nemůže snižovat důstojnost učitelského povolání, mravní postavení učitele a jeho vlastní autoritu i autoritu školy, ve které vyučuje.</a:t>
            </a:r>
            <a:endParaRPr lang="cs-CZ" altLang="cs-CZ" sz="2000"/>
          </a:p>
        </p:txBody>
      </p:sp>
      <p:sp>
        <p:nvSpPr>
          <p:cNvPr id="5" name="Zástupný symbol pro číslo snímku 4"/>
          <p:cNvSpPr txBox="1">
            <a:spLocks noGrp="1"/>
          </p:cNvSpPr>
          <p:nvPr/>
        </p:nvSpPr>
        <p:spPr>
          <a:xfrm>
            <a:off x="8077200" y="6356351"/>
            <a:ext cx="2133600" cy="365125"/>
          </a:xfrm>
          <a:prstGeom prst="rect">
            <a:avLst/>
          </a:prstGeom>
          <a:noFill/>
        </p:spPr>
        <p:txBody>
          <a:bodyPr anchor="ctr"/>
          <a:lstStyle/>
          <a:p>
            <a:pPr algn="r">
              <a:defRPr/>
            </a:pPr>
            <a:fld id="{EE2172E2-F13F-478C-B90C-10456CF2C6CB}" type="slidenum">
              <a:rPr lang="cs-CZ" sz="1200">
                <a:solidFill>
                  <a:schemeClr val="tx1">
                    <a:tint val="75000"/>
                  </a:schemeClr>
                </a:solidFill>
              </a:rPr>
              <a:pPr algn="r">
                <a:defRPr/>
              </a:pPr>
              <a:t>15</a:t>
            </a:fld>
            <a:endParaRPr lang="cs-CZ" sz="1200">
              <a:solidFill>
                <a:schemeClr val="tx1">
                  <a:tint val="75000"/>
                </a:schemeClr>
              </a:solidFill>
            </a:endParaRPr>
          </a:p>
        </p:txBody>
      </p:sp>
      <p:sp>
        <p:nvSpPr>
          <p:cNvPr id="36868" name="Nadpis 1"/>
          <p:cNvSpPr>
            <a:spLocks/>
          </p:cNvSpPr>
          <p:nvPr/>
        </p:nvSpPr>
        <p:spPr bwMode="auto">
          <a:xfrm>
            <a:off x="1992313" y="3333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cs-CZ" altLang="cs-CZ" sz="2800">
                <a:solidFill>
                  <a:srgbClr val="FF0000"/>
                </a:solidFill>
                <a:latin typeface="Arial" charset="0"/>
              </a:rPr>
              <a:t>Ztráta bezúhonnosti – rozsudek NS 21 Cdo 550/2014</a:t>
            </a:r>
          </a:p>
        </p:txBody>
      </p:sp>
      <p:sp>
        <p:nvSpPr>
          <p:cNvPr id="36869" name="Nadpis 1"/>
          <p:cNvSpPr>
            <a:spLocks/>
          </p:cNvSpPr>
          <p:nvPr/>
        </p:nvSpPr>
        <p:spPr bwMode="auto">
          <a:xfrm>
            <a:off x="1919288" y="1196976"/>
            <a:ext cx="82296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endParaRPr lang="cs-CZ" altLang="cs-CZ" sz="4400">
              <a:solidFill>
                <a:srgbClr val="FF0000"/>
              </a:solidFill>
            </a:endParaRPr>
          </a:p>
        </p:txBody>
      </p:sp>
    </p:spTree>
    <p:extLst>
      <p:ext uri="{BB962C8B-B14F-4D97-AF65-F5344CB8AC3E}">
        <p14:creationId xmlns:p14="http://schemas.microsoft.com/office/powerpoint/2010/main" val="124528248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454062-87E1-4B45-A0B3-08DF02E3C165}"/>
              </a:ext>
            </a:extLst>
          </p:cNvPr>
          <p:cNvSpPr>
            <a:spLocks noGrp="1"/>
          </p:cNvSpPr>
          <p:nvPr>
            <p:ph type="title"/>
          </p:nvPr>
        </p:nvSpPr>
        <p:spPr/>
        <p:txBody>
          <a:bodyPr/>
          <a:lstStyle/>
          <a:p>
            <a:r>
              <a:rPr lang="cs-CZ" dirty="0"/>
              <a:t>Vyšší odborná škola</a:t>
            </a:r>
          </a:p>
        </p:txBody>
      </p:sp>
      <p:sp>
        <p:nvSpPr>
          <p:cNvPr id="3" name="Zástupný obsah 2">
            <a:extLst>
              <a:ext uri="{FF2B5EF4-FFF2-40B4-BE49-F238E27FC236}">
                <a16:creationId xmlns:a16="http://schemas.microsoft.com/office/drawing/2014/main" id="{9F052DA3-409A-4AC6-ADF7-9878D85705A5}"/>
              </a:ext>
            </a:extLst>
          </p:cNvPr>
          <p:cNvSpPr>
            <a:spLocks noGrp="1"/>
          </p:cNvSpPr>
          <p:nvPr>
            <p:ph idx="1"/>
          </p:nvPr>
        </p:nvSpPr>
        <p:spPr/>
        <p:txBody>
          <a:bodyPr/>
          <a:lstStyle/>
          <a:p>
            <a:r>
              <a:rPr lang="cs-CZ" dirty="0"/>
              <a:t>Zástupce ŘŠ		do 8			o 7 hodin týdně</a:t>
            </a:r>
          </a:p>
          <a:p>
            <a:pPr marL="0" indent="0">
              <a:buNone/>
            </a:pPr>
            <a:r>
              <a:rPr lang="cs-CZ" dirty="0"/>
              <a:t>				9 až 14		o 11 hodin týdně</a:t>
            </a:r>
          </a:p>
          <a:p>
            <a:pPr marL="0" indent="0">
              <a:buNone/>
            </a:pPr>
            <a:r>
              <a:rPr lang="cs-CZ" dirty="0"/>
              <a:t>				15 až 17		o 16 hodin týdně</a:t>
            </a:r>
          </a:p>
          <a:p>
            <a:pPr marL="0" indent="0">
              <a:buNone/>
            </a:pPr>
            <a:r>
              <a:rPr lang="cs-CZ" dirty="0"/>
              <a:t>				18 až 26		o 22 hodin týdně</a:t>
            </a:r>
          </a:p>
          <a:p>
            <a:pPr marL="0" indent="0">
              <a:buNone/>
            </a:pPr>
            <a:r>
              <a:rPr lang="cs-CZ" dirty="0"/>
              <a:t>				27 a více		o 33 hodin týdně</a:t>
            </a:r>
          </a:p>
        </p:txBody>
      </p:sp>
    </p:spTree>
    <p:extLst>
      <p:ext uri="{BB962C8B-B14F-4D97-AF65-F5344CB8AC3E}">
        <p14:creationId xmlns:p14="http://schemas.microsoft.com/office/powerpoint/2010/main" val="49734741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4EE623-9BFE-454E-8439-F8C52B394CF7}"/>
              </a:ext>
            </a:extLst>
          </p:cNvPr>
          <p:cNvSpPr>
            <a:spLocks noGrp="1"/>
          </p:cNvSpPr>
          <p:nvPr>
            <p:ph type="title"/>
          </p:nvPr>
        </p:nvSpPr>
        <p:spPr/>
        <p:txBody>
          <a:bodyPr/>
          <a:lstStyle/>
          <a:p>
            <a:r>
              <a:rPr lang="cs-CZ" dirty="0"/>
              <a:t>Školní klub</a:t>
            </a:r>
          </a:p>
        </p:txBody>
      </p:sp>
      <p:sp>
        <p:nvSpPr>
          <p:cNvPr id="3" name="Zástupný obsah 2">
            <a:extLst>
              <a:ext uri="{FF2B5EF4-FFF2-40B4-BE49-F238E27FC236}">
                <a16:creationId xmlns:a16="http://schemas.microsoft.com/office/drawing/2014/main" id="{B993BD7A-E60B-410C-941D-A452C735E943}"/>
              </a:ext>
            </a:extLst>
          </p:cNvPr>
          <p:cNvSpPr>
            <a:spLocks noGrp="1"/>
          </p:cNvSpPr>
          <p:nvPr>
            <p:ph idx="1"/>
          </p:nvPr>
        </p:nvSpPr>
        <p:spPr/>
        <p:txBody>
          <a:bodyPr/>
          <a:lstStyle/>
          <a:p>
            <a:r>
              <a:rPr lang="cs-CZ" dirty="0"/>
              <a:t>Zástupce ŘŠ			o 3 hodiny týdně</a:t>
            </a:r>
          </a:p>
        </p:txBody>
      </p:sp>
    </p:spTree>
    <p:extLst>
      <p:ext uri="{BB962C8B-B14F-4D97-AF65-F5344CB8AC3E}">
        <p14:creationId xmlns:p14="http://schemas.microsoft.com/office/powerpoint/2010/main" val="362147721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994872-A70F-A6C3-037D-C82D767B7F9C}"/>
              </a:ext>
            </a:extLst>
          </p:cNvPr>
          <p:cNvSpPr>
            <a:spLocks noGrp="1"/>
          </p:cNvSpPr>
          <p:nvPr>
            <p:ph type="title"/>
          </p:nvPr>
        </p:nvSpPr>
        <p:spPr/>
        <p:txBody>
          <a:bodyPr/>
          <a:lstStyle/>
          <a:p>
            <a:r>
              <a:rPr lang="cs-CZ" dirty="0"/>
              <a:t>Příklad č. 1 – Mateřská škola s 1 pracovištěm</a:t>
            </a:r>
          </a:p>
        </p:txBody>
      </p:sp>
      <p:graphicFrame>
        <p:nvGraphicFramePr>
          <p:cNvPr id="6" name="Zástupný obsah 5">
            <a:extLst>
              <a:ext uri="{FF2B5EF4-FFF2-40B4-BE49-F238E27FC236}">
                <a16:creationId xmlns:a16="http://schemas.microsoft.com/office/drawing/2014/main" id="{374DB65A-AC11-A522-CED2-271D9D38E909}"/>
              </a:ext>
            </a:extLst>
          </p:cNvPr>
          <p:cNvGraphicFramePr>
            <a:graphicFrameLocks noGrp="1"/>
          </p:cNvGraphicFramePr>
          <p:nvPr>
            <p:ph idx="1"/>
          </p:nvPr>
        </p:nvGraphicFramePr>
        <p:xfrm>
          <a:off x="1026942" y="1690688"/>
          <a:ext cx="9973993" cy="2567781"/>
        </p:xfrm>
        <a:graphic>
          <a:graphicData uri="http://schemas.openxmlformats.org/drawingml/2006/table">
            <a:tbl>
              <a:tblPr firstRow="1" firstCol="1" bandRow="1">
                <a:tableStyleId>{5C22544A-7EE6-4342-B048-85BDC9FD1C3A}</a:tableStyleId>
              </a:tblPr>
              <a:tblGrid>
                <a:gridCol w="4986455">
                  <a:extLst>
                    <a:ext uri="{9D8B030D-6E8A-4147-A177-3AD203B41FA5}">
                      <a16:colId xmlns:a16="http://schemas.microsoft.com/office/drawing/2014/main" val="123901053"/>
                    </a:ext>
                  </a:extLst>
                </a:gridCol>
                <a:gridCol w="4987538">
                  <a:extLst>
                    <a:ext uri="{9D8B030D-6E8A-4147-A177-3AD203B41FA5}">
                      <a16:colId xmlns:a16="http://schemas.microsoft.com/office/drawing/2014/main" val="200591555"/>
                    </a:ext>
                  </a:extLst>
                </a:gridCol>
              </a:tblGrid>
              <a:tr h="855927">
                <a:tc>
                  <a:txBody>
                    <a:bodyPr/>
                    <a:lstStyle/>
                    <a:p>
                      <a:pPr>
                        <a:lnSpc>
                          <a:spcPct val="107000"/>
                        </a:lnSpc>
                        <a:spcAft>
                          <a:spcPts val="800"/>
                        </a:spcAft>
                      </a:pPr>
                      <a:r>
                        <a:rPr lang="cs-CZ" sz="2400" dirty="0">
                          <a:effectLst/>
                        </a:rPr>
                        <a:t>Pracoviště</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400">
                          <a:effectLst/>
                        </a:rPr>
                        <a:t>Počet jednotek (tříd, oddělení)</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6329099"/>
                  </a:ext>
                </a:extLst>
              </a:tr>
              <a:tr h="855927">
                <a:tc>
                  <a:txBody>
                    <a:bodyPr/>
                    <a:lstStyle/>
                    <a:p>
                      <a:pPr>
                        <a:lnSpc>
                          <a:spcPct val="107000"/>
                        </a:lnSpc>
                        <a:spcAft>
                          <a:spcPts val="800"/>
                        </a:spcAft>
                      </a:pPr>
                      <a:r>
                        <a:rPr lang="cs-CZ" sz="2400" dirty="0">
                          <a:effectLst/>
                        </a:rPr>
                        <a:t>MŠ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400">
                          <a:effectLst/>
                        </a:rPr>
                        <a:t>8 </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27125437"/>
                  </a:ext>
                </a:extLst>
              </a:tr>
              <a:tr h="855927">
                <a:tc>
                  <a:txBody>
                    <a:bodyPr/>
                    <a:lstStyle/>
                    <a:p>
                      <a:pPr>
                        <a:lnSpc>
                          <a:spcPct val="107000"/>
                        </a:lnSpc>
                        <a:spcAft>
                          <a:spcPts val="800"/>
                        </a:spcAft>
                      </a:pPr>
                      <a:r>
                        <a:rPr lang="cs-CZ" sz="2400" dirty="0">
                          <a:effectLst/>
                        </a:rPr>
                        <a:t>Celkem</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400" dirty="0">
                          <a:effectLst/>
                        </a:rPr>
                        <a:t>8</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07760798"/>
                  </a:ext>
                </a:extLst>
              </a:tr>
            </a:tbl>
          </a:graphicData>
        </a:graphic>
      </p:graphicFrame>
    </p:spTree>
    <p:extLst>
      <p:ext uri="{BB962C8B-B14F-4D97-AF65-F5344CB8AC3E}">
        <p14:creationId xmlns:p14="http://schemas.microsoft.com/office/powerpoint/2010/main" val="144433400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C55386-F7E5-ADAA-DEAC-1381CB33303D}"/>
              </a:ext>
            </a:extLst>
          </p:cNvPr>
          <p:cNvSpPr>
            <a:spLocks noGrp="1"/>
          </p:cNvSpPr>
          <p:nvPr>
            <p:ph type="title"/>
          </p:nvPr>
        </p:nvSpPr>
        <p:spPr/>
        <p:txBody>
          <a:bodyPr/>
          <a:lstStyle/>
          <a:p>
            <a:r>
              <a:rPr lang="cs-CZ" dirty="0"/>
              <a:t>Příklad č. 1</a:t>
            </a:r>
          </a:p>
        </p:txBody>
      </p:sp>
      <p:sp>
        <p:nvSpPr>
          <p:cNvPr id="3" name="Zástupný obsah 2">
            <a:extLst>
              <a:ext uri="{FF2B5EF4-FFF2-40B4-BE49-F238E27FC236}">
                <a16:creationId xmlns:a16="http://schemas.microsoft.com/office/drawing/2014/main" id="{C3781436-1510-6F40-96ED-43342F06A1A9}"/>
              </a:ext>
            </a:extLst>
          </p:cNvPr>
          <p:cNvSpPr>
            <a:spLocks noGrp="1"/>
          </p:cNvSpPr>
          <p:nvPr>
            <p:ph idx="1"/>
          </p:nvPr>
        </p:nvSpPr>
        <p:spPr/>
        <p:txBody>
          <a:bodyPr/>
          <a:lstStyle/>
          <a:p>
            <a:r>
              <a:rPr lang="cs-CZ"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Vzhledem k celkovému počtu 8 jednotek lze ustanovit zástupce ředitele školy. V tzv. bance odpočtů je celkem 14 hodin, které se mohou rozdělit mezi libovolný počet ZŘ. </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42599458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F6004B-D573-9B0A-73A9-45D6A914C91C}"/>
              </a:ext>
            </a:extLst>
          </p:cNvPr>
          <p:cNvSpPr>
            <a:spLocks noGrp="1"/>
          </p:cNvSpPr>
          <p:nvPr>
            <p:ph type="title"/>
          </p:nvPr>
        </p:nvSpPr>
        <p:spPr/>
        <p:txBody>
          <a:bodyPr/>
          <a:lstStyle/>
          <a:p>
            <a:r>
              <a:rPr lang="cs-CZ" dirty="0"/>
              <a:t>Příklad č.  2 - </a:t>
            </a:r>
          </a:p>
        </p:txBody>
      </p:sp>
      <p:sp>
        <p:nvSpPr>
          <p:cNvPr id="3" name="Zástupný obsah 2">
            <a:extLst>
              <a:ext uri="{FF2B5EF4-FFF2-40B4-BE49-F238E27FC236}">
                <a16:creationId xmlns:a16="http://schemas.microsoft.com/office/drawing/2014/main" id="{2D334586-43CD-708C-0588-CE1CF165018E}"/>
              </a:ext>
            </a:extLst>
          </p:cNvPr>
          <p:cNvSpPr>
            <a:spLocks noGrp="1"/>
          </p:cNvSpPr>
          <p:nvPr>
            <p:ph idx="1"/>
          </p:nvPr>
        </p:nvSpPr>
        <p:spPr/>
        <p:txBody>
          <a:bodyPr/>
          <a:lstStyle/>
          <a:p>
            <a:pPr>
              <a:lnSpc>
                <a:spcPct val="107000"/>
              </a:lnSpc>
              <a:spcAft>
                <a:spcPts val="800"/>
              </a:spcAft>
              <a:tabLst>
                <a:tab pos="1533525" algn="l"/>
              </a:tabLst>
            </a:pPr>
            <a:r>
              <a:rPr lang="cs-CZ" dirty="0">
                <a:effectLst/>
                <a:latin typeface="Calibri" panose="020F0502020204030204" pitchFamily="34" charset="0"/>
                <a:ea typeface="Calibri" panose="020F0502020204030204" pitchFamily="34" charset="0"/>
                <a:cs typeface="Times New Roman" panose="02020603050405020304" pitchFamily="18" charset="0"/>
              </a:rPr>
              <a:t>Základní škola se školní družinou spojená s mateřskou školou, která je dalším pracovištěm:</a:t>
            </a:r>
          </a:p>
          <a:p>
            <a:pPr marL="342900" lvl="0" indent="-342900" algn="just">
              <a:lnSpc>
                <a:spcPct val="107000"/>
              </a:lnSpc>
              <a:buFont typeface="Wingdings" panose="05000000000000000000" pitchFamily="2" charset="2"/>
              <a:buChar char=""/>
              <a:tabLst>
                <a:tab pos="1533525" algn="l"/>
              </a:tabLst>
            </a:pPr>
            <a:r>
              <a:rPr lang="cs-CZ" dirty="0">
                <a:effectLst/>
                <a:latin typeface="Calibri" panose="020F0502020204030204" pitchFamily="34" charset="0"/>
                <a:ea typeface="Calibri" panose="020F0502020204030204" pitchFamily="34" charset="0"/>
                <a:cs typeface="Times New Roman" panose="02020603050405020304" pitchFamily="18" charset="0"/>
              </a:rPr>
              <a:t>ZŠ (sídlo) 10 jednotek + ŠD 3 jednotky</a:t>
            </a:r>
          </a:p>
          <a:p>
            <a:pPr marL="342900" lvl="0" indent="-342900" algn="just">
              <a:lnSpc>
                <a:spcPct val="107000"/>
              </a:lnSpc>
              <a:spcAft>
                <a:spcPts val="800"/>
              </a:spcAft>
              <a:buFont typeface="Wingdings" panose="05000000000000000000" pitchFamily="2" charset="2"/>
              <a:buChar char=""/>
              <a:tabLst>
                <a:tab pos="1533525" algn="l"/>
              </a:tabLst>
            </a:pPr>
            <a:r>
              <a:rPr lang="cs-CZ" dirty="0">
                <a:effectLst/>
                <a:latin typeface="Calibri" panose="020F0502020204030204" pitchFamily="34" charset="0"/>
                <a:ea typeface="Calibri" panose="020F0502020204030204" pitchFamily="34" charset="0"/>
                <a:cs typeface="Times New Roman" panose="02020603050405020304" pitchFamily="18" charset="0"/>
              </a:rPr>
              <a:t>MŠ (další pracoviště) 4 jednotky   </a:t>
            </a:r>
          </a:p>
          <a:p>
            <a:endParaRPr lang="cs-CZ" dirty="0"/>
          </a:p>
        </p:txBody>
      </p:sp>
      <p:graphicFrame>
        <p:nvGraphicFramePr>
          <p:cNvPr id="4" name="Tabulka 3">
            <a:extLst>
              <a:ext uri="{FF2B5EF4-FFF2-40B4-BE49-F238E27FC236}">
                <a16:creationId xmlns:a16="http://schemas.microsoft.com/office/drawing/2014/main" id="{3E79A0C1-CFE0-94DD-41EF-7D24B1607690}"/>
              </a:ext>
            </a:extLst>
          </p:cNvPr>
          <p:cNvGraphicFramePr>
            <a:graphicFrameLocks noGrp="1"/>
          </p:cNvGraphicFramePr>
          <p:nvPr/>
        </p:nvGraphicFramePr>
        <p:xfrm>
          <a:off x="1195754" y="4001293"/>
          <a:ext cx="10058400" cy="2040692"/>
        </p:xfrm>
        <a:graphic>
          <a:graphicData uri="http://schemas.openxmlformats.org/drawingml/2006/table">
            <a:tbl>
              <a:tblPr firstRow="1" firstCol="1" bandRow="1">
                <a:tableStyleId>{5C22544A-7EE6-4342-B048-85BDC9FD1C3A}</a:tableStyleId>
              </a:tblPr>
              <a:tblGrid>
                <a:gridCol w="5028654">
                  <a:extLst>
                    <a:ext uri="{9D8B030D-6E8A-4147-A177-3AD203B41FA5}">
                      <a16:colId xmlns:a16="http://schemas.microsoft.com/office/drawing/2014/main" val="3721220894"/>
                    </a:ext>
                  </a:extLst>
                </a:gridCol>
                <a:gridCol w="5029746">
                  <a:extLst>
                    <a:ext uri="{9D8B030D-6E8A-4147-A177-3AD203B41FA5}">
                      <a16:colId xmlns:a16="http://schemas.microsoft.com/office/drawing/2014/main" val="1475654031"/>
                    </a:ext>
                  </a:extLst>
                </a:gridCol>
              </a:tblGrid>
              <a:tr h="510173">
                <a:tc>
                  <a:txBody>
                    <a:bodyPr/>
                    <a:lstStyle/>
                    <a:p>
                      <a:pPr>
                        <a:lnSpc>
                          <a:spcPct val="107000"/>
                        </a:lnSpc>
                        <a:spcAft>
                          <a:spcPts val="800"/>
                        </a:spcAft>
                      </a:pPr>
                      <a:r>
                        <a:rPr lang="cs-CZ" sz="2400" dirty="0">
                          <a:effectLst/>
                        </a:rPr>
                        <a:t>Pracoviště</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400">
                          <a:effectLst/>
                        </a:rPr>
                        <a:t>Počet jednotek (tříd, oddělení)</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86644602"/>
                  </a:ext>
                </a:extLst>
              </a:tr>
              <a:tr h="510173">
                <a:tc>
                  <a:txBody>
                    <a:bodyPr/>
                    <a:lstStyle/>
                    <a:p>
                      <a:pPr>
                        <a:lnSpc>
                          <a:spcPct val="107000"/>
                        </a:lnSpc>
                        <a:spcAft>
                          <a:spcPts val="800"/>
                        </a:spcAft>
                      </a:pPr>
                      <a:r>
                        <a:rPr lang="cs-CZ" sz="2400" dirty="0">
                          <a:effectLst/>
                        </a:rPr>
                        <a:t>ZŠ + ŠD (sídlo)</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400">
                          <a:effectLst/>
                        </a:rPr>
                        <a:t>10 + 3</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7257290"/>
                  </a:ext>
                </a:extLst>
              </a:tr>
              <a:tr h="510173">
                <a:tc>
                  <a:txBody>
                    <a:bodyPr/>
                    <a:lstStyle/>
                    <a:p>
                      <a:pPr>
                        <a:lnSpc>
                          <a:spcPct val="107000"/>
                        </a:lnSpc>
                        <a:spcAft>
                          <a:spcPts val="800"/>
                        </a:spcAft>
                      </a:pPr>
                      <a:r>
                        <a:rPr lang="cs-CZ" sz="2400" dirty="0">
                          <a:effectLst/>
                        </a:rPr>
                        <a:t>MŠ (další pracoviště)</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400">
                          <a:effectLst/>
                        </a:rPr>
                        <a:t>4 </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05663549"/>
                  </a:ext>
                </a:extLst>
              </a:tr>
              <a:tr h="510173">
                <a:tc>
                  <a:txBody>
                    <a:bodyPr/>
                    <a:lstStyle/>
                    <a:p>
                      <a:pPr>
                        <a:lnSpc>
                          <a:spcPct val="107000"/>
                        </a:lnSpc>
                        <a:spcAft>
                          <a:spcPts val="800"/>
                        </a:spcAft>
                      </a:pPr>
                      <a:r>
                        <a:rPr lang="cs-CZ" sz="2400" dirty="0">
                          <a:effectLst/>
                        </a:rPr>
                        <a:t>celkem</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400" dirty="0">
                          <a:effectLst/>
                        </a:rPr>
                        <a:t>17</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03136199"/>
                  </a:ext>
                </a:extLst>
              </a:tr>
            </a:tbl>
          </a:graphicData>
        </a:graphic>
      </p:graphicFrame>
    </p:spTree>
    <p:extLst>
      <p:ext uri="{BB962C8B-B14F-4D97-AF65-F5344CB8AC3E}">
        <p14:creationId xmlns:p14="http://schemas.microsoft.com/office/powerpoint/2010/main" val="420263123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1D4033-E0BC-AF57-AA3A-385C30310AAF}"/>
              </a:ext>
            </a:extLst>
          </p:cNvPr>
          <p:cNvSpPr>
            <a:spLocks noGrp="1"/>
          </p:cNvSpPr>
          <p:nvPr>
            <p:ph type="title"/>
          </p:nvPr>
        </p:nvSpPr>
        <p:spPr/>
        <p:txBody>
          <a:bodyPr/>
          <a:lstStyle/>
          <a:p>
            <a:r>
              <a:rPr lang="cs-CZ" dirty="0"/>
              <a:t>Příklad č. 2 </a:t>
            </a:r>
          </a:p>
        </p:txBody>
      </p:sp>
      <p:sp>
        <p:nvSpPr>
          <p:cNvPr id="3" name="Zástupný obsah 2">
            <a:extLst>
              <a:ext uri="{FF2B5EF4-FFF2-40B4-BE49-F238E27FC236}">
                <a16:creationId xmlns:a16="http://schemas.microsoft.com/office/drawing/2014/main" id="{C18ACDDA-B28F-93DD-55FB-0D2C7BB96346}"/>
              </a:ext>
            </a:extLst>
          </p:cNvPr>
          <p:cNvSpPr>
            <a:spLocks noGrp="1"/>
          </p:cNvSpPr>
          <p:nvPr>
            <p:ph idx="1"/>
          </p:nvPr>
        </p:nvSpPr>
        <p:spPr/>
        <p:txBody>
          <a:bodyPr>
            <a:normAutofit fontScale="92500" lnSpcReduction="10000"/>
          </a:bodyPr>
          <a:lstStyle/>
          <a:p>
            <a:pPr>
              <a:lnSpc>
                <a:spcPct val="107000"/>
              </a:lnSpc>
              <a:spcAft>
                <a:spcPts val="800"/>
              </a:spcAft>
              <a:tabLst>
                <a:tab pos="1533525" algn="l"/>
              </a:tabLst>
            </a:pPr>
            <a:r>
              <a:rPr lang="cs-CZ"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Vzhledem k celkovému počtu 17 jednotek lze ustanovit zástupce ředitele školy. V tzv. bance odpočtů je celkem </a:t>
            </a:r>
            <a:r>
              <a:rPr lang="cs-CZ"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23 </a:t>
            </a:r>
            <a:r>
              <a:rPr lang="cs-CZ"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hodin, navýšený o 2 hodiny z důvodu existence dalšího pracoviště. Celkový počet </a:t>
            </a:r>
            <a:r>
              <a:rPr lang="cs-CZ"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25</a:t>
            </a:r>
            <a:r>
              <a:rPr lang="cs-CZ"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hodin může ředitel školy rozdělit mezi libovolný počet ZŘ.</a:t>
            </a:r>
            <a:r>
              <a:rPr lang="cs-CZ"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tabLst>
                <a:tab pos="1533525" algn="l"/>
              </a:tabLst>
            </a:pPr>
            <a:r>
              <a:rPr lang="cs-CZ" i="1" dirty="0">
                <a:latin typeface="Calibri" panose="020F0502020204030204" pitchFamily="34" charset="0"/>
                <a:ea typeface="Calibri" panose="020F0502020204030204" pitchFamily="34" charset="0"/>
                <a:cs typeface="Times New Roman" panose="02020603050405020304" pitchFamily="18" charset="0"/>
              </a:rPr>
              <a:t>Výhodnější banka odpočtů u MŠ – (17 – 13 : 3 další jednotky znamenají další 6 hodin k 17 hodinám příslušejícím 12 jednotkám = 23 hodin týdně)</a:t>
            </a:r>
          </a:p>
          <a:p>
            <a:pPr>
              <a:lnSpc>
                <a:spcPct val="107000"/>
              </a:lnSpc>
              <a:spcAft>
                <a:spcPts val="800"/>
              </a:spcAft>
              <a:tabLst>
                <a:tab pos="1533525" algn="l"/>
              </a:tabLst>
            </a:pPr>
            <a:r>
              <a:rPr lang="cs-CZ" i="1" dirty="0">
                <a:effectLst/>
                <a:latin typeface="Calibri" panose="020F0502020204030204" pitchFamily="34" charset="0"/>
                <a:ea typeface="Calibri" panose="020F0502020204030204" pitchFamily="34" charset="0"/>
                <a:cs typeface="Times New Roman" panose="02020603050405020304" pitchFamily="18" charset="0"/>
              </a:rPr>
              <a:t>U ZŠ 17 jednotek p</a:t>
            </a:r>
            <a:r>
              <a:rPr lang="cs-CZ" i="1" dirty="0">
                <a:latin typeface="Calibri" panose="020F0502020204030204" pitchFamily="34" charset="0"/>
                <a:ea typeface="Calibri" panose="020F0502020204030204" pitchFamily="34" charset="0"/>
                <a:cs typeface="Times New Roman" panose="02020603050405020304" pitchFamily="18" charset="0"/>
              </a:rPr>
              <a:t>ředstavuje hodnotu banky odpočtů 15 hodin týdně</a:t>
            </a:r>
          </a:p>
          <a:p>
            <a:pPr>
              <a:lnSpc>
                <a:spcPct val="107000"/>
              </a:lnSpc>
              <a:spcAft>
                <a:spcPts val="800"/>
              </a:spcAft>
              <a:tabLst>
                <a:tab pos="1533525" algn="l"/>
              </a:tabLst>
            </a:pPr>
            <a:r>
              <a:rPr lang="cs-CZ" i="1" dirty="0">
                <a:effectLst/>
                <a:latin typeface="Calibri" panose="020F0502020204030204" pitchFamily="34" charset="0"/>
                <a:ea typeface="Calibri" panose="020F0502020204030204" pitchFamily="34" charset="0"/>
                <a:cs typeface="Times New Roman" panose="02020603050405020304" pitchFamily="18" charset="0"/>
              </a:rPr>
              <a:t>Další pracoviště + 2 hodiny týdně, celkem 23 + 2 = 25 hodin týdně banka odpočtů</a:t>
            </a:r>
          </a:p>
          <a:p>
            <a:pPr marL="0" indent="0">
              <a:lnSpc>
                <a:spcPct val="107000"/>
              </a:lnSpc>
              <a:spcAft>
                <a:spcPts val="800"/>
              </a:spcAft>
              <a:buNone/>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5660876"/>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053515-B8A2-A4DF-2347-CF0C8B4265CD}"/>
              </a:ext>
            </a:extLst>
          </p:cNvPr>
          <p:cNvSpPr>
            <a:spLocks noGrp="1"/>
          </p:cNvSpPr>
          <p:nvPr>
            <p:ph type="title"/>
          </p:nvPr>
        </p:nvSpPr>
        <p:spPr/>
        <p:txBody>
          <a:bodyPr/>
          <a:lstStyle/>
          <a:p>
            <a:r>
              <a:rPr lang="cs-CZ" dirty="0"/>
              <a:t>Příklad č. 3</a:t>
            </a:r>
          </a:p>
        </p:txBody>
      </p:sp>
      <p:sp>
        <p:nvSpPr>
          <p:cNvPr id="3" name="Zástupný obsah 2">
            <a:extLst>
              <a:ext uri="{FF2B5EF4-FFF2-40B4-BE49-F238E27FC236}">
                <a16:creationId xmlns:a16="http://schemas.microsoft.com/office/drawing/2014/main" id="{ABF04751-477B-E9AE-18A3-6BC895F12570}"/>
              </a:ext>
            </a:extLst>
          </p:cNvPr>
          <p:cNvSpPr>
            <a:spLocks noGrp="1"/>
          </p:cNvSpPr>
          <p:nvPr>
            <p:ph idx="1"/>
          </p:nvPr>
        </p:nvSpPr>
        <p:spPr/>
        <p:txBody>
          <a:bodyPr/>
          <a:lstStyle/>
          <a:p>
            <a:pPr>
              <a:lnSpc>
                <a:spcPct val="107000"/>
              </a:lnSpc>
              <a:spcAft>
                <a:spcPts val="800"/>
              </a:spcAft>
              <a:tabLst>
                <a:tab pos="1533525" algn="l"/>
              </a:tabLst>
            </a:pPr>
            <a:r>
              <a:rPr lang="cs-CZ" dirty="0">
                <a:effectLst/>
                <a:latin typeface="Calibri" panose="020F0502020204030204" pitchFamily="34" charset="0"/>
                <a:ea typeface="Calibri" panose="020F0502020204030204" pitchFamily="34" charset="0"/>
                <a:cs typeface="Times New Roman" panose="02020603050405020304" pitchFamily="18" charset="0"/>
              </a:rPr>
              <a:t>Základní škola a mateřská škola sestávající z více pracovišť:</a:t>
            </a:r>
          </a:p>
          <a:p>
            <a:pPr marL="342900" lvl="0" indent="-342900" algn="just">
              <a:lnSpc>
                <a:spcPct val="107000"/>
              </a:lnSpc>
              <a:buFont typeface="Wingdings" panose="05000000000000000000" pitchFamily="2" charset="2"/>
              <a:buChar char=""/>
              <a:tabLst>
                <a:tab pos="1533525" algn="l"/>
              </a:tabLst>
            </a:pPr>
            <a:r>
              <a:rPr lang="cs-CZ" dirty="0">
                <a:effectLst/>
                <a:latin typeface="Calibri" panose="020F0502020204030204" pitchFamily="34" charset="0"/>
                <a:ea typeface="Calibri" panose="020F0502020204030204" pitchFamily="34" charset="0"/>
                <a:cs typeface="Times New Roman" panose="02020603050405020304" pitchFamily="18" charset="0"/>
              </a:rPr>
              <a:t>ZŠ (sídlo) 7 jednotek + ŠD 2 jednotky</a:t>
            </a:r>
          </a:p>
          <a:p>
            <a:pPr marL="342900" lvl="0" indent="-342900" algn="just">
              <a:lnSpc>
                <a:spcPct val="107000"/>
              </a:lnSpc>
              <a:buFont typeface="Wingdings" panose="05000000000000000000" pitchFamily="2" charset="2"/>
              <a:buChar char=""/>
              <a:tabLst>
                <a:tab pos="1533525" algn="l"/>
              </a:tabLst>
            </a:pPr>
            <a:r>
              <a:rPr lang="cs-CZ" dirty="0">
                <a:effectLst/>
                <a:latin typeface="Calibri" panose="020F0502020204030204" pitchFamily="34" charset="0"/>
                <a:ea typeface="Calibri" panose="020F0502020204030204" pitchFamily="34" charset="0"/>
                <a:cs typeface="Times New Roman" panose="02020603050405020304" pitchFamily="18" charset="0"/>
              </a:rPr>
              <a:t>ZŠ (další pracoviště) 9 jednotek + ŠD 1 jednotka</a:t>
            </a:r>
          </a:p>
          <a:p>
            <a:pPr marL="342900" lvl="0" indent="-342900" algn="just">
              <a:lnSpc>
                <a:spcPct val="107000"/>
              </a:lnSpc>
              <a:buFont typeface="Wingdings" panose="05000000000000000000" pitchFamily="2" charset="2"/>
              <a:buChar char=""/>
              <a:tabLst>
                <a:tab pos="1533525" algn="l"/>
              </a:tabLst>
            </a:pPr>
            <a:r>
              <a:rPr lang="cs-CZ" dirty="0">
                <a:effectLst/>
                <a:latin typeface="Calibri" panose="020F0502020204030204" pitchFamily="34" charset="0"/>
                <a:ea typeface="Calibri" panose="020F0502020204030204" pitchFamily="34" charset="0"/>
                <a:cs typeface="Times New Roman" panose="02020603050405020304" pitchFamily="18" charset="0"/>
              </a:rPr>
              <a:t>ZŠ (další pracoviště) 3 jednotky + ŠD 1 jednotka </a:t>
            </a:r>
          </a:p>
          <a:p>
            <a:pPr marL="342900" lvl="0" indent="-342900" algn="just">
              <a:lnSpc>
                <a:spcPct val="107000"/>
              </a:lnSpc>
              <a:buFont typeface="Wingdings" panose="05000000000000000000" pitchFamily="2" charset="2"/>
              <a:buChar char=""/>
              <a:tabLst>
                <a:tab pos="1533525" algn="l"/>
              </a:tabLst>
            </a:pPr>
            <a:r>
              <a:rPr lang="cs-CZ" dirty="0">
                <a:effectLst/>
                <a:latin typeface="Calibri" panose="020F0502020204030204" pitchFamily="34" charset="0"/>
                <a:ea typeface="Calibri" panose="020F0502020204030204" pitchFamily="34" charset="0"/>
                <a:cs typeface="Times New Roman" panose="02020603050405020304" pitchFamily="18" charset="0"/>
              </a:rPr>
              <a:t>MŠ (další pracoviště) 3 jednotky </a:t>
            </a:r>
          </a:p>
          <a:p>
            <a:pPr marL="342900" lvl="0" indent="-342900" algn="just">
              <a:lnSpc>
                <a:spcPct val="107000"/>
              </a:lnSpc>
              <a:buFont typeface="Wingdings" panose="05000000000000000000" pitchFamily="2" charset="2"/>
              <a:buChar char=""/>
              <a:tabLst>
                <a:tab pos="1533525" algn="l"/>
              </a:tabLst>
            </a:pPr>
            <a:r>
              <a:rPr lang="cs-CZ" dirty="0">
                <a:effectLst/>
                <a:latin typeface="Calibri" panose="020F0502020204030204" pitchFamily="34" charset="0"/>
                <a:ea typeface="Calibri" panose="020F0502020204030204" pitchFamily="34" charset="0"/>
                <a:cs typeface="Times New Roman" panose="02020603050405020304" pitchFamily="18" charset="0"/>
              </a:rPr>
              <a:t>MŠ (další pracoviště) 2 jednotky </a:t>
            </a:r>
          </a:p>
          <a:p>
            <a:pPr marL="342900" lvl="0" indent="-342900" algn="just">
              <a:lnSpc>
                <a:spcPct val="107000"/>
              </a:lnSpc>
              <a:spcAft>
                <a:spcPts val="800"/>
              </a:spcAft>
              <a:buFont typeface="Wingdings" panose="05000000000000000000" pitchFamily="2" charset="2"/>
              <a:buChar char=""/>
              <a:tabLst>
                <a:tab pos="1533525" algn="l"/>
              </a:tabLst>
            </a:pPr>
            <a:r>
              <a:rPr lang="cs-CZ" dirty="0">
                <a:effectLst/>
                <a:latin typeface="Calibri" panose="020F0502020204030204" pitchFamily="34" charset="0"/>
                <a:ea typeface="Calibri" panose="020F0502020204030204" pitchFamily="34" charset="0"/>
                <a:cs typeface="Times New Roman" panose="02020603050405020304" pitchFamily="18" charset="0"/>
              </a:rPr>
              <a:t>MŠ (další pracoviště) 2 jednotky  </a:t>
            </a:r>
          </a:p>
          <a:p>
            <a:endParaRPr lang="cs-CZ" dirty="0"/>
          </a:p>
        </p:txBody>
      </p:sp>
    </p:spTree>
    <p:extLst>
      <p:ext uri="{BB962C8B-B14F-4D97-AF65-F5344CB8AC3E}">
        <p14:creationId xmlns:p14="http://schemas.microsoft.com/office/powerpoint/2010/main" val="2738810720"/>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0D6B4D-12A3-DA7A-904C-69ECA9BE568B}"/>
              </a:ext>
            </a:extLst>
          </p:cNvPr>
          <p:cNvSpPr>
            <a:spLocks noGrp="1"/>
          </p:cNvSpPr>
          <p:nvPr>
            <p:ph type="title"/>
          </p:nvPr>
        </p:nvSpPr>
        <p:spPr/>
        <p:txBody>
          <a:bodyPr/>
          <a:lstStyle/>
          <a:p>
            <a:r>
              <a:rPr lang="cs-CZ" dirty="0"/>
              <a:t>Příklad č. 3</a:t>
            </a:r>
          </a:p>
        </p:txBody>
      </p:sp>
      <p:graphicFrame>
        <p:nvGraphicFramePr>
          <p:cNvPr id="4" name="Zástupný obsah 3">
            <a:extLst>
              <a:ext uri="{FF2B5EF4-FFF2-40B4-BE49-F238E27FC236}">
                <a16:creationId xmlns:a16="http://schemas.microsoft.com/office/drawing/2014/main" id="{AFB8653A-1F50-06DC-A836-4F347F2B260A}"/>
              </a:ext>
            </a:extLst>
          </p:cNvPr>
          <p:cNvGraphicFramePr>
            <a:graphicFrameLocks noGrp="1"/>
          </p:cNvGraphicFramePr>
          <p:nvPr>
            <p:ph idx="1"/>
          </p:nvPr>
        </p:nvGraphicFramePr>
        <p:xfrm>
          <a:off x="784860" y="2070820"/>
          <a:ext cx="10622279" cy="3879816"/>
        </p:xfrm>
        <a:graphic>
          <a:graphicData uri="http://schemas.openxmlformats.org/drawingml/2006/table">
            <a:tbl>
              <a:tblPr firstRow="1" firstCol="1" bandRow="1">
                <a:tableStyleId>{5C22544A-7EE6-4342-B048-85BDC9FD1C3A}</a:tableStyleId>
              </a:tblPr>
              <a:tblGrid>
                <a:gridCol w="5310563">
                  <a:extLst>
                    <a:ext uri="{9D8B030D-6E8A-4147-A177-3AD203B41FA5}">
                      <a16:colId xmlns:a16="http://schemas.microsoft.com/office/drawing/2014/main" val="1613160839"/>
                    </a:ext>
                  </a:extLst>
                </a:gridCol>
                <a:gridCol w="5311716">
                  <a:extLst>
                    <a:ext uri="{9D8B030D-6E8A-4147-A177-3AD203B41FA5}">
                      <a16:colId xmlns:a16="http://schemas.microsoft.com/office/drawing/2014/main" val="3243484828"/>
                    </a:ext>
                  </a:extLst>
                </a:gridCol>
              </a:tblGrid>
              <a:tr h="484977">
                <a:tc>
                  <a:txBody>
                    <a:bodyPr/>
                    <a:lstStyle/>
                    <a:p>
                      <a:pPr>
                        <a:lnSpc>
                          <a:spcPct val="107000"/>
                        </a:lnSpc>
                        <a:spcAft>
                          <a:spcPts val="800"/>
                        </a:spcAft>
                      </a:pPr>
                      <a:r>
                        <a:rPr lang="cs-CZ" sz="2800" dirty="0">
                          <a:effectLst/>
                        </a:rPr>
                        <a:t>Pracoviště</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800">
                          <a:effectLst/>
                        </a:rPr>
                        <a:t>Počet jednotek (tříd, oddělení)</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75735505"/>
                  </a:ext>
                </a:extLst>
              </a:tr>
              <a:tr h="484977">
                <a:tc>
                  <a:txBody>
                    <a:bodyPr/>
                    <a:lstStyle/>
                    <a:p>
                      <a:pPr>
                        <a:lnSpc>
                          <a:spcPct val="107000"/>
                        </a:lnSpc>
                        <a:spcAft>
                          <a:spcPts val="800"/>
                        </a:spcAft>
                      </a:pPr>
                      <a:r>
                        <a:rPr lang="cs-CZ" sz="2800" dirty="0">
                          <a:effectLst/>
                        </a:rPr>
                        <a:t>ZŠ + ŠD (sídlo)</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800">
                          <a:effectLst/>
                        </a:rPr>
                        <a:t>7 + 2</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28550811"/>
                  </a:ext>
                </a:extLst>
              </a:tr>
              <a:tr h="484977">
                <a:tc>
                  <a:txBody>
                    <a:bodyPr/>
                    <a:lstStyle/>
                    <a:p>
                      <a:pPr>
                        <a:lnSpc>
                          <a:spcPct val="107000"/>
                        </a:lnSpc>
                        <a:spcAft>
                          <a:spcPts val="800"/>
                        </a:spcAft>
                      </a:pPr>
                      <a:r>
                        <a:rPr lang="cs-CZ" sz="2800" dirty="0">
                          <a:effectLst/>
                        </a:rPr>
                        <a:t>ZŠ + ŠD (další pracoviště)</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800">
                          <a:effectLst/>
                        </a:rPr>
                        <a:t>9 + 1</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29791644"/>
                  </a:ext>
                </a:extLst>
              </a:tr>
              <a:tr h="484977">
                <a:tc>
                  <a:txBody>
                    <a:bodyPr/>
                    <a:lstStyle/>
                    <a:p>
                      <a:pPr>
                        <a:lnSpc>
                          <a:spcPct val="107000"/>
                        </a:lnSpc>
                        <a:spcAft>
                          <a:spcPts val="800"/>
                        </a:spcAft>
                      </a:pPr>
                      <a:r>
                        <a:rPr lang="cs-CZ" sz="2800" dirty="0">
                          <a:effectLst/>
                        </a:rPr>
                        <a:t>ZŠ + ŠD (další pracoviště) </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800">
                          <a:effectLst/>
                        </a:rPr>
                        <a:t>3 + 1</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02857878"/>
                  </a:ext>
                </a:extLst>
              </a:tr>
              <a:tr h="484977">
                <a:tc>
                  <a:txBody>
                    <a:bodyPr/>
                    <a:lstStyle/>
                    <a:p>
                      <a:pPr>
                        <a:lnSpc>
                          <a:spcPct val="107000"/>
                        </a:lnSpc>
                        <a:spcAft>
                          <a:spcPts val="800"/>
                        </a:spcAft>
                      </a:pPr>
                      <a:r>
                        <a:rPr lang="cs-CZ" sz="2800" dirty="0">
                          <a:effectLst/>
                        </a:rPr>
                        <a:t>MŠ (další pracoviště)</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800">
                          <a:effectLst/>
                        </a:rPr>
                        <a:t>3</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07079848"/>
                  </a:ext>
                </a:extLst>
              </a:tr>
              <a:tr h="484977">
                <a:tc>
                  <a:txBody>
                    <a:bodyPr/>
                    <a:lstStyle/>
                    <a:p>
                      <a:pPr>
                        <a:lnSpc>
                          <a:spcPct val="107000"/>
                        </a:lnSpc>
                        <a:spcAft>
                          <a:spcPts val="800"/>
                        </a:spcAft>
                      </a:pPr>
                      <a:r>
                        <a:rPr lang="cs-CZ" sz="2800" dirty="0">
                          <a:effectLst/>
                        </a:rPr>
                        <a:t>MŠ (další pracoviště)</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800">
                          <a:effectLst/>
                        </a:rPr>
                        <a:t>2</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34633152"/>
                  </a:ext>
                </a:extLst>
              </a:tr>
              <a:tr h="484977">
                <a:tc>
                  <a:txBody>
                    <a:bodyPr/>
                    <a:lstStyle/>
                    <a:p>
                      <a:pPr>
                        <a:lnSpc>
                          <a:spcPct val="107000"/>
                        </a:lnSpc>
                        <a:spcAft>
                          <a:spcPts val="800"/>
                        </a:spcAft>
                      </a:pPr>
                      <a:r>
                        <a:rPr lang="cs-CZ" sz="2800">
                          <a:effectLst/>
                        </a:rPr>
                        <a:t>MŠ (další pracoviště) </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800" dirty="0">
                          <a:effectLst/>
                        </a:rPr>
                        <a:t>2</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84441544"/>
                  </a:ext>
                </a:extLst>
              </a:tr>
              <a:tr h="484977">
                <a:tc>
                  <a:txBody>
                    <a:bodyPr/>
                    <a:lstStyle/>
                    <a:p>
                      <a:pPr>
                        <a:lnSpc>
                          <a:spcPct val="107000"/>
                        </a:lnSpc>
                        <a:spcAft>
                          <a:spcPts val="800"/>
                        </a:spcAft>
                      </a:pPr>
                      <a:r>
                        <a:rPr lang="cs-CZ" sz="2800">
                          <a:effectLst/>
                        </a:rPr>
                        <a:t>celkem</a:t>
                      </a:r>
                      <a:endParaRPr lang="cs-CZ"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800" dirty="0">
                          <a:effectLst/>
                        </a:rPr>
                        <a:t>30</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41427873"/>
                  </a:ext>
                </a:extLst>
              </a:tr>
            </a:tbl>
          </a:graphicData>
        </a:graphic>
      </p:graphicFrame>
    </p:spTree>
    <p:extLst>
      <p:ext uri="{BB962C8B-B14F-4D97-AF65-F5344CB8AC3E}">
        <p14:creationId xmlns:p14="http://schemas.microsoft.com/office/powerpoint/2010/main" val="423249516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AC6064-FAB8-F017-31D2-35B6A643A42D}"/>
              </a:ext>
            </a:extLst>
          </p:cNvPr>
          <p:cNvSpPr>
            <a:spLocks noGrp="1"/>
          </p:cNvSpPr>
          <p:nvPr>
            <p:ph type="title"/>
          </p:nvPr>
        </p:nvSpPr>
        <p:spPr/>
        <p:txBody>
          <a:bodyPr/>
          <a:lstStyle/>
          <a:p>
            <a:r>
              <a:rPr lang="cs-CZ" dirty="0"/>
              <a:t>Příklad č. 3</a:t>
            </a:r>
          </a:p>
        </p:txBody>
      </p:sp>
      <p:sp>
        <p:nvSpPr>
          <p:cNvPr id="3" name="Zástupný obsah 2">
            <a:extLst>
              <a:ext uri="{FF2B5EF4-FFF2-40B4-BE49-F238E27FC236}">
                <a16:creationId xmlns:a16="http://schemas.microsoft.com/office/drawing/2014/main" id="{A77D3529-A485-4D2B-95D7-0F9A51FF2C2C}"/>
              </a:ext>
            </a:extLst>
          </p:cNvPr>
          <p:cNvSpPr>
            <a:spLocks noGrp="1"/>
          </p:cNvSpPr>
          <p:nvPr>
            <p:ph idx="1"/>
          </p:nvPr>
        </p:nvSpPr>
        <p:spPr/>
        <p:txBody>
          <a:bodyPr>
            <a:normAutofit fontScale="92500"/>
          </a:bodyPr>
          <a:lstStyle/>
          <a:p>
            <a:r>
              <a:rPr lang="cs-CZ"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Vzhledem k celkovému počtu 30 jednotek lze ustanovit zástupce ředitele školy. V tzv. bance odpočtů je celkem </a:t>
            </a:r>
            <a:r>
              <a:rPr lang="cs-CZ"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35</a:t>
            </a:r>
            <a:r>
              <a:rPr lang="cs-CZ"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hodin, a dále 2 hodiny za každé další pracoviště, která mají alespoň 3 jednotky. Celkem lze mezi libovolný počet ZŘ rozdělit </a:t>
            </a:r>
            <a:r>
              <a:rPr lang="cs-CZ"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41</a:t>
            </a:r>
            <a:r>
              <a:rPr lang="cs-CZ"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hodin. </a:t>
            </a:r>
          </a:p>
          <a:p>
            <a:r>
              <a:rPr lang="cs-CZ"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MŠ za 12 jednotek přísluší 17 hodin odpočtů… 30 – 13 = 17 : 3 = 5 a začíná 6. rozpětí x 3 = 18 dalších hodin odpočtů, celkem 35 hodin banky odpočtů</a:t>
            </a:r>
          </a:p>
          <a:p>
            <a:r>
              <a:rPr lang="cs-CZ"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ZŠ za 30 jednotek 33 hodin odpočtů</a:t>
            </a:r>
          </a:p>
          <a:p>
            <a:r>
              <a:rPr lang="cs-CZ"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Za další pracoviště o minimálně 3 jednotkách další 2 hodiny. 3 pracoviště x 2 = 6 hodin</a:t>
            </a:r>
          </a:p>
          <a:p>
            <a:r>
              <a:rPr lang="cs-CZ"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35 + 6 = 41 hodin celkem</a:t>
            </a:r>
            <a:endParaRPr lang="cs-CZ" i="1"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83069777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7EA419-3E89-1F85-A466-A31D78D54887}"/>
              </a:ext>
            </a:extLst>
          </p:cNvPr>
          <p:cNvSpPr>
            <a:spLocks noGrp="1"/>
          </p:cNvSpPr>
          <p:nvPr>
            <p:ph type="title"/>
          </p:nvPr>
        </p:nvSpPr>
        <p:spPr/>
        <p:txBody>
          <a:bodyPr/>
          <a:lstStyle/>
          <a:p>
            <a:r>
              <a:rPr lang="cs-CZ" dirty="0"/>
              <a:t>Příklad č. 4</a:t>
            </a:r>
          </a:p>
        </p:txBody>
      </p:sp>
      <p:sp>
        <p:nvSpPr>
          <p:cNvPr id="3" name="Zástupný obsah 2">
            <a:extLst>
              <a:ext uri="{FF2B5EF4-FFF2-40B4-BE49-F238E27FC236}">
                <a16:creationId xmlns:a16="http://schemas.microsoft.com/office/drawing/2014/main" id="{5BE7311E-E0D0-7842-A616-CCEEB3E09247}"/>
              </a:ext>
            </a:extLst>
          </p:cNvPr>
          <p:cNvSpPr>
            <a:spLocks noGrp="1"/>
          </p:cNvSpPr>
          <p:nvPr>
            <p:ph idx="1"/>
          </p:nvPr>
        </p:nvSpPr>
        <p:spPr/>
        <p:txBody>
          <a:bodyPr/>
          <a:lstStyle/>
          <a:p>
            <a:pPr>
              <a:lnSpc>
                <a:spcPct val="107000"/>
              </a:lnSpc>
              <a:spcAft>
                <a:spcPts val="800"/>
              </a:spcAft>
              <a:tabLst>
                <a:tab pos="1533525" algn="l"/>
              </a:tabLst>
            </a:pPr>
            <a:r>
              <a:rPr lang="cs-CZ" sz="2400" dirty="0">
                <a:effectLst/>
                <a:latin typeface="Calibri" panose="020F0502020204030204" pitchFamily="34" charset="0"/>
                <a:ea typeface="Calibri" panose="020F0502020204030204" pitchFamily="34" charset="0"/>
                <a:cs typeface="Times New Roman" panose="02020603050405020304" pitchFamily="18" charset="0"/>
              </a:rPr>
              <a:t>Základní škola se školní družinou sestávající ze dvou pracovišť:</a:t>
            </a:r>
          </a:p>
          <a:p>
            <a:pPr marL="342900" lvl="0" indent="-342900" algn="just">
              <a:lnSpc>
                <a:spcPct val="107000"/>
              </a:lnSpc>
              <a:buFont typeface="Wingdings" panose="05000000000000000000" pitchFamily="2" charset="2"/>
              <a:buChar char=""/>
              <a:tabLst>
                <a:tab pos="1533525" algn="l"/>
              </a:tabLst>
            </a:pPr>
            <a:r>
              <a:rPr lang="cs-CZ" sz="2400" dirty="0">
                <a:effectLst/>
                <a:latin typeface="Calibri" panose="020F0502020204030204" pitchFamily="34" charset="0"/>
                <a:ea typeface="Calibri" panose="020F0502020204030204" pitchFamily="34" charset="0"/>
                <a:cs typeface="Times New Roman" panose="02020603050405020304" pitchFamily="18" charset="0"/>
              </a:rPr>
              <a:t>ZŠ (sídlo) 29 jednotek + ŠD 7 jednotek</a:t>
            </a:r>
          </a:p>
          <a:p>
            <a:pPr marL="342900" lvl="0" indent="-342900" algn="just">
              <a:lnSpc>
                <a:spcPct val="107000"/>
              </a:lnSpc>
              <a:buFont typeface="Wingdings" panose="05000000000000000000" pitchFamily="2" charset="2"/>
              <a:buChar char=""/>
              <a:tabLst>
                <a:tab pos="1533525" algn="l"/>
              </a:tabLst>
            </a:pPr>
            <a:r>
              <a:rPr lang="cs-CZ" sz="2400" dirty="0">
                <a:effectLst/>
                <a:latin typeface="Calibri" panose="020F0502020204030204" pitchFamily="34" charset="0"/>
                <a:ea typeface="Calibri" panose="020F0502020204030204" pitchFamily="34" charset="0"/>
                <a:cs typeface="Times New Roman" panose="02020603050405020304" pitchFamily="18" charset="0"/>
              </a:rPr>
              <a:t>ZŠ (další pracoviště) 4 jednotky + ŠD 4 jednotky  </a:t>
            </a:r>
          </a:p>
          <a:p>
            <a:pPr indent="0">
              <a:lnSpc>
                <a:spcPct val="107000"/>
              </a:lnSpc>
              <a:spcAft>
                <a:spcPts val="800"/>
              </a:spcAft>
              <a:buNone/>
              <a:tabLst>
                <a:tab pos="1533525" algn="l"/>
              </a:tabLs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graphicFrame>
        <p:nvGraphicFramePr>
          <p:cNvPr id="6" name="Tabulka 5">
            <a:extLst>
              <a:ext uri="{FF2B5EF4-FFF2-40B4-BE49-F238E27FC236}">
                <a16:creationId xmlns:a16="http://schemas.microsoft.com/office/drawing/2014/main" id="{494B5EC5-2C71-9A46-10D1-4451DEC776BF}"/>
              </a:ext>
            </a:extLst>
          </p:cNvPr>
          <p:cNvGraphicFramePr>
            <a:graphicFrameLocks noGrp="1"/>
          </p:cNvGraphicFramePr>
          <p:nvPr/>
        </p:nvGraphicFramePr>
        <p:xfrm>
          <a:off x="838200" y="3658393"/>
          <a:ext cx="10387817" cy="2137496"/>
        </p:xfrm>
        <a:graphic>
          <a:graphicData uri="http://schemas.openxmlformats.org/drawingml/2006/table">
            <a:tbl>
              <a:tblPr firstRow="1" firstCol="1" bandRow="1">
                <a:tableStyleId>{5C22544A-7EE6-4342-B048-85BDC9FD1C3A}</a:tableStyleId>
              </a:tblPr>
              <a:tblGrid>
                <a:gridCol w="5193345">
                  <a:extLst>
                    <a:ext uri="{9D8B030D-6E8A-4147-A177-3AD203B41FA5}">
                      <a16:colId xmlns:a16="http://schemas.microsoft.com/office/drawing/2014/main" val="1494686960"/>
                    </a:ext>
                  </a:extLst>
                </a:gridCol>
                <a:gridCol w="5194472">
                  <a:extLst>
                    <a:ext uri="{9D8B030D-6E8A-4147-A177-3AD203B41FA5}">
                      <a16:colId xmlns:a16="http://schemas.microsoft.com/office/drawing/2014/main" val="3225457594"/>
                    </a:ext>
                  </a:extLst>
                </a:gridCol>
              </a:tblGrid>
              <a:tr h="534374">
                <a:tc>
                  <a:txBody>
                    <a:bodyPr/>
                    <a:lstStyle/>
                    <a:p>
                      <a:pPr>
                        <a:lnSpc>
                          <a:spcPct val="107000"/>
                        </a:lnSpc>
                        <a:spcAft>
                          <a:spcPts val="800"/>
                        </a:spcAft>
                      </a:pPr>
                      <a:r>
                        <a:rPr lang="cs-CZ" sz="2400" dirty="0">
                          <a:effectLst/>
                        </a:rPr>
                        <a:t>Pracoviště</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400">
                          <a:effectLst/>
                        </a:rPr>
                        <a:t>Počet jednotek (tříd, oddělení)</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30892326"/>
                  </a:ext>
                </a:extLst>
              </a:tr>
              <a:tr h="534374">
                <a:tc>
                  <a:txBody>
                    <a:bodyPr/>
                    <a:lstStyle/>
                    <a:p>
                      <a:pPr>
                        <a:lnSpc>
                          <a:spcPct val="107000"/>
                        </a:lnSpc>
                        <a:spcAft>
                          <a:spcPts val="800"/>
                        </a:spcAft>
                      </a:pPr>
                      <a:r>
                        <a:rPr lang="cs-CZ" sz="2400" dirty="0">
                          <a:effectLst/>
                        </a:rPr>
                        <a:t>ZŠ + ŠD (sídlo)</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400">
                          <a:effectLst/>
                        </a:rPr>
                        <a:t>29 + 7</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33733670"/>
                  </a:ext>
                </a:extLst>
              </a:tr>
              <a:tr h="534374">
                <a:tc>
                  <a:txBody>
                    <a:bodyPr/>
                    <a:lstStyle/>
                    <a:p>
                      <a:pPr>
                        <a:lnSpc>
                          <a:spcPct val="107000"/>
                        </a:lnSpc>
                        <a:spcAft>
                          <a:spcPts val="800"/>
                        </a:spcAft>
                      </a:pPr>
                      <a:r>
                        <a:rPr lang="cs-CZ" sz="2400" dirty="0">
                          <a:effectLst/>
                        </a:rPr>
                        <a:t>ZŠ + ŠD (další pracoviště)</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400">
                          <a:effectLst/>
                        </a:rPr>
                        <a:t>4 + 4</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68842287"/>
                  </a:ext>
                </a:extLst>
              </a:tr>
              <a:tr h="534374">
                <a:tc>
                  <a:txBody>
                    <a:bodyPr/>
                    <a:lstStyle/>
                    <a:p>
                      <a:pPr>
                        <a:lnSpc>
                          <a:spcPct val="107000"/>
                        </a:lnSpc>
                        <a:spcAft>
                          <a:spcPts val="800"/>
                        </a:spcAft>
                      </a:pPr>
                      <a:r>
                        <a:rPr lang="cs-CZ" sz="2400" dirty="0">
                          <a:effectLst/>
                        </a:rPr>
                        <a:t>Celkem</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400" dirty="0">
                          <a:effectLst/>
                        </a:rPr>
                        <a:t>44</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75377559"/>
                  </a:ext>
                </a:extLst>
              </a:tr>
            </a:tbl>
          </a:graphicData>
        </a:graphic>
      </p:graphicFrame>
    </p:spTree>
    <p:extLst>
      <p:ext uri="{BB962C8B-B14F-4D97-AF65-F5344CB8AC3E}">
        <p14:creationId xmlns:p14="http://schemas.microsoft.com/office/powerpoint/2010/main" val="1479233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Zdravotní způsobilost</a:t>
            </a:r>
          </a:p>
        </p:txBody>
      </p:sp>
      <p:sp>
        <p:nvSpPr>
          <p:cNvPr id="3" name="Zástupný symbol pro obsah 2"/>
          <p:cNvSpPr>
            <a:spLocks noGrp="1"/>
          </p:cNvSpPr>
          <p:nvPr>
            <p:ph idx="1"/>
          </p:nvPr>
        </p:nvSpPr>
        <p:spPr/>
        <p:txBody>
          <a:bodyPr>
            <a:normAutofit fontScale="77500" lnSpcReduction="20000"/>
          </a:bodyPr>
          <a:lstStyle/>
          <a:p>
            <a:r>
              <a:rPr lang="cs-CZ" dirty="0"/>
              <a:t>Zákon č. 373/2011 Sb., o specifických lékařských službách (pracovně lékařské služby)</a:t>
            </a:r>
          </a:p>
          <a:p>
            <a:r>
              <a:rPr lang="cs-CZ" dirty="0"/>
              <a:t>Posudek o zdravotní způsobilosti lze použít i pro další pracovní poměr u téhož zaměstnavatele, pokud byl nový PP uzavřen nejdéle do 3 měsíců ode dne ukončení pracovněprávního vztahu se stejným výkonem práce, pokud v době od jeho ukončení nedošlo ke změně nebo vývoji zdravotního stavu posuzované osoby</a:t>
            </a:r>
          </a:p>
          <a:p>
            <a:r>
              <a:rPr lang="cs-CZ" dirty="0"/>
              <a:t>Vyhláška č. 79/2013 Sb., o provedení některých ustanovení zákona č. 373/2011 Sb. (zaměstnanci ve školách a školských zařízeních jsou kategorií rizikovou)</a:t>
            </a:r>
          </a:p>
          <a:p>
            <a:pPr lvl="1"/>
            <a:r>
              <a:rPr lang="cs-CZ" dirty="0"/>
              <a:t>1x za 4 roky</a:t>
            </a:r>
          </a:p>
          <a:p>
            <a:pPr lvl="1"/>
            <a:r>
              <a:rPr lang="cs-CZ" dirty="0"/>
              <a:t>Po dovršení 50 let 1x za 2 roky</a:t>
            </a:r>
          </a:p>
          <a:p>
            <a:pPr lvl="1"/>
            <a:r>
              <a:rPr lang="cs-CZ" dirty="0"/>
              <a:t>U poskytovatele pracovně lékařských služeb zaměstnavatele</a:t>
            </a:r>
          </a:p>
          <a:p>
            <a:r>
              <a:rPr lang="cs-CZ" dirty="0"/>
              <a:t>Psychická způsobilost (§ 18 zákona č. 109/2002 Sb., o  výkonu ústavní výchovy nebo ochranné výchovy ve školských zařízeních a o preventivně výchovné péči ve školských zařízeních)</a:t>
            </a:r>
          </a:p>
        </p:txBody>
      </p:sp>
    </p:spTree>
    <p:extLst>
      <p:ext uri="{BB962C8B-B14F-4D97-AF65-F5344CB8AC3E}">
        <p14:creationId xmlns:p14="http://schemas.microsoft.com/office/powerpoint/2010/main" val="292861925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A058D4-E5AE-1EBC-4F1F-49E8C49A595E}"/>
              </a:ext>
            </a:extLst>
          </p:cNvPr>
          <p:cNvSpPr>
            <a:spLocks noGrp="1"/>
          </p:cNvSpPr>
          <p:nvPr>
            <p:ph type="title"/>
          </p:nvPr>
        </p:nvSpPr>
        <p:spPr/>
        <p:txBody>
          <a:bodyPr/>
          <a:lstStyle/>
          <a:p>
            <a:r>
              <a:rPr lang="cs-CZ" dirty="0"/>
              <a:t>Příklad č. 4</a:t>
            </a:r>
          </a:p>
        </p:txBody>
      </p:sp>
      <p:sp>
        <p:nvSpPr>
          <p:cNvPr id="3" name="Zástupný obsah 2">
            <a:extLst>
              <a:ext uri="{FF2B5EF4-FFF2-40B4-BE49-F238E27FC236}">
                <a16:creationId xmlns:a16="http://schemas.microsoft.com/office/drawing/2014/main" id="{90D7A747-4287-C73D-B42B-953739B24F13}"/>
              </a:ext>
            </a:extLst>
          </p:cNvPr>
          <p:cNvSpPr>
            <a:spLocks noGrp="1"/>
          </p:cNvSpPr>
          <p:nvPr>
            <p:ph idx="1"/>
          </p:nvPr>
        </p:nvSpPr>
        <p:spPr/>
        <p:txBody>
          <a:bodyPr/>
          <a:lstStyle/>
          <a:p>
            <a:r>
              <a:rPr lang="cs-CZ"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Vzhledem k celkovému počtu 44 jednotek lze ustanovit zástupce ředitele školy. V tzv. bance odpočtů je </a:t>
            </a:r>
            <a:r>
              <a:rPr lang="cs-CZ"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44</a:t>
            </a:r>
            <a:r>
              <a:rPr lang="cs-CZ"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hodin, a dále + 2 hodiny, které se mohou rozdělit mezi libovolný počet ZŘ.</a:t>
            </a:r>
            <a:r>
              <a:rPr lang="cs-CZ" dirty="0">
                <a:effectLst/>
                <a:latin typeface="Calibri" panose="020F0502020204030204" pitchFamily="34" charset="0"/>
                <a:ea typeface="Calibri" panose="020F0502020204030204" pitchFamily="34" charset="0"/>
                <a:cs typeface="Times New Roman" panose="02020603050405020304" pitchFamily="18" charset="0"/>
              </a:rPr>
              <a:t> </a:t>
            </a:r>
          </a:p>
          <a:p>
            <a:r>
              <a:rPr lang="cs-CZ" i="1" dirty="0">
                <a:latin typeface="Calibri" panose="020F0502020204030204" pitchFamily="34" charset="0"/>
                <a:ea typeface="Calibri" panose="020F0502020204030204" pitchFamily="34" charset="0"/>
                <a:cs typeface="Times New Roman" panose="02020603050405020304" pitchFamily="18" charset="0"/>
              </a:rPr>
              <a:t>Za 35 jednotek 33 hodin a za každé další rozpětí o počtu 9 jednotek dalších 11 hodin: 44 – 36 = 8 hodin, mám zde 1 další rozpětí, za které přísluší 11 hodin. Celkem 33 + 11 = 44 hodin</a:t>
            </a:r>
          </a:p>
          <a:p>
            <a:r>
              <a:rPr lang="cs-CZ" i="1" dirty="0">
                <a:effectLst/>
                <a:latin typeface="Calibri" panose="020F0502020204030204" pitchFamily="34" charset="0"/>
                <a:ea typeface="Calibri" panose="020F0502020204030204" pitchFamily="34" charset="0"/>
                <a:cs typeface="Times New Roman" panose="02020603050405020304" pitchFamily="18" charset="0"/>
              </a:rPr>
              <a:t>Za další pracoviště + 2 hodiny, celkem 44 + 2 = 46 hodin</a:t>
            </a:r>
          </a:p>
          <a:p>
            <a:pPr marL="0" indent="0">
              <a:buNone/>
            </a:pPr>
            <a:endParaRPr lang="cs-CZ" dirty="0"/>
          </a:p>
        </p:txBody>
      </p:sp>
    </p:spTree>
    <p:extLst>
      <p:ext uri="{BB962C8B-B14F-4D97-AF65-F5344CB8AC3E}">
        <p14:creationId xmlns:p14="http://schemas.microsoft.com/office/powerpoint/2010/main" val="1532392725"/>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AB065B-6EE3-53FA-2EE7-A96FD98E40F3}"/>
              </a:ext>
            </a:extLst>
          </p:cNvPr>
          <p:cNvSpPr>
            <a:spLocks noGrp="1"/>
          </p:cNvSpPr>
          <p:nvPr>
            <p:ph type="title"/>
          </p:nvPr>
        </p:nvSpPr>
        <p:spPr/>
        <p:txBody>
          <a:bodyPr/>
          <a:lstStyle/>
          <a:p>
            <a:r>
              <a:rPr lang="cs-CZ" dirty="0"/>
              <a:t>Příklad č. 5</a:t>
            </a:r>
          </a:p>
        </p:txBody>
      </p:sp>
      <p:sp>
        <p:nvSpPr>
          <p:cNvPr id="3" name="Zástupný obsah 2">
            <a:extLst>
              <a:ext uri="{FF2B5EF4-FFF2-40B4-BE49-F238E27FC236}">
                <a16:creationId xmlns:a16="http://schemas.microsoft.com/office/drawing/2014/main" id="{5CFD8C96-7EBF-B642-F916-24506E8D0555}"/>
              </a:ext>
            </a:extLst>
          </p:cNvPr>
          <p:cNvSpPr>
            <a:spLocks noGrp="1"/>
          </p:cNvSpPr>
          <p:nvPr>
            <p:ph idx="1"/>
          </p:nvPr>
        </p:nvSpPr>
        <p:spPr/>
        <p:txBody>
          <a:bodyPr/>
          <a:lstStyle/>
          <a:p>
            <a:r>
              <a:rPr lang="cs-CZ" dirty="0">
                <a:effectLst/>
                <a:latin typeface="Calibri" panose="020F0502020204030204" pitchFamily="34" charset="0"/>
                <a:ea typeface="Calibri" panose="020F0502020204030204" pitchFamily="34" charset="0"/>
                <a:cs typeface="Times New Roman" panose="02020603050405020304" pitchFamily="18" charset="0"/>
              </a:rPr>
              <a:t>Základní škola se školní družinou. </a:t>
            </a:r>
            <a:r>
              <a:rPr lang="cs-CZ"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dirty="0">
                <a:effectLst/>
                <a:latin typeface="Calibri" panose="020F0502020204030204" pitchFamily="34" charset="0"/>
                <a:ea typeface="Calibri" panose="020F0502020204030204" pitchFamily="34" charset="0"/>
                <a:cs typeface="Times New Roman" panose="02020603050405020304" pitchFamily="18" charset="0"/>
              </a:rPr>
              <a:t>  </a:t>
            </a:r>
          </a:p>
          <a:p>
            <a:endParaRPr lang="cs-CZ" dirty="0"/>
          </a:p>
        </p:txBody>
      </p:sp>
      <p:graphicFrame>
        <p:nvGraphicFramePr>
          <p:cNvPr id="4" name="Tabulka 3">
            <a:extLst>
              <a:ext uri="{FF2B5EF4-FFF2-40B4-BE49-F238E27FC236}">
                <a16:creationId xmlns:a16="http://schemas.microsoft.com/office/drawing/2014/main" id="{28F2BD4C-7EF9-9A3B-6DD7-67C1019B8AF3}"/>
              </a:ext>
            </a:extLst>
          </p:cNvPr>
          <p:cNvGraphicFramePr>
            <a:graphicFrameLocks noGrp="1"/>
          </p:cNvGraphicFramePr>
          <p:nvPr/>
        </p:nvGraphicFramePr>
        <p:xfrm>
          <a:off x="1026941" y="2851066"/>
          <a:ext cx="9340948" cy="1815366"/>
        </p:xfrm>
        <a:graphic>
          <a:graphicData uri="http://schemas.openxmlformats.org/drawingml/2006/table">
            <a:tbl>
              <a:tblPr firstRow="1" firstCol="1" bandRow="1">
                <a:tableStyleId>{5C22544A-7EE6-4342-B048-85BDC9FD1C3A}</a:tableStyleId>
              </a:tblPr>
              <a:tblGrid>
                <a:gridCol w="4669967">
                  <a:extLst>
                    <a:ext uri="{9D8B030D-6E8A-4147-A177-3AD203B41FA5}">
                      <a16:colId xmlns:a16="http://schemas.microsoft.com/office/drawing/2014/main" val="742006205"/>
                    </a:ext>
                  </a:extLst>
                </a:gridCol>
                <a:gridCol w="4670981">
                  <a:extLst>
                    <a:ext uri="{9D8B030D-6E8A-4147-A177-3AD203B41FA5}">
                      <a16:colId xmlns:a16="http://schemas.microsoft.com/office/drawing/2014/main" val="26981091"/>
                    </a:ext>
                  </a:extLst>
                </a:gridCol>
              </a:tblGrid>
              <a:tr h="605122">
                <a:tc>
                  <a:txBody>
                    <a:bodyPr/>
                    <a:lstStyle/>
                    <a:p>
                      <a:pPr>
                        <a:lnSpc>
                          <a:spcPct val="107000"/>
                        </a:lnSpc>
                        <a:spcAft>
                          <a:spcPts val="800"/>
                        </a:spcAft>
                      </a:pPr>
                      <a:r>
                        <a:rPr lang="cs-CZ" sz="2400" dirty="0">
                          <a:effectLst/>
                        </a:rPr>
                        <a:t>Pracoviště</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400">
                          <a:effectLst/>
                        </a:rPr>
                        <a:t>Počet jednotek (tříd, oddělení)</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58219690"/>
                  </a:ext>
                </a:extLst>
              </a:tr>
              <a:tr h="605122">
                <a:tc>
                  <a:txBody>
                    <a:bodyPr/>
                    <a:lstStyle/>
                    <a:p>
                      <a:pPr>
                        <a:lnSpc>
                          <a:spcPct val="107000"/>
                        </a:lnSpc>
                        <a:spcAft>
                          <a:spcPts val="800"/>
                        </a:spcAft>
                      </a:pPr>
                      <a:r>
                        <a:rPr lang="cs-CZ" sz="2400" dirty="0">
                          <a:effectLst/>
                        </a:rPr>
                        <a:t>ZŠ + ŠD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400">
                          <a:effectLst/>
                        </a:rPr>
                        <a:t>40 + 10 </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07052252"/>
                  </a:ext>
                </a:extLst>
              </a:tr>
              <a:tr h="605122">
                <a:tc>
                  <a:txBody>
                    <a:bodyPr/>
                    <a:lstStyle/>
                    <a:p>
                      <a:pPr>
                        <a:lnSpc>
                          <a:spcPct val="107000"/>
                        </a:lnSpc>
                        <a:spcAft>
                          <a:spcPts val="800"/>
                        </a:spcAft>
                      </a:pPr>
                      <a:r>
                        <a:rPr lang="cs-CZ" sz="2400" dirty="0">
                          <a:effectLst/>
                        </a:rPr>
                        <a:t>Celkem</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2400" dirty="0">
                          <a:effectLst/>
                        </a:rPr>
                        <a:t>50</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69202093"/>
                  </a:ext>
                </a:extLst>
              </a:tr>
            </a:tbl>
          </a:graphicData>
        </a:graphic>
      </p:graphicFrame>
      <p:sp>
        <p:nvSpPr>
          <p:cNvPr id="5" name="Rectangle 1">
            <a:extLst>
              <a:ext uri="{FF2B5EF4-FFF2-40B4-BE49-F238E27FC236}">
                <a16:creationId xmlns:a16="http://schemas.microsoft.com/office/drawing/2014/main" id="{E054B740-92D6-DA88-F901-F757F9F8E28D}"/>
              </a:ext>
            </a:extLst>
          </p:cNvPr>
          <p:cNvSpPr>
            <a:spLocks noChangeArrowheads="1"/>
          </p:cNvSpPr>
          <p:nvPr/>
        </p:nvSpPr>
        <p:spPr bwMode="auto">
          <a:xfrm rot="9290465">
            <a:off x="-236346" y="4152876"/>
            <a:ext cx="1948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248951664"/>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728739-CB66-872E-1EF6-1D332329E8EB}"/>
              </a:ext>
            </a:extLst>
          </p:cNvPr>
          <p:cNvSpPr>
            <a:spLocks noGrp="1"/>
          </p:cNvSpPr>
          <p:nvPr>
            <p:ph type="title"/>
          </p:nvPr>
        </p:nvSpPr>
        <p:spPr/>
        <p:txBody>
          <a:bodyPr/>
          <a:lstStyle/>
          <a:p>
            <a:r>
              <a:rPr lang="cs-CZ" dirty="0"/>
              <a:t>Příklad č. 5</a:t>
            </a:r>
          </a:p>
        </p:txBody>
      </p:sp>
      <p:sp>
        <p:nvSpPr>
          <p:cNvPr id="3" name="Zástupný obsah 2">
            <a:extLst>
              <a:ext uri="{FF2B5EF4-FFF2-40B4-BE49-F238E27FC236}">
                <a16:creationId xmlns:a16="http://schemas.microsoft.com/office/drawing/2014/main" id="{3AE894A1-3531-3F95-984C-2B4D4CC1C23C}"/>
              </a:ext>
            </a:extLst>
          </p:cNvPr>
          <p:cNvSpPr>
            <a:spLocks noGrp="1"/>
          </p:cNvSpPr>
          <p:nvPr>
            <p:ph idx="1"/>
          </p:nvPr>
        </p:nvSpPr>
        <p:spPr/>
        <p:txBody>
          <a:bodyPr/>
          <a:lstStyle/>
          <a:p>
            <a:r>
              <a:rPr lang="cs-CZ"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Vzhledem k celkovému počtu 50 jednotek lze ustanovit zástupce ředitele školy. V tzv. bance odpočtů je celkem </a:t>
            </a:r>
            <a:r>
              <a:rPr lang="cs-CZ"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55</a:t>
            </a:r>
            <a:r>
              <a:rPr lang="cs-CZ"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hodin, které se mohou rozdělit mezi libovolný počet ZŘ.</a:t>
            </a:r>
          </a:p>
          <a:p>
            <a:r>
              <a:rPr lang="cs-CZ"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Za 35 jednotek je banka odpočtů ve výši 33 hodin týdně</a:t>
            </a:r>
          </a:p>
          <a:p>
            <a:r>
              <a:rPr lang="cs-CZ"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Za každých dalších 9 jednotek se banka odpočtů navyšuje o dalších 11 hodin týdně – 50 – 36 = 14 jednotek, to znamená 33 + 2 x 11 hodin = 55 hodin týdně odpočtů</a:t>
            </a:r>
            <a:endParaRPr lang="cs-CZ" i="1"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61061467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53D739-2847-88AA-0051-B2CB47A741D6}"/>
              </a:ext>
            </a:extLst>
          </p:cNvPr>
          <p:cNvSpPr>
            <a:spLocks noGrp="1"/>
          </p:cNvSpPr>
          <p:nvPr>
            <p:ph type="title"/>
          </p:nvPr>
        </p:nvSpPr>
        <p:spPr/>
        <p:txBody>
          <a:bodyPr/>
          <a:lstStyle/>
          <a:p>
            <a:r>
              <a:rPr lang="cs-CZ" dirty="0"/>
              <a:t>Organizační opatření</a:t>
            </a:r>
          </a:p>
        </p:txBody>
      </p:sp>
      <p:sp>
        <p:nvSpPr>
          <p:cNvPr id="3" name="Zástupný obsah 2">
            <a:extLst>
              <a:ext uri="{FF2B5EF4-FFF2-40B4-BE49-F238E27FC236}">
                <a16:creationId xmlns:a16="http://schemas.microsoft.com/office/drawing/2014/main" id="{2E459085-EFEC-0BF3-BC96-5AC92DF1F4D3}"/>
              </a:ext>
            </a:extLst>
          </p:cNvPr>
          <p:cNvSpPr>
            <a:spLocks noGrp="1"/>
          </p:cNvSpPr>
          <p:nvPr>
            <p:ph idx="1"/>
          </p:nvPr>
        </p:nvSpPr>
        <p:spPr/>
        <p:txBody>
          <a:bodyPr/>
          <a:lstStyle/>
          <a:p>
            <a:r>
              <a:rPr lang="cs-CZ" dirty="0"/>
              <a:t>Změny v PPČ zástupců ředitele – snížení úvazku pedagogickým pracovníkům</a:t>
            </a:r>
          </a:p>
          <a:p>
            <a:r>
              <a:rPr lang="cs-CZ" dirty="0"/>
              <a:t>Organizační opatření měnící organizační řád – organizační schéma</a:t>
            </a:r>
          </a:p>
          <a:p>
            <a:endParaRPr lang="cs-CZ" dirty="0"/>
          </a:p>
        </p:txBody>
      </p:sp>
      <p:sp>
        <p:nvSpPr>
          <p:cNvPr id="4" name="Zástupný symbol pro zápatí 3">
            <a:extLst>
              <a:ext uri="{FF2B5EF4-FFF2-40B4-BE49-F238E27FC236}">
                <a16:creationId xmlns:a16="http://schemas.microsoft.com/office/drawing/2014/main" id="{8E78C0B5-944E-3D09-D7B3-DDB98AE26E5D}"/>
              </a:ext>
            </a:extLst>
          </p:cNvPr>
          <p:cNvSpPr>
            <a:spLocks noGrp="1"/>
          </p:cNvSpPr>
          <p:nvPr>
            <p:ph type="ftr" sz="quarter" idx="11"/>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2B55AC0E-129E-CB91-4190-7FD2B61A6465}"/>
              </a:ext>
            </a:extLst>
          </p:cNvPr>
          <p:cNvSpPr>
            <a:spLocks noGrp="1"/>
          </p:cNvSpPr>
          <p:nvPr>
            <p:ph type="sldNum" sz="quarter" idx="12"/>
          </p:nvPr>
        </p:nvSpPr>
        <p:spPr/>
        <p:txBody>
          <a:bodyPr/>
          <a:lstStyle/>
          <a:p>
            <a:pPr>
              <a:defRPr/>
            </a:pPr>
            <a:fld id="{D5904C6E-634E-485A-B280-3B8C1F93F1E1}" type="slidenum">
              <a:rPr lang="cs-CZ" smtClean="0"/>
              <a:pPr>
                <a:defRPr/>
              </a:pPr>
              <a:t>163</a:t>
            </a:fld>
            <a:endParaRPr lang="cs-CZ"/>
          </a:p>
        </p:txBody>
      </p:sp>
    </p:spTree>
    <p:extLst>
      <p:ext uri="{BB962C8B-B14F-4D97-AF65-F5344CB8AC3E}">
        <p14:creationId xmlns:p14="http://schemas.microsoft.com/office/powerpoint/2010/main" val="170343637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8059C4-8975-1F6D-8711-D77E3BAEEB07}"/>
              </a:ext>
            </a:extLst>
          </p:cNvPr>
          <p:cNvSpPr>
            <a:spLocks noGrp="1"/>
          </p:cNvSpPr>
          <p:nvPr>
            <p:ph type="title"/>
          </p:nvPr>
        </p:nvSpPr>
        <p:spPr/>
        <p:txBody>
          <a:bodyPr/>
          <a:lstStyle/>
          <a:p>
            <a:r>
              <a:rPr lang="cs-CZ" dirty="0"/>
              <a:t>Například</a:t>
            </a:r>
          </a:p>
        </p:txBody>
      </p:sp>
      <p:sp>
        <p:nvSpPr>
          <p:cNvPr id="3" name="Zástupný obsah 2">
            <a:extLst>
              <a:ext uri="{FF2B5EF4-FFF2-40B4-BE49-F238E27FC236}">
                <a16:creationId xmlns:a16="http://schemas.microsoft.com/office/drawing/2014/main" id="{D17162BB-5491-6DB3-D42C-0C8B4220ED34}"/>
              </a:ext>
            </a:extLst>
          </p:cNvPr>
          <p:cNvSpPr>
            <a:spLocks noGrp="1"/>
          </p:cNvSpPr>
          <p:nvPr>
            <p:ph idx="1"/>
          </p:nvPr>
        </p:nvSpPr>
        <p:spPr/>
        <p:txBody>
          <a:bodyPr/>
          <a:lstStyle/>
          <a:p>
            <a:r>
              <a:rPr lang="cs-CZ" sz="2400" dirty="0"/>
              <a:t>Organizační opatření č. 1/2022, číslo jednací, ze dne</a:t>
            </a:r>
          </a:p>
          <a:p>
            <a:r>
              <a:rPr lang="cs-CZ" sz="2400" dirty="0"/>
              <a:t>Ředitel základní školy přijímá organizační opatření v návaznosti na novelu nařízení vlády č. 75/2005 Sb. vydanou pod číslem 125/2022 Sb. s účinností k 1. 9. 2022</a:t>
            </a:r>
          </a:p>
          <a:p>
            <a:r>
              <a:rPr lang="cs-CZ" sz="2400" dirty="0"/>
              <a:t>Ruší se pracovní místo 007 – učitel, 1,0 úvazku</a:t>
            </a:r>
          </a:p>
          <a:p>
            <a:r>
              <a:rPr lang="cs-CZ" sz="2400" dirty="0"/>
              <a:t>Zřizuje se pracovní místo 017 – učitel, 0,5 úvazku</a:t>
            </a:r>
          </a:p>
          <a:p>
            <a:r>
              <a:rPr lang="cs-CZ" sz="2400" dirty="0"/>
              <a:t>Organizační opatření bylo projednáno s odborovou organizací dne</a:t>
            </a:r>
          </a:p>
          <a:p>
            <a:r>
              <a:rPr lang="cs-CZ" sz="2400" dirty="0"/>
              <a:t>Zaměstnanci organizace byli s organizačním opatřením seznámeni dne</a:t>
            </a:r>
          </a:p>
        </p:txBody>
      </p:sp>
      <p:sp>
        <p:nvSpPr>
          <p:cNvPr id="4" name="Zástupný symbol pro zápatí 3">
            <a:extLst>
              <a:ext uri="{FF2B5EF4-FFF2-40B4-BE49-F238E27FC236}">
                <a16:creationId xmlns:a16="http://schemas.microsoft.com/office/drawing/2014/main" id="{36026601-8BC6-3356-EA43-DC516E0A74A3}"/>
              </a:ext>
            </a:extLst>
          </p:cNvPr>
          <p:cNvSpPr>
            <a:spLocks noGrp="1"/>
          </p:cNvSpPr>
          <p:nvPr>
            <p:ph type="ftr" sz="quarter" idx="11"/>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75E1800E-213A-243A-00D1-B7753BE66E49}"/>
              </a:ext>
            </a:extLst>
          </p:cNvPr>
          <p:cNvSpPr>
            <a:spLocks noGrp="1"/>
          </p:cNvSpPr>
          <p:nvPr>
            <p:ph type="sldNum" sz="quarter" idx="12"/>
          </p:nvPr>
        </p:nvSpPr>
        <p:spPr/>
        <p:txBody>
          <a:bodyPr/>
          <a:lstStyle/>
          <a:p>
            <a:pPr>
              <a:defRPr/>
            </a:pPr>
            <a:fld id="{D5904C6E-634E-485A-B280-3B8C1F93F1E1}" type="slidenum">
              <a:rPr lang="cs-CZ" smtClean="0"/>
              <a:pPr>
                <a:defRPr/>
              </a:pPr>
              <a:t>164</a:t>
            </a:fld>
            <a:endParaRPr lang="cs-CZ"/>
          </a:p>
        </p:txBody>
      </p:sp>
    </p:spTree>
    <p:extLst>
      <p:ext uri="{BB962C8B-B14F-4D97-AF65-F5344CB8AC3E}">
        <p14:creationId xmlns:p14="http://schemas.microsoft.com/office/powerpoint/2010/main" val="278589753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604A13-B528-52C7-75CC-B73E5BA6BB78}"/>
              </a:ext>
            </a:extLst>
          </p:cNvPr>
          <p:cNvSpPr>
            <a:spLocks noGrp="1"/>
          </p:cNvSpPr>
          <p:nvPr>
            <p:ph type="title"/>
          </p:nvPr>
        </p:nvSpPr>
        <p:spPr/>
        <p:txBody>
          <a:bodyPr/>
          <a:lstStyle/>
          <a:p>
            <a:r>
              <a:rPr lang="cs-CZ" dirty="0"/>
              <a:t>Pracovněprávní aspekty</a:t>
            </a:r>
          </a:p>
        </p:txBody>
      </p:sp>
      <p:sp>
        <p:nvSpPr>
          <p:cNvPr id="3" name="Zástupný obsah 2">
            <a:extLst>
              <a:ext uri="{FF2B5EF4-FFF2-40B4-BE49-F238E27FC236}">
                <a16:creationId xmlns:a16="http://schemas.microsoft.com/office/drawing/2014/main" id="{DB41D6EF-6B13-3535-36FD-19CE74FD6F09}"/>
              </a:ext>
            </a:extLst>
          </p:cNvPr>
          <p:cNvSpPr>
            <a:spLocks noGrp="1"/>
          </p:cNvSpPr>
          <p:nvPr>
            <p:ph idx="1"/>
          </p:nvPr>
        </p:nvSpPr>
        <p:spPr/>
        <p:txBody>
          <a:bodyPr/>
          <a:lstStyle/>
          <a:p>
            <a:r>
              <a:rPr lang="cs-CZ" sz="2400" dirty="0"/>
              <a:t>Dotčenému zaměstnanci na rušeném pracovním místě bude nabídnuta práce na nově vzniklém pracovním místě</a:t>
            </a:r>
          </a:p>
          <a:p>
            <a:r>
              <a:rPr lang="cs-CZ" sz="2400" dirty="0"/>
              <a:t>Práce odpovídá zdravotnímu stavu a odborné kvalifikaci – přijme ji – dodatek k pracovní smlouvě – změna úvazku, poměrné krácení platu</a:t>
            </a:r>
          </a:p>
          <a:p>
            <a:r>
              <a:rPr lang="cs-CZ" sz="2400" dirty="0"/>
              <a:t>Zaměstnanec nabídku odmítne – výpovědní důvod podle § 52 písm. c) ZP, nárok na odstupné</a:t>
            </a:r>
          </a:p>
        </p:txBody>
      </p:sp>
      <p:sp>
        <p:nvSpPr>
          <p:cNvPr id="4" name="Zástupný symbol pro zápatí 3">
            <a:extLst>
              <a:ext uri="{FF2B5EF4-FFF2-40B4-BE49-F238E27FC236}">
                <a16:creationId xmlns:a16="http://schemas.microsoft.com/office/drawing/2014/main" id="{F0EAA989-4F2C-4ED7-554F-4E3388E031F9}"/>
              </a:ext>
            </a:extLst>
          </p:cNvPr>
          <p:cNvSpPr>
            <a:spLocks noGrp="1"/>
          </p:cNvSpPr>
          <p:nvPr>
            <p:ph type="ftr" sz="quarter" idx="11"/>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3AA76ACD-60C0-0F9E-3AE0-8C076CEE165F}"/>
              </a:ext>
            </a:extLst>
          </p:cNvPr>
          <p:cNvSpPr>
            <a:spLocks noGrp="1"/>
          </p:cNvSpPr>
          <p:nvPr>
            <p:ph type="sldNum" sz="quarter" idx="12"/>
          </p:nvPr>
        </p:nvSpPr>
        <p:spPr/>
        <p:txBody>
          <a:bodyPr/>
          <a:lstStyle/>
          <a:p>
            <a:pPr>
              <a:defRPr/>
            </a:pPr>
            <a:fld id="{D5904C6E-634E-485A-B280-3B8C1F93F1E1}" type="slidenum">
              <a:rPr lang="cs-CZ" smtClean="0"/>
              <a:pPr>
                <a:defRPr/>
              </a:pPr>
              <a:t>165</a:t>
            </a:fld>
            <a:endParaRPr lang="cs-CZ"/>
          </a:p>
        </p:txBody>
      </p:sp>
    </p:spTree>
    <p:extLst>
      <p:ext uri="{BB962C8B-B14F-4D97-AF65-F5344CB8AC3E}">
        <p14:creationId xmlns:p14="http://schemas.microsoft.com/office/powerpoint/2010/main" val="1366330934"/>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607B96-26C4-3D7B-B461-99BC8F0AF06B}"/>
              </a:ext>
            </a:extLst>
          </p:cNvPr>
          <p:cNvSpPr>
            <a:spLocks noGrp="1"/>
          </p:cNvSpPr>
          <p:nvPr>
            <p:ph type="title"/>
          </p:nvPr>
        </p:nvSpPr>
        <p:spPr/>
        <p:txBody>
          <a:bodyPr/>
          <a:lstStyle/>
          <a:p>
            <a:r>
              <a:rPr lang="cs-CZ" dirty="0"/>
              <a:t>Závěr</a:t>
            </a:r>
          </a:p>
        </p:txBody>
      </p:sp>
      <p:sp>
        <p:nvSpPr>
          <p:cNvPr id="3" name="Zástupný obsah 2">
            <a:extLst>
              <a:ext uri="{FF2B5EF4-FFF2-40B4-BE49-F238E27FC236}">
                <a16:creationId xmlns:a16="http://schemas.microsoft.com/office/drawing/2014/main" id="{BE406637-368F-8DA8-2960-DEFCCAE76711}"/>
              </a:ext>
            </a:extLst>
          </p:cNvPr>
          <p:cNvSpPr>
            <a:spLocks noGrp="1"/>
          </p:cNvSpPr>
          <p:nvPr>
            <p:ph idx="1"/>
          </p:nvPr>
        </p:nvSpPr>
        <p:spPr/>
        <p:txBody>
          <a:bodyPr/>
          <a:lstStyle/>
          <a:p>
            <a:r>
              <a:rPr lang="cs-CZ" dirty="0"/>
              <a:t>Novela zvyšuje kompetence ředitele školy. </a:t>
            </a:r>
          </a:p>
          <a:p>
            <a:r>
              <a:rPr lang="cs-CZ" dirty="0"/>
              <a:t>Nastavení optimální struktury organizace – zástupce ředitele je standardně vedoucím zaměstnancem s nárokem na příplatek za vedení</a:t>
            </a:r>
          </a:p>
          <a:p>
            <a:r>
              <a:rPr lang="cs-CZ" dirty="0"/>
              <a:t>Novela nařízení vlády je cestou ke snížení pravidelných přespočetných hodin</a:t>
            </a:r>
          </a:p>
        </p:txBody>
      </p:sp>
    </p:spTree>
    <p:extLst>
      <p:ext uri="{BB962C8B-B14F-4D97-AF65-F5344CB8AC3E}">
        <p14:creationId xmlns:p14="http://schemas.microsoft.com/office/powerpoint/2010/main" val="1688609822"/>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B78755-E634-4653-972A-A6016D6091F3}"/>
              </a:ext>
            </a:extLst>
          </p:cNvPr>
          <p:cNvSpPr>
            <a:spLocks noGrp="1"/>
          </p:cNvSpPr>
          <p:nvPr>
            <p:ph type="title"/>
          </p:nvPr>
        </p:nvSpPr>
        <p:spPr/>
        <p:txBody>
          <a:bodyPr/>
          <a:lstStyle/>
          <a:p>
            <a:r>
              <a:rPr lang="cs-CZ" dirty="0"/>
              <a:t>Překážky v práci</a:t>
            </a:r>
          </a:p>
        </p:txBody>
      </p:sp>
      <p:sp>
        <p:nvSpPr>
          <p:cNvPr id="3" name="Zástupný symbol pro obsah 2">
            <a:extLst>
              <a:ext uri="{FF2B5EF4-FFF2-40B4-BE49-F238E27FC236}">
                <a16:creationId xmlns:a16="http://schemas.microsoft.com/office/drawing/2014/main" id="{D80F297D-BA1F-448C-B36E-E254EF517DC6}"/>
              </a:ext>
            </a:extLst>
          </p:cNvPr>
          <p:cNvSpPr>
            <a:spLocks noGrp="1"/>
          </p:cNvSpPr>
          <p:nvPr>
            <p:ph idx="1"/>
          </p:nvPr>
        </p:nvSpPr>
        <p:spPr/>
        <p:txBody>
          <a:bodyPr/>
          <a:lstStyle/>
          <a:p>
            <a:pPr>
              <a:defRPr/>
            </a:pPr>
            <a:r>
              <a:rPr lang="cs-CZ" dirty="0"/>
              <a:t>Na straně zaměstnavatele</a:t>
            </a:r>
          </a:p>
          <a:p>
            <a:pPr>
              <a:defRPr/>
            </a:pPr>
            <a:r>
              <a:rPr lang="cs-CZ" dirty="0"/>
              <a:t>Na straně zaměstnance:</a:t>
            </a:r>
          </a:p>
          <a:p>
            <a:pPr lvl="1">
              <a:defRPr/>
            </a:pPr>
            <a:r>
              <a:rPr lang="cs-CZ" dirty="0"/>
              <a:t>s náhradou mzdy</a:t>
            </a:r>
          </a:p>
          <a:p>
            <a:pPr lvl="1">
              <a:defRPr/>
            </a:pPr>
            <a:r>
              <a:rPr lang="cs-CZ" dirty="0"/>
              <a:t>bez náhrady mzdy</a:t>
            </a:r>
          </a:p>
          <a:p>
            <a:endParaRPr lang="cs-CZ" dirty="0"/>
          </a:p>
        </p:txBody>
      </p:sp>
    </p:spTree>
    <p:extLst>
      <p:ext uri="{BB962C8B-B14F-4D97-AF65-F5344CB8AC3E}">
        <p14:creationId xmlns:p14="http://schemas.microsoft.com/office/powerpoint/2010/main" val="132040236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F2DA10-EF9B-41FF-86B7-0C104AA34D27}"/>
              </a:ext>
            </a:extLst>
          </p:cNvPr>
          <p:cNvSpPr>
            <a:spLocks noGrp="1"/>
          </p:cNvSpPr>
          <p:nvPr>
            <p:ph type="title"/>
          </p:nvPr>
        </p:nvSpPr>
        <p:spPr/>
        <p:txBody>
          <a:bodyPr/>
          <a:lstStyle/>
          <a:p>
            <a:r>
              <a:rPr lang="cs-CZ" dirty="0"/>
              <a:t>Překážky v práci na straně zaměstnance</a:t>
            </a:r>
          </a:p>
        </p:txBody>
      </p:sp>
      <p:sp>
        <p:nvSpPr>
          <p:cNvPr id="3" name="Zástupný symbol pro obsah 2">
            <a:extLst>
              <a:ext uri="{FF2B5EF4-FFF2-40B4-BE49-F238E27FC236}">
                <a16:creationId xmlns:a16="http://schemas.microsoft.com/office/drawing/2014/main" id="{196E2B13-259A-44A2-9FF1-1AD8326C7C70}"/>
              </a:ext>
            </a:extLst>
          </p:cNvPr>
          <p:cNvSpPr>
            <a:spLocks noGrp="1"/>
          </p:cNvSpPr>
          <p:nvPr>
            <p:ph idx="1"/>
          </p:nvPr>
        </p:nvSpPr>
        <p:spPr/>
        <p:txBody>
          <a:bodyPr/>
          <a:lstStyle/>
          <a:p>
            <a:pPr>
              <a:defRPr/>
            </a:pPr>
            <a:r>
              <a:rPr lang="cs-CZ" dirty="0"/>
              <a:t>Je-li překážka v práci zaměstnanci předem známa, musí včas požádat zaměstnavatele o poskytnutí pracovního volna.</a:t>
            </a:r>
          </a:p>
          <a:p>
            <a:pPr>
              <a:defRPr/>
            </a:pPr>
            <a:r>
              <a:rPr lang="cs-CZ" dirty="0"/>
              <a:t>Jinak zaměstnanec uvědomí zaměstnavatele o překážce a o předpokládané době jejího trvání bez zbytečného průtahu.</a:t>
            </a:r>
          </a:p>
          <a:p>
            <a:pPr>
              <a:defRPr/>
            </a:pPr>
            <a:r>
              <a:rPr lang="cs-CZ" dirty="0"/>
              <a:t>Existenci překážky prokazuje zaměstnavateli zaměstnanec. Pracovní volno je přísně účelové a zaměstnanec jej může využít pouze pro překážku v práci.</a:t>
            </a:r>
          </a:p>
          <a:p>
            <a:endParaRPr lang="cs-CZ" dirty="0"/>
          </a:p>
        </p:txBody>
      </p:sp>
    </p:spTree>
    <p:extLst>
      <p:ext uri="{BB962C8B-B14F-4D97-AF65-F5344CB8AC3E}">
        <p14:creationId xmlns:p14="http://schemas.microsoft.com/office/powerpoint/2010/main" val="396095481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6F9AC1-4A88-469A-88A1-3CD4417B18A8}"/>
              </a:ext>
            </a:extLst>
          </p:cNvPr>
          <p:cNvSpPr>
            <a:spLocks noGrp="1"/>
          </p:cNvSpPr>
          <p:nvPr>
            <p:ph type="title"/>
          </p:nvPr>
        </p:nvSpPr>
        <p:spPr/>
        <p:txBody>
          <a:bodyPr/>
          <a:lstStyle/>
          <a:p>
            <a:r>
              <a:rPr lang="cs-CZ" dirty="0"/>
              <a:t>Překážky v práci na straně zaměstnance</a:t>
            </a:r>
          </a:p>
        </p:txBody>
      </p:sp>
      <p:sp>
        <p:nvSpPr>
          <p:cNvPr id="3" name="Zástupný symbol pro obsah 2">
            <a:extLst>
              <a:ext uri="{FF2B5EF4-FFF2-40B4-BE49-F238E27FC236}">
                <a16:creationId xmlns:a16="http://schemas.microsoft.com/office/drawing/2014/main" id="{79A8C1AB-BA39-4077-8A06-90DA64B1B976}"/>
              </a:ext>
            </a:extLst>
          </p:cNvPr>
          <p:cNvSpPr>
            <a:spLocks noGrp="1"/>
          </p:cNvSpPr>
          <p:nvPr>
            <p:ph idx="1"/>
          </p:nvPr>
        </p:nvSpPr>
        <p:spPr/>
        <p:txBody>
          <a:bodyPr/>
          <a:lstStyle/>
          <a:p>
            <a:r>
              <a:rPr lang="cs-CZ" altLang="cs-CZ" dirty="0"/>
              <a:t>Důležité osobní překážky v práci</a:t>
            </a:r>
          </a:p>
          <a:p>
            <a:r>
              <a:rPr lang="cs-CZ" altLang="cs-CZ" dirty="0"/>
              <a:t>Překážky v práci z důvodu obecného zájmu</a:t>
            </a:r>
          </a:p>
          <a:p>
            <a:r>
              <a:rPr lang="cs-CZ" altLang="cs-CZ" dirty="0"/>
              <a:t>Výkon branné povinnosti</a:t>
            </a:r>
          </a:p>
          <a:p>
            <a:r>
              <a:rPr lang="cs-CZ" altLang="cs-CZ" dirty="0"/>
              <a:t>Překážky v práci z důvodu školení, jiné formy přípravy nebo studia</a:t>
            </a:r>
          </a:p>
          <a:p>
            <a:endParaRPr lang="cs-CZ" dirty="0"/>
          </a:p>
        </p:txBody>
      </p:sp>
    </p:spTree>
    <p:extLst>
      <p:ext uri="{BB962C8B-B14F-4D97-AF65-F5344CB8AC3E}">
        <p14:creationId xmlns:p14="http://schemas.microsoft.com/office/powerpoint/2010/main" val="2108609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Znalost českého jazyka</a:t>
            </a:r>
          </a:p>
        </p:txBody>
      </p:sp>
      <p:sp>
        <p:nvSpPr>
          <p:cNvPr id="3" name="Zástupný symbol pro obsah 2"/>
          <p:cNvSpPr>
            <a:spLocks noGrp="1"/>
          </p:cNvSpPr>
          <p:nvPr>
            <p:ph idx="1"/>
          </p:nvPr>
        </p:nvSpPr>
        <p:spPr/>
        <p:txBody>
          <a:bodyPr/>
          <a:lstStyle/>
          <a:p>
            <a:r>
              <a:rPr lang="cs-CZ" dirty="0"/>
              <a:t>Získal odbornou kvalifikaci v českém jazyce</a:t>
            </a:r>
          </a:p>
          <a:p>
            <a:r>
              <a:rPr lang="cs-CZ" dirty="0"/>
              <a:t>Vyučuje ve škole s jiným vyučovacím jazykem než českým</a:t>
            </a:r>
          </a:p>
          <a:p>
            <a:r>
              <a:rPr lang="cs-CZ" dirty="0"/>
              <a:t>Vykonal úspěšně maturitní zkoušku z českého jazyka a literatury</a:t>
            </a:r>
          </a:p>
          <a:p>
            <a:r>
              <a:rPr lang="cs-CZ" dirty="0"/>
              <a:t>Vyučuje cizí jazyk a konverzaci v cizím jazyce</a:t>
            </a:r>
          </a:p>
          <a:p>
            <a:endParaRPr lang="cs-CZ" dirty="0"/>
          </a:p>
        </p:txBody>
      </p:sp>
    </p:spTree>
    <p:extLst>
      <p:ext uri="{BB962C8B-B14F-4D97-AF65-F5344CB8AC3E}">
        <p14:creationId xmlns:p14="http://schemas.microsoft.com/office/powerpoint/2010/main" val="198302225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778BDE-58C4-492A-AA53-F9E9CF16EF97}"/>
              </a:ext>
            </a:extLst>
          </p:cNvPr>
          <p:cNvSpPr>
            <a:spLocks noGrp="1"/>
          </p:cNvSpPr>
          <p:nvPr>
            <p:ph type="title"/>
          </p:nvPr>
        </p:nvSpPr>
        <p:spPr/>
        <p:txBody>
          <a:bodyPr/>
          <a:lstStyle/>
          <a:p>
            <a:r>
              <a:rPr lang="cs-CZ" dirty="0"/>
              <a:t>Důležité osobní překážky v práci</a:t>
            </a:r>
          </a:p>
        </p:txBody>
      </p:sp>
      <p:sp>
        <p:nvSpPr>
          <p:cNvPr id="3" name="Zástupný symbol pro obsah 2">
            <a:extLst>
              <a:ext uri="{FF2B5EF4-FFF2-40B4-BE49-F238E27FC236}">
                <a16:creationId xmlns:a16="http://schemas.microsoft.com/office/drawing/2014/main" id="{40B35B87-8177-400C-AE5B-CC68E4217762}"/>
              </a:ext>
            </a:extLst>
          </p:cNvPr>
          <p:cNvSpPr>
            <a:spLocks noGrp="1"/>
          </p:cNvSpPr>
          <p:nvPr>
            <p:ph idx="1"/>
          </p:nvPr>
        </p:nvSpPr>
        <p:spPr/>
        <p:txBody>
          <a:bodyPr>
            <a:normAutofit fontScale="62500" lnSpcReduction="20000"/>
          </a:bodyPr>
          <a:lstStyle/>
          <a:p>
            <a:pPr>
              <a:defRPr/>
            </a:pPr>
            <a:r>
              <a:rPr lang="cs-CZ" sz="3400" dirty="0"/>
              <a:t>Dočasná pracovní neschopnost</a:t>
            </a:r>
          </a:p>
          <a:p>
            <a:pPr>
              <a:defRPr/>
            </a:pPr>
            <a:r>
              <a:rPr lang="cs-CZ" sz="3400" dirty="0"/>
              <a:t>Karanténa</a:t>
            </a:r>
          </a:p>
          <a:p>
            <a:pPr>
              <a:defRPr/>
            </a:pPr>
            <a:r>
              <a:rPr lang="cs-CZ" sz="3400" dirty="0"/>
              <a:t>Mateřská nebo rodičovská dovolená</a:t>
            </a:r>
          </a:p>
          <a:p>
            <a:pPr>
              <a:defRPr/>
            </a:pPr>
            <a:r>
              <a:rPr lang="cs-CZ" sz="3400" dirty="0"/>
              <a:t>Ošetřování dítěte mladšího než 10 let nebo jiného člena domácnosti, péče o dítě mladší než 10 let z důvodů stanovených v § 39 zákona o nemocenském pojištění nebo z důvodu, kdy se fyzická osoba, která o dítě jinak pečuje, podrobila vyšetření nebo ošetření ve zdravotnickém zařízení, které nebylo možno zabezpečit mimo pracovní dobu zaměstnance, a proto nemůže o dítě pečovat</a:t>
            </a:r>
          </a:p>
          <a:p>
            <a:pPr>
              <a:defRPr/>
            </a:pPr>
            <a:endParaRPr lang="cs-CZ" sz="3400" dirty="0"/>
          </a:p>
          <a:p>
            <a:pPr>
              <a:defRPr/>
            </a:pPr>
            <a:r>
              <a:rPr lang="cs-CZ" sz="3400" dirty="0"/>
              <a:t>Jiné důležité osobní překážky v práci – okruh těchto překážek stanoví vláda v nařízení č. 590/2006 Sb., kterým se stanoví okruh a rozsah jiných důležitých osobních překážek v práci; patří mezi ně vyšetření nebo ošetření, </a:t>
            </a:r>
            <a:r>
              <a:rPr lang="cs-CZ" sz="3400" dirty="0" err="1"/>
              <a:t>pracovnělékařská</a:t>
            </a:r>
            <a:r>
              <a:rPr lang="cs-CZ" sz="3400" dirty="0"/>
              <a:t> prohlídka, vyšetření nebo očkování související s výkonem práce, přerušení dopravního provozu nebo zpoždění hromadných dopravních prostředků, znemožnění cesty do zaměstnání, svatba, narození dítěte, úmrtí, doprovod, pohřeb spoluzaměstnance, přestěhování, vyhledání nového zaměstnání.</a:t>
            </a:r>
          </a:p>
          <a:p>
            <a:endParaRPr lang="cs-CZ" dirty="0"/>
          </a:p>
        </p:txBody>
      </p:sp>
    </p:spTree>
    <p:extLst>
      <p:ext uri="{BB962C8B-B14F-4D97-AF65-F5344CB8AC3E}">
        <p14:creationId xmlns:p14="http://schemas.microsoft.com/office/powerpoint/2010/main" val="114913358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497193-E6E1-4AB8-ACEB-4B4EBA007630}"/>
              </a:ext>
            </a:extLst>
          </p:cNvPr>
          <p:cNvSpPr>
            <a:spLocks noGrp="1"/>
          </p:cNvSpPr>
          <p:nvPr>
            <p:ph type="title"/>
          </p:nvPr>
        </p:nvSpPr>
        <p:spPr/>
        <p:txBody>
          <a:bodyPr/>
          <a:lstStyle/>
          <a:p>
            <a:r>
              <a:rPr lang="cs-CZ" altLang="cs-CZ" dirty="0">
                <a:solidFill>
                  <a:srgbClr val="000000"/>
                </a:solidFill>
              </a:rPr>
              <a:t>Překážky v práci z důvodu obecného zájmu </a:t>
            </a:r>
            <a:endParaRPr lang="cs-CZ" dirty="0"/>
          </a:p>
        </p:txBody>
      </p:sp>
      <p:sp>
        <p:nvSpPr>
          <p:cNvPr id="3" name="Zástupný symbol pro obsah 2">
            <a:extLst>
              <a:ext uri="{FF2B5EF4-FFF2-40B4-BE49-F238E27FC236}">
                <a16:creationId xmlns:a16="http://schemas.microsoft.com/office/drawing/2014/main" id="{B880CB83-B551-48CC-96C5-A43E35142C02}"/>
              </a:ext>
            </a:extLst>
          </p:cNvPr>
          <p:cNvSpPr>
            <a:spLocks noGrp="1"/>
          </p:cNvSpPr>
          <p:nvPr>
            <p:ph idx="1"/>
          </p:nvPr>
        </p:nvSpPr>
        <p:spPr/>
        <p:txBody>
          <a:bodyPr/>
          <a:lstStyle/>
          <a:p>
            <a:pPr>
              <a:defRPr/>
            </a:pPr>
            <a:r>
              <a:rPr lang="cs-CZ" dirty="0"/>
              <a:t>Výkon veřejných funkcí (poslanec, senátor, člen zastupitelstva…)</a:t>
            </a:r>
          </a:p>
          <a:p>
            <a:pPr>
              <a:defRPr/>
            </a:pPr>
            <a:r>
              <a:rPr lang="cs-CZ" dirty="0"/>
              <a:t>Výkon občanských povinností (svědek, tlumočník…)</a:t>
            </a:r>
          </a:p>
          <a:p>
            <a:pPr>
              <a:defRPr/>
            </a:pPr>
            <a:r>
              <a:rPr lang="cs-CZ" dirty="0"/>
              <a:t>Výkon jiných úkonů v obecném zájmu (odborová činnost, dárcovství krve, vedoucí táborů pro děti a mládež…)</a:t>
            </a:r>
          </a:p>
          <a:p>
            <a:endParaRPr lang="cs-CZ" dirty="0"/>
          </a:p>
        </p:txBody>
      </p:sp>
    </p:spTree>
    <p:extLst>
      <p:ext uri="{BB962C8B-B14F-4D97-AF65-F5344CB8AC3E}">
        <p14:creationId xmlns:p14="http://schemas.microsoft.com/office/powerpoint/2010/main" val="415473655"/>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2D3F91-F289-4908-A97F-7465A2C62576}"/>
              </a:ext>
            </a:extLst>
          </p:cNvPr>
          <p:cNvSpPr>
            <a:spLocks noGrp="1"/>
          </p:cNvSpPr>
          <p:nvPr>
            <p:ph type="title"/>
          </p:nvPr>
        </p:nvSpPr>
        <p:spPr/>
        <p:txBody>
          <a:bodyPr/>
          <a:lstStyle/>
          <a:p>
            <a:r>
              <a:rPr lang="cs-CZ" dirty="0"/>
              <a:t>Zvláštní případy ve školství</a:t>
            </a:r>
          </a:p>
        </p:txBody>
      </p:sp>
      <p:sp>
        <p:nvSpPr>
          <p:cNvPr id="3" name="Zástupný symbol pro obsah 2">
            <a:extLst>
              <a:ext uri="{FF2B5EF4-FFF2-40B4-BE49-F238E27FC236}">
                <a16:creationId xmlns:a16="http://schemas.microsoft.com/office/drawing/2014/main" id="{7AFF3F36-05D7-4E19-8C36-41ED20CFC182}"/>
              </a:ext>
            </a:extLst>
          </p:cNvPr>
          <p:cNvSpPr>
            <a:spLocks noGrp="1"/>
          </p:cNvSpPr>
          <p:nvPr>
            <p:ph idx="1"/>
          </p:nvPr>
        </p:nvSpPr>
        <p:spPr/>
        <p:txBody>
          <a:bodyPr>
            <a:normAutofit lnSpcReduction="10000"/>
          </a:bodyPr>
          <a:lstStyle/>
          <a:p>
            <a:pPr>
              <a:defRPr/>
            </a:pPr>
            <a:r>
              <a:rPr lang="cs-CZ" altLang="cs-CZ" dirty="0"/>
              <a:t>§ 24 odst. 7 ZPP </a:t>
            </a:r>
            <a:r>
              <a:rPr lang="cs-CZ" altLang="cs-CZ" u="sng" dirty="0"/>
              <a:t>volno na samostudium </a:t>
            </a:r>
            <a:r>
              <a:rPr lang="cs-CZ" altLang="cs-CZ" dirty="0"/>
              <a:t>se pro pracovněprávní účely považuje za překážku v práci na straně zaměstnance.</a:t>
            </a:r>
          </a:p>
          <a:p>
            <a:pPr>
              <a:defRPr/>
            </a:pPr>
            <a:r>
              <a:rPr lang="cs-CZ" altLang="cs-CZ" dirty="0"/>
              <a:t>184 odst. 1 ŠZ - účast členů ve zkušební komisi pro závěrečné zkoušky, maturitní zkoušky, absolutorium v konzervatoři, absolutorium a činnost komisaře je jiným úkonem v obecném zájmu, při němž náleží zaměstnanci náhrada mzdy nebo platu ve výši průměrného výdělku. V těchto případech se nepoužije § 206 odst. 3 a 4 zákoníku práce. Právnická osoba, která vykonává činnost školy, ve které se zkoušky konají, poskytuje osobám uvedeným ve větě první cestovní náhrady za podmínek a ve výši stanovených v části sedmé zákoníku práce s tím, že za pravidelné pracoviště pro účely cestovních náhrad se považuje bydliště těchto osob.</a:t>
            </a:r>
          </a:p>
          <a:p>
            <a:endParaRPr lang="cs-CZ" dirty="0"/>
          </a:p>
        </p:txBody>
      </p:sp>
    </p:spTree>
    <p:extLst>
      <p:ext uri="{BB962C8B-B14F-4D97-AF65-F5344CB8AC3E}">
        <p14:creationId xmlns:p14="http://schemas.microsoft.com/office/powerpoint/2010/main" val="181804630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B19E16-3D70-4D58-9D50-16DA51A8FFAD}"/>
              </a:ext>
            </a:extLst>
          </p:cNvPr>
          <p:cNvSpPr>
            <a:spLocks noGrp="1"/>
          </p:cNvSpPr>
          <p:nvPr>
            <p:ph type="title"/>
          </p:nvPr>
        </p:nvSpPr>
        <p:spPr/>
        <p:txBody>
          <a:bodyPr/>
          <a:lstStyle/>
          <a:p>
            <a:r>
              <a:rPr lang="cs-CZ" altLang="cs-CZ" dirty="0"/>
              <a:t>Překážky v práci na straně zaměstnavatele</a:t>
            </a:r>
            <a:endParaRPr lang="cs-CZ" dirty="0"/>
          </a:p>
        </p:txBody>
      </p:sp>
      <p:sp>
        <p:nvSpPr>
          <p:cNvPr id="3" name="Zástupný symbol pro obsah 2">
            <a:extLst>
              <a:ext uri="{FF2B5EF4-FFF2-40B4-BE49-F238E27FC236}">
                <a16:creationId xmlns:a16="http://schemas.microsoft.com/office/drawing/2014/main" id="{23DB5F99-99A7-46BE-AC60-074179F9ABF5}"/>
              </a:ext>
            </a:extLst>
          </p:cNvPr>
          <p:cNvSpPr>
            <a:spLocks noGrp="1"/>
          </p:cNvSpPr>
          <p:nvPr>
            <p:ph idx="1"/>
          </p:nvPr>
        </p:nvSpPr>
        <p:spPr/>
        <p:txBody>
          <a:bodyPr>
            <a:normAutofit lnSpcReduction="10000"/>
          </a:bodyPr>
          <a:lstStyle/>
          <a:p>
            <a:pPr>
              <a:defRPr/>
            </a:pPr>
            <a:r>
              <a:rPr lang="cs-CZ" dirty="0"/>
              <a:t>Vždy s náhradou mzdy (§ 207)</a:t>
            </a:r>
          </a:p>
          <a:p>
            <a:pPr lvl="1">
              <a:defRPr/>
            </a:pPr>
            <a:r>
              <a:rPr lang="cs-CZ" dirty="0"/>
              <a:t>pro přechodnou závadu způsobenou poruchou na strojním zařízení, kterou nezavinil, v dodávce surovin nebo pohonné síly, chybnými pracovními podklady nebo jinými provozními příčinami, jde o prostoj, a nebyl-li převeden na jinou práci, přísluší mu náhrada mzdy nebo platu ve výši nejméně 80 % průměrného výdělku,</a:t>
            </a:r>
          </a:p>
          <a:p>
            <a:pPr lvl="1">
              <a:defRPr/>
            </a:pPr>
            <a:r>
              <a:rPr lang="cs-CZ" dirty="0"/>
              <a:t>v důsledku přerušení práce způsobené nepříznivými povětrnostními vlivy nebo </a:t>
            </a:r>
            <a:r>
              <a:rPr lang="cs-CZ" u="sng" dirty="0"/>
              <a:t>živelní událostí</a:t>
            </a:r>
            <a:r>
              <a:rPr lang="cs-CZ" dirty="0"/>
              <a:t> a nebyl-li převeden na jinou práci, přísluší mu náhrada mzdy nebo platu ve výši nejméně 60 % průměrného výdělku.</a:t>
            </a:r>
          </a:p>
          <a:p>
            <a:pPr>
              <a:defRPr/>
            </a:pPr>
            <a:r>
              <a:rPr lang="cs-CZ" dirty="0"/>
              <a:t>Nemohl-li zaměstnanec konat práci pro jiné překážky na straně zaměstnavatele, než jsou uvedeny v § 207, přísluší mu náhrada mzdy nebo platu ve výši průměrného výdělku</a:t>
            </a:r>
          </a:p>
        </p:txBody>
      </p:sp>
    </p:spTree>
    <p:extLst>
      <p:ext uri="{BB962C8B-B14F-4D97-AF65-F5344CB8AC3E}">
        <p14:creationId xmlns:p14="http://schemas.microsoft.com/office/powerpoint/2010/main" val="590742478"/>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368162-D745-4651-A2F9-5CD155480B34}"/>
              </a:ext>
            </a:extLst>
          </p:cNvPr>
          <p:cNvSpPr>
            <a:spLocks noGrp="1"/>
          </p:cNvSpPr>
          <p:nvPr>
            <p:ph type="title"/>
          </p:nvPr>
        </p:nvSpPr>
        <p:spPr/>
        <p:txBody>
          <a:bodyPr/>
          <a:lstStyle/>
          <a:p>
            <a:r>
              <a:rPr lang="cs-CZ" dirty="0"/>
              <a:t>Jiné překážky na straně zaměstnavatele</a:t>
            </a:r>
          </a:p>
        </p:txBody>
      </p:sp>
      <p:sp>
        <p:nvSpPr>
          <p:cNvPr id="3" name="Zástupný symbol pro obsah 2">
            <a:extLst>
              <a:ext uri="{FF2B5EF4-FFF2-40B4-BE49-F238E27FC236}">
                <a16:creationId xmlns:a16="http://schemas.microsoft.com/office/drawing/2014/main" id="{EC66C7B3-530A-4730-9710-0C37955456D1}"/>
              </a:ext>
            </a:extLst>
          </p:cNvPr>
          <p:cNvSpPr>
            <a:spLocks noGrp="1"/>
          </p:cNvSpPr>
          <p:nvPr>
            <p:ph idx="1"/>
          </p:nvPr>
        </p:nvSpPr>
        <p:spPr/>
        <p:txBody>
          <a:bodyPr/>
          <a:lstStyle/>
          <a:p>
            <a:r>
              <a:rPr lang="cs-CZ" dirty="0"/>
              <a:t>Doba strávená na pracovní cestě nebo na cestě mimo pravidelné pracoviště jinak než plněním pracovních úkolů, která spadá do pracovní doby, se považuje za překážku v práci na straně zaměstnavatele, při které se zaměstnanci mzda nebo plat nekrátí. Jestliže však zaměstnanci v důsledku způsobu odměňování mzda nebo plat ušla, poskytne mu zaměstnavatel náhradu mzdy nebo platu ve výši průměrného výdělku</a:t>
            </a:r>
          </a:p>
        </p:txBody>
      </p:sp>
    </p:spTree>
    <p:extLst>
      <p:ext uri="{BB962C8B-B14F-4D97-AF65-F5344CB8AC3E}">
        <p14:creationId xmlns:p14="http://schemas.microsoft.com/office/powerpoint/2010/main" val="374685722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57D721-A189-485F-9625-411881D18B88}"/>
              </a:ext>
            </a:extLst>
          </p:cNvPr>
          <p:cNvSpPr>
            <a:spLocks noGrp="1"/>
          </p:cNvSpPr>
          <p:nvPr>
            <p:ph type="title"/>
          </p:nvPr>
        </p:nvSpPr>
        <p:spPr/>
        <p:txBody>
          <a:bodyPr/>
          <a:lstStyle/>
          <a:p>
            <a:r>
              <a:rPr lang="cs-CZ" dirty="0"/>
              <a:t>Odpovědnost za škodu</a:t>
            </a:r>
          </a:p>
        </p:txBody>
      </p:sp>
      <p:sp>
        <p:nvSpPr>
          <p:cNvPr id="3" name="Zástupný symbol pro obsah 2">
            <a:extLst>
              <a:ext uri="{FF2B5EF4-FFF2-40B4-BE49-F238E27FC236}">
                <a16:creationId xmlns:a16="http://schemas.microsoft.com/office/drawing/2014/main" id="{29EC38D7-ECF2-4F9F-89BF-DC9921A562D6}"/>
              </a:ext>
            </a:extLst>
          </p:cNvPr>
          <p:cNvSpPr>
            <a:spLocks noGrp="1"/>
          </p:cNvSpPr>
          <p:nvPr>
            <p:ph idx="1"/>
          </p:nvPr>
        </p:nvSpPr>
        <p:spPr/>
        <p:txBody>
          <a:bodyPr/>
          <a:lstStyle/>
          <a:p>
            <a:r>
              <a:rPr lang="cs-CZ" altLang="cs-CZ" dirty="0"/>
              <a:t>Odpovědnost za škodu způsobená zaměstnavatelem zaměstnanci</a:t>
            </a:r>
          </a:p>
          <a:p>
            <a:r>
              <a:rPr lang="cs-CZ" altLang="cs-CZ" dirty="0"/>
              <a:t>Odpovědnost za škodu způsobená zaměstnancem zaměstnavateli</a:t>
            </a:r>
          </a:p>
          <a:p>
            <a:endParaRPr lang="cs-CZ" dirty="0"/>
          </a:p>
        </p:txBody>
      </p:sp>
    </p:spTree>
    <p:extLst>
      <p:ext uri="{BB962C8B-B14F-4D97-AF65-F5344CB8AC3E}">
        <p14:creationId xmlns:p14="http://schemas.microsoft.com/office/powerpoint/2010/main" val="320773236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5359EB-1AD8-401F-95C3-46333DDB9E2A}"/>
              </a:ext>
            </a:extLst>
          </p:cNvPr>
          <p:cNvSpPr>
            <a:spLocks noGrp="1"/>
          </p:cNvSpPr>
          <p:nvPr>
            <p:ph type="title"/>
          </p:nvPr>
        </p:nvSpPr>
        <p:spPr/>
        <p:txBody>
          <a:bodyPr/>
          <a:lstStyle/>
          <a:p>
            <a:r>
              <a:rPr lang="cs-CZ" dirty="0"/>
              <a:t>Škoda způsobená zaměstnancem</a:t>
            </a:r>
          </a:p>
        </p:txBody>
      </p:sp>
      <p:sp>
        <p:nvSpPr>
          <p:cNvPr id="3" name="Zástupný symbol pro obsah 2">
            <a:extLst>
              <a:ext uri="{FF2B5EF4-FFF2-40B4-BE49-F238E27FC236}">
                <a16:creationId xmlns:a16="http://schemas.microsoft.com/office/drawing/2014/main" id="{201ADA5A-32DB-4353-93F1-0BEBE1090F65}"/>
              </a:ext>
            </a:extLst>
          </p:cNvPr>
          <p:cNvSpPr>
            <a:spLocks noGrp="1"/>
          </p:cNvSpPr>
          <p:nvPr>
            <p:ph idx="1"/>
          </p:nvPr>
        </p:nvSpPr>
        <p:spPr/>
        <p:txBody>
          <a:bodyPr>
            <a:normAutofit/>
          </a:bodyPr>
          <a:lstStyle/>
          <a:p>
            <a:pPr>
              <a:defRPr/>
            </a:pPr>
            <a:r>
              <a:rPr lang="cs-CZ" dirty="0"/>
              <a:t>Jedná se o tzv. subjektivní odpovědnost – odpovědnost za zavinění. Podmínkou vzniku odpovědnosti zaměstnance jsou:</a:t>
            </a:r>
          </a:p>
          <a:p>
            <a:pPr lvl="1">
              <a:buFontTx/>
              <a:buChar char="-"/>
              <a:defRPr/>
            </a:pPr>
            <a:r>
              <a:rPr lang="cs-CZ" dirty="0"/>
              <a:t>vznik škody</a:t>
            </a:r>
          </a:p>
          <a:p>
            <a:pPr lvl="1">
              <a:buFontTx/>
              <a:buChar char="-"/>
              <a:defRPr/>
            </a:pPr>
            <a:r>
              <a:rPr lang="cs-CZ" dirty="0"/>
              <a:t>porušení povinností při plnění pracovních úkolů nebo v přímé souvislosti s ním</a:t>
            </a:r>
          </a:p>
          <a:p>
            <a:pPr lvl="1">
              <a:buFontTx/>
              <a:buChar char="-"/>
              <a:defRPr/>
            </a:pPr>
            <a:r>
              <a:rPr lang="cs-CZ" dirty="0"/>
              <a:t>příčinná souvislost mezi porušením povinnosti zaměstnancem a vznikem škody</a:t>
            </a:r>
          </a:p>
          <a:p>
            <a:pPr lvl="1">
              <a:buFontTx/>
              <a:buChar char="-"/>
              <a:defRPr/>
            </a:pPr>
            <a:r>
              <a:rPr lang="cs-CZ" dirty="0"/>
              <a:t>zavinění zaměstnance (s výjimkou případů uvedených v ustanovení § 252- </a:t>
            </a:r>
            <a:r>
              <a:rPr lang="pl-PL" dirty="0"/>
              <a:t>dohoda o odpovědnosti za svěřené hodnoty</a:t>
            </a:r>
            <a:r>
              <a:rPr lang="cs-CZ" dirty="0"/>
              <a:t> a § 255 - ztráta svěřených věcí)</a:t>
            </a:r>
          </a:p>
          <a:p>
            <a:endParaRPr lang="cs-CZ" dirty="0"/>
          </a:p>
        </p:txBody>
      </p:sp>
    </p:spTree>
    <p:extLst>
      <p:ext uri="{BB962C8B-B14F-4D97-AF65-F5344CB8AC3E}">
        <p14:creationId xmlns:p14="http://schemas.microsoft.com/office/powerpoint/2010/main" val="158884120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88A89A-558B-4776-9BDE-955357B88380}"/>
              </a:ext>
            </a:extLst>
          </p:cNvPr>
          <p:cNvSpPr>
            <a:spLocks noGrp="1"/>
          </p:cNvSpPr>
          <p:nvPr>
            <p:ph type="title"/>
          </p:nvPr>
        </p:nvSpPr>
        <p:spPr/>
        <p:txBody>
          <a:bodyPr/>
          <a:lstStyle/>
          <a:p>
            <a:r>
              <a:rPr lang="cs-CZ" dirty="0"/>
              <a:t>Škoda způsobená zaměstnancem</a:t>
            </a:r>
          </a:p>
        </p:txBody>
      </p:sp>
      <p:sp>
        <p:nvSpPr>
          <p:cNvPr id="3" name="Zástupný symbol pro obsah 2">
            <a:extLst>
              <a:ext uri="{FF2B5EF4-FFF2-40B4-BE49-F238E27FC236}">
                <a16:creationId xmlns:a16="http://schemas.microsoft.com/office/drawing/2014/main" id="{EC21F5A5-5B2E-4DE7-A294-C83B2E6D239F}"/>
              </a:ext>
            </a:extLst>
          </p:cNvPr>
          <p:cNvSpPr>
            <a:spLocks noGrp="1"/>
          </p:cNvSpPr>
          <p:nvPr>
            <p:ph idx="1"/>
          </p:nvPr>
        </p:nvSpPr>
        <p:spPr/>
        <p:txBody>
          <a:bodyPr/>
          <a:lstStyle/>
          <a:p>
            <a:pPr marL="342900" lvl="1" indent="-342900">
              <a:defRPr/>
            </a:pPr>
            <a:r>
              <a:rPr lang="cs-CZ" sz="2800" dirty="0"/>
              <a:t>Odpovědnost za nesplnění povinnosti k odvrácení škody</a:t>
            </a:r>
          </a:p>
          <a:p>
            <a:pPr marL="342900" lvl="1" indent="-342900">
              <a:defRPr/>
            </a:pPr>
            <a:r>
              <a:rPr lang="cs-CZ" sz="2800" dirty="0"/>
              <a:t>Odpovědnost za schodek na svěřených hodnotách, které je zaměstnanec povinen vyúčtovat – druhově určené hodnoty svěřené zaměstnanci k vyúčtování – hotovost, ceniny, zboží, zásoby materiálu nebo jiné hodnoty; dohoda o odpovědnosti za svěřené hodnoty</a:t>
            </a:r>
          </a:p>
          <a:p>
            <a:pPr marL="342900" lvl="1" indent="-342900">
              <a:defRPr/>
            </a:pPr>
            <a:r>
              <a:rPr lang="cs-CZ" sz="2800" dirty="0"/>
              <a:t>Odpovědnost za ztrátu svěřených předmětů - za ztrátu nástrojů, ochranných pracovních prostředků a jiných podobných předmětů, které mu zaměstnavatel svěřil na písemné potvrzení – zde se jedná o individuálně určené věci.</a:t>
            </a:r>
          </a:p>
          <a:p>
            <a:endParaRPr lang="cs-CZ" dirty="0"/>
          </a:p>
        </p:txBody>
      </p:sp>
    </p:spTree>
    <p:extLst>
      <p:ext uri="{BB962C8B-B14F-4D97-AF65-F5344CB8AC3E}">
        <p14:creationId xmlns:p14="http://schemas.microsoft.com/office/powerpoint/2010/main" val="207616124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E306D8-D213-47CB-9BB3-281ED784A34C}"/>
              </a:ext>
            </a:extLst>
          </p:cNvPr>
          <p:cNvSpPr>
            <a:spLocks noGrp="1"/>
          </p:cNvSpPr>
          <p:nvPr>
            <p:ph type="title"/>
          </p:nvPr>
        </p:nvSpPr>
        <p:spPr/>
        <p:txBody>
          <a:bodyPr/>
          <a:lstStyle/>
          <a:p>
            <a:r>
              <a:rPr lang="cs-CZ" dirty="0"/>
              <a:t>Rozsah náhrady škody</a:t>
            </a:r>
          </a:p>
        </p:txBody>
      </p:sp>
      <p:sp>
        <p:nvSpPr>
          <p:cNvPr id="3" name="Zástupný symbol pro obsah 2">
            <a:extLst>
              <a:ext uri="{FF2B5EF4-FFF2-40B4-BE49-F238E27FC236}">
                <a16:creationId xmlns:a16="http://schemas.microsoft.com/office/drawing/2014/main" id="{172B5F50-1797-4C76-9D54-EFF7AC1E3760}"/>
              </a:ext>
            </a:extLst>
          </p:cNvPr>
          <p:cNvSpPr>
            <a:spLocks noGrp="1"/>
          </p:cNvSpPr>
          <p:nvPr>
            <p:ph idx="1"/>
          </p:nvPr>
        </p:nvSpPr>
        <p:spPr/>
        <p:txBody>
          <a:bodyPr/>
          <a:lstStyle/>
          <a:p>
            <a:r>
              <a:rPr lang="cs-CZ" altLang="cs-CZ" dirty="0"/>
              <a:t>Uvedení v předchozí stav nebo v penězích</a:t>
            </a:r>
          </a:p>
          <a:p>
            <a:r>
              <a:rPr lang="cs-CZ" altLang="cs-CZ" dirty="0"/>
              <a:t>Škoda způsobená z nedbalosti max. </a:t>
            </a:r>
            <a:r>
              <a:rPr lang="cs-CZ" altLang="cs-CZ" dirty="0" err="1"/>
              <a:t>čtyřapůlnásobek</a:t>
            </a:r>
            <a:r>
              <a:rPr lang="cs-CZ" altLang="cs-CZ" dirty="0"/>
              <a:t> průměrného měsíčního výdělku </a:t>
            </a:r>
            <a:r>
              <a:rPr lang="cs-CZ" altLang="cs-CZ" i="1" dirty="0"/>
              <a:t>(omezení neplatí, byla-li škoda způsobena úmyslně, v opilosti, nebo po zneužití jiných návykových látek)</a:t>
            </a:r>
          </a:p>
          <a:p>
            <a:r>
              <a:rPr lang="cs-CZ" altLang="cs-CZ" dirty="0"/>
              <a:t>Škoda způsobená nesplněním povinnosti k odvracení škody max. trojnásobek průměrného měsíčního výdělku</a:t>
            </a:r>
          </a:p>
          <a:p>
            <a:r>
              <a:rPr lang="cs-CZ" altLang="cs-CZ" dirty="0"/>
              <a:t>Schodek na svěřených hodnotách nebo ztrátu svěřených předmětů je zaměstnanec povinen nahradit v plné výši.</a:t>
            </a:r>
          </a:p>
          <a:p>
            <a:endParaRPr lang="cs-CZ" dirty="0"/>
          </a:p>
        </p:txBody>
      </p:sp>
    </p:spTree>
    <p:extLst>
      <p:ext uri="{BB962C8B-B14F-4D97-AF65-F5344CB8AC3E}">
        <p14:creationId xmlns:p14="http://schemas.microsoft.com/office/powerpoint/2010/main" val="50091417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4C747C-A7D1-4B9F-B615-74BB2A6DBBFA}"/>
              </a:ext>
            </a:extLst>
          </p:cNvPr>
          <p:cNvSpPr>
            <a:spLocks noGrp="1"/>
          </p:cNvSpPr>
          <p:nvPr>
            <p:ph type="title"/>
          </p:nvPr>
        </p:nvSpPr>
        <p:spPr>
          <a:xfrm>
            <a:off x="838199" y="433664"/>
            <a:ext cx="10515599" cy="1143000"/>
          </a:xfrm>
        </p:spPr>
        <p:txBody>
          <a:bodyPr>
            <a:normAutofit/>
          </a:bodyPr>
          <a:lstStyle/>
          <a:p>
            <a:r>
              <a:rPr lang="cs-CZ" dirty="0"/>
              <a:t>§ 334 – Doručování – účinnost od 30.7.2020</a:t>
            </a:r>
          </a:p>
        </p:txBody>
      </p:sp>
      <p:sp>
        <p:nvSpPr>
          <p:cNvPr id="3" name="Zástupný symbol pro obsah 2">
            <a:extLst>
              <a:ext uri="{FF2B5EF4-FFF2-40B4-BE49-F238E27FC236}">
                <a16:creationId xmlns:a16="http://schemas.microsoft.com/office/drawing/2014/main" id="{1B1F11E7-FDA3-4939-AC3E-48C62252056B}"/>
              </a:ext>
            </a:extLst>
          </p:cNvPr>
          <p:cNvSpPr>
            <a:spLocks noGrp="1"/>
          </p:cNvSpPr>
          <p:nvPr>
            <p:ph idx="1"/>
          </p:nvPr>
        </p:nvSpPr>
        <p:spPr/>
        <p:txBody>
          <a:bodyPr/>
          <a:lstStyle/>
          <a:p>
            <a:r>
              <a:rPr lang="cs-CZ" dirty="0"/>
              <a:t>Přednostní doručování na pracovišti do vlastních rukou.</a:t>
            </a:r>
          </a:p>
          <a:p>
            <a:r>
              <a:rPr lang="cs-CZ" dirty="0"/>
              <a:t>Není-li to možné</a:t>
            </a:r>
          </a:p>
          <a:p>
            <a:pPr lvl="1"/>
            <a:r>
              <a:rPr lang="cs-CZ" dirty="0"/>
              <a:t>Kdekoliv bude zaměstnanec zastižen,</a:t>
            </a:r>
          </a:p>
          <a:p>
            <a:pPr lvl="1"/>
            <a:r>
              <a:rPr lang="cs-CZ" dirty="0"/>
              <a:t>Prostřednictvím provozovatele poštovních služeb</a:t>
            </a:r>
          </a:p>
          <a:p>
            <a:pPr lvl="1"/>
            <a:r>
              <a:rPr lang="cs-CZ" dirty="0"/>
              <a:t>Prostřednictvím sítě nebo služby elektronických komunikací, nebo</a:t>
            </a:r>
          </a:p>
          <a:p>
            <a:pPr lvl="1"/>
            <a:r>
              <a:rPr lang="cs-CZ" dirty="0"/>
              <a:t>Prostřednictvím datových schránek</a:t>
            </a:r>
          </a:p>
          <a:p>
            <a:pPr marL="457200" lvl="1" indent="0">
              <a:buNone/>
            </a:pPr>
            <a:r>
              <a:rPr lang="cs-CZ" dirty="0">
                <a:solidFill>
                  <a:srgbClr val="C00000"/>
                </a:solidFill>
              </a:rPr>
              <a:t>Není-li doručení na pracovišti možné, není už zaměstnavatel při výběru ostatních možných forem doručování omezen</a:t>
            </a:r>
          </a:p>
        </p:txBody>
      </p:sp>
    </p:spTree>
    <p:extLst>
      <p:ext uri="{BB962C8B-B14F-4D97-AF65-F5344CB8AC3E}">
        <p14:creationId xmlns:p14="http://schemas.microsoft.com/office/powerpoint/2010/main" val="3869432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Výjimky z odborné kvalifikace</a:t>
            </a:r>
          </a:p>
        </p:txBody>
      </p:sp>
      <p:sp>
        <p:nvSpPr>
          <p:cNvPr id="3" name="Zástupný symbol pro obsah 2"/>
          <p:cNvSpPr>
            <a:spLocks noGrp="1"/>
          </p:cNvSpPr>
          <p:nvPr>
            <p:ph idx="1"/>
          </p:nvPr>
        </p:nvSpPr>
        <p:spPr/>
        <p:txBody>
          <a:bodyPr/>
          <a:lstStyle/>
          <a:p>
            <a:r>
              <a:rPr lang="cs-CZ" dirty="0"/>
              <a:t>§ 30 </a:t>
            </a:r>
          </a:p>
          <a:p>
            <a:r>
              <a:rPr lang="cs-CZ" dirty="0"/>
              <a:t>Za pedagogické pracovníky podle tohoto zákona se považují též pedagogičtí pracovníci, kteří ke dni účinnosti tohoto zákona splňují předpoklady pro výkon činnosti pedagogického pracovníka podle dosavadních právních předpisů.</a:t>
            </a:r>
          </a:p>
        </p:txBody>
      </p:sp>
    </p:spTree>
    <p:extLst>
      <p:ext uri="{BB962C8B-B14F-4D97-AF65-F5344CB8AC3E}">
        <p14:creationId xmlns:p14="http://schemas.microsoft.com/office/powerpoint/2010/main" val="4193905977"/>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9991E2-0ACD-41E2-8DA2-A18773CBE45E}"/>
              </a:ext>
            </a:extLst>
          </p:cNvPr>
          <p:cNvSpPr>
            <a:spLocks noGrp="1"/>
          </p:cNvSpPr>
          <p:nvPr>
            <p:ph type="title"/>
          </p:nvPr>
        </p:nvSpPr>
        <p:spPr/>
        <p:txBody>
          <a:bodyPr/>
          <a:lstStyle/>
          <a:p>
            <a:r>
              <a:rPr lang="cs-CZ" sz="3600" dirty="0"/>
              <a:t>§ 335a – Doručování zaměstnavatelem prostřednictvím datových schránek</a:t>
            </a:r>
            <a:endParaRPr lang="cs-CZ" dirty="0"/>
          </a:p>
        </p:txBody>
      </p:sp>
      <p:sp>
        <p:nvSpPr>
          <p:cNvPr id="3" name="Zástupný symbol pro obsah 2">
            <a:extLst>
              <a:ext uri="{FF2B5EF4-FFF2-40B4-BE49-F238E27FC236}">
                <a16:creationId xmlns:a16="http://schemas.microsoft.com/office/drawing/2014/main" id="{065286C1-7A86-495C-A1DB-220099715943}"/>
              </a:ext>
            </a:extLst>
          </p:cNvPr>
          <p:cNvSpPr>
            <a:spLocks noGrp="1"/>
          </p:cNvSpPr>
          <p:nvPr>
            <p:ph idx="1"/>
          </p:nvPr>
        </p:nvSpPr>
        <p:spPr/>
        <p:txBody>
          <a:bodyPr/>
          <a:lstStyle/>
          <a:p>
            <a:r>
              <a:rPr lang="cs-CZ" dirty="0"/>
              <a:t>Jen tehdy, jestliže zaměstnanec s tímto způsobem doručování vyslovil písemný souhlas</a:t>
            </a:r>
          </a:p>
          <a:p>
            <a:r>
              <a:rPr lang="cs-CZ" dirty="0"/>
              <a:t>Jestliže se zaměstnanec nepřihlásí do datové schránky ve lhůtě 10 dnů ode dne dodání písemnosti do datové schránky, považuje se písemnost za doručenou posledním dnem této lhůty</a:t>
            </a:r>
          </a:p>
          <a:p>
            <a:r>
              <a:rPr lang="cs-CZ" dirty="0">
                <a:solidFill>
                  <a:srgbClr val="C00000"/>
                </a:solidFill>
              </a:rPr>
              <a:t>Není podmínkou potvrzení převzetí písemnosti zaměstnancem zaměstnavateli datovou zprávou podepsanou svým uznávaným elektronickým podpisem.</a:t>
            </a:r>
          </a:p>
          <a:p>
            <a:endParaRPr lang="cs-CZ" dirty="0"/>
          </a:p>
        </p:txBody>
      </p:sp>
    </p:spTree>
    <p:extLst>
      <p:ext uri="{BB962C8B-B14F-4D97-AF65-F5344CB8AC3E}">
        <p14:creationId xmlns:p14="http://schemas.microsoft.com/office/powerpoint/2010/main" val="97462996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52F50C-9BC1-43B2-A574-4B99D61FA0E6}"/>
              </a:ext>
            </a:extLst>
          </p:cNvPr>
          <p:cNvSpPr>
            <a:spLocks noGrp="1"/>
          </p:cNvSpPr>
          <p:nvPr>
            <p:ph type="title"/>
          </p:nvPr>
        </p:nvSpPr>
        <p:spPr>
          <a:xfrm>
            <a:off x="993913" y="476672"/>
            <a:ext cx="10416209" cy="1143000"/>
          </a:xfrm>
        </p:spPr>
        <p:txBody>
          <a:bodyPr>
            <a:noAutofit/>
          </a:bodyPr>
          <a:lstStyle/>
          <a:p>
            <a:r>
              <a:rPr lang="cs-CZ" sz="3600" dirty="0"/>
              <a:t>§ 336 – Doručování zaměstnavatelem prostřednictvím provozovatele poštovních služeb</a:t>
            </a:r>
          </a:p>
        </p:txBody>
      </p:sp>
      <p:sp>
        <p:nvSpPr>
          <p:cNvPr id="3" name="Zástupný symbol pro obsah 2">
            <a:extLst>
              <a:ext uri="{FF2B5EF4-FFF2-40B4-BE49-F238E27FC236}">
                <a16:creationId xmlns:a16="http://schemas.microsoft.com/office/drawing/2014/main" id="{E1627034-BB6B-4F7E-9023-A9BDAE26D2EB}"/>
              </a:ext>
            </a:extLst>
          </p:cNvPr>
          <p:cNvSpPr>
            <a:spLocks noGrp="1"/>
          </p:cNvSpPr>
          <p:nvPr>
            <p:ph idx="1"/>
          </p:nvPr>
        </p:nvSpPr>
        <p:spPr>
          <a:xfrm>
            <a:off x="993913" y="2057400"/>
            <a:ext cx="10575235" cy="4525963"/>
          </a:xfrm>
        </p:spPr>
        <p:txBody>
          <a:bodyPr>
            <a:normAutofit lnSpcReduction="10000"/>
          </a:bodyPr>
          <a:lstStyle/>
          <a:p>
            <a:r>
              <a:rPr lang="cs-CZ" dirty="0"/>
              <a:t>Na poslední adresu zaměstnance, kterou zaměstnanec zaměstnavateli písemně sdělil – </a:t>
            </a:r>
            <a:r>
              <a:rPr lang="cs-CZ" dirty="0">
                <a:solidFill>
                  <a:srgbClr val="C00000"/>
                </a:solidFill>
              </a:rPr>
              <a:t>riziko nedoručení přeneseno na zaměstnance</a:t>
            </a:r>
            <a:endParaRPr lang="cs-CZ" dirty="0"/>
          </a:p>
          <a:p>
            <a:r>
              <a:rPr lang="cs-CZ" dirty="0"/>
              <a:t>Nebyl-li zaměstnanec, kterému má být písemnost doručena prostřednictvím provozovatele poštovních služeb, zastižen, uloží se písemnost v provozovně provozovatele poštovních služeb nebo u obecního úřadu. Zaměstnanec se vyzve písemným oznámením o neúspěšném doručení písemnosti, aby si písemnost do </a:t>
            </a:r>
            <a:r>
              <a:rPr lang="cs-CZ" b="1" dirty="0"/>
              <a:t>15</a:t>
            </a:r>
            <a:r>
              <a:rPr lang="cs-CZ" dirty="0"/>
              <a:t> dnů vyzvedl </a:t>
            </a:r>
            <a:r>
              <a:rPr lang="cs-CZ" dirty="0">
                <a:solidFill>
                  <a:srgbClr val="C00000"/>
                </a:solidFill>
              </a:rPr>
              <a:t>(dříve 10 pracovních dnů)</a:t>
            </a:r>
            <a:endParaRPr lang="cs-CZ" dirty="0"/>
          </a:p>
          <a:p>
            <a:r>
              <a:rPr lang="cs-CZ" dirty="0"/>
              <a:t>Jestliže si zaměstnanec písemnost nevyzvedne do </a:t>
            </a:r>
            <a:r>
              <a:rPr lang="cs-CZ" b="1" dirty="0"/>
              <a:t>15</a:t>
            </a:r>
            <a:r>
              <a:rPr lang="cs-CZ" dirty="0"/>
              <a:t> dnů </a:t>
            </a:r>
            <a:r>
              <a:rPr lang="cs-CZ" dirty="0">
                <a:solidFill>
                  <a:srgbClr val="C00000"/>
                </a:solidFill>
              </a:rPr>
              <a:t>(dříve 10 pracovních dnů),</a:t>
            </a:r>
            <a:r>
              <a:rPr lang="cs-CZ" dirty="0"/>
              <a:t> považuje se za doručenou posledním dnem této lhůty</a:t>
            </a:r>
          </a:p>
        </p:txBody>
      </p:sp>
    </p:spTree>
    <p:extLst>
      <p:ext uri="{BB962C8B-B14F-4D97-AF65-F5344CB8AC3E}">
        <p14:creationId xmlns:p14="http://schemas.microsoft.com/office/powerpoint/2010/main" val="156702636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965059-A789-4552-8506-FAB4820CDFCD}"/>
              </a:ext>
            </a:extLst>
          </p:cNvPr>
          <p:cNvSpPr>
            <a:spLocks noGrp="1"/>
          </p:cNvSpPr>
          <p:nvPr>
            <p:ph type="title"/>
          </p:nvPr>
        </p:nvSpPr>
        <p:spPr/>
        <p:txBody>
          <a:bodyPr>
            <a:normAutofit/>
          </a:bodyPr>
          <a:lstStyle/>
          <a:p>
            <a:r>
              <a:rPr lang="cs-CZ" sz="3600" dirty="0"/>
              <a:t>§ 337 - Doručování písemnosti určené zaměstnavateli zaměstnancem</a:t>
            </a:r>
          </a:p>
        </p:txBody>
      </p:sp>
      <p:sp>
        <p:nvSpPr>
          <p:cNvPr id="3" name="Zástupný symbol pro obsah 2">
            <a:extLst>
              <a:ext uri="{FF2B5EF4-FFF2-40B4-BE49-F238E27FC236}">
                <a16:creationId xmlns:a16="http://schemas.microsoft.com/office/drawing/2014/main" id="{20ECFE88-FC7B-485E-BB93-E901EAF4302D}"/>
              </a:ext>
            </a:extLst>
          </p:cNvPr>
          <p:cNvSpPr>
            <a:spLocks noGrp="1"/>
          </p:cNvSpPr>
          <p:nvPr>
            <p:ph idx="1"/>
          </p:nvPr>
        </p:nvSpPr>
        <p:spPr/>
        <p:txBody>
          <a:bodyPr>
            <a:normAutofit/>
          </a:bodyPr>
          <a:lstStyle/>
          <a:p>
            <a:r>
              <a:rPr lang="cs-CZ" dirty="0"/>
              <a:t>Jestliže zaměstnavatel odmítne převzít písemnost, neposkytne součinnost nebo jinak znemožní doručení písemnosti v místě sídla nebo v místě podnikání zaměstnavatele, považuje se písemnost za doručenou dnem, kdy k takové skutečnosti došlo.</a:t>
            </a:r>
          </a:p>
          <a:p>
            <a:r>
              <a:rPr lang="cs-CZ" dirty="0"/>
              <a:t>Jestliže s tím zaměstnavatel souhlasí, může zaměstnanec doručit písemnost určenou zaměstnavateli prostřednictvím datové schránky. Písemnost doručovaná prostřednictvím datové schránky je doručena dnem dodání písemnosti do datové schránky.</a:t>
            </a:r>
          </a:p>
          <a:p>
            <a:r>
              <a:rPr lang="cs-CZ" dirty="0">
                <a:solidFill>
                  <a:srgbClr val="C00000"/>
                </a:solidFill>
              </a:rPr>
              <a:t>Není podmínkou podepsání písemnosti uznávaným elektronickým podpisem </a:t>
            </a:r>
          </a:p>
        </p:txBody>
      </p:sp>
    </p:spTree>
    <p:extLst>
      <p:ext uri="{BB962C8B-B14F-4D97-AF65-F5344CB8AC3E}">
        <p14:creationId xmlns:p14="http://schemas.microsoft.com/office/powerpoint/2010/main" val="253388982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3D8396-5D59-4854-AF0A-5EAB25B0AA61}"/>
              </a:ext>
            </a:extLst>
          </p:cNvPr>
          <p:cNvSpPr>
            <a:spLocks noGrp="1"/>
          </p:cNvSpPr>
          <p:nvPr>
            <p:ph type="title"/>
          </p:nvPr>
        </p:nvSpPr>
        <p:spPr/>
        <p:txBody>
          <a:bodyPr/>
          <a:lstStyle/>
          <a:p>
            <a:r>
              <a:rPr lang="cs-CZ" dirty="0"/>
              <a:t>Platové poměry zaměstnanců</a:t>
            </a:r>
          </a:p>
        </p:txBody>
      </p:sp>
      <p:sp>
        <p:nvSpPr>
          <p:cNvPr id="3" name="Zástupný symbol pro text 2">
            <a:extLst>
              <a:ext uri="{FF2B5EF4-FFF2-40B4-BE49-F238E27FC236}">
                <a16:creationId xmlns:a16="http://schemas.microsoft.com/office/drawing/2014/main" id="{9B7EDC8B-D509-445B-BF07-61B0673CD6A5}"/>
              </a:ext>
            </a:extLst>
          </p:cNvPr>
          <p:cNvSpPr>
            <a:spLocks noGrp="1"/>
          </p:cNvSpPr>
          <p:nvPr>
            <p:ph type="body" idx="1"/>
          </p:nvPr>
        </p:nvSpPr>
        <p:spPr/>
        <p:txBody>
          <a:bodyPr/>
          <a:lstStyle/>
          <a:p>
            <a:endParaRPr lang="cs-CZ"/>
          </a:p>
        </p:txBody>
      </p:sp>
    </p:spTree>
    <p:extLst>
      <p:ext uri="{BB962C8B-B14F-4D97-AF65-F5344CB8AC3E}">
        <p14:creationId xmlns:p14="http://schemas.microsoft.com/office/powerpoint/2010/main" val="353770585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t>Osnova</a:t>
            </a:r>
          </a:p>
        </p:txBody>
      </p:sp>
      <p:sp>
        <p:nvSpPr>
          <p:cNvPr id="3" name="Zástupný symbol pro obsah 2"/>
          <p:cNvSpPr>
            <a:spLocks noGrp="1"/>
          </p:cNvSpPr>
          <p:nvPr>
            <p:ph idx="1"/>
          </p:nvPr>
        </p:nvSpPr>
        <p:spPr>
          <a:xfrm>
            <a:off x="838200" y="1988841"/>
            <a:ext cx="9382944" cy="4525963"/>
          </a:xfrm>
        </p:spPr>
        <p:txBody>
          <a:bodyPr>
            <a:normAutofit/>
          </a:bodyPr>
          <a:lstStyle/>
          <a:p>
            <a:r>
              <a:rPr lang="cs-CZ" sz="2400" dirty="0"/>
              <a:t>Právní úprava – základní pojmy</a:t>
            </a:r>
          </a:p>
          <a:p>
            <a:r>
              <a:rPr lang="cs-CZ" sz="2400" dirty="0"/>
              <a:t>Povinnosti zaměstnavatele</a:t>
            </a:r>
          </a:p>
          <a:p>
            <a:r>
              <a:rPr lang="cs-CZ" sz="2400" dirty="0"/>
              <a:t>Mzda</a:t>
            </a:r>
          </a:p>
          <a:p>
            <a:r>
              <a:rPr lang="cs-CZ" sz="2400" dirty="0"/>
              <a:t>Plat</a:t>
            </a:r>
          </a:p>
          <a:p>
            <a:r>
              <a:rPr lang="cs-CZ" sz="2400" dirty="0"/>
              <a:t>Náležitosti platového výměru</a:t>
            </a:r>
          </a:p>
          <a:p>
            <a:r>
              <a:rPr lang="cs-CZ" sz="2400" dirty="0"/>
              <a:t>Další složky platu</a:t>
            </a:r>
          </a:p>
          <a:p>
            <a:r>
              <a:rPr lang="cs-CZ" sz="2400" dirty="0"/>
              <a:t>Odměna z dohody</a:t>
            </a:r>
          </a:p>
        </p:txBody>
      </p:sp>
    </p:spTree>
    <p:extLst>
      <p:ext uri="{BB962C8B-B14F-4D97-AF65-F5344CB8AC3E}">
        <p14:creationId xmlns:p14="http://schemas.microsoft.com/office/powerpoint/2010/main" val="4095639448"/>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Základní pojmy</a:t>
            </a:r>
          </a:p>
        </p:txBody>
      </p:sp>
      <p:sp>
        <p:nvSpPr>
          <p:cNvPr id="3" name="Zástupný symbol pro obsah 2"/>
          <p:cNvSpPr>
            <a:spLocks noGrp="1"/>
          </p:cNvSpPr>
          <p:nvPr>
            <p:ph idx="1"/>
          </p:nvPr>
        </p:nvSpPr>
        <p:spPr/>
        <p:txBody>
          <a:bodyPr>
            <a:normAutofit/>
          </a:bodyPr>
          <a:lstStyle/>
          <a:p>
            <a:pPr lvl="0"/>
            <a:r>
              <a:rPr lang="cs-CZ" b="1" dirty="0"/>
              <a:t>MZDA</a:t>
            </a:r>
            <a:r>
              <a:rPr lang="cs-CZ" dirty="0"/>
              <a:t> – peněžité plnění a plnění peněžité hodnoty (naturální mzda) poskytovaná za práci;</a:t>
            </a:r>
          </a:p>
          <a:p>
            <a:pPr lvl="0"/>
            <a:r>
              <a:rPr lang="cs-CZ" b="1" dirty="0"/>
              <a:t>PLAT</a:t>
            </a:r>
            <a:r>
              <a:rPr lang="cs-CZ" dirty="0"/>
              <a:t> – peněžité plnění poskytované za práci zaměstnavatelem uvedeným v ustanovení § 109 odst. 3 zákoníku práce, kterým je mimo jiné příspěvková organizace, školská právnická osoba zřízená ministerstvem školství, krajem, obcí, dobrovolným svazkem obcí;</a:t>
            </a:r>
          </a:p>
          <a:p>
            <a:pPr lvl="0"/>
            <a:r>
              <a:rPr lang="cs-CZ" b="1" dirty="0"/>
              <a:t>ODMĚNA Z DOHODY</a:t>
            </a:r>
            <a:r>
              <a:rPr lang="cs-CZ" dirty="0"/>
              <a:t> – peněžité plnění poskytované za práci vykonávanou na základě dohody o provedení práce a dohody o pracovní činnosti.</a:t>
            </a:r>
          </a:p>
          <a:p>
            <a:pPr lvl="1"/>
            <a:endParaRPr lang="cs-CZ" sz="3300" dirty="0"/>
          </a:p>
          <a:p>
            <a:pPr marL="0" indent="0">
              <a:buNone/>
            </a:pPr>
            <a:endParaRPr lang="cs-CZ" dirty="0"/>
          </a:p>
        </p:txBody>
      </p:sp>
    </p:spTree>
    <p:extLst>
      <p:ext uri="{BB962C8B-B14F-4D97-AF65-F5344CB8AC3E}">
        <p14:creationId xmlns:p14="http://schemas.microsoft.com/office/powerpoint/2010/main" val="411278839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Základní pravidla poskytování mzdy,platu</a:t>
            </a:r>
          </a:p>
        </p:txBody>
      </p:sp>
      <p:sp>
        <p:nvSpPr>
          <p:cNvPr id="3" name="Zástupný symbol pro obsah 2"/>
          <p:cNvSpPr>
            <a:spLocks noGrp="1"/>
          </p:cNvSpPr>
          <p:nvPr>
            <p:ph idx="1"/>
          </p:nvPr>
        </p:nvSpPr>
        <p:spPr/>
        <p:txBody>
          <a:bodyPr>
            <a:normAutofit/>
          </a:bodyPr>
          <a:lstStyle/>
          <a:p>
            <a:r>
              <a:rPr lang="cs-CZ" b="1" dirty="0"/>
              <a:t>Mzda a plat se poskytují podle:</a:t>
            </a:r>
            <a:endParaRPr lang="cs-CZ" dirty="0"/>
          </a:p>
          <a:p>
            <a:pPr lvl="1"/>
            <a:r>
              <a:rPr lang="cs-CZ" sz="2800" dirty="0"/>
              <a:t>složitosti, odpovědnosti a namáhavosti práce,</a:t>
            </a:r>
          </a:p>
          <a:p>
            <a:pPr lvl="1"/>
            <a:r>
              <a:rPr lang="cs-CZ" sz="2800" dirty="0"/>
              <a:t>obtížnosti pracovních podmínek,</a:t>
            </a:r>
          </a:p>
          <a:p>
            <a:pPr lvl="1"/>
            <a:r>
              <a:rPr lang="cs-CZ" sz="2800" dirty="0"/>
              <a:t>pracovní výkonnosti,</a:t>
            </a:r>
          </a:p>
          <a:p>
            <a:pPr lvl="1"/>
            <a:r>
              <a:rPr lang="cs-CZ" sz="2800" dirty="0"/>
              <a:t>dosahovaných pracovních výsledků.</a:t>
            </a:r>
          </a:p>
          <a:p>
            <a:pPr lvl="0"/>
            <a:r>
              <a:rPr lang="cs-CZ" b="1" dirty="0"/>
              <a:t>Za stejnou práci nebo za práci stejné hodnoty</a:t>
            </a:r>
            <a:r>
              <a:rPr lang="cs-CZ" dirty="0"/>
              <a:t> přísluší stejná mzda, plat, odměna. Stejná práce nebo práce stejné hodnoty je práce stejné nebo srovnatelné složitosti, odpovědnosti a namáhavosti, která se koná ve stejných nebo srovnatelných pracovních podmínkách při stejné nebo srovnatelné pracovní výkonnosti a výsledcích práce. </a:t>
            </a:r>
          </a:p>
        </p:txBody>
      </p:sp>
    </p:spTree>
    <p:extLst>
      <p:ext uri="{BB962C8B-B14F-4D97-AF65-F5344CB8AC3E}">
        <p14:creationId xmlns:p14="http://schemas.microsoft.com/office/powerpoint/2010/main" val="201950616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Minimální mzda</a:t>
            </a:r>
          </a:p>
        </p:txBody>
      </p:sp>
      <p:sp>
        <p:nvSpPr>
          <p:cNvPr id="3" name="Zástupný symbol pro obsah 2"/>
          <p:cNvSpPr>
            <a:spLocks noGrp="1"/>
          </p:cNvSpPr>
          <p:nvPr>
            <p:ph idx="1"/>
          </p:nvPr>
        </p:nvSpPr>
        <p:spPr/>
        <p:txBody>
          <a:bodyPr>
            <a:normAutofit/>
          </a:bodyPr>
          <a:lstStyle/>
          <a:p>
            <a:r>
              <a:rPr lang="cs-CZ" b="1" dirty="0"/>
              <a:t>Nejnižší přípustná výše odměny za práci v pracovně právním vztahu</a:t>
            </a:r>
            <a:r>
              <a:rPr lang="cs-CZ" dirty="0"/>
              <a:t>.</a:t>
            </a:r>
          </a:p>
          <a:p>
            <a:r>
              <a:rPr lang="cs-CZ" dirty="0"/>
              <a:t>Upravena - Nařízení vlády č. 567/2006 Sb. </a:t>
            </a:r>
          </a:p>
          <a:p>
            <a:r>
              <a:rPr lang="cs-CZ" dirty="0"/>
              <a:t>Základní sazba minimální mzdy pro stanovenou týdenní pracovní dobu 40 hodin činí </a:t>
            </a:r>
            <a:r>
              <a:rPr lang="cs-CZ" b="1" dirty="0"/>
              <a:t>96,40 Kč za hodinu</a:t>
            </a:r>
            <a:r>
              <a:rPr lang="cs-CZ" dirty="0"/>
              <a:t> nebo </a:t>
            </a:r>
            <a:r>
              <a:rPr lang="cs-CZ" b="1" dirty="0"/>
              <a:t>16200 Kč za měsíc</a:t>
            </a:r>
            <a:r>
              <a:rPr lang="cs-CZ" dirty="0"/>
              <a:t>. </a:t>
            </a:r>
          </a:p>
          <a:p>
            <a:r>
              <a:rPr lang="cs-CZ" dirty="0"/>
              <a:t>Pokud jí mzda, plat nebo odměna z dohody nedosahuje, přísluší zaměstnanci doplatek.</a:t>
            </a:r>
          </a:p>
          <a:p>
            <a:endParaRPr lang="cs-CZ" sz="1600" dirty="0"/>
          </a:p>
          <a:p>
            <a:pPr lvl="1"/>
            <a:endParaRPr lang="cs-CZ" sz="1600" dirty="0"/>
          </a:p>
        </p:txBody>
      </p:sp>
    </p:spTree>
    <p:extLst>
      <p:ext uri="{BB962C8B-B14F-4D97-AF65-F5344CB8AC3E}">
        <p14:creationId xmlns:p14="http://schemas.microsoft.com/office/powerpoint/2010/main" val="125482475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A2BDB9-974E-4C78-8B12-E87559EE547E}"/>
              </a:ext>
            </a:extLst>
          </p:cNvPr>
          <p:cNvSpPr>
            <a:spLocks noGrp="1"/>
          </p:cNvSpPr>
          <p:nvPr>
            <p:ph type="title"/>
          </p:nvPr>
        </p:nvSpPr>
        <p:spPr/>
        <p:txBody>
          <a:bodyPr/>
          <a:lstStyle/>
          <a:p>
            <a:r>
              <a:rPr lang="cs-CZ" dirty="0"/>
              <a:t>Zaručená mzda</a:t>
            </a:r>
          </a:p>
        </p:txBody>
      </p:sp>
      <p:sp>
        <p:nvSpPr>
          <p:cNvPr id="3" name="Zástupný symbol pro obsah 2">
            <a:extLst>
              <a:ext uri="{FF2B5EF4-FFF2-40B4-BE49-F238E27FC236}">
                <a16:creationId xmlns:a16="http://schemas.microsoft.com/office/drawing/2014/main" id="{8A2B8B23-68B0-456A-B7C6-7030461C8068}"/>
              </a:ext>
            </a:extLst>
          </p:cNvPr>
          <p:cNvSpPr>
            <a:spLocks noGrp="1"/>
          </p:cNvSpPr>
          <p:nvPr>
            <p:ph idx="1"/>
          </p:nvPr>
        </p:nvSpPr>
        <p:spPr/>
        <p:txBody>
          <a:bodyPr>
            <a:normAutofit fontScale="92500" lnSpcReduction="10000"/>
          </a:bodyPr>
          <a:lstStyle/>
          <a:p>
            <a:pPr lvl="0"/>
            <a:r>
              <a:rPr lang="cs-CZ" b="1" dirty="0"/>
              <a:t>Mzda nebo plat, na kterou zaměstnanci vzniklo právo podle zákoníku práce, smlouvy, vnitřního předpisu, mzdového předpisu nebo platového výměru</a:t>
            </a:r>
            <a:r>
              <a:rPr lang="cs-CZ" dirty="0"/>
              <a:t>. </a:t>
            </a:r>
          </a:p>
          <a:p>
            <a:pPr lvl="0"/>
            <a:r>
              <a:rPr lang="cs-CZ" dirty="0"/>
              <a:t>Nejnižší úroveň zaručené mzdy nesmí být nižší než nejnižší přípustná výše minimální mzdy. </a:t>
            </a:r>
          </a:p>
          <a:p>
            <a:pPr lvl="0"/>
            <a:r>
              <a:rPr lang="cs-CZ" dirty="0"/>
              <a:t>Upravena - nařízení vlády č. 567/2006 Sb. </a:t>
            </a:r>
          </a:p>
          <a:p>
            <a:pPr lvl="0"/>
            <a:r>
              <a:rPr lang="cs-CZ" dirty="0"/>
              <a:t>Pro stanovenou 40 hodinovou pracovní dobu </a:t>
            </a:r>
            <a:r>
              <a:rPr lang="cs-CZ" b="1" dirty="0"/>
              <a:t>odstupňována podle složitosti, odpovědnosti a namáhavosti vykonávaných prací, zařazených do 8 skupin</a:t>
            </a:r>
            <a:r>
              <a:rPr lang="cs-CZ" dirty="0"/>
              <a:t>. </a:t>
            </a:r>
          </a:p>
          <a:p>
            <a:pPr lvl="0"/>
            <a:r>
              <a:rPr lang="cs-CZ" dirty="0"/>
              <a:t>Sazby minimální mzdy a nejnižší úrovně zaručené mzdy při omezeném pracovním uplatnění zaměstnance a při jiné délce pracovní doby</a:t>
            </a:r>
          </a:p>
          <a:p>
            <a:endParaRPr lang="cs-CZ" dirty="0"/>
          </a:p>
        </p:txBody>
      </p:sp>
    </p:spTree>
    <p:extLst>
      <p:ext uri="{BB962C8B-B14F-4D97-AF65-F5344CB8AC3E}">
        <p14:creationId xmlns:p14="http://schemas.microsoft.com/office/powerpoint/2010/main" val="1083059276"/>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700" b="1" dirty="0"/>
              <a:t>Zaručená mzda - § 3 nař.vl. 1.1.2022</a:t>
            </a:r>
          </a:p>
        </p:txBody>
      </p:sp>
      <p:sp>
        <p:nvSpPr>
          <p:cNvPr id="3" name="Zástupný symbol pro obsah 2"/>
          <p:cNvSpPr>
            <a:spLocks noGrp="1"/>
          </p:cNvSpPr>
          <p:nvPr>
            <p:ph idx="1"/>
          </p:nvPr>
        </p:nvSpPr>
        <p:spPr/>
        <p:txBody>
          <a:bodyPr>
            <a:normAutofit fontScale="92500" lnSpcReduction="10000"/>
          </a:bodyPr>
          <a:lstStyle/>
          <a:p>
            <a:r>
              <a:rPr lang="cs-CZ" sz="1800" dirty="0"/>
              <a:t>-------------------------------------------------------------------------------------------------------------</a:t>
            </a:r>
          </a:p>
          <a:p>
            <a:r>
              <a:rPr lang="cs-CZ" sz="2000" dirty="0"/>
              <a:t>  Skupina   prací             Nejnižší   úroveň zaručené   mzdy</a:t>
            </a:r>
          </a:p>
          <a:p>
            <a:r>
              <a:rPr lang="cs-CZ" sz="2000" dirty="0"/>
              <a:t>  ------------------------------------------------------------------------------------------------------------</a:t>
            </a:r>
          </a:p>
          <a:p>
            <a:r>
              <a:rPr lang="cs-CZ" sz="2000" dirty="0"/>
              <a:t>                          		 v   Kč   za   hodinu            	       v   Kč   za   měsíc</a:t>
            </a:r>
          </a:p>
          <a:p>
            <a:r>
              <a:rPr lang="cs-CZ" sz="2000" dirty="0"/>
              <a:t>   1.             			96,40			16 200</a:t>
            </a:r>
          </a:p>
          <a:p>
            <a:r>
              <a:rPr lang="cs-CZ" sz="2000" dirty="0"/>
              <a:t>   2.           		  	106,50         		17 900</a:t>
            </a:r>
          </a:p>
          <a:p>
            <a:r>
              <a:rPr lang="cs-CZ" sz="2000" dirty="0"/>
              <a:t>   3.            			117,50         		19 700</a:t>
            </a:r>
          </a:p>
          <a:p>
            <a:r>
              <a:rPr lang="cs-CZ" sz="2000" dirty="0"/>
              <a:t>   4.            			129,80          		21 800</a:t>
            </a:r>
          </a:p>
          <a:p>
            <a:r>
              <a:rPr lang="cs-CZ" sz="2000" dirty="0"/>
              <a:t>   5.           		 	143,30         		24 100</a:t>
            </a:r>
          </a:p>
          <a:p>
            <a:r>
              <a:rPr lang="cs-CZ" sz="2000" dirty="0"/>
              <a:t>   6.            			158,20           		26 600</a:t>
            </a:r>
          </a:p>
          <a:p>
            <a:r>
              <a:rPr lang="cs-CZ" sz="2000" dirty="0"/>
              <a:t>   7.           			174,70           		29 400</a:t>
            </a:r>
          </a:p>
          <a:p>
            <a:r>
              <a:rPr lang="cs-CZ" sz="2000" dirty="0"/>
              <a:t>   8.           		 	192,80           		32 400</a:t>
            </a:r>
          </a:p>
        </p:txBody>
      </p:sp>
    </p:spTree>
    <p:extLst>
      <p:ext uri="{BB962C8B-B14F-4D97-AF65-F5344CB8AC3E}">
        <p14:creationId xmlns:p14="http://schemas.microsoft.com/office/powerpoint/2010/main" val="3717606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Výjimky z odborné kvalifikace</a:t>
            </a:r>
          </a:p>
        </p:txBody>
      </p:sp>
      <p:sp>
        <p:nvSpPr>
          <p:cNvPr id="3" name="Zástupný symbol pro obsah 2"/>
          <p:cNvSpPr>
            <a:spLocks noGrp="1"/>
          </p:cNvSpPr>
          <p:nvPr>
            <p:ph idx="1"/>
          </p:nvPr>
        </p:nvSpPr>
        <p:spPr/>
        <p:txBody>
          <a:bodyPr/>
          <a:lstStyle/>
          <a:p>
            <a:r>
              <a:rPr lang="cs-CZ" dirty="0"/>
              <a:t>§ 31</a:t>
            </a:r>
          </a:p>
          <a:p>
            <a:r>
              <a:rPr lang="cs-CZ" dirty="0"/>
              <a:t>Další kvalifikační předpoklady získané v rámci dalšího vzdělávání pedagogických pracovníků ke dni nabytí účinnosti tohoto zákona podle dosavadních právních předpisů zůstávají nedotčeny.</a:t>
            </a:r>
          </a:p>
        </p:txBody>
      </p:sp>
    </p:spTree>
    <p:extLst>
      <p:ext uri="{BB962C8B-B14F-4D97-AF65-F5344CB8AC3E}">
        <p14:creationId xmlns:p14="http://schemas.microsoft.com/office/powerpoint/2010/main" val="1777957609"/>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dirty="0"/>
              <a:t>Povinnosti zaměstnavatele</a:t>
            </a:r>
          </a:p>
        </p:txBody>
      </p:sp>
      <p:sp>
        <p:nvSpPr>
          <p:cNvPr id="3" name="Zástupný symbol pro obsah 2"/>
          <p:cNvSpPr>
            <a:spLocks noGrp="1"/>
          </p:cNvSpPr>
          <p:nvPr>
            <p:ph idx="1"/>
          </p:nvPr>
        </p:nvSpPr>
        <p:spPr>
          <a:xfrm>
            <a:off x="838199" y="1772817"/>
            <a:ext cx="10346635" cy="4525963"/>
          </a:xfrm>
        </p:spPr>
        <p:txBody>
          <a:bodyPr>
            <a:noAutofit/>
          </a:bodyPr>
          <a:lstStyle/>
          <a:p>
            <a:r>
              <a:rPr lang="cs-CZ" dirty="0"/>
              <a:t>§ 31 ZP</a:t>
            </a:r>
          </a:p>
          <a:p>
            <a:pPr>
              <a:buNone/>
            </a:pPr>
            <a:r>
              <a:rPr lang="cs-CZ" dirty="0"/>
              <a:t>    Před uzavřením pracovní smlouvy je zaměstnavatel povinen seznámit fyzickou osobu s právy a povinnostmi, které by pro ni z pracovní smlouvy, popřípadě ze jmenování na pracovní místo vyplynuly, a s pracovními podmínkami a </a:t>
            </a:r>
            <a:r>
              <a:rPr lang="cs-CZ" u="sng" dirty="0"/>
              <a:t>podmínkami odměňování</a:t>
            </a:r>
            <a:r>
              <a:rPr lang="cs-CZ" dirty="0"/>
              <a:t>, za nichž má práci konat, a povinnostmi, které vyplývají ze zvláštních právních předpisů vztahujících se k práci, která má být předmětem pracovního poměru.</a:t>
            </a:r>
          </a:p>
          <a:p>
            <a:r>
              <a:rPr lang="cs-CZ" dirty="0"/>
              <a:t>§ 136 ZP</a:t>
            </a:r>
          </a:p>
          <a:p>
            <a:pPr>
              <a:buNone/>
            </a:pPr>
            <a:r>
              <a:rPr lang="cs-CZ" dirty="0"/>
              <a:t>    Zaměstnavatel je povinen vydat zaměstnanci v den nástupu do práce platový výměr, který musí být písemný.</a:t>
            </a:r>
          </a:p>
        </p:txBody>
      </p:sp>
    </p:spTree>
    <p:extLst>
      <p:ext uri="{BB962C8B-B14F-4D97-AF65-F5344CB8AC3E}">
        <p14:creationId xmlns:p14="http://schemas.microsoft.com/office/powerpoint/2010/main" val="3768508399"/>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Náležitosti platového výměru</a:t>
            </a:r>
          </a:p>
        </p:txBody>
      </p:sp>
      <p:sp>
        <p:nvSpPr>
          <p:cNvPr id="3" name="Zástupný symbol pro obsah 2"/>
          <p:cNvSpPr>
            <a:spLocks noGrp="1"/>
          </p:cNvSpPr>
          <p:nvPr>
            <p:ph idx="1"/>
          </p:nvPr>
        </p:nvSpPr>
        <p:spPr>
          <a:xfrm>
            <a:off x="838200" y="1375051"/>
            <a:ext cx="10515600" cy="4351338"/>
          </a:xfrm>
        </p:spPr>
        <p:txBody>
          <a:bodyPr>
            <a:noAutofit/>
          </a:bodyPr>
          <a:lstStyle/>
          <a:p>
            <a:r>
              <a:rPr lang="cs-CZ" dirty="0"/>
              <a:t>Formální náležitosti</a:t>
            </a:r>
          </a:p>
          <a:p>
            <a:r>
              <a:rPr lang="cs-CZ" dirty="0"/>
              <a:t>Údaje o </a:t>
            </a:r>
          </a:p>
          <a:p>
            <a:pPr lvl="1"/>
            <a:r>
              <a:rPr lang="cs-CZ" sz="2800" dirty="0"/>
              <a:t>platové třídě 	</a:t>
            </a:r>
          </a:p>
          <a:p>
            <a:pPr lvl="1"/>
            <a:r>
              <a:rPr lang="cs-CZ" sz="2800" dirty="0"/>
              <a:t>platovém stupni</a:t>
            </a:r>
          </a:p>
          <a:p>
            <a:pPr lvl="1"/>
            <a:r>
              <a:rPr lang="cs-CZ" sz="2800" dirty="0"/>
              <a:t>výši platového tarifu </a:t>
            </a:r>
          </a:p>
          <a:p>
            <a:pPr lvl="1"/>
            <a:r>
              <a:rPr lang="cs-CZ" sz="2800" dirty="0"/>
              <a:t>ostatních pravidelně měsíčně poskytovaných složek platu</a:t>
            </a:r>
          </a:p>
          <a:p>
            <a:pPr lvl="1"/>
            <a:r>
              <a:rPr lang="cs-CZ" sz="2800" dirty="0"/>
              <a:t>termínu a místu výplaty je nutno v platovém výměru uvést, pokud tyto údaje neobsahuje smlouva nebo vnitřní předpis. </a:t>
            </a:r>
          </a:p>
          <a:p>
            <a:r>
              <a:rPr lang="cs-CZ" dirty="0"/>
              <a:t>Dojde-li ke změně skutečností uvedených v platovém výměru, je zaměstnavatel povinen tuto skutečnost zaměstnanci písemně oznámit včetně uvedení důvodů, a to nejpozději v den, kdy změna nabývá účinnosti.</a:t>
            </a:r>
          </a:p>
        </p:txBody>
      </p:sp>
    </p:spTree>
    <p:extLst>
      <p:ext uri="{BB962C8B-B14F-4D97-AF65-F5344CB8AC3E}">
        <p14:creationId xmlns:p14="http://schemas.microsoft.com/office/powerpoint/2010/main" val="3274278972"/>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Platová třída</a:t>
            </a:r>
          </a:p>
        </p:txBody>
      </p:sp>
      <p:sp>
        <p:nvSpPr>
          <p:cNvPr id="3" name="Zástupný symbol pro obsah 2"/>
          <p:cNvSpPr>
            <a:spLocks noGrp="1"/>
          </p:cNvSpPr>
          <p:nvPr>
            <p:ph idx="1"/>
          </p:nvPr>
        </p:nvSpPr>
        <p:spPr/>
        <p:txBody>
          <a:bodyPr>
            <a:normAutofit/>
          </a:bodyPr>
          <a:lstStyle/>
          <a:p>
            <a:r>
              <a:rPr lang="cs-CZ" dirty="0"/>
              <a:t>Nejnáročnější druh práce, jejíž výkon zaměstnavatel na zaměstnanci požaduje a pokud splňuje potřebné vzdělání</a:t>
            </a:r>
          </a:p>
          <a:p>
            <a:r>
              <a:rPr lang="cs-CZ" dirty="0"/>
              <a:t>Katalog prací</a:t>
            </a:r>
          </a:p>
          <a:p>
            <a:r>
              <a:rPr lang="cs-CZ" dirty="0"/>
              <a:t>Pracovní náplň – popis pracovního místa</a:t>
            </a:r>
          </a:p>
          <a:p>
            <a:endParaRPr lang="cs-CZ" dirty="0"/>
          </a:p>
        </p:txBody>
      </p:sp>
    </p:spTree>
    <p:extLst>
      <p:ext uri="{BB962C8B-B14F-4D97-AF65-F5344CB8AC3E}">
        <p14:creationId xmlns:p14="http://schemas.microsoft.com/office/powerpoint/2010/main" val="183678502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2D1E88-688A-4E79-8FF3-62DD8A10AE62}"/>
              </a:ext>
            </a:extLst>
          </p:cNvPr>
          <p:cNvSpPr>
            <a:spLocks noGrp="1"/>
          </p:cNvSpPr>
          <p:nvPr>
            <p:ph type="title"/>
          </p:nvPr>
        </p:nvSpPr>
        <p:spPr/>
        <p:txBody>
          <a:bodyPr>
            <a:normAutofit/>
          </a:bodyPr>
          <a:lstStyle/>
          <a:p>
            <a:r>
              <a:rPr lang="cs-CZ" dirty="0"/>
              <a:t>Kvalifikační předpoklady</a:t>
            </a:r>
          </a:p>
        </p:txBody>
      </p:sp>
      <p:sp>
        <p:nvSpPr>
          <p:cNvPr id="3" name="Zástupný symbol pro obsah 2">
            <a:extLst>
              <a:ext uri="{FF2B5EF4-FFF2-40B4-BE49-F238E27FC236}">
                <a16:creationId xmlns:a16="http://schemas.microsoft.com/office/drawing/2014/main" id="{EA61ED7C-EEBA-44BD-9694-69DB305EE285}"/>
              </a:ext>
            </a:extLst>
          </p:cNvPr>
          <p:cNvSpPr>
            <a:spLocks noGrp="1"/>
          </p:cNvSpPr>
          <p:nvPr>
            <p:ph idx="1"/>
          </p:nvPr>
        </p:nvSpPr>
        <p:spPr/>
        <p:txBody>
          <a:bodyPr>
            <a:normAutofit/>
          </a:bodyPr>
          <a:lstStyle/>
          <a:p>
            <a:r>
              <a:rPr lang="cs-CZ" sz="2400" dirty="0"/>
              <a:t>1. PT – Základní vzdělání nebo základy vzdělání</a:t>
            </a:r>
          </a:p>
          <a:p>
            <a:r>
              <a:rPr lang="cs-CZ" sz="2400" dirty="0"/>
              <a:t>2. PT – Základní vzdělání nebo základy vzdělání</a:t>
            </a:r>
          </a:p>
          <a:p>
            <a:r>
              <a:rPr lang="cs-CZ" sz="2400" dirty="0"/>
              <a:t>3. PT – SV </a:t>
            </a:r>
          </a:p>
          <a:p>
            <a:r>
              <a:rPr lang="cs-CZ" sz="2400" dirty="0"/>
              <a:t>4. PT – SV s výučním listem nebo SV</a:t>
            </a:r>
          </a:p>
          <a:p>
            <a:r>
              <a:rPr lang="cs-CZ" sz="2400" dirty="0"/>
              <a:t>5. PT – SV s výučním listem</a:t>
            </a:r>
          </a:p>
          <a:p>
            <a:r>
              <a:rPr lang="cs-CZ" sz="2400" dirty="0"/>
              <a:t>6. PT – SV s maturitní zkouškou nebo SV s výučním listem</a:t>
            </a:r>
          </a:p>
          <a:p>
            <a:r>
              <a:rPr lang="cs-CZ" sz="2400" dirty="0"/>
              <a:t>7. PT – SV s maturitní zkouškou</a:t>
            </a:r>
          </a:p>
          <a:p>
            <a:r>
              <a:rPr lang="cs-CZ" sz="2400" dirty="0"/>
              <a:t>8. PT – SV s maturitní zkouškou</a:t>
            </a:r>
          </a:p>
        </p:txBody>
      </p:sp>
    </p:spTree>
    <p:extLst>
      <p:ext uri="{BB962C8B-B14F-4D97-AF65-F5344CB8AC3E}">
        <p14:creationId xmlns:p14="http://schemas.microsoft.com/office/powerpoint/2010/main" val="452301806"/>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2D1E88-688A-4E79-8FF3-62DD8A10AE62}"/>
              </a:ext>
            </a:extLst>
          </p:cNvPr>
          <p:cNvSpPr>
            <a:spLocks noGrp="1"/>
          </p:cNvSpPr>
          <p:nvPr>
            <p:ph type="title"/>
          </p:nvPr>
        </p:nvSpPr>
        <p:spPr/>
        <p:txBody>
          <a:bodyPr>
            <a:normAutofit/>
          </a:bodyPr>
          <a:lstStyle/>
          <a:p>
            <a:r>
              <a:rPr lang="cs-CZ" dirty="0"/>
              <a:t>Kvalifikační předpoklady</a:t>
            </a:r>
          </a:p>
        </p:txBody>
      </p:sp>
      <p:sp>
        <p:nvSpPr>
          <p:cNvPr id="3" name="Zástupný symbol pro obsah 2">
            <a:extLst>
              <a:ext uri="{FF2B5EF4-FFF2-40B4-BE49-F238E27FC236}">
                <a16:creationId xmlns:a16="http://schemas.microsoft.com/office/drawing/2014/main" id="{EA61ED7C-EEBA-44BD-9694-69DB305EE285}"/>
              </a:ext>
            </a:extLst>
          </p:cNvPr>
          <p:cNvSpPr>
            <a:spLocks noGrp="1"/>
          </p:cNvSpPr>
          <p:nvPr>
            <p:ph idx="1"/>
          </p:nvPr>
        </p:nvSpPr>
        <p:spPr/>
        <p:txBody>
          <a:bodyPr>
            <a:normAutofit/>
          </a:bodyPr>
          <a:lstStyle/>
          <a:p>
            <a:r>
              <a:rPr lang="cs-CZ" sz="2400" dirty="0"/>
              <a:t>9. PT   – VOV nebo SV s maturitní zkouškou</a:t>
            </a:r>
          </a:p>
          <a:p>
            <a:r>
              <a:rPr lang="cs-CZ" sz="2400" dirty="0"/>
              <a:t>10. PT – VŠ bakalářský studijní program nebo VOŠ</a:t>
            </a:r>
          </a:p>
          <a:p>
            <a:r>
              <a:rPr lang="cs-CZ" sz="2400" dirty="0"/>
              <a:t>11. PT – VŠ magisterský studijní program nebo bakalářský  </a:t>
            </a:r>
          </a:p>
          <a:p>
            <a:r>
              <a:rPr lang="cs-CZ" sz="2400" dirty="0"/>
              <a:t>12. PT – VŠ magisterský studijní program nebo bakalářský </a:t>
            </a:r>
          </a:p>
          <a:p>
            <a:r>
              <a:rPr lang="cs-CZ" sz="2400" dirty="0"/>
              <a:t>13. PT – VŠ magisterský studijní program </a:t>
            </a:r>
          </a:p>
          <a:p>
            <a:r>
              <a:rPr lang="cs-CZ" sz="2400" dirty="0"/>
              <a:t>14. PT – VŠ magisterský studijní program </a:t>
            </a:r>
          </a:p>
          <a:p>
            <a:r>
              <a:rPr lang="cs-CZ" sz="2400" dirty="0"/>
              <a:t>15. PT – VŠ magisterský studijní program </a:t>
            </a:r>
          </a:p>
          <a:p>
            <a:r>
              <a:rPr lang="cs-CZ" sz="2400" dirty="0"/>
              <a:t>16. PT – VŠ magisterský studijní program </a:t>
            </a:r>
          </a:p>
        </p:txBody>
      </p:sp>
    </p:spTree>
    <p:extLst>
      <p:ext uri="{BB962C8B-B14F-4D97-AF65-F5344CB8AC3E}">
        <p14:creationId xmlns:p14="http://schemas.microsoft.com/office/powerpoint/2010/main" val="157672198"/>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5D56B3-283B-4812-9D78-FC190DF8C4C4}"/>
              </a:ext>
            </a:extLst>
          </p:cNvPr>
          <p:cNvSpPr>
            <a:spLocks noGrp="1"/>
          </p:cNvSpPr>
          <p:nvPr>
            <p:ph type="title"/>
          </p:nvPr>
        </p:nvSpPr>
        <p:spPr/>
        <p:txBody>
          <a:bodyPr>
            <a:normAutofit/>
          </a:bodyPr>
          <a:lstStyle/>
          <a:p>
            <a:r>
              <a:rPr lang="cs-CZ" b="1" dirty="0"/>
              <a:t>Výjimečné zařazení do platové třídy</a:t>
            </a:r>
          </a:p>
        </p:txBody>
      </p:sp>
      <p:sp>
        <p:nvSpPr>
          <p:cNvPr id="3" name="Zástupný symbol pro obsah 2">
            <a:extLst>
              <a:ext uri="{FF2B5EF4-FFF2-40B4-BE49-F238E27FC236}">
                <a16:creationId xmlns:a16="http://schemas.microsoft.com/office/drawing/2014/main" id="{B7A469A5-8707-4167-89CA-D29116C59EE5}"/>
              </a:ext>
            </a:extLst>
          </p:cNvPr>
          <p:cNvSpPr>
            <a:spLocks noGrp="1"/>
          </p:cNvSpPr>
          <p:nvPr>
            <p:ph idx="1"/>
          </p:nvPr>
        </p:nvSpPr>
        <p:spPr/>
        <p:txBody>
          <a:bodyPr>
            <a:normAutofit/>
          </a:bodyPr>
          <a:lstStyle/>
          <a:p>
            <a:r>
              <a:rPr lang="cs-CZ" dirty="0"/>
              <a:t>Zaměstnanec nesplňuje potřebné vzdělání</a:t>
            </a:r>
          </a:p>
          <a:p>
            <a:r>
              <a:rPr lang="cs-CZ" dirty="0"/>
              <a:t>Důvodem je zvláštní povaha práce (umělecké činnosti, </a:t>
            </a:r>
            <a:r>
              <a:rPr lang="cs-CZ" dirty="0" err="1"/>
              <a:t>uměleckopedagogické</a:t>
            </a:r>
            <a:r>
              <a:rPr lang="cs-CZ" dirty="0"/>
              <a:t> činnosti, činnosti sportovce nebo trenéra)</a:t>
            </a:r>
          </a:p>
          <a:p>
            <a:r>
              <a:rPr lang="cs-CZ" dirty="0"/>
              <a:t>Jiný právní předpis stanoví pro výkon některých prací nižší než potřebné vzdělání, nebo jiný kvalifikační předpoklad</a:t>
            </a:r>
          </a:p>
          <a:p>
            <a:r>
              <a:rPr lang="cs-CZ" dirty="0"/>
              <a:t>Výjimečné zařazení do platové třídy, na kterou zaměstnanec nesplňuje potřebné vzdělání</a:t>
            </a:r>
          </a:p>
          <a:p>
            <a:pPr lvl="1"/>
            <a:r>
              <a:rPr lang="cs-CZ" dirty="0"/>
              <a:t>až na dobu 4 let</a:t>
            </a:r>
          </a:p>
          <a:p>
            <a:pPr lvl="1"/>
            <a:r>
              <a:rPr lang="cs-CZ" dirty="0"/>
              <a:t>na dobu delší, pokud zaměstnanec předchozí praxí nebo po dobu výjimečného zařazení prokázal schopnost k výkonu požadované práce.</a:t>
            </a:r>
          </a:p>
          <a:p>
            <a:endParaRPr lang="cs-CZ" dirty="0"/>
          </a:p>
        </p:txBody>
      </p:sp>
    </p:spTree>
    <p:extLst>
      <p:ext uri="{BB962C8B-B14F-4D97-AF65-F5344CB8AC3E}">
        <p14:creationId xmlns:p14="http://schemas.microsoft.com/office/powerpoint/2010/main" val="2955739290"/>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Plat vedoucího zaměstnance</a:t>
            </a:r>
          </a:p>
        </p:txBody>
      </p:sp>
      <p:sp>
        <p:nvSpPr>
          <p:cNvPr id="3" name="Zástupný symbol pro obsah 2"/>
          <p:cNvSpPr>
            <a:spLocks noGrp="1"/>
          </p:cNvSpPr>
          <p:nvPr>
            <p:ph idx="1"/>
          </p:nvPr>
        </p:nvSpPr>
        <p:spPr/>
        <p:txBody>
          <a:bodyPr>
            <a:normAutofit/>
          </a:bodyPr>
          <a:lstStyle/>
          <a:p>
            <a:r>
              <a:rPr lang="cs-CZ" dirty="0"/>
              <a:t>Plat stanoví ten, kdo jmenoval</a:t>
            </a:r>
          </a:p>
          <a:p>
            <a:r>
              <a:rPr lang="cs-CZ" dirty="0"/>
              <a:t>Podle nejnáročnějších prací, jejichž výkon řídí nebo které sám vykonává</a:t>
            </a:r>
            <a:endParaRPr lang="cs-CZ" altLang="cs-CZ" dirty="0"/>
          </a:p>
          <a:p>
            <a:endParaRPr lang="cs-CZ" dirty="0"/>
          </a:p>
        </p:txBody>
      </p:sp>
    </p:spTree>
    <p:extLst>
      <p:ext uri="{BB962C8B-B14F-4D97-AF65-F5344CB8AC3E}">
        <p14:creationId xmlns:p14="http://schemas.microsoft.com/office/powerpoint/2010/main" val="1121135219"/>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Ředitelky mateřských škol</a:t>
            </a:r>
          </a:p>
        </p:txBody>
      </p:sp>
      <p:sp>
        <p:nvSpPr>
          <p:cNvPr id="3" name="Zástupný symbol pro obsah 2"/>
          <p:cNvSpPr>
            <a:spLocks noGrp="1"/>
          </p:cNvSpPr>
          <p:nvPr>
            <p:ph idx="1"/>
          </p:nvPr>
        </p:nvSpPr>
        <p:spPr/>
        <p:txBody>
          <a:bodyPr>
            <a:normAutofit fontScale="77500" lnSpcReduction="20000"/>
          </a:bodyPr>
          <a:lstStyle/>
          <a:p>
            <a:pPr lvl="0"/>
            <a:r>
              <a:rPr lang="cs-CZ" u="sng" dirty="0"/>
              <a:t>10. platová třída </a:t>
            </a:r>
            <a:r>
              <a:rPr lang="cs-CZ" dirty="0"/>
              <a:t>– podle nejnáročnějšího druhu práce uvedeného v části Výchova a vzdělávání 2.16.01 – 10.1 – Tvorba koordinace školního vzdělávacího programu mateřské školy nebo tvorba vzdělávacích programů pro děti se speciálními vzdělávacími potřebami a individuálních vzdělávacích programů. V tomto případě je pro posouzení plnění kvalifikačních předpokladů rozhodující zákon č. 563/2004 Sb., o pedagogických pracovnících. Postačuje tedy i střední vzdělání s maturitní zkouškou a ředitelka může být v této platové třídě zařazena i na dobu delší než 4 roky;</a:t>
            </a:r>
          </a:p>
          <a:p>
            <a:pPr lvl="0"/>
            <a:r>
              <a:rPr lang="cs-CZ" u="sng" dirty="0"/>
              <a:t>11. platová třída </a:t>
            </a:r>
            <a:r>
              <a:rPr lang="cs-CZ" dirty="0"/>
              <a:t>– podle obecné části katalogu prací 1.01.12 – 11.2 – Koordinační, projektový a programový pracovník (nařízení vlády č. 222/2010 Sb.) za řízení malé příspěvkové organizace (komplexní koordinace ekonomické, personální, technické, provozní, majetkové a organizační správy organizace, případně správy dalších oborů činnosti organizace). V tomto případě se však bude plnění kvalifikačních předpokladů řídit podle obecných pravidel a je třeba, aby ředitelka mateřské školy dosahovala vysokoškolského vzdělání – magisterského studijního programu, popřípadě bakalářského studijního programu. Studium je třeba zahájit do 4 let od zařazení do 11. platové třídy.</a:t>
            </a:r>
          </a:p>
          <a:p>
            <a:pPr>
              <a:spcBef>
                <a:spcPct val="0"/>
              </a:spcBef>
              <a:buNone/>
            </a:pPr>
            <a:endParaRPr lang="cs-CZ" altLang="cs-CZ" dirty="0">
              <a:latin typeface="Arial" charset="0"/>
            </a:endParaRPr>
          </a:p>
          <a:p>
            <a:endParaRPr lang="cs-CZ" dirty="0"/>
          </a:p>
        </p:txBody>
      </p:sp>
    </p:spTree>
    <p:extLst>
      <p:ext uri="{BB962C8B-B14F-4D97-AF65-F5344CB8AC3E}">
        <p14:creationId xmlns:p14="http://schemas.microsoft.com/office/powerpoint/2010/main" val="158164526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Platový stupeň</a:t>
            </a:r>
          </a:p>
        </p:txBody>
      </p:sp>
      <p:sp>
        <p:nvSpPr>
          <p:cNvPr id="3" name="Zástupný symbol pro obsah 2"/>
          <p:cNvSpPr>
            <a:spLocks noGrp="1"/>
          </p:cNvSpPr>
          <p:nvPr>
            <p:ph idx="1"/>
          </p:nvPr>
        </p:nvSpPr>
        <p:spPr/>
        <p:txBody>
          <a:bodyPr>
            <a:normAutofit fontScale="92500"/>
          </a:bodyPr>
          <a:lstStyle/>
          <a:p>
            <a:r>
              <a:rPr lang="cs-CZ" b="1" dirty="0"/>
              <a:t>V plném rozsahu </a:t>
            </a:r>
            <a:r>
              <a:rPr lang="cs-CZ" dirty="0"/>
              <a:t>se započte praxe v oboru požadované práce.</a:t>
            </a:r>
          </a:p>
          <a:p>
            <a:r>
              <a:rPr lang="cs-CZ" b="1" dirty="0"/>
              <a:t>V rozsahu</a:t>
            </a:r>
            <a:r>
              <a:rPr lang="cs-CZ" dirty="0"/>
              <a:t> </a:t>
            </a:r>
            <a:r>
              <a:rPr lang="cs-CZ" b="1" dirty="0"/>
              <a:t>nejvýše dvou třetin </a:t>
            </a:r>
            <a:r>
              <a:rPr lang="cs-CZ" dirty="0"/>
              <a:t>se započte jiná praxe v závislosti na míře její využitelnosti pro výkon požadované práce (vnitřní platový předpis).</a:t>
            </a:r>
          </a:p>
          <a:p>
            <a:r>
              <a:rPr lang="cs-CZ" b="1" dirty="0"/>
              <a:t>V plném rozsahu, nejvýše však v rozsahu stanoveném zvláštním právním předpisem </a:t>
            </a:r>
            <a:r>
              <a:rPr lang="cs-CZ" dirty="0"/>
              <a:t>pro výkon vojenské základní (náhradní) služby platným v době jejího výkonu, započte zaměstnavatel zaměstnanci dobu výkonu základní (náhradní) vojenské služby nebo civilní služby. </a:t>
            </a:r>
            <a:r>
              <a:rPr lang="cs-CZ" b="1" dirty="0"/>
              <a:t>V plném rozsahu, nejvýše však v celkovém rozsahu 6 let</a:t>
            </a:r>
            <a:r>
              <a:rPr lang="cs-CZ" dirty="0"/>
              <a:t>, započte zaměstnavatel zaměstnanci dobu skutečného čerpání mateřské dovolené, další mateřské dovolené nebo rodičovské dovolené nebo trvalé péče o dítě nebo děti a dobu osobní péče o osobu závislou na péči jiné osoby, je-li závislou osobou nezletilé dítě.</a:t>
            </a:r>
          </a:p>
          <a:p>
            <a:endParaRPr lang="cs-CZ" dirty="0"/>
          </a:p>
        </p:txBody>
      </p:sp>
    </p:spTree>
    <p:extLst>
      <p:ext uri="{BB962C8B-B14F-4D97-AF65-F5344CB8AC3E}">
        <p14:creationId xmlns:p14="http://schemas.microsoft.com/office/powerpoint/2010/main" val="139343336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val="2530246629"/>
              </p:ext>
            </p:extLst>
          </p:nvPr>
        </p:nvGraphicFramePr>
        <p:xfrm>
          <a:off x="1139687" y="850638"/>
          <a:ext cx="9978887" cy="5694390"/>
        </p:xfrm>
        <a:graphic>
          <a:graphicData uri="http://schemas.openxmlformats.org/drawingml/2006/table">
            <a:tbl>
              <a:tblPr/>
              <a:tblGrid>
                <a:gridCol w="2651793">
                  <a:extLst>
                    <a:ext uri="{9D8B030D-6E8A-4147-A177-3AD203B41FA5}">
                      <a16:colId xmlns:a16="http://schemas.microsoft.com/office/drawing/2014/main" val="20000"/>
                    </a:ext>
                  </a:extLst>
                </a:gridCol>
                <a:gridCol w="4289665">
                  <a:extLst>
                    <a:ext uri="{9D8B030D-6E8A-4147-A177-3AD203B41FA5}">
                      <a16:colId xmlns:a16="http://schemas.microsoft.com/office/drawing/2014/main" val="20001"/>
                    </a:ext>
                  </a:extLst>
                </a:gridCol>
                <a:gridCol w="3037429">
                  <a:extLst>
                    <a:ext uri="{9D8B030D-6E8A-4147-A177-3AD203B41FA5}">
                      <a16:colId xmlns:a16="http://schemas.microsoft.com/office/drawing/2014/main" val="20002"/>
                    </a:ext>
                  </a:extLst>
                </a:gridCol>
              </a:tblGrid>
              <a:tr h="92917">
                <a:tc>
                  <a:txBody>
                    <a:bodyPr/>
                    <a:lstStyle/>
                    <a:p>
                      <a:pPr algn="ctr">
                        <a:spcAft>
                          <a:spcPts val="0"/>
                        </a:spcAft>
                      </a:pPr>
                      <a:r>
                        <a:rPr lang="cs-CZ" sz="1200" b="1" dirty="0">
                          <a:latin typeface="Times New Roman"/>
                          <a:ea typeface="Times New Roman"/>
                        </a:rPr>
                        <a:t>platová třída</a:t>
                      </a:r>
                      <a:endParaRPr lang="cs-CZ"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200" b="1">
                          <a:latin typeface="Times New Roman"/>
                          <a:ea typeface="Times New Roman"/>
                        </a:rPr>
                        <a:t>dosažené vzdělání</a:t>
                      </a:r>
                      <a:endParaRPr lang="cs-CZ"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200" b="1">
                          <a:latin typeface="Times New Roman"/>
                          <a:ea typeface="Times New Roman"/>
                        </a:rPr>
                        <a:t>odpočet let</a:t>
                      </a:r>
                      <a:endParaRPr lang="cs-CZ"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18585">
                <a:tc>
                  <a:txBody>
                    <a:bodyPr/>
                    <a:lstStyle/>
                    <a:p>
                      <a:pPr algn="just">
                        <a:spcAft>
                          <a:spcPts val="0"/>
                        </a:spcAft>
                      </a:pPr>
                      <a:r>
                        <a:rPr lang="cs-CZ" sz="2000" dirty="0">
                          <a:latin typeface="Times New Roman"/>
                          <a:ea typeface="Times New Roman"/>
                        </a:rPr>
                        <a:t>6. – 8. platová třída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cs-CZ" sz="2000">
                          <a:latin typeface="Times New Roman"/>
                          <a:ea typeface="Times New Roman"/>
                        </a:rPr>
                        <a:t>Střední vzdělání s výučním listem</a:t>
                      </a:r>
                    </a:p>
                    <a:p>
                      <a:pPr algn="just">
                        <a:spcAft>
                          <a:spcPts val="0"/>
                        </a:spcAft>
                      </a:pPr>
                      <a:r>
                        <a:rPr lang="cs-CZ" sz="2000">
                          <a:latin typeface="Times New Roman"/>
                          <a:ea typeface="Times New Roman"/>
                        </a:rPr>
                        <a:t>Střední vzdělání</a:t>
                      </a:r>
                    </a:p>
                    <a:p>
                      <a:pPr algn="just">
                        <a:spcAft>
                          <a:spcPts val="0"/>
                        </a:spcAft>
                      </a:pPr>
                      <a:r>
                        <a:rPr lang="cs-CZ" sz="2000">
                          <a:latin typeface="Times New Roman"/>
                          <a:ea typeface="Times New Roman"/>
                        </a:rPr>
                        <a:t>Základní vzdělání, základy vzdělání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42950" lvl="1" indent="-285750" algn="just">
                        <a:spcAft>
                          <a:spcPts val="0"/>
                        </a:spcAft>
                        <a:buFont typeface="Times New Roman"/>
                        <a:buChar char="-"/>
                      </a:pPr>
                      <a:r>
                        <a:rPr lang="cs-CZ" sz="2000">
                          <a:latin typeface="Times New Roman"/>
                          <a:ea typeface="Times New Roman"/>
                        </a:rPr>
                        <a:t>1 rok</a:t>
                      </a:r>
                    </a:p>
                    <a:p>
                      <a:pPr marL="742950" lvl="1" indent="-285750" algn="just">
                        <a:spcAft>
                          <a:spcPts val="0"/>
                        </a:spcAft>
                        <a:buFont typeface="Times New Roman"/>
                        <a:buChar char="-"/>
                      </a:pPr>
                      <a:r>
                        <a:rPr lang="cs-CZ" sz="2000">
                          <a:latin typeface="Times New Roman"/>
                          <a:ea typeface="Times New Roman"/>
                        </a:rPr>
                        <a:t>2 roky</a:t>
                      </a:r>
                    </a:p>
                    <a:p>
                      <a:pPr marL="742950" lvl="1" indent="-285750" algn="just">
                        <a:spcAft>
                          <a:spcPts val="0"/>
                        </a:spcAft>
                        <a:buFont typeface="Times New Roman"/>
                        <a:buChar char="-"/>
                      </a:pPr>
                      <a:r>
                        <a:rPr lang="cs-CZ" sz="2000">
                          <a:latin typeface="Times New Roman"/>
                          <a:ea typeface="Times New Roman"/>
                        </a:rPr>
                        <a:t>4 roky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224780">
                <a:tc>
                  <a:txBody>
                    <a:bodyPr/>
                    <a:lstStyle/>
                    <a:p>
                      <a:pPr algn="just">
                        <a:spcAft>
                          <a:spcPts val="0"/>
                        </a:spcAft>
                      </a:pPr>
                      <a:r>
                        <a:rPr lang="cs-CZ" sz="2000" dirty="0">
                          <a:latin typeface="Times New Roman"/>
                          <a:ea typeface="Times New Roman"/>
                        </a:rPr>
                        <a:t>9. platová třída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cs-CZ" sz="2000">
                          <a:latin typeface="Times New Roman"/>
                          <a:ea typeface="Times New Roman"/>
                        </a:rPr>
                        <a:t>Střední vzdělání s maturitní zkouškou</a:t>
                      </a:r>
                    </a:p>
                    <a:p>
                      <a:pPr algn="just">
                        <a:spcAft>
                          <a:spcPts val="0"/>
                        </a:spcAft>
                      </a:pPr>
                      <a:r>
                        <a:rPr lang="cs-CZ" sz="2000">
                          <a:latin typeface="Times New Roman"/>
                          <a:ea typeface="Times New Roman"/>
                        </a:rPr>
                        <a:t>Střední vzdělání s výučním listem</a:t>
                      </a:r>
                    </a:p>
                    <a:p>
                      <a:pPr algn="just">
                        <a:spcAft>
                          <a:spcPts val="0"/>
                        </a:spcAft>
                      </a:pPr>
                      <a:r>
                        <a:rPr lang="cs-CZ" sz="2000">
                          <a:latin typeface="Times New Roman"/>
                          <a:ea typeface="Times New Roman"/>
                        </a:rPr>
                        <a:t>Střední vzdělání</a:t>
                      </a:r>
                    </a:p>
                    <a:p>
                      <a:pPr algn="just">
                        <a:spcAft>
                          <a:spcPts val="0"/>
                        </a:spcAft>
                      </a:pPr>
                      <a:r>
                        <a:rPr lang="cs-CZ" sz="2000">
                          <a:latin typeface="Times New Roman"/>
                          <a:ea typeface="Times New Roman"/>
                        </a:rPr>
                        <a:t>Základní vzdělání, základy vzdělání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2000" dirty="0">
                          <a:latin typeface="Times New Roman"/>
                          <a:ea typeface="Times New Roman"/>
                        </a:rPr>
                        <a:t>- 2 roky</a:t>
                      </a:r>
                    </a:p>
                    <a:p>
                      <a:pPr algn="ctr">
                        <a:spcAft>
                          <a:spcPts val="0"/>
                        </a:spcAft>
                      </a:pPr>
                      <a:r>
                        <a:rPr lang="cs-CZ" sz="2000" dirty="0">
                          <a:latin typeface="Times New Roman"/>
                          <a:ea typeface="Times New Roman"/>
                        </a:rPr>
                        <a:t>- 3 roky</a:t>
                      </a:r>
                    </a:p>
                    <a:p>
                      <a:pPr algn="ctr">
                        <a:spcAft>
                          <a:spcPts val="0"/>
                        </a:spcAft>
                      </a:pPr>
                      <a:r>
                        <a:rPr lang="cs-CZ" sz="2000" dirty="0">
                          <a:latin typeface="Times New Roman"/>
                          <a:ea typeface="Times New Roman"/>
                        </a:rPr>
                        <a:t>- 4 roky</a:t>
                      </a:r>
                    </a:p>
                    <a:p>
                      <a:pPr algn="ctr">
                        <a:spcAft>
                          <a:spcPts val="0"/>
                        </a:spcAft>
                      </a:pPr>
                      <a:r>
                        <a:rPr lang="cs-CZ" sz="2000" dirty="0">
                          <a:latin typeface="Times New Roman"/>
                          <a:ea typeface="Times New Roman"/>
                        </a:rPr>
                        <a:t>- 6 roků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30975">
                <a:tc>
                  <a:txBody>
                    <a:bodyPr/>
                    <a:lstStyle/>
                    <a:p>
                      <a:pPr algn="just">
                        <a:spcAft>
                          <a:spcPts val="0"/>
                        </a:spcAft>
                      </a:pPr>
                      <a:r>
                        <a:rPr lang="cs-CZ" sz="2000" dirty="0">
                          <a:latin typeface="Times New Roman"/>
                          <a:ea typeface="Times New Roman"/>
                        </a:rPr>
                        <a:t>10. platová třída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cs-CZ" sz="2000">
                          <a:latin typeface="Times New Roman"/>
                          <a:ea typeface="Times New Roman"/>
                        </a:rPr>
                        <a:t>Vyšší odborné vzdělání</a:t>
                      </a:r>
                    </a:p>
                    <a:p>
                      <a:pPr algn="just">
                        <a:spcAft>
                          <a:spcPts val="0"/>
                        </a:spcAft>
                      </a:pPr>
                      <a:r>
                        <a:rPr lang="cs-CZ" sz="2000">
                          <a:latin typeface="Times New Roman"/>
                          <a:ea typeface="Times New Roman"/>
                        </a:rPr>
                        <a:t>Střední vzdělání s maturitní zkouškou</a:t>
                      </a:r>
                    </a:p>
                    <a:p>
                      <a:pPr algn="just">
                        <a:spcAft>
                          <a:spcPts val="0"/>
                        </a:spcAft>
                      </a:pPr>
                      <a:r>
                        <a:rPr lang="cs-CZ" sz="2000">
                          <a:latin typeface="Times New Roman"/>
                          <a:ea typeface="Times New Roman"/>
                        </a:rPr>
                        <a:t>Střední vzdělání s výučním listem</a:t>
                      </a:r>
                    </a:p>
                    <a:p>
                      <a:pPr algn="just">
                        <a:spcAft>
                          <a:spcPts val="0"/>
                        </a:spcAft>
                      </a:pPr>
                      <a:r>
                        <a:rPr lang="cs-CZ" sz="2000">
                          <a:latin typeface="Times New Roman"/>
                          <a:ea typeface="Times New Roman"/>
                        </a:rPr>
                        <a:t>Střední vzdělání</a:t>
                      </a:r>
                    </a:p>
                    <a:p>
                      <a:pPr algn="just">
                        <a:spcAft>
                          <a:spcPts val="0"/>
                        </a:spcAft>
                      </a:pPr>
                      <a:r>
                        <a:rPr lang="cs-CZ" sz="2000">
                          <a:latin typeface="Times New Roman"/>
                          <a:ea typeface="Times New Roman"/>
                        </a:rPr>
                        <a:t>Základní vzdělání, základy vzdělání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2000" dirty="0">
                          <a:latin typeface="Times New Roman"/>
                          <a:ea typeface="Times New Roman"/>
                        </a:rPr>
                        <a:t>- 1 rok</a:t>
                      </a:r>
                    </a:p>
                    <a:p>
                      <a:pPr algn="ctr">
                        <a:spcAft>
                          <a:spcPts val="0"/>
                        </a:spcAft>
                      </a:pPr>
                      <a:r>
                        <a:rPr lang="cs-CZ" sz="2000" dirty="0">
                          <a:latin typeface="Times New Roman"/>
                          <a:ea typeface="Times New Roman"/>
                        </a:rPr>
                        <a:t>- 3 roky</a:t>
                      </a:r>
                    </a:p>
                    <a:p>
                      <a:pPr algn="ctr">
                        <a:spcAft>
                          <a:spcPts val="0"/>
                        </a:spcAft>
                      </a:pPr>
                      <a:r>
                        <a:rPr lang="cs-CZ" sz="2000" dirty="0">
                          <a:latin typeface="Times New Roman"/>
                          <a:ea typeface="Times New Roman"/>
                        </a:rPr>
                        <a:t>- 4 roky</a:t>
                      </a:r>
                    </a:p>
                    <a:p>
                      <a:pPr algn="ctr">
                        <a:spcAft>
                          <a:spcPts val="0"/>
                        </a:spcAft>
                      </a:pPr>
                      <a:r>
                        <a:rPr lang="cs-CZ" sz="2000" dirty="0">
                          <a:latin typeface="Times New Roman"/>
                          <a:ea typeface="Times New Roman"/>
                        </a:rPr>
                        <a:t>- 5 roků</a:t>
                      </a:r>
                    </a:p>
                    <a:p>
                      <a:pPr algn="ctr">
                        <a:spcAft>
                          <a:spcPts val="0"/>
                        </a:spcAft>
                      </a:pPr>
                      <a:r>
                        <a:rPr lang="cs-CZ" sz="2000" dirty="0">
                          <a:latin typeface="Times New Roman"/>
                          <a:ea typeface="Times New Roman"/>
                        </a:rPr>
                        <a:t>- 7 roků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37170">
                <a:tc>
                  <a:txBody>
                    <a:bodyPr/>
                    <a:lstStyle/>
                    <a:p>
                      <a:pPr algn="just">
                        <a:spcAft>
                          <a:spcPts val="0"/>
                        </a:spcAft>
                      </a:pPr>
                      <a:r>
                        <a:rPr lang="cs-CZ" sz="2000" dirty="0">
                          <a:latin typeface="Times New Roman"/>
                          <a:ea typeface="Times New Roman"/>
                        </a:rPr>
                        <a:t>11. – 16. platová třída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cs-CZ" sz="2000" dirty="0">
                          <a:latin typeface="Times New Roman"/>
                          <a:ea typeface="Times New Roman"/>
                        </a:rPr>
                        <a:t>Bakalářské studium </a:t>
                      </a:r>
                    </a:p>
                    <a:p>
                      <a:pPr algn="just">
                        <a:spcAft>
                          <a:spcPts val="0"/>
                        </a:spcAft>
                      </a:pPr>
                      <a:r>
                        <a:rPr lang="cs-CZ" sz="2000" dirty="0">
                          <a:latin typeface="Times New Roman"/>
                          <a:ea typeface="Times New Roman"/>
                        </a:rPr>
                        <a:t>Vyšší odborné vzdělání</a:t>
                      </a:r>
                    </a:p>
                    <a:p>
                      <a:pPr algn="just">
                        <a:spcAft>
                          <a:spcPts val="0"/>
                        </a:spcAft>
                      </a:pPr>
                      <a:r>
                        <a:rPr lang="cs-CZ" sz="2000" dirty="0">
                          <a:latin typeface="Times New Roman"/>
                          <a:ea typeface="Times New Roman"/>
                        </a:rPr>
                        <a:t>Střední vzdělání s maturitní zkouškou</a:t>
                      </a:r>
                    </a:p>
                    <a:p>
                      <a:pPr algn="just">
                        <a:spcAft>
                          <a:spcPts val="0"/>
                        </a:spcAft>
                      </a:pPr>
                      <a:r>
                        <a:rPr lang="cs-CZ" sz="2000" dirty="0">
                          <a:latin typeface="Times New Roman"/>
                          <a:ea typeface="Times New Roman"/>
                        </a:rPr>
                        <a:t>Střední vzdělání s výučním listem</a:t>
                      </a:r>
                    </a:p>
                    <a:p>
                      <a:pPr algn="just">
                        <a:spcAft>
                          <a:spcPts val="0"/>
                        </a:spcAft>
                      </a:pPr>
                      <a:r>
                        <a:rPr lang="cs-CZ" sz="2000" dirty="0">
                          <a:latin typeface="Times New Roman"/>
                          <a:ea typeface="Times New Roman"/>
                        </a:rPr>
                        <a:t>Střední vzdělání</a:t>
                      </a:r>
                    </a:p>
                    <a:p>
                      <a:pPr algn="just">
                        <a:spcAft>
                          <a:spcPts val="0"/>
                        </a:spcAft>
                      </a:pPr>
                      <a:r>
                        <a:rPr lang="cs-CZ" sz="2000" dirty="0">
                          <a:latin typeface="Times New Roman"/>
                          <a:ea typeface="Times New Roman"/>
                        </a:rPr>
                        <a:t>Základní vzdělání, základy vzdělání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42950" lvl="1" indent="-285750" algn="just">
                        <a:spcAft>
                          <a:spcPts val="0"/>
                        </a:spcAft>
                        <a:buFont typeface="Times New Roman"/>
                        <a:buChar char="-"/>
                      </a:pPr>
                      <a:r>
                        <a:rPr lang="cs-CZ" sz="2000" dirty="0">
                          <a:latin typeface="Times New Roman"/>
                          <a:ea typeface="Times New Roman"/>
                        </a:rPr>
                        <a:t>2 roky</a:t>
                      </a:r>
                    </a:p>
                    <a:p>
                      <a:pPr marL="742950" lvl="1" indent="-285750" algn="just">
                        <a:spcAft>
                          <a:spcPts val="0"/>
                        </a:spcAft>
                        <a:buFont typeface="Times New Roman"/>
                        <a:buChar char="-"/>
                      </a:pPr>
                      <a:r>
                        <a:rPr lang="cs-CZ" sz="2000" dirty="0">
                          <a:latin typeface="Times New Roman"/>
                          <a:ea typeface="Times New Roman"/>
                        </a:rPr>
                        <a:t>3 roky</a:t>
                      </a:r>
                    </a:p>
                    <a:p>
                      <a:pPr marL="742950" lvl="1" indent="-285750" algn="just">
                        <a:spcAft>
                          <a:spcPts val="0"/>
                        </a:spcAft>
                        <a:buFont typeface="Times New Roman"/>
                        <a:buChar char="-"/>
                      </a:pPr>
                      <a:r>
                        <a:rPr lang="cs-CZ" sz="2000" dirty="0">
                          <a:latin typeface="Times New Roman"/>
                          <a:ea typeface="Times New Roman"/>
                        </a:rPr>
                        <a:t>5 roků</a:t>
                      </a:r>
                    </a:p>
                    <a:p>
                      <a:pPr marL="742950" lvl="1" indent="-285750" algn="just">
                        <a:spcAft>
                          <a:spcPts val="0"/>
                        </a:spcAft>
                        <a:buFont typeface="Times New Roman"/>
                        <a:buChar char="-"/>
                      </a:pPr>
                      <a:r>
                        <a:rPr lang="cs-CZ" sz="2000" dirty="0">
                          <a:latin typeface="Times New Roman"/>
                          <a:ea typeface="Times New Roman"/>
                        </a:rPr>
                        <a:t>6 roků</a:t>
                      </a:r>
                    </a:p>
                    <a:p>
                      <a:pPr marL="742950" lvl="1" indent="-285750" algn="just">
                        <a:spcAft>
                          <a:spcPts val="0"/>
                        </a:spcAft>
                        <a:buFont typeface="Times New Roman"/>
                        <a:buChar char="-"/>
                      </a:pPr>
                      <a:r>
                        <a:rPr lang="cs-CZ" sz="2000" dirty="0">
                          <a:latin typeface="Times New Roman"/>
                          <a:ea typeface="Times New Roman"/>
                        </a:rPr>
                        <a:t>7 roků</a:t>
                      </a:r>
                    </a:p>
                    <a:p>
                      <a:pPr marL="742950" lvl="1" indent="-285750" algn="just">
                        <a:spcAft>
                          <a:spcPts val="0"/>
                        </a:spcAft>
                        <a:buFont typeface="Times New Roman"/>
                        <a:buChar char="-"/>
                      </a:pPr>
                      <a:r>
                        <a:rPr lang="cs-CZ" sz="2000" dirty="0">
                          <a:latin typeface="Times New Roman"/>
                          <a:ea typeface="Times New Roman"/>
                        </a:rPr>
                        <a:t>9 roků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025" name="Rectangle 1"/>
          <p:cNvSpPr>
            <a:spLocks noChangeArrowheads="1"/>
          </p:cNvSpPr>
          <p:nvPr/>
        </p:nvSpPr>
        <p:spPr bwMode="auto">
          <a:xfrm>
            <a:off x="1524001"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cs-CZ">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947E84-1F43-4913-9348-AA39BC17ED71}"/>
              </a:ext>
            </a:extLst>
          </p:cNvPr>
          <p:cNvSpPr>
            <a:spLocks noGrp="1"/>
          </p:cNvSpPr>
          <p:nvPr>
            <p:ph type="title"/>
          </p:nvPr>
        </p:nvSpPr>
        <p:spPr/>
        <p:txBody>
          <a:bodyPr/>
          <a:lstStyle/>
          <a:p>
            <a:r>
              <a:rPr lang="cs-CZ" dirty="0"/>
              <a:t>Osnova</a:t>
            </a:r>
          </a:p>
        </p:txBody>
      </p:sp>
      <p:sp>
        <p:nvSpPr>
          <p:cNvPr id="3" name="Zástupný symbol pro obsah 2">
            <a:extLst>
              <a:ext uri="{FF2B5EF4-FFF2-40B4-BE49-F238E27FC236}">
                <a16:creationId xmlns:a16="http://schemas.microsoft.com/office/drawing/2014/main" id="{161EC872-B5F0-45ED-A41D-25CF5B197E82}"/>
              </a:ext>
            </a:extLst>
          </p:cNvPr>
          <p:cNvSpPr>
            <a:spLocks noGrp="1"/>
          </p:cNvSpPr>
          <p:nvPr>
            <p:ph idx="1"/>
          </p:nvPr>
        </p:nvSpPr>
        <p:spPr/>
        <p:txBody>
          <a:bodyPr/>
          <a:lstStyle/>
          <a:p>
            <a:r>
              <a:rPr lang="cs-CZ" dirty="0"/>
              <a:t>Právní předpisy upravující pracovněprávní vztahy PP</a:t>
            </a:r>
          </a:p>
          <a:p>
            <a:r>
              <a:rPr lang="cs-CZ" dirty="0"/>
              <a:t>ŠZ a jmenování ředitele školy</a:t>
            </a:r>
          </a:p>
          <a:p>
            <a:r>
              <a:rPr lang="cs-CZ" dirty="0"/>
              <a:t>Obecné instituty ZP</a:t>
            </a:r>
          </a:p>
          <a:p>
            <a:r>
              <a:rPr lang="cs-CZ" dirty="0"/>
              <a:t>Speciální právní úprava ZPP</a:t>
            </a:r>
          </a:p>
        </p:txBody>
      </p:sp>
    </p:spTree>
    <p:extLst>
      <p:ext uri="{BB962C8B-B14F-4D97-AF65-F5344CB8AC3E}">
        <p14:creationId xmlns:p14="http://schemas.microsoft.com/office/powerpoint/2010/main" val="1295411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Výjimky z odborné kvalifikace - § 32 ZPP</a:t>
            </a:r>
          </a:p>
        </p:txBody>
      </p:sp>
      <p:sp>
        <p:nvSpPr>
          <p:cNvPr id="3" name="Zástupný symbol pro obsah 2"/>
          <p:cNvSpPr>
            <a:spLocks noGrp="1"/>
          </p:cNvSpPr>
          <p:nvPr>
            <p:ph idx="1"/>
          </p:nvPr>
        </p:nvSpPr>
        <p:spPr>
          <a:xfrm>
            <a:off x="838200" y="1825625"/>
            <a:ext cx="10515600" cy="4351338"/>
          </a:xfrm>
        </p:spPr>
        <p:txBody>
          <a:bodyPr>
            <a:normAutofit fontScale="40000" lnSpcReduction="20000"/>
          </a:bodyPr>
          <a:lstStyle/>
          <a:p>
            <a:pPr marL="0" indent="0">
              <a:buNone/>
            </a:pPr>
            <a:endParaRPr lang="cs-CZ" sz="3600" dirty="0"/>
          </a:p>
          <a:p>
            <a:pPr marL="0" indent="0">
              <a:buNone/>
            </a:pPr>
            <a:r>
              <a:rPr lang="cs-CZ" sz="3600" dirty="0"/>
              <a:t>	</a:t>
            </a:r>
            <a:r>
              <a:rPr lang="cs-CZ" sz="5100" dirty="0"/>
              <a:t>(1) Fyzická osoba, která nesplňuje předpoklad podle § 3 odst. 1 písm. b), může vykonávat přímou pedagogickou činnost po dni nabytí účinnosti tohoto zákona</a:t>
            </a:r>
          </a:p>
          <a:p>
            <a:pPr marL="514350" indent="-514350">
              <a:buFont typeface="+mj-lt"/>
              <a:buAutoNum type="alphaLcParenR"/>
            </a:pPr>
            <a:r>
              <a:rPr lang="cs-CZ" sz="5100" dirty="0"/>
              <a:t>pokud ke dni účinnosti tohoto zákona dosáhla </a:t>
            </a:r>
            <a:r>
              <a:rPr lang="cs-CZ" sz="5100" u="sng" dirty="0"/>
              <a:t>50 let věku </a:t>
            </a:r>
            <a:r>
              <a:rPr lang="cs-CZ" sz="5100" dirty="0"/>
              <a:t>a dlouhodobým výkonem přímé pedagogické činnosti na příslušném druhu nebo typu školy nejméně po dobu </a:t>
            </a:r>
            <a:r>
              <a:rPr lang="cs-CZ" sz="5100" u="sng" dirty="0"/>
              <a:t>15 let </a:t>
            </a:r>
            <a:r>
              <a:rPr lang="cs-CZ" sz="5100" dirty="0"/>
              <a:t>prokázala schopnost výkonu požadované činnosti, </a:t>
            </a:r>
            <a:r>
              <a:rPr lang="cs-CZ" sz="5100" b="1" dirty="0"/>
              <a:t>1. 1. 2005!!!</a:t>
            </a:r>
            <a:endParaRPr lang="cs-CZ" sz="5100" dirty="0"/>
          </a:p>
          <a:p>
            <a:pPr marL="514350" indent="-514350">
              <a:buFont typeface="+mj-lt"/>
              <a:buAutoNum type="alphaLcParenR"/>
            </a:pPr>
            <a:r>
              <a:rPr lang="cs-CZ" sz="5100" dirty="0"/>
              <a:t>nejdéle po dobu </a:t>
            </a:r>
            <a:r>
              <a:rPr lang="cs-CZ" sz="5100" u="sng" dirty="0"/>
              <a:t>deseti let</a:t>
            </a:r>
            <a:r>
              <a:rPr lang="cs-CZ" sz="5100" dirty="0"/>
              <a:t>, pokud v této době nezahájí studium, kterým potřebný předpoklad získá, </a:t>
            </a:r>
            <a:r>
              <a:rPr lang="cs-CZ" sz="5100" u="sng" dirty="0"/>
              <a:t>a toto studium úspěšně ukončí</a:t>
            </a:r>
            <a:r>
              <a:rPr lang="cs-CZ" sz="5100" dirty="0"/>
              <a:t>,</a:t>
            </a:r>
          </a:p>
          <a:p>
            <a:pPr marL="514350" indent="-514350">
              <a:buFont typeface="+mj-lt"/>
              <a:buAutoNum type="alphaLcParenR"/>
            </a:pPr>
            <a:r>
              <a:rPr lang="cs-CZ" sz="5100" dirty="0"/>
              <a:t> jestliže v době vzniku základního pracovněprávního vztahu neuskutečňovaly vysoké školy pro výuku odborných předmětů ve střední a vyšší odborné škole akreditovaný magisterský studijní program příslušného studijního oboru; v tomto případě se získáním nejvyššího dosažitelného vzdělání v příslušném oboru považuje předpoklad odborné kvalifikace pro pracovněprávní účely za splněný.</a:t>
            </a:r>
          </a:p>
          <a:p>
            <a:pPr marL="514350" indent="-514350">
              <a:buFont typeface="+mj-lt"/>
              <a:buAutoNum type="alphaLcParenR"/>
            </a:pPr>
            <a:r>
              <a:rPr lang="cs-CZ" altLang="cs-CZ" sz="5100" dirty="0"/>
              <a:t>pokud ke dni </a:t>
            </a:r>
            <a:r>
              <a:rPr lang="cs-CZ" altLang="cs-CZ" sz="5100" u="sng" dirty="0"/>
              <a:t>1. ledna 2015</a:t>
            </a:r>
            <a:r>
              <a:rPr lang="cs-CZ" altLang="cs-CZ" sz="5100" dirty="0"/>
              <a:t> dosáhla alespoň </a:t>
            </a:r>
            <a:r>
              <a:rPr lang="cs-CZ" altLang="cs-CZ" sz="5100" u="sng" dirty="0"/>
              <a:t>55 let věku </a:t>
            </a:r>
            <a:r>
              <a:rPr lang="cs-CZ" altLang="cs-CZ" sz="5100" dirty="0"/>
              <a:t>a pokud vykonávala přímou pedagogickou činnost na příslušném druhu školy nejméně po dobu </a:t>
            </a:r>
            <a:r>
              <a:rPr lang="cs-CZ" altLang="cs-CZ" sz="5100" u="sng" dirty="0"/>
              <a:t>20 let</a:t>
            </a:r>
            <a:r>
              <a:rPr lang="cs-CZ" altLang="cs-CZ" sz="5100" dirty="0"/>
              <a:t>. </a:t>
            </a:r>
          </a:p>
          <a:p>
            <a:pPr marL="0" indent="0">
              <a:buNone/>
            </a:pPr>
            <a:r>
              <a:rPr lang="cs-CZ" altLang="cs-CZ" sz="5100" b="1" dirty="0"/>
              <a:t>Nevztahuje se na psychologa</a:t>
            </a:r>
          </a:p>
          <a:p>
            <a:pPr marL="0" indent="0">
              <a:buNone/>
            </a:pPr>
            <a:endParaRPr lang="cs-CZ" sz="3800" dirty="0"/>
          </a:p>
        </p:txBody>
      </p:sp>
    </p:spTree>
    <p:extLst>
      <p:ext uri="{BB962C8B-B14F-4D97-AF65-F5344CB8AC3E}">
        <p14:creationId xmlns:p14="http://schemas.microsoft.com/office/powerpoint/2010/main" val="2732189134"/>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Záporná hodnota zápočtu praxe</a:t>
            </a:r>
          </a:p>
        </p:txBody>
      </p:sp>
      <p:sp>
        <p:nvSpPr>
          <p:cNvPr id="3" name="Zástupný symbol pro obsah 2"/>
          <p:cNvSpPr>
            <a:spLocks noGrp="1"/>
          </p:cNvSpPr>
          <p:nvPr>
            <p:ph idx="1"/>
          </p:nvPr>
        </p:nvSpPr>
        <p:spPr/>
        <p:txBody>
          <a:bodyPr>
            <a:normAutofit/>
          </a:bodyPr>
          <a:lstStyle/>
          <a:p>
            <a:r>
              <a:rPr lang="cs-CZ" dirty="0"/>
              <a:t>Zaměstnanci, který nezískal započitatelnou praxi nebo získal započitatelnou praxi kratší, než je doba, kterou mu měl zaměstnavatel odečíst, se o dobu, která mu nemohla být odečtena, prodlužuje doba stanovená pro postup do nejbližšího vyššího platového stupně. </a:t>
            </a:r>
          </a:p>
          <a:p>
            <a:r>
              <a:rPr lang="cs-CZ" dirty="0"/>
              <a:t>Pokud zaměstnanec dosáhne v průběhu pracovního poměru vyššího vzdělání, než podle kterého mu byla naposledy určena započitatelná praxe, přičte mu zaměstnavatel dobu odpovídající dosaženému vzdělání, která mu byla původně odečtena. </a:t>
            </a:r>
          </a:p>
          <a:p>
            <a:endParaRPr lang="cs-CZ" dirty="0"/>
          </a:p>
        </p:txBody>
      </p:sp>
    </p:spTree>
    <p:extLst>
      <p:ext uri="{BB962C8B-B14F-4D97-AF65-F5344CB8AC3E}">
        <p14:creationId xmlns:p14="http://schemas.microsoft.com/office/powerpoint/2010/main" val="31783212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Platový postup</a:t>
            </a:r>
          </a:p>
        </p:txBody>
      </p:sp>
      <p:sp>
        <p:nvSpPr>
          <p:cNvPr id="3" name="Zástupný symbol pro obsah 2"/>
          <p:cNvSpPr>
            <a:spLocks noGrp="1"/>
          </p:cNvSpPr>
          <p:nvPr>
            <p:ph idx="1"/>
          </p:nvPr>
        </p:nvSpPr>
        <p:spPr/>
        <p:txBody>
          <a:bodyPr>
            <a:normAutofit/>
          </a:bodyPr>
          <a:lstStyle/>
          <a:p>
            <a:r>
              <a:rPr lang="cs-CZ" dirty="0"/>
              <a:t>Od prvého dne kalendářního měsíce, ve kterém dosáhl doby započitatelné praxe stanovené pro jednotlivé platové stupně v přílohách nařízení vlády. </a:t>
            </a:r>
          </a:p>
          <a:p>
            <a:endParaRPr lang="cs-CZ" dirty="0"/>
          </a:p>
          <a:p>
            <a:r>
              <a:rPr lang="cs-CZ" dirty="0"/>
              <a:t>Počítání doby (roční doba od 1. 1. – 31. 12.)</a:t>
            </a:r>
          </a:p>
        </p:txBody>
      </p:sp>
    </p:spTree>
    <p:extLst>
      <p:ext uri="{BB962C8B-B14F-4D97-AF65-F5344CB8AC3E}">
        <p14:creationId xmlns:p14="http://schemas.microsoft.com/office/powerpoint/2010/main" val="1251863748"/>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Platový tarif</a:t>
            </a:r>
          </a:p>
        </p:txBody>
      </p:sp>
      <p:sp>
        <p:nvSpPr>
          <p:cNvPr id="3" name="Zástupný symbol pro obsah 2"/>
          <p:cNvSpPr>
            <a:spLocks noGrp="1"/>
          </p:cNvSpPr>
          <p:nvPr>
            <p:ph idx="1"/>
          </p:nvPr>
        </p:nvSpPr>
        <p:spPr/>
        <p:txBody>
          <a:bodyPr>
            <a:normAutofit/>
          </a:bodyPr>
          <a:lstStyle/>
          <a:p>
            <a:r>
              <a:rPr lang="cs-CZ" dirty="0"/>
              <a:t>Zaměstnanci přísluší platový tarif stanovený pro platovou třídu a platový stupeň, do kterých je zaměstnanec zařazen. </a:t>
            </a:r>
          </a:p>
          <a:p>
            <a:r>
              <a:rPr lang="cs-CZ" dirty="0"/>
              <a:t>Příloha č. 1 – </a:t>
            </a:r>
            <a:r>
              <a:rPr lang="cs-CZ" b="1" dirty="0"/>
              <a:t>provozní zaměstnanci </a:t>
            </a:r>
          </a:p>
          <a:p>
            <a:r>
              <a:rPr lang="cs-CZ" dirty="0"/>
              <a:t>Příloha č. 2 – </a:t>
            </a:r>
            <a:r>
              <a:rPr lang="cs-CZ" b="1" dirty="0"/>
              <a:t>sociální pracovníci ve školách</a:t>
            </a:r>
          </a:p>
          <a:p>
            <a:r>
              <a:rPr lang="cs-CZ" dirty="0"/>
              <a:t>Příloha č. 4 – </a:t>
            </a:r>
            <a:r>
              <a:rPr lang="cs-CZ" b="1" dirty="0"/>
              <a:t>pedagogičtí pracovníci </a:t>
            </a:r>
          </a:p>
          <a:p>
            <a:r>
              <a:rPr lang="cs-CZ" dirty="0"/>
              <a:t>Příslušný platový tarif je výslednicí posouzení správné platové třídy a správného platového stupně. </a:t>
            </a:r>
          </a:p>
          <a:p>
            <a:pPr marL="0" indent="0">
              <a:buNone/>
            </a:pPr>
            <a:endParaRPr lang="cs-CZ" dirty="0"/>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Zvláštní způsob stanovení platového tarifu</a:t>
            </a:r>
          </a:p>
        </p:txBody>
      </p:sp>
      <p:sp>
        <p:nvSpPr>
          <p:cNvPr id="3" name="Zástupný symbol pro obsah 2"/>
          <p:cNvSpPr>
            <a:spLocks noGrp="1"/>
          </p:cNvSpPr>
          <p:nvPr>
            <p:ph idx="1"/>
          </p:nvPr>
        </p:nvSpPr>
        <p:spPr/>
        <p:txBody>
          <a:bodyPr>
            <a:normAutofit fontScale="77500" lnSpcReduction="20000"/>
          </a:bodyPr>
          <a:lstStyle/>
          <a:p>
            <a:r>
              <a:rPr lang="cs-CZ" sz="3600" dirty="0"/>
              <a:t>Zaměstnavatel může určit platový tarif v rámci rozpětí platových tarifů stanovených pro nejnižší až nejvyšší platový stupeň příslušné platové třídy zaměstnanci zařazenému do</a:t>
            </a:r>
          </a:p>
          <a:p>
            <a:pPr lvl="1"/>
            <a:r>
              <a:rPr lang="cs-CZ" sz="3600" dirty="0"/>
              <a:t>první až páté platové třídy, nebo</a:t>
            </a:r>
          </a:p>
          <a:p>
            <a:pPr lvl="1"/>
            <a:r>
              <a:rPr lang="cs-CZ" sz="3600" dirty="0"/>
              <a:t>šesté a vyšší platové třídy, který vykonává umělecké, uměleckotechnické, </a:t>
            </a:r>
            <a:r>
              <a:rPr lang="cs-CZ" sz="3600" dirty="0" err="1"/>
              <a:t>uměleckopedagogické</a:t>
            </a:r>
            <a:r>
              <a:rPr lang="cs-CZ" sz="3600" dirty="0"/>
              <a:t> práce, činnost sportovce nebo trenéra, nebo práci výkonného letce,</a:t>
            </a:r>
          </a:p>
          <a:p>
            <a:pPr lvl="1">
              <a:buNone/>
            </a:pPr>
            <a:endParaRPr lang="cs-CZ" sz="3600" dirty="0"/>
          </a:p>
          <a:p>
            <a:pPr lvl="1">
              <a:buNone/>
            </a:pPr>
            <a:r>
              <a:rPr lang="cs-CZ" sz="3600" b="1" dirty="0"/>
              <a:t> Pokud okruh zaměstnanců, jichž se tento způsob určení platového tarifu týká, a pravidla pro určení platového tarifu v rámci rozpětí nejnižšího až nejvyššího platového stupně příslušné platové třídy sjedná v kolektivní smlouvě nebo stanoví vnitřním předpisem.</a:t>
            </a:r>
          </a:p>
          <a:p>
            <a:endParaRPr lang="cs-CZ" dirty="0"/>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Příplatek za vedení</a:t>
            </a:r>
          </a:p>
        </p:txBody>
      </p:sp>
      <p:sp>
        <p:nvSpPr>
          <p:cNvPr id="3" name="Zástupný symbol pro obsah 2"/>
          <p:cNvSpPr>
            <a:spLocks noGrp="1"/>
          </p:cNvSpPr>
          <p:nvPr>
            <p:ph idx="1"/>
          </p:nvPr>
        </p:nvSpPr>
        <p:spPr>
          <a:xfrm>
            <a:off x="838200" y="1454564"/>
            <a:ext cx="10515600" cy="4351338"/>
          </a:xfrm>
        </p:spPr>
        <p:txBody>
          <a:bodyPr>
            <a:noAutofit/>
          </a:bodyPr>
          <a:lstStyle/>
          <a:p>
            <a:r>
              <a:rPr lang="cs-CZ" sz="2000" dirty="0"/>
              <a:t>Přísluší vedoucímu zaměstnanci podle stupně řízení a náročnosti řídící práce. </a:t>
            </a:r>
          </a:p>
          <a:p>
            <a:r>
              <a:rPr lang="cs-CZ" sz="2000" dirty="0"/>
              <a:t>Příplatek za vedení přísluší také</a:t>
            </a:r>
          </a:p>
          <a:p>
            <a:pPr lvl="1"/>
            <a:r>
              <a:rPr lang="cs-CZ" sz="2000" dirty="0"/>
              <a:t>zástupci vedoucího zaměstnance, který </a:t>
            </a:r>
            <a:r>
              <a:rPr lang="cs-CZ" sz="2000" u="sng" dirty="0"/>
              <a:t>trvale zastupuje vedoucího zaměstnance v plném rozsahu jeho řídící činnosti</a:t>
            </a:r>
            <a:r>
              <a:rPr lang="cs-CZ" sz="2000" dirty="0"/>
              <a:t>, je-li toto zastupování u zaměstnavatele upraveno zvláštním právním předpisem nebo organizačním předpisem, a to v rámci rozpětí příplatku za vedení stanoveného pro nejbližší nižší stupeň řízení, než přísluší zastupovanému vedoucímu zaměstnanci (v podmínkách školství se jedná o zástupce statutárního orgánu, tedy zástupce ředitele)</a:t>
            </a:r>
          </a:p>
          <a:p>
            <a:pPr lvl="1"/>
            <a:r>
              <a:rPr lang="cs-CZ" sz="2000" dirty="0"/>
              <a:t>zaměstnanci, který </a:t>
            </a:r>
            <a:r>
              <a:rPr lang="cs-CZ" sz="2000" u="sng" dirty="0"/>
              <a:t>zastupuje vedoucího zaměstnance na vyšším stupni řízení v plném rozsahu jeho řídící činnosti po dobu delší než 4 týdny a zastupování není součástí jeho povinností vyplývajících z pracovní smlouvy</a:t>
            </a:r>
            <a:r>
              <a:rPr lang="cs-CZ" sz="2000" dirty="0"/>
              <a:t>, a to od prvého dne zastupování. Příplatek přísluší za stejných podmínek stanovených pro zastupovaného vedoucího zaměstnance (</a:t>
            </a:r>
            <a:r>
              <a:rPr lang="cs-CZ" sz="2000" b="1" dirty="0"/>
              <a:t>dříve řešeno příplatkem za zastupování, nově tedy bude příslušet příplatek za vedení</a:t>
            </a:r>
            <a:r>
              <a:rPr lang="cs-CZ" sz="2000" dirty="0"/>
              <a:t>). </a:t>
            </a:r>
          </a:p>
          <a:p>
            <a:pPr lvl="1"/>
            <a:r>
              <a:rPr lang="cs-CZ" sz="2000" dirty="0"/>
              <a:t>Podle nařízení vlády č. 75/2005 Sb. - snížení míry vyučovací činnosti na míru vyučovací činnosti zastupovaného vedoucího zaměstnance od 1. dne pátého týdne podle nařízení vlády č. 75/2005 Sb.) </a:t>
            </a: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3"/>
          <p:cNvGraphicFramePr>
            <a:graphicFrameLocks noGrp="1"/>
          </p:cNvGraphicFramePr>
          <p:nvPr>
            <p:extLst>
              <p:ext uri="{D42A27DB-BD31-4B8C-83A1-F6EECF244321}">
                <p14:modId xmlns:p14="http://schemas.microsoft.com/office/powerpoint/2010/main" val="2066511868"/>
              </p:ext>
            </p:extLst>
          </p:nvPr>
        </p:nvGraphicFramePr>
        <p:xfrm>
          <a:off x="1152939" y="913247"/>
          <a:ext cx="9475306" cy="5404467"/>
        </p:xfrm>
        <a:graphic>
          <a:graphicData uri="http://schemas.openxmlformats.org/drawingml/2006/table">
            <a:tbl>
              <a:tblPr/>
              <a:tblGrid>
                <a:gridCol w="4737653">
                  <a:extLst>
                    <a:ext uri="{9D8B030D-6E8A-4147-A177-3AD203B41FA5}">
                      <a16:colId xmlns:a16="http://schemas.microsoft.com/office/drawing/2014/main" val="20000"/>
                    </a:ext>
                  </a:extLst>
                </a:gridCol>
                <a:gridCol w="4737653">
                  <a:extLst>
                    <a:ext uri="{9D8B030D-6E8A-4147-A177-3AD203B41FA5}">
                      <a16:colId xmlns:a16="http://schemas.microsoft.com/office/drawing/2014/main" val="20001"/>
                    </a:ext>
                  </a:extLst>
                </a:gridCol>
              </a:tblGrid>
              <a:tr h="1015347">
                <a:tc>
                  <a:txBody>
                    <a:bodyPr/>
                    <a:lstStyle/>
                    <a:p>
                      <a:pPr algn="ctr">
                        <a:spcAft>
                          <a:spcPts val="0"/>
                        </a:spcAft>
                      </a:pPr>
                      <a:r>
                        <a:rPr lang="cs-CZ" sz="1800" b="1" dirty="0">
                          <a:latin typeface="+mn-lt"/>
                          <a:ea typeface="Times New Roman"/>
                        </a:rPr>
                        <a:t>Stupeň řízení</a:t>
                      </a:r>
                      <a:endParaRPr lang="cs-CZ" sz="18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800" b="1">
                          <a:latin typeface="+mn-lt"/>
                          <a:ea typeface="Times New Roman"/>
                        </a:rPr>
                        <a:t>Výše příplatku za vedení v % z platového tarifu nejvyššího platového stupně v platové třídě, do které je vedoucí zaměstnanec zařazen</a:t>
                      </a:r>
                      <a:endParaRPr lang="cs-CZ" sz="18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61510">
                <a:tc>
                  <a:txBody>
                    <a:bodyPr/>
                    <a:lstStyle/>
                    <a:p>
                      <a:pPr algn="ctr">
                        <a:spcAft>
                          <a:spcPts val="0"/>
                        </a:spcAft>
                      </a:pPr>
                      <a:r>
                        <a:rPr lang="cs-CZ" sz="1800" dirty="0">
                          <a:latin typeface="+mn-lt"/>
                          <a:ea typeface="Times New Roman"/>
                        </a:rPr>
                        <a:t>1. stupeň řízení:</a:t>
                      </a:r>
                    </a:p>
                    <a:p>
                      <a:pPr algn="ctr">
                        <a:spcAft>
                          <a:spcPts val="0"/>
                        </a:spcAft>
                      </a:pPr>
                      <a:r>
                        <a:rPr lang="cs-CZ" sz="1800" dirty="0">
                          <a:latin typeface="+mn-lt"/>
                          <a:ea typeface="Times New Roman"/>
                        </a:rPr>
                        <a:t>vedoucí zaměstnanec, který řídí práci podřízených zaměstnanců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800">
                          <a:latin typeface="+mn-lt"/>
                          <a:ea typeface="Times New Roman"/>
                        </a:rPr>
                        <a:t>5   až   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269184">
                <a:tc>
                  <a:txBody>
                    <a:bodyPr/>
                    <a:lstStyle/>
                    <a:p>
                      <a:pPr algn="ctr">
                        <a:spcAft>
                          <a:spcPts val="0"/>
                        </a:spcAft>
                      </a:pPr>
                      <a:r>
                        <a:rPr lang="cs-CZ" sz="1800" dirty="0">
                          <a:latin typeface="+mn-lt"/>
                          <a:ea typeface="Times New Roman"/>
                        </a:rPr>
                        <a:t>2. stupeň řízení</a:t>
                      </a:r>
                    </a:p>
                    <a:p>
                      <a:pPr algn="ctr">
                        <a:spcAft>
                          <a:spcPts val="0"/>
                        </a:spcAft>
                      </a:pPr>
                      <a:r>
                        <a:rPr lang="cs-CZ" sz="1800" dirty="0">
                          <a:latin typeface="+mn-lt"/>
                          <a:ea typeface="Times New Roman"/>
                        </a:rPr>
                        <a:t>vedoucí zaměstnanec, který řídí vedoucí zaměstnance na 1. stupni řízení</a:t>
                      </a:r>
                    </a:p>
                    <a:p>
                      <a:pPr algn="ctr">
                        <a:spcAft>
                          <a:spcPts val="0"/>
                        </a:spcAft>
                      </a:pPr>
                      <a:r>
                        <a:rPr lang="cs-CZ" sz="1800" dirty="0">
                          <a:latin typeface="+mn-lt"/>
                          <a:ea typeface="Times New Roman"/>
                        </a:rPr>
                        <a:t>nebo vedoucí zaměstnanec-statutární orgán, který řídí práci podřízených zaměstnanců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800" dirty="0">
                          <a:latin typeface="+mn-lt"/>
                          <a:ea typeface="Times New Roman"/>
                        </a:rPr>
                        <a:t>15   až   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69184">
                <a:tc>
                  <a:txBody>
                    <a:bodyPr/>
                    <a:lstStyle/>
                    <a:p>
                      <a:pPr algn="ctr">
                        <a:spcAft>
                          <a:spcPts val="0"/>
                        </a:spcAft>
                      </a:pPr>
                      <a:r>
                        <a:rPr lang="cs-CZ" sz="1800" dirty="0">
                          <a:latin typeface="+mn-lt"/>
                          <a:ea typeface="Times New Roman"/>
                        </a:rPr>
                        <a:t>3. stupeň řízení:</a:t>
                      </a:r>
                    </a:p>
                    <a:p>
                      <a:pPr algn="ctr">
                        <a:spcAft>
                          <a:spcPts val="0"/>
                        </a:spcAft>
                      </a:pPr>
                      <a:r>
                        <a:rPr lang="cs-CZ" sz="1800" dirty="0">
                          <a:latin typeface="+mn-lt"/>
                          <a:ea typeface="Times New Roman"/>
                        </a:rPr>
                        <a:t>vedoucí zaměstnanec, který řídí vedoucí zaměstnance na 2. stupni řízení, </a:t>
                      </a:r>
                    </a:p>
                    <a:p>
                      <a:pPr algn="ctr">
                        <a:spcAft>
                          <a:spcPts val="0"/>
                        </a:spcAft>
                      </a:pPr>
                      <a:r>
                        <a:rPr lang="cs-CZ" sz="1800" dirty="0">
                          <a:latin typeface="+mn-lt"/>
                          <a:ea typeface="Times New Roman"/>
                        </a:rPr>
                        <a:t>vedoucí zaměstnanec-statutární orgán, který řídí vedoucí zaměstnance na 1. stupni řízení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800" dirty="0">
                          <a:latin typeface="+mn-lt"/>
                          <a:ea typeface="Times New Roman"/>
                        </a:rPr>
                        <a:t>                           20   až   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61510">
                <a:tc>
                  <a:txBody>
                    <a:bodyPr/>
                    <a:lstStyle/>
                    <a:p>
                      <a:pPr algn="ctr">
                        <a:spcAft>
                          <a:spcPts val="0"/>
                        </a:spcAft>
                      </a:pPr>
                      <a:r>
                        <a:rPr lang="cs-CZ" sz="1800" dirty="0">
                          <a:latin typeface="+mn-lt"/>
                          <a:ea typeface="Times New Roman"/>
                        </a:rPr>
                        <a:t>4. stupeň řízení:</a:t>
                      </a:r>
                    </a:p>
                    <a:p>
                      <a:pPr algn="ctr">
                        <a:spcAft>
                          <a:spcPts val="0"/>
                        </a:spcAft>
                      </a:pPr>
                      <a:r>
                        <a:rPr lang="cs-CZ" sz="1800" dirty="0">
                          <a:latin typeface="+mn-lt"/>
                          <a:ea typeface="Times New Roman"/>
                        </a:rPr>
                        <a:t>vedoucí zaměstnanec-statutární orgán, který řídí vedoucí zaměstnance na 2. stupni řízení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800" dirty="0">
                          <a:latin typeface="+mn-lt"/>
                          <a:ea typeface="Times New Roman"/>
                        </a:rPr>
                        <a:t>                           30   až  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47106" name="Rectangle 2"/>
          <p:cNvSpPr>
            <a:spLocks noChangeArrowheads="1"/>
          </p:cNvSpPr>
          <p:nvPr/>
        </p:nvSpPr>
        <p:spPr bwMode="auto">
          <a:xfrm>
            <a:off x="1563756" y="113028"/>
            <a:ext cx="4840105" cy="8002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cs-CZ" sz="2800" dirty="0">
                <a:latin typeface="Arial" pitchFamily="34" charset="0"/>
                <a:ea typeface="Times New Roman" pitchFamily="18" charset="0"/>
                <a:cs typeface="Arial" pitchFamily="34" charset="0"/>
              </a:rPr>
              <a:t>Výše příplatku za vedení činí:</a:t>
            </a:r>
            <a:endParaRPr lang="cs-CZ" sz="2800" dirty="0">
              <a:latin typeface="Arial" pitchFamily="34" charset="0"/>
              <a:cs typeface="Arial" pitchFamily="34" charset="0"/>
            </a:endParaRPr>
          </a:p>
          <a:p>
            <a:pPr eaLnBrk="0" fontAlgn="base" hangingPunct="0">
              <a:spcBef>
                <a:spcPct val="0"/>
              </a:spcBef>
              <a:spcAft>
                <a:spcPct val="0"/>
              </a:spcAft>
            </a:pPr>
            <a:endParaRPr lang="cs-CZ" dirty="0">
              <a:latin typeface="Arial" pitchFamily="34" charset="0"/>
              <a:cs typeface="Arial" pitchFamily="34" charset="0"/>
            </a:endParaRPr>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Bezstupňové řízení</a:t>
            </a:r>
          </a:p>
        </p:txBody>
      </p:sp>
      <p:sp>
        <p:nvSpPr>
          <p:cNvPr id="3" name="Zástupný symbol pro obsah 2"/>
          <p:cNvSpPr>
            <a:spLocks noGrp="1"/>
          </p:cNvSpPr>
          <p:nvPr>
            <p:ph idx="1"/>
          </p:nvPr>
        </p:nvSpPr>
        <p:spPr/>
        <p:txBody>
          <a:bodyPr>
            <a:normAutofit/>
          </a:bodyPr>
          <a:lstStyle/>
          <a:p>
            <a:r>
              <a:rPr lang="cs-CZ" dirty="0"/>
              <a:t>Zaměstnanci, který není vedoucím zaměstnancem, avšak je podle organizačního předpisu oprávněn organizovat, řídit a kontrolovat práci jiných zaměstnanců a dávat jim k tomu účelu závazné pokyny, přísluší podle náročnosti řídící práce příplatek za vedení v rámci rozpětí 5 až 15 % platového tarifu nejvyššího platového stupně v platové třídě, do které je zaměstnanec zařazen.</a:t>
            </a:r>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 je vedoucím zaměstnancem</a:t>
            </a:r>
          </a:p>
        </p:txBody>
      </p:sp>
      <p:sp>
        <p:nvSpPr>
          <p:cNvPr id="3" name="Zástupný symbol pro obsah 2"/>
          <p:cNvSpPr>
            <a:spLocks noGrp="1"/>
          </p:cNvSpPr>
          <p:nvPr>
            <p:ph idx="1"/>
          </p:nvPr>
        </p:nvSpPr>
        <p:spPr/>
        <p:txBody>
          <a:bodyPr>
            <a:normAutofit fontScale="92500" lnSpcReduction="20000"/>
          </a:bodyPr>
          <a:lstStyle/>
          <a:p>
            <a:r>
              <a:rPr lang="cs-CZ" dirty="0"/>
              <a:t>Organizační řád</a:t>
            </a:r>
          </a:p>
          <a:p>
            <a:r>
              <a:rPr lang="cs-CZ" dirty="0"/>
              <a:t>Povinnosti vedoucích zaměstnanců</a:t>
            </a:r>
          </a:p>
          <a:p>
            <a:pPr lvl="1"/>
            <a:r>
              <a:rPr lang="cs-CZ" dirty="0"/>
              <a:t>řídit a kontrolovat práci podřízených zaměstnanců a hodnotit jejich pracovní výkonnost a pracovní výsledky,</a:t>
            </a:r>
          </a:p>
          <a:p>
            <a:pPr lvl="1"/>
            <a:r>
              <a:rPr lang="cs-CZ" dirty="0"/>
              <a:t>co nejlépe organizovat práci,</a:t>
            </a:r>
          </a:p>
          <a:p>
            <a:pPr lvl="1"/>
            <a:r>
              <a:rPr lang="cs-CZ" dirty="0"/>
              <a:t>vytvářet příznivé pracovní podmínky a zajišťovat bezpečnost a ochranu zdraví při práci,</a:t>
            </a:r>
          </a:p>
          <a:p>
            <a:pPr lvl="1"/>
            <a:r>
              <a:rPr lang="cs-CZ" dirty="0"/>
              <a:t>zabezpečovat odměňování zaměstnanců podle tohoto zákona,</a:t>
            </a:r>
          </a:p>
          <a:p>
            <a:pPr lvl="1"/>
            <a:r>
              <a:rPr lang="cs-CZ" dirty="0"/>
              <a:t>vytvářet podmínky pro zvyšování odborné úrovně zaměstnanců, </a:t>
            </a:r>
          </a:p>
          <a:p>
            <a:pPr lvl="1"/>
            <a:r>
              <a:rPr lang="cs-CZ" dirty="0"/>
              <a:t>zabezpečovat dodržování právních a vnitřních předpisů, </a:t>
            </a:r>
          </a:p>
          <a:p>
            <a:pPr lvl="1"/>
            <a:r>
              <a:rPr lang="cs-CZ" dirty="0"/>
              <a:t>zabezpečovat přijetí opatření k ochraně majetku zaměstnavatele.</a:t>
            </a:r>
          </a:p>
          <a:p>
            <a:pPr lvl="1"/>
            <a:endParaRPr lang="cs-CZ" dirty="0"/>
          </a:p>
          <a:p>
            <a:pPr lvl="1">
              <a:buNone/>
            </a:pPr>
            <a:r>
              <a:rPr lang="cs-CZ" b="1" dirty="0"/>
              <a:t>Metodické vedení – není řízení – „vedoucí“ předmětových komisí</a:t>
            </a:r>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Zvláštní příplatek (§ 129 zákoníku práce)</a:t>
            </a:r>
          </a:p>
        </p:txBody>
      </p:sp>
      <p:sp>
        <p:nvSpPr>
          <p:cNvPr id="3" name="Zástupný symbol pro obsah 2"/>
          <p:cNvSpPr>
            <a:spLocks noGrp="1"/>
          </p:cNvSpPr>
          <p:nvPr>
            <p:ph idx="1"/>
          </p:nvPr>
        </p:nvSpPr>
        <p:spPr/>
        <p:txBody>
          <a:bodyPr>
            <a:normAutofit/>
          </a:bodyPr>
          <a:lstStyle/>
          <a:p>
            <a:r>
              <a:rPr lang="cs-CZ" dirty="0"/>
              <a:t>Práce jsou rozděleny do pěti skupin podle míry ztěžujících vlivů pracovních podmínek. Ve školství I. a II. skupina:</a:t>
            </a:r>
          </a:p>
          <a:p>
            <a:pPr lvl="2"/>
            <a:r>
              <a:rPr lang="cs-CZ" sz="3100" b="1" dirty="0"/>
              <a:t>I. skupina 500 až 1300 Kč</a:t>
            </a:r>
            <a:endParaRPr lang="cs-CZ" sz="3100" dirty="0"/>
          </a:p>
          <a:p>
            <a:pPr lvl="1"/>
            <a:r>
              <a:rPr lang="cs-CZ" dirty="0"/>
              <a:t>práce vykonávané střídavě ve dvousměnném, třísměnném nebo nepřetržitém provozním režimu;</a:t>
            </a:r>
          </a:p>
          <a:p>
            <a:pPr lvl="1"/>
            <a:r>
              <a:rPr lang="cs-CZ" dirty="0"/>
              <a:t>dohled nad žáky nebo studenty, u kterých hrozí zvýšené riziko úrazu z důvodu používání strojů, nástrojů nebo přístrojů v rámci praktického vyučování nebo praktické přípravy.</a:t>
            </a:r>
          </a:p>
          <a:p>
            <a:endParaRPr lang="cs-CZ" dirty="0"/>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6750D7-B97D-449A-A943-0EF4C3136799}"/>
              </a:ext>
            </a:extLst>
          </p:cNvPr>
          <p:cNvSpPr>
            <a:spLocks noGrp="1"/>
          </p:cNvSpPr>
          <p:nvPr>
            <p:ph type="title"/>
          </p:nvPr>
        </p:nvSpPr>
        <p:spPr/>
        <p:txBody>
          <a:bodyPr>
            <a:normAutofit/>
          </a:bodyPr>
          <a:lstStyle/>
          <a:p>
            <a:r>
              <a:rPr lang="cs-CZ" sz="3600" dirty="0"/>
              <a:t>Zvláštní příplatek – II. skupina</a:t>
            </a:r>
            <a:br>
              <a:rPr lang="cs-CZ" sz="3600" dirty="0"/>
            </a:br>
            <a:r>
              <a:rPr lang="cs-CZ" sz="3600" dirty="0"/>
              <a:t>750 – 2500 Kč</a:t>
            </a:r>
          </a:p>
        </p:txBody>
      </p:sp>
      <p:sp>
        <p:nvSpPr>
          <p:cNvPr id="3" name="Zástupný symbol pro obsah 2">
            <a:extLst>
              <a:ext uri="{FF2B5EF4-FFF2-40B4-BE49-F238E27FC236}">
                <a16:creationId xmlns:a16="http://schemas.microsoft.com/office/drawing/2014/main" id="{4995435A-228F-4020-9441-DE487C927CF3}"/>
              </a:ext>
            </a:extLst>
          </p:cNvPr>
          <p:cNvSpPr>
            <a:spLocks noGrp="1"/>
          </p:cNvSpPr>
          <p:nvPr>
            <p:ph idx="1"/>
          </p:nvPr>
        </p:nvSpPr>
        <p:spPr/>
        <p:txBody>
          <a:bodyPr>
            <a:normAutofit/>
          </a:bodyPr>
          <a:lstStyle/>
          <a:p>
            <a:r>
              <a:rPr lang="cs-CZ" dirty="0"/>
              <a:t>přímá pedagogická činnost, diagnostická činnost nebo sociální práce s dětmi, žáky nebo studenty se speciálními vzdělávacími potřebami</a:t>
            </a:r>
          </a:p>
          <a:p>
            <a:pPr lvl="1"/>
            <a:r>
              <a:rPr lang="cs-CZ" dirty="0"/>
              <a:t>ve školách, třídách, odděleních nebo studijních skupinách samostatně zřízených pro tyto děti, žáky, nebo studenty a ve školách při zdravotnických zařízeních;</a:t>
            </a:r>
          </a:p>
          <a:p>
            <a:pPr lvl="1"/>
            <a:r>
              <a:rPr lang="cs-CZ" dirty="0"/>
              <a:t>ve výchovných skupinách školských zařízení samostatně zřízených pro tyto děti, žáky nebo studenty, ve třídách nebo ve výchovných skupinách školských zařízení samostatně zřízených pro tyto děti, žáky a studenty;</a:t>
            </a:r>
          </a:p>
          <a:p>
            <a:pPr lvl="1"/>
            <a:r>
              <a:rPr lang="cs-CZ" dirty="0"/>
              <a:t>ve speciálně pedagogickém centru nebo ve školských zařízeních pro výkon ústavní výchovy nebo ochranné výchovy a pro preventivně výchovnou péči. </a:t>
            </a:r>
          </a:p>
          <a:p>
            <a:endParaRPr lang="cs-CZ" dirty="0"/>
          </a:p>
          <a:p>
            <a:pPr lvl="0"/>
            <a:endParaRPr lang="cs-CZ" dirty="0"/>
          </a:p>
        </p:txBody>
      </p:sp>
    </p:spTree>
    <p:extLst>
      <p:ext uri="{BB962C8B-B14F-4D97-AF65-F5344CB8AC3E}">
        <p14:creationId xmlns:p14="http://schemas.microsoft.com/office/powerpoint/2010/main" val="321886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0380D3-18F3-4148-94BC-C8AB823197C5}"/>
              </a:ext>
            </a:extLst>
          </p:cNvPr>
          <p:cNvSpPr>
            <a:spLocks noGrp="1"/>
          </p:cNvSpPr>
          <p:nvPr>
            <p:ph type="title"/>
          </p:nvPr>
        </p:nvSpPr>
        <p:spPr/>
        <p:txBody>
          <a:bodyPr/>
          <a:lstStyle/>
          <a:p>
            <a:r>
              <a:rPr lang="cs-CZ" dirty="0"/>
              <a:t>Zaměstnávání nekvalifikovaných PP</a:t>
            </a:r>
          </a:p>
        </p:txBody>
      </p:sp>
      <p:sp>
        <p:nvSpPr>
          <p:cNvPr id="3" name="Zástupný symbol pro obsah 2">
            <a:extLst>
              <a:ext uri="{FF2B5EF4-FFF2-40B4-BE49-F238E27FC236}">
                <a16:creationId xmlns:a16="http://schemas.microsoft.com/office/drawing/2014/main" id="{61853208-46D2-4534-A60E-F834BC5464F3}"/>
              </a:ext>
            </a:extLst>
          </p:cNvPr>
          <p:cNvSpPr>
            <a:spLocks noGrp="1"/>
          </p:cNvSpPr>
          <p:nvPr>
            <p:ph idx="1"/>
          </p:nvPr>
        </p:nvSpPr>
        <p:spPr/>
        <p:txBody>
          <a:bodyPr/>
          <a:lstStyle/>
          <a:p>
            <a:r>
              <a:rPr lang="cs-CZ" altLang="cs-CZ" dirty="0"/>
              <a:t>Právnická osoba vykonávající činnost školy nebo školského zařízení může zajišťovat výchovu a vzdělávání </a:t>
            </a:r>
            <a:r>
              <a:rPr lang="cs-CZ" altLang="cs-CZ" b="1" dirty="0"/>
              <a:t>po nezbytnou dobu a v nezbytném rozsahu</a:t>
            </a:r>
            <a:r>
              <a:rPr lang="cs-CZ" altLang="cs-CZ" dirty="0"/>
              <a:t> pedagogickým pracovníkem, který nesplňuje předpoklad odborné kvalifikace, pokud </a:t>
            </a:r>
            <a:r>
              <a:rPr lang="cs-CZ" altLang="cs-CZ" b="1" dirty="0"/>
              <a:t>prokazatelně nemůže tyto činnosti zajistit pedagogickým pracovníkem s odbornou kvalifikací</a:t>
            </a:r>
            <a:r>
              <a:rPr lang="cs-CZ" altLang="cs-CZ" dirty="0"/>
              <a:t>.</a:t>
            </a:r>
          </a:p>
          <a:p>
            <a:r>
              <a:rPr lang="cs-CZ" altLang="cs-CZ" dirty="0"/>
              <a:t>Tím není dotčena odpovědnost ředitele školy nebo školského zařízení za odbornou a pedagogickou úroveň vzdělávání a školských služeb podle ŠZ.</a:t>
            </a:r>
          </a:p>
          <a:p>
            <a:endParaRPr lang="cs-CZ" dirty="0"/>
          </a:p>
        </p:txBody>
      </p:sp>
    </p:spTree>
    <p:extLst>
      <p:ext uri="{BB962C8B-B14F-4D97-AF65-F5344CB8AC3E}">
        <p14:creationId xmlns:p14="http://schemas.microsoft.com/office/powerpoint/2010/main" val="1752413174"/>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1B53A8-A047-469D-A6BD-C81C257DC48C}"/>
              </a:ext>
            </a:extLst>
          </p:cNvPr>
          <p:cNvSpPr>
            <a:spLocks noGrp="1"/>
          </p:cNvSpPr>
          <p:nvPr>
            <p:ph type="title"/>
          </p:nvPr>
        </p:nvSpPr>
        <p:spPr/>
        <p:txBody>
          <a:bodyPr/>
          <a:lstStyle/>
          <a:p>
            <a:r>
              <a:rPr lang="cs-CZ" dirty="0"/>
              <a:t>Příplatek za třídnictví</a:t>
            </a:r>
          </a:p>
        </p:txBody>
      </p:sp>
      <p:sp>
        <p:nvSpPr>
          <p:cNvPr id="3" name="Zástupný symbol pro obsah 2">
            <a:extLst>
              <a:ext uri="{FF2B5EF4-FFF2-40B4-BE49-F238E27FC236}">
                <a16:creationId xmlns:a16="http://schemas.microsoft.com/office/drawing/2014/main" id="{7A8930F0-BD7C-438B-88CA-187705E3CA09}"/>
              </a:ext>
            </a:extLst>
          </p:cNvPr>
          <p:cNvSpPr>
            <a:spLocks noGrp="1"/>
          </p:cNvSpPr>
          <p:nvPr>
            <p:ph idx="1"/>
          </p:nvPr>
        </p:nvSpPr>
        <p:spPr/>
        <p:txBody>
          <a:bodyPr/>
          <a:lstStyle/>
          <a:p>
            <a:r>
              <a:rPr lang="cs-CZ" dirty="0"/>
              <a:t>Výše zvláštního příplatku pedagogického pracovníka ve skupině prací třídního učitele činí měsíčně 1 500 až 3 000 Kč.</a:t>
            </a:r>
          </a:p>
          <a:p>
            <a:r>
              <a:rPr lang="cs-CZ" dirty="0"/>
              <a:t>Část B přílohy č. 6 nařízení vlády</a:t>
            </a:r>
          </a:p>
          <a:p>
            <a:r>
              <a:rPr lang="cs-CZ" b="1" dirty="0"/>
              <a:t>Skupina prací vykonávaných pedagogickými pracovníky se zvýšenou mírou zvláštní neuropsychické zátěže</a:t>
            </a:r>
          </a:p>
          <a:p>
            <a:endParaRPr lang="cs-CZ" dirty="0"/>
          </a:p>
          <a:p>
            <a:r>
              <a:rPr lang="cs-CZ" dirty="0"/>
              <a:t>Práce třídního učitele, vedoucího oddělení na konzervatoři nebo základní umělecké škole nebo vedoucího studijní skupiny na vyšší odborné škole.</a:t>
            </a:r>
          </a:p>
        </p:txBody>
      </p:sp>
    </p:spTree>
    <p:extLst>
      <p:ext uri="{BB962C8B-B14F-4D97-AF65-F5344CB8AC3E}">
        <p14:creationId xmlns:p14="http://schemas.microsoft.com/office/powerpoint/2010/main" val="93585679"/>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Osobní příplatek</a:t>
            </a:r>
          </a:p>
        </p:txBody>
      </p:sp>
      <p:sp>
        <p:nvSpPr>
          <p:cNvPr id="3" name="Zástupný symbol pro obsah 2"/>
          <p:cNvSpPr>
            <a:spLocks noGrp="1"/>
          </p:cNvSpPr>
          <p:nvPr>
            <p:ph idx="1"/>
          </p:nvPr>
        </p:nvSpPr>
        <p:spPr/>
        <p:txBody>
          <a:bodyPr>
            <a:noAutofit/>
          </a:bodyPr>
          <a:lstStyle/>
          <a:p>
            <a:r>
              <a:rPr lang="cs-CZ" b="1" dirty="0"/>
              <a:t>až 50 % </a:t>
            </a:r>
            <a:r>
              <a:rPr lang="cs-CZ" dirty="0"/>
              <a:t>platového tarifu nejvyššího platového stupně v platové třídě, do které je zaměstnanec zařazen. </a:t>
            </a:r>
          </a:p>
          <a:p>
            <a:r>
              <a:rPr lang="cs-CZ" dirty="0"/>
              <a:t>až </a:t>
            </a:r>
            <a:r>
              <a:rPr lang="cs-CZ" b="1" dirty="0"/>
              <a:t>100 % </a:t>
            </a:r>
            <a:r>
              <a:rPr lang="cs-CZ" dirty="0"/>
              <a:t>může dosáhnout, pokud zaměstnanec splňuje tyto podmínky:</a:t>
            </a:r>
          </a:p>
          <a:p>
            <a:pPr lvl="1"/>
            <a:r>
              <a:rPr lang="cs-CZ" sz="2800" dirty="0"/>
              <a:t>je vynikajícím, všeobecně uznávaným odborníkem a</a:t>
            </a:r>
          </a:p>
          <a:p>
            <a:pPr lvl="1"/>
            <a:r>
              <a:rPr lang="cs-CZ" sz="2800" dirty="0"/>
              <a:t>je zařazen do 10. – 16. platové třídy.</a:t>
            </a:r>
          </a:p>
          <a:p>
            <a:r>
              <a:rPr lang="cs-CZ" dirty="0"/>
              <a:t>Zaměstnanec dlouhodobě dosahuje velmi dobrých výsledků.</a:t>
            </a:r>
          </a:p>
          <a:p>
            <a:r>
              <a:rPr lang="cs-CZ" dirty="0"/>
              <a:t>Zaměstnanec plní větší rozsah pracovních úkolů, než plní ostatní zaměstnanci.</a:t>
            </a:r>
          </a:p>
          <a:p>
            <a:r>
              <a:rPr lang="cs-CZ" dirty="0"/>
              <a:t>Snížení osobního příplatku, zrušení osobního příplatku</a:t>
            </a:r>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dirty="0"/>
              <a:t>Specializační příplatek (§ 133 zákoníku práce)</a:t>
            </a:r>
          </a:p>
        </p:txBody>
      </p:sp>
      <p:sp>
        <p:nvSpPr>
          <p:cNvPr id="3" name="Zástupný symbol pro obsah 2"/>
          <p:cNvSpPr>
            <a:spLocks noGrp="1"/>
          </p:cNvSpPr>
          <p:nvPr>
            <p:ph idx="1"/>
          </p:nvPr>
        </p:nvSpPr>
        <p:spPr/>
        <p:txBody>
          <a:bodyPr>
            <a:normAutofit/>
          </a:bodyPr>
          <a:lstStyle/>
          <a:p>
            <a:r>
              <a:rPr lang="cs-CZ" dirty="0"/>
              <a:t>příplatek ve výši </a:t>
            </a:r>
            <a:r>
              <a:rPr lang="cs-CZ" b="1" dirty="0"/>
              <a:t>1000 – 2000 Kč</a:t>
            </a:r>
            <a:r>
              <a:rPr lang="cs-CZ" dirty="0"/>
              <a:t> </a:t>
            </a:r>
            <a:r>
              <a:rPr lang="cs-CZ" b="1" dirty="0"/>
              <a:t>měsíčně</a:t>
            </a:r>
          </a:p>
          <a:p>
            <a:pPr lvl="1"/>
            <a:r>
              <a:rPr lang="cs-CZ" sz="2800" dirty="0"/>
              <a:t>koordinace v oblasti informačních a komunikačních technologií;</a:t>
            </a:r>
          </a:p>
          <a:p>
            <a:pPr lvl="1"/>
            <a:r>
              <a:rPr lang="cs-CZ" sz="2800" dirty="0"/>
              <a:t>tvorba a následná koordinace školních vzdělávacích programů a vzdělávacích programů vyšších odborných škol;</a:t>
            </a:r>
          </a:p>
          <a:p>
            <a:pPr lvl="1"/>
            <a:r>
              <a:rPr lang="cs-CZ" sz="2800" dirty="0"/>
              <a:t>prevence sociálně patologických jevů;</a:t>
            </a:r>
          </a:p>
          <a:p>
            <a:pPr lvl="1"/>
            <a:r>
              <a:rPr lang="cs-CZ" sz="2800" dirty="0"/>
              <a:t>specializovaná činnost v oblasti environmentální výchovy;</a:t>
            </a:r>
          </a:p>
          <a:p>
            <a:pPr lvl="1"/>
            <a:r>
              <a:rPr lang="cs-CZ" sz="2800" dirty="0"/>
              <a:t>specializovaná činnost speciálního pedagoga v oblasti školské logopedie</a:t>
            </a:r>
          </a:p>
          <a:p>
            <a:pPr lvl="1"/>
            <a:r>
              <a:rPr lang="cs-CZ" sz="2800" dirty="0"/>
              <a:t>specializovaná činnost v oblasti prostorové orientace zrakově</a:t>
            </a:r>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Další složky platu </a:t>
            </a:r>
          </a:p>
        </p:txBody>
      </p:sp>
      <p:sp>
        <p:nvSpPr>
          <p:cNvPr id="3" name="Zástupný symbol pro obsah 2"/>
          <p:cNvSpPr>
            <a:spLocks noGrp="1"/>
          </p:cNvSpPr>
          <p:nvPr>
            <p:ph idx="1"/>
          </p:nvPr>
        </p:nvSpPr>
        <p:spPr/>
        <p:txBody>
          <a:bodyPr>
            <a:normAutofit fontScale="85000" lnSpcReduction="20000"/>
          </a:bodyPr>
          <a:lstStyle/>
          <a:p>
            <a:r>
              <a:rPr lang="cs-CZ" dirty="0"/>
              <a:t>Podle evidence odpracované doby - § 96 ZP</a:t>
            </a:r>
          </a:p>
          <a:p>
            <a:r>
              <a:rPr lang="cs-CZ" dirty="0"/>
              <a:t>Zaměstnavatel je povinen vést u jednotlivých zaměstnanců evidenci s vyznačením začátku a konce</a:t>
            </a:r>
          </a:p>
          <a:p>
            <a:pPr lvl="1"/>
            <a:r>
              <a:rPr lang="cs-CZ" dirty="0"/>
              <a:t>odpracované</a:t>
            </a:r>
          </a:p>
          <a:p>
            <a:pPr lvl="2"/>
            <a:r>
              <a:rPr lang="cs-CZ" dirty="0"/>
              <a:t>1. směny [§ 78 odst. 1 písm. c)],</a:t>
            </a:r>
          </a:p>
          <a:p>
            <a:pPr lvl="2"/>
            <a:r>
              <a:rPr lang="cs-CZ" dirty="0"/>
              <a:t>2. práce přesčas [§ 78 odst. 1 písm. i) a § 93],</a:t>
            </a:r>
          </a:p>
          <a:p>
            <a:pPr lvl="2"/>
            <a:r>
              <a:rPr lang="cs-CZ" dirty="0"/>
              <a:t>3. další dohodnuté práce přesčas (§ 93a),</a:t>
            </a:r>
          </a:p>
          <a:p>
            <a:pPr lvl="2"/>
            <a:r>
              <a:rPr lang="cs-CZ" dirty="0"/>
              <a:t>4. noční práce (§ 94),</a:t>
            </a:r>
          </a:p>
          <a:p>
            <a:pPr lvl="2"/>
            <a:r>
              <a:rPr lang="cs-CZ" dirty="0"/>
              <a:t>doby v době pracovní pohotovosti (§ 95 odst. 2),</a:t>
            </a:r>
          </a:p>
          <a:p>
            <a:pPr lvl="1"/>
            <a:r>
              <a:rPr lang="cs-CZ" dirty="0"/>
              <a:t>pracovní pohotovosti, kterou zaměstnanec držel [§ 78 odst. 1 písm. h) a § 95].</a:t>
            </a:r>
          </a:p>
          <a:p>
            <a:pPr lvl="1"/>
            <a:r>
              <a:rPr lang="cs-CZ" dirty="0"/>
              <a:t>přespočetné hodiny (podle vyhlášky č. 263/2007 Sb.)</a:t>
            </a:r>
          </a:p>
          <a:p>
            <a:r>
              <a:rPr lang="cs-CZ" dirty="0"/>
              <a:t>Na žádost zaměstnance je zaměstnavatel povinen umožnit zaměstnanci nahlédnout do jeho účtu pracovní doby nebo evidence pracovní doby a do jeho účtu mzdy a pořizovat si z nich výpisy, popřípadě stejnopisy na náklady zaměstnavatele.</a:t>
            </a:r>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Příplatek za noční práci (§ 125 ZP)</a:t>
            </a:r>
          </a:p>
        </p:txBody>
      </p:sp>
      <p:sp>
        <p:nvSpPr>
          <p:cNvPr id="3" name="Zástupný symbol pro obsah 2"/>
          <p:cNvSpPr>
            <a:spLocks noGrp="1"/>
          </p:cNvSpPr>
          <p:nvPr>
            <p:ph idx="1"/>
          </p:nvPr>
        </p:nvSpPr>
        <p:spPr/>
        <p:txBody>
          <a:bodyPr>
            <a:normAutofit/>
          </a:bodyPr>
          <a:lstStyle/>
          <a:p>
            <a:r>
              <a:rPr lang="cs-CZ" b="1" dirty="0"/>
              <a:t>20% průměrného hodinového výdělku</a:t>
            </a:r>
          </a:p>
          <a:p>
            <a:r>
              <a:rPr lang="cs-CZ" dirty="0"/>
              <a:t>Noční práce je práce konaná v noční době, tedy v době mezi 22.00 hodinou večerní a 6.00 hodinou ranní.</a:t>
            </a:r>
          </a:p>
          <a:p>
            <a:r>
              <a:rPr lang="cs-CZ" b="1" dirty="0"/>
              <a:t>Další povinnosti zaměstnavatelů při pravidelné práci v noci </a:t>
            </a:r>
            <a:r>
              <a:rPr lang="cs-CZ" dirty="0"/>
              <a:t>(zaměstnanec pracující v noci - zaměstnanec, který odpracuje během noční doby nejméně 3 hodiny ze své pracovní doby v rámci 24 hodin po sobě jdoucích v průměru alespoň jednou týdně)</a:t>
            </a:r>
          </a:p>
          <a:p>
            <a:pPr lvl="1"/>
            <a:r>
              <a:rPr lang="cs-CZ" dirty="0"/>
              <a:t>vyšetření lékařem pracovněprávní péče, přiměřené sociální zajištění, zejména možnost občerstvení, vybavení prostředky pro poskytnutí první pomoci, atp.).</a:t>
            </a:r>
          </a:p>
          <a:p>
            <a:endParaRPr lang="cs-CZ" dirty="0"/>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Příplatek za práci v sobotu a neděli (§ 126 zákoníku práce)</a:t>
            </a:r>
          </a:p>
        </p:txBody>
      </p:sp>
      <p:sp>
        <p:nvSpPr>
          <p:cNvPr id="3" name="Zástupný symbol pro obsah 2"/>
          <p:cNvSpPr>
            <a:spLocks noGrp="1"/>
          </p:cNvSpPr>
          <p:nvPr>
            <p:ph idx="1"/>
          </p:nvPr>
        </p:nvSpPr>
        <p:spPr/>
        <p:txBody>
          <a:bodyPr>
            <a:normAutofit/>
          </a:bodyPr>
          <a:lstStyle/>
          <a:p>
            <a:r>
              <a:rPr lang="cs-CZ" sz="2400" dirty="0"/>
              <a:t>za hodinu práce v sobotu nebo v neděli příplatek ve výši </a:t>
            </a:r>
            <a:r>
              <a:rPr lang="cs-CZ" sz="2400" b="1" dirty="0"/>
              <a:t>25% průměrného hodinového výdělku</a:t>
            </a:r>
            <a:r>
              <a:rPr lang="cs-CZ" sz="2400" dirty="0"/>
              <a:t>.</a:t>
            </a:r>
          </a:p>
          <a:p>
            <a:pPr>
              <a:buNone/>
            </a:pPr>
            <a:endParaRPr lang="cs-CZ" sz="2400" dirty="0"/>
          </a:p>
          <a:p>
            <a:r>
              <a:rPr lang="cs-CZ" sz="2400" dirty="0"/>
              <a:t>Na sobotu a neděli, tedy na dny pracovního klidu, lze nařídit práci jen výjimečně a bude se jednat jen o nutné práce, které nemohou být provedeny v pracovních dnech. </a:t>
            </a:r>
          </a:p>
          <a:p>
            <a:endParaRPr lang="cs-CZ" dirty="0"/>
          </a:p>
          <a:p>
            <a:r>
              <a:rPr lang="cs-CZ" sz="2400" dirty="0"/>
              <a:t>Dětské domovy, </a:t>
            </a:r>
            <a:r>
              <a:rPr lang="cs-CZ" sz="2400" dirty="0" err="1"/>
              <a:t>domovy</a:t>
            </a:r>
            <a:r>
              <a:rPr lang="cs-CZ" sz="2400" dirty="0"/>
              <a:t> mládeže</a:t>
            </a:r>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dirty="0"/>
              <a:t>Plat nebo náhradní volno za práci ve svátek (§ 135 zákoníku práce)</a:t>
            </a:r>
          </a:p>
        </p:txBody>
      </p:sp>
      <p:sp>
        <p:nvSpPr>
          <p:cNvPr id="3" name="Zástupný symbol pro obsah 2"/>
          <p:cNvSpPr>
            <a:spLocks noGrp="1"/>
          </p:cNvSpPr>
          <p:nvPr>
            <p:ph idx="1"/>
          </p:nvPr>
        </p:nvSpPr>
        <p:spPr/>
        <p:txBody>
          <a:bodyPr/>
          <a:lstStyle/>
          <a:p>
            <a:r>
              <a:rPr lang="cs-CZ" dirty="0"/>
              <a:t>Zaměstnanci, který nepracoval proto, že svátek připadl na jeho obvyklý pracovní den, se plat nekrátí</a:t>
            </a:r>
          </a:p>
          <a:p>
            <a:r>
              <a:rPr lang="cs-CZ" dirty="0"/>
              <a:t>Za práci ve svátek přísluší přednostně čerpání náhradního volna</a:t>
            </a:r>
          </a:p>
          <a:p>
            <a:r>
              <a:rPr lang="cs-CZ" dirty="0"/>
              <a:t>Poskytnutí příplatku ve výši průměrného hodinového výdělku za hodinu práce ve svátek místo náhradního volna</a:t>
            </a:r>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57AC91-55AB-474A-A0E9-B5BEFA7AD35D}"/>
              </a:ext>
            </a:extLst>
          </p:cNvPr>
          <p:cNvSpPr>
            <a:spLocks noGrp="1"/>
          </p:cNvSpPr>
          <p:nvPr>
            <p:ph type="title"/>
          </p:nvPr>
        </p:nvSpPr>
        <p:spPr/>
        <p:txBody>
          <a:bodyPr/>
          <a:lstStyle/>
          <a:p>
            <a:r>
              <a:rPr lang="cs-CZ" dirty="0"/>
              <a:t>Plat nebo náhradní volno za práci přesčas (§ 127 zákoníku práce)</a:t>
            </a:r>
          </a:p>
        </p:txBody>
      </p:sp>
      <p:sp>
        <p:nvSpPr>
          <p:cNvPr id="3" name="Zástupný symbol pro obsah 2">
            <a:extLst>
              <a:ext uri="{FF2B5EF4-FFF2-40B4-BE49-F238E27FC236}">
                <a16:creationId xmlns:a16="http://schemas.microsoft.com/office/drawing/2014/main" id="{FBDD9E6E-274F-4BB1-9256-D6B26E3432D6}"/>
              </a:ext>
            </a:extLst>
          </p:cNvPr>
          <p:cNvSpPr>
            <a:spLocks noGrp="1"/>
          </p:cNvSpPr>
          <p:nvPr>
            <p:ph idx="1"/>
          </p:nvPr>
        </p:nvSpPr>
        <p:spPr/>
        <p:txBody>
          <a:bodyPr/>
          <a:lstStyle/>
          <a:p>
            <a:r>
              <a:rPr lang="cs-CZ" dirty="0"/>
              <a:t>Koná se na příkaz zaměstnavatele nebo s jeho souhlasem nad stanovenou týdenní pracovní dobu vyplývající z předem stanoveného rozvržení pracovní doby a konaná mimo rámec rozvrhu pracovních směn. </a:t>
            </a:r>
          </a:p>
          <a:p>
            <a:r>
              <a:rPr lang="cs-CZ" dirty="0"/>
              <a:t>U zaměstnanců s kratší pracovní dobou je prací přesčas práce přesahující stanovenou týdenní pracovní dobu (práci přesčas nelze nařídit).</a:t>
            </a:r>
          </a:p>
          <a:p>
            <a:r>
              <a:rPr lang="cs-CZ" dirty="0"/>
              <a:t>Prací přesčas není, pokud zaměstnanec napracovává pracovní volno, které mu zaměstnavatel poskytl na jeho žádost. </a:t>
            </a:r>
          </a:p>
          <a:p>
            <a:endParaRPr lang="cs-CZ" dirty="0"/>
          </a:p>
        </p:txBody>
      </p:sp>
    </p:spTree>
    <p:extLst>
      <p:ext uri="{BB962C8B-B14F-4D97-AF65-F5344CB8AC3E}">
        <p14:creationId xmlns:p14="http://schemas.microsoft.com/office/powerpoint/2010/main" val="1472680398"/>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956913-A7BE-4943-BACF-8ED0E3AFC883}"/>
              </a:ext>
            </a:extLst>
          </p:cNvPr>
          <p:cNvSpPr>
            <a:spLocks noGrp="1"/>
          </p:cNvSpPr>
          <p:nvPr>
            <p:ph type="title"/>
          </p:nvPr>
        </p:nvSpPr>
        <p:spPr/>
        <p:txBody>
          <a:bodyPr/>
          <a:lstStyle/>
          <a:p>
            <a:r>
              <a:rPr lang="cs-CZ" dirty="0"/>
              <a:t>Práce přesčas</a:t>
            </a:r>
          </a:p>
        </p:txBody>
      </p:sp>
      <p:sp>
        <p:nvSpPr>
          <p:cNvPr id="3" name="Zástupný symbol pro obsah 2">
            <a:extLst>
              <a:ext uri="{FF2B5EF4-FFF2-40B4-BE49-F238E27FC236}">
                <a16:creationId xmlns:a16="http://schemas.microsoft.com/office/drawing/2014/main" id="{CFF42A57-E4C2-4C84-A0BB-3D9B9127EBBD}"/>
              </a:ext>
            </a:extLst>
          </p:cNvPr>
          <p:cNvSpPr>
            <a:spLocks noGrp="1"/>
          </p:cNvSpPr>
          <p:nvPr>
            <p:ph idx="1"/>
          </p:nvPr>
        </p:nvSpPr>
        <p:spPr/>
        <p:txBody>
          <a:bodyPr>
            <a:normAutofit fontScale="62500" lnSpcReduction="20000"/>
          </a:bodyPr>
          <a:lstStyle/>
          <a:p>
            <a:r>
              <a:rPr lang="cs-CZ" sz="5100" dirty="0"/>
              <a:t>§ 241 odst. 3 ZP – zákaz práce přesčas těhotné zaměstnankyně, nelze zaměstnávat  práci přesčas a zaměstnankyni nebo nařizovat zaměstnanci, který pečuje o dítě mladší než 1 rok, práci přesčas.</a:t>
            </a:r>
          </a:p>
          <a:p>
            <a:r>
              <a:rPr lang="cs-CZ" sz="5100" dirty="0"/>
              <a:t>Zaměstnanci přísluší za hodinu práce přesčas část platového tarifu, osobního a zvláštního příplatku připadajícího na jednu hodinu práce bez práce přesčas v kalendářním měsíci, ve kterém práci přesčas koná a příplatek ve výši </a:t>
            </a:r>
          </a:p>
          <a:p>
            <a:pPr lvl="1"/>
            <a:r>
              <a:rPr lang="cs-CZ" sz="5100" dirty="0"/>
              <a:t>25% průměrného hodinového výdělku </a:t>
            </a:r>
          </a:p>
          <a:p>
            <a:pPr lvl="1"/>
            <a:r>
              <a:rPr lang="cs-CZ" sz="5100" dirty="0"/>
              <a:t>50 % průměrného hodinového výdělku, jde-li o práci přesčas ve dnech nepřetržitého odpočinku.</a:t>
            </a:r>
          </a:p>
          <a:p>
            <a:endParaRPr lang="cs-CZ" sz="5100" dirty="0"/>
          </a:p>
          <a:p>
            <a:endParaRPr lang="cs-CZ" dirty="0"/>
          </a:p>
        </p:txBody>
      </p:sp>
    </p:spTree>
    <p:extLst>
      <p:ext uri="{BB962C8B-B14F-4D97-AF65-F5344CB8AC3E}">
        <p14:creationId xmlns:p14="http://schemas.microsoft.com/office/powerpoint/2010/main" val="33771926"/>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1ADBB2-D754-4FEC-B88D-9314E18D74D1}"/>
              </a:ext>
            </a:extLst>
          </p:cNvPr>
          <p:cNvSpPr>
            <a:spLocks noGrp="1"/>
          </p:cNvSpPr>
          <p:nvPr>
            <p:ph type="title"/>
          </p:nvPr>
        </p:nvSpPr>
        <p:spPr/>
        <p:txBody>
          <a:bodyPr/>
          <a:lstStyle/>
          <a:p>
            <a:r>
              <a:rPr lang="cs-CZ" dirty="0"/>
              <a:t>Práce přesčas</a:t>
            </a:r>
          </a:p>
        </p:txBody>
      </p:sp>
      <p:sp>
        <p:nvSpPr>
          <p:cNvPr id="3" name="Zástupný symbol pro obsah 2">
            <a:extLst>
              <a:ext uri="{FF2B5EF4-FFF2-40B4-BE49-F238E27FC236}">
                <a16:creationId xmlns:a16="http://schemas.microsoft.com/office/drawing/2014/main" id="{E72FBA72-8B8B-4E82-B3B0-E09BA803D528}"/>
              </a:ext>
            </a:extLst>
          </p:cNvPr>
          <p:cNvSpPr>
            <a:spLocks noGrp="1"/>
          </p:cNvSpPr>
          <p:nvPr>
            <p:ph idx="1"/>
          </p:nvPr>
        </p:nvSpPr>
        <p:spPr/>
        <p:txBody>
          <a:bodyPr/>
          <a:lstStyle/>
          <a:p>
            <a:r>
              <a:rPr lang="cs-CZ" dirty="0"/>
              <a:t>Zaměstnavatel se může se zaměstnancem dohodnout o poskytnutí náhradního volna v době do 3 měsíců po sobě jdoucích po výkonu práce přesčas, popřípadě v jinak dohodnuté době. Za dobu náhradního volna se plat nekrátí.</a:t>
            </a:r>
          </a:p>
          <a:p>
            <a:pPr marL="0" indent="0">
              <a:buNone/>
            </a:pPr>
            <a:endParaRPr lang="cs-CZ" dirty="0"/>
          </a:p>
        </p:txBody>
      </p:sp>
    </p:spTree>
    <p:extLst>
      <p:ext uri="{BB962C8B-B14F-4D97-AF65-F5344CB8AC3E}">
        <p14:creationId xmlns:p14="http://schemas.microsoft.com/office/powerpoint/2010/main" val="4151375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FD41C3-8FB5-4DA8-B201-B3FB469FDE99}"/>
              </a:ext>
            </a:extLst>
          </p:cNvPr>
          <p:cNvSpPr>
            <a:spLocks noGrp="1"/>
          </p:cNvSpPr>
          <p:nvPr>
            <p:ph type="title"/>
          </p:nvPr>
        </p:nvSpPr>
        <p:spPr/>
        <p:txBody>
          <a:bodyPr/>
          <a:lstStyle/>
          <a:p>
            <a:r>
              <a:rPr lang="cs-CZ" dirty="0"/>
              <a:t>ZP – uzavírání pracovněprávních vztahů</a:t>
            </a:r>
          </a:p>
        </p:txBody>
      </p:sp>
      <p:sp>
        <p:nvSpPr>
          <p:cNvPr id="3" name="Zástupný symbol pro obsah 2">
            <a:extLst>
              <a:ext uri="{FF2B5EF4-FFF2-40B4-BE49-F238E27FC236}">
                <a16:creationId xmlns:a16="http://schemas.microsoft.com/office/drawing/2014/main" id="{BEBD1D3C-FFE4-4659-819E-68D19F6B1FAE}"/>
              </a:ext>
            </a:extLst>
          </p:cNvPr>
          <p:cNvSpPr>
            <a:spLocks noGrp="1"/>
          </p:cNvSpPr>
          <p:nvPr>
            <p:ph idx="1"/>
          </p:nvPr>
        </p:nvSpPr>
        <p:spPr/>
        <p:txBody>
          <a:bodyPr/>
          <a:lstStyle/>
          <a:p>
            <a:r>
              <a:rPr lang="cs-CZ" altLang="cs-CZ" dirty="0"/>
              <a:t>Závislá práce může být vykonávána výlučně v základním pracovněprávním vztahu. </a:t>
            </a:r>
          </a:p>
          <a:p>
            <a:r>
              <a:rPr lang="cs-CZ" altLang="cs-CZ" dirty="0"/>
              <a:t>Základními pracovněprávními vztahy podle tohoto zákona jsou pracovní poměr a právní vztahy založené dohodami o pracích konaných mimo pracovní poměr.</a:t>
            </a:r>
          </a:p>
          <a:p>
            <a:endParaRPr lang="cs-CZ" dirty="0"/>
          </a:p>
        </p:txBody>
      </p:sp>
    </p:spTree>
    <p:extLst>
      <p:ext uri="{BB962C8B-B14F-4D97-AF65-F5344CB8AC3E}">
        <p14:creationId xmlns:p14="http://schemas.microsoft.com/office/powerpoint/2010/main" val="20025095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a:t>Příplatek za rozdělenou směnu (§ 130 zákoníku práce)</a:t>
            </a:r>
          </a:p>
        </p:txBody>
      </p:sp>
      <p:sp>
        <p:nvSpPr>
          <p:cNvPr id="3" name="Zástupný symbol pro obsah 2"/>
          <p:cNvSpPr>
            <a:spLocks noGrp="1"/>
          </p:cNvSpPr>
          <p:nvPr>
            <p:ph idx="1"/>
          </p:nvPr>
        </p:nvSpPr>
        <p:spPr/>
        <p:txBody>
          <a:bodyPr>
            <a:normAutofit/>
          </a:bodyPr>
          <a:lstStyle/>
          <a:p>
            <a:r>
              <a:rPr lang="cs-CZ" dirty="0"/>
              <a:t>Příplatek za rozdělenou směnu </a:t>
            </a:r>
            <a:r>
              <a:rPr lang="cs-CZ" b="1" dirty="0"/>
              <a:t>30 % průměrného hodinového výdělku</a:t>
            </a:r>
            <a:r>
              <a:rPr lang="cs-CZ" dirty="0"/>
              <a:t> za každou rozdělenou směnu.</a:t>
            </a:r>
          </a:p>
          <a:p>
            <a:r>
              <a:rPr lang="cs-CZ" dirty="0"/>
              <a:t>Příplatek přísluší, pokud zaměstnavatel rozdělil směnu</a:t>
            </a:r>
          </a:p>
          <a:p>
            <a:pPr>
              <a:buNone/>
            </a:pPr>
            <a:r>
              <a:rPr lang="cs-CZ" dirty="0"/>
              <a:t> </a:t>
            </a:r>
          </a:p>
          <a:p>
            <a:r>
              <a:rPr lang="cs-CZ" dirty="0"/>
              <a:t>Za rozdělenou směnu je považována ta směna, kde souvislé přerušení nebo jejich souhrn činí alespoň 2 hodiny (rozvrh pracovní směny) </a:t>
            </a:r>
          </a:p>
          <a:p>
            <a:r>
              <a:rPr lang="cs-CZ" dirty="0"/>
              <a:t>Do přerušení pracovní směny nezapočítáváme přestávku na jídlo a oddech, kterou je zaměstnavatel povinen poskytnout zaměstnanci nejdéle po 6 hodinách nepřetržité práce v trvání nejméně 30 minut.</a:t>
            </a:r>
          </a:p>
          <a:p>
            <a:endParaRPr lang="cs-CZ" dirty="0"/>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Odměna (§ 134 zákoníku práce)</a:t>
            </a:r>
          </a:p>
        </p:txBody>
      </p:sp>
      <p:sp>
        <p:nvSpPr>
          <p:cNvPr id="3" name="Zástupný symbol pro obsah 2"/>
          <p:cNvSpPr>
            <a:spLocks noGrp="1"/>
          </p:cNvSpPr>
          <p:nvPr>
            <p:ph idx="1"/>
          </p:nvPr>
        </p:nvSpPr>
        <p:spPr/>
        <p:txBody>
          <a:bodyPr>
            <a:normAutofit lnSpcReduction="10000"/>
          </a:bodyPr>
          <a:lstStyle/>
          <a:p>
            <a:pPr lvl="1"/>
            <a:r>
              <a:rPr lang="cs-CZ" sz="2800" dirty="0"/>
              <a:t>za splnění mimořádného nebo </a:t>
            </a:r>
          </a:p>
          <a:p>
            <a:pPr lvl="1"/>
            <a:r>
              <a:rPr lang="cs-CZ" sz="2800" dirty="0"/>
              <a:t>zvlášť významného úkolu. </a:t>
            </a:r>
            <a:endParaRPr lang="cs-CZ" dirty="0"/>
          </a:p>
          <a:p>
            <a:pPr lvl="1"/>
            <a:endParaRPr lang="cs-CZ" dirty="0"/>
          </a:p>
          <a:p>
            <a:pPr lvl="1"/>
            <a:r>
              <a:rPr lang="cs-CZ" dirty="0"/>
              <a:t>§ 224 ZP – péče o zaměstnance</a:t>
            </a:r>
          </a:p>
          <a:p>
            <a:pPr lvl="1">
              <a:buNone/>
            </a:pPr>
            <a:r>
              <a:rPr lang="cs-CZ" dirty="0"/>
              <a:t>Zaměstnavatel může zaměstnanci poskytnout odměnu zejména</a:t>
            </a:r>
          </a:p>
          <a:p>
            <a:pPr lvl="1">
              <a:buNone/>
            </a:pPr>
            <a:r>
              <a:rPr lang="cs-CZ" dirty="0"/>
              <a:t>a) při životním nebo pracovním jubileu a při prvním skončení pracovního poměru po přiznání invalidního důchodu pro invaliditu třetího stupně nebo po nabytí nároku na starobní důchod, </a:t>
            </a:r>
          </a:p>
          <a:p>
            <a:pPr lvl="1">
              <a:buNone/>
            </a:pPr>
            <a:r>
              <a:rPr lang="cs-CZ" dirty="0"/>
              <a:t>b) za poskytnutí pomoci při předcházení požárům nebo při živelních událostech, jejich likvidaci nebo odstraňování jejich následků nebo při jiných mimořádných událostech, při nichž může být ohrožen život, zdraví nebo majetek.</a:t>
            </a:r>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Cílová odměna (§ 134a zákoníku práce)</a:t>
            </a:r>
          </a:p>
        </p:txBody>
      </p:sp>
      <p:sp>
        <p:nvSpPr>
          <p:cNvPr id="3" name="Zástupný symbol pro obsah 2"/>
          <p:cNvSpPr>
            <a:spLocks noGrp="1"/>
          </p:cNvSpPr>
          <p:nvPr>
            <p:ph idx="1"/>
          </p:nvPr>
        </p:nvSpPr>
        <p:spPr/>
        <p:txBody>
          <a:bodyPr>
            <a:normAutofit/>
          </a:bodyPr>
          <a:lstStyle/>
          <a:p>
            <a:r>
              <a:rPr lang="cs-CZ" dirty="0"/>
              <a:t>Za splnění předem stanoveného mimořádně náročného úkolu, jehož příprava, postupné zajišťování a konečná realizace bude z hlediska působnosti zaměstnavatele zvlášť významná, může zaměstnavatel zaměstnanci, který se na jeho plnění bezprostředně nebo významně podílí, poskytnout cílovou odměnu. Výši odměny oznámí zaměstnavatel společně s </a:t>
            </a:r>
            <a:r>
              <a:rPr lang="cs-CZ" dirty="0" err="1"/>
              <a:t>hodnotitelnými</a:t>
            </a:r>
            <a:r>
              <a:rPr lang="cs-CZ" dirty="0"/>
              <a:t> nebo měřitelnými ukazateli před započetím plnění úkolu.</a:t>
            </a:r>
          </a:p>
          <a:p>
            <a:r>
              <a:rPr lang="cs-CZ" dirty="0"/>
              <a:t>Cílová odměna přísluší zaměstnanci ve výši určené zaměstnavatelem, v závislosti na plnění ukazatelů, neskončí-li jeho pracovní poměr před splněním stanoveného úkolu.</a:t>
            </a:r>
          </a:p>
          <a:p>
            <a:endParaRPr lang="cs-CZ" dirty="0"/>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dirty="0"/>
              <a:t>Odměna za pracovní pohotovost (§ 140 zákoníku práce)</a:t>
            </a:r>
          </a:p>
        </p:txBody>
      </p:sp>
      <p:sp>
        <p:nvSpPr>
          <p:cNvPr id="3" name="Zástupný symbol pro obsah 2"/>
          <p:cNvSpPr>
            <a:spLocks noGrp="1"/>
          </p:cNvSpPr>
          <p:nvPr>
            <p:ph idx="1"/>
          </p:nvPr>
        </p:nvSpPr>
        <p:spPr/>
        <p:txBody>
          <a:bodyPr/>
          <a:lstStyle/>
          <a:p>
            <a:r>
              <a:rPr lang="cs-CZ" dirty="0"/>
              <a:t>Odměna nejméně ve výši 10 % průměrného výdělku, kolektivní smlouva může stanovit procento vyšší</a:t>
            </a: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ODMĚNA Z DOHOD</a:t>
            </a:r>
          </a:p>
        </p:txBody>
      </p:sp>
      <p:sp>
        <p:nvSpPr>
          <p:cNvPr id="3" name="Zástupný symbol pro obsah 2"/>
          <p:cNvSpPr>
            <a:spLocks noGrp="1"/>
          </p:cNvSpPr>
          <p:nvPr>
            <p:ph idx="1"/>
          </p:nvPr>
        </p:nvSpPr>
        <p:spPr/>
        <p:txBody>
          <a:bodyPr/>
          <a:lstStyle/>
          <a:p>
            <a:r>
              <a:rPr lang="cs-CZ" dirty="0"/>
              <a:t>Nesmí být nižší než minimální mzda a při jejím stanovení se uplatní zásada, že za stejnou práci nebo za práci stejné hodnoty přísluší všem zaměstnancům u zaměstnavatele stejná mzda, plat nebo odměna z dohody. </a:t>
            </a:r>
          </a:p>
          <a:p>
            <a:r>
              <a:rPr lang="cs-CZ" dirty="0"/>
              <a:t>Tato zásada se uplatní zejména při odměňování učitelů náboženství.</a:t>
            </a:r>
          </a:p>
          <a:p>
            <a:endParaRPr lang="cs-CZ" dirty="0"/>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ED823C-BBAE-401F-8342-4BCCA3E61F16}"/>
              </a:ext>
            </a:extLst>
          </p:cNvPr>
          <p:cNvSpPr>
            <a:spLocks noGrp="1"/>
          </p:cNvSpPr>
          <p:nvPr>
            <p:ph type="title"/>
          </p:nvPr>
        </p:nvSpPr>
        <p:spPr/>
        <p:txBody>
          <a:bodyPr/>
          <a:lstStyle/>
          <a:p>
            <a:r>
              <a:rPr lang="cs-CZ" dirty="0"/>
              <a:t>Děkuji za pozornost</a:t>
            </a:r>
          </a:p>
        </p:txBody>
      </p:sp>
      <p:sp>
        <p:nvSpPr>
          <p:cNvPr id="3" name="Zástupný symbol pro text 2">
            <a:extLst>
              <a:ext uri="{FF2B5EF4-FFF2-40B4-BE49-F238E27FC236}">
                <a16:creationId xmlns:a16="http://schemas.microsoft.com/office/drawing/2014/main" id="{8E8B2E70-5DE3-4E3F-B492-37B7C5B50C6A}"/>
              </a:ext>
            </a:extLst>
          </p:cNvPr>
          <p:cNvSpPr>
            <a:spLocks noGrp="1"/>
          </p:cNvSpPr>
          <p:nvPr>
            <p:ph type="body" idx="1"/>
          </p:nvPr>
        </p:nvSpPr>
        <p:spPr/>
        <p:txBody>
          <a:bodyPr/>
          <a:lstStyle/>
          <a:p>
            <a:r>
              <a:rPr lang="cs-CZ" dirty="0"/>
              <a:t>JUDr. Hana Poláková</a:t>
            </a:r>
          </a:p>
        </p:txBody>
      </p:sp>
    </p:spTree>
    <p:extLst>
      <p:ext uri="{BB962C8B-B14F-4D97-AF65-F5344CB8AC3E}">
        <p14:creationId xmlns:p14="http://schemas.microsoft.com/office/powerpoint/2010/main" val="12271585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695C23-C746-4961-A26B-5CBCA2B3286E}"/>
              </a:ext>
            </a:extLst>
          </p:cNvPr>
          <p:cNvSpPr>
            <a:spLocks noGrp="1"/>
          </p:cNvSpPr>
          <p:nvPr>
            <p:ph type="title"/>
          </p:nvPr>
        </p:nvSpPr>
        <p:spPr/>
        <p:txBody>
          <a:bodyPr/>
          <a:lstStyle/>
          <a:p>
            <a:r>
              <a:rPr lang="cs-CZ" dirty="0"/>
              <a:t>Postup před vznikem pracovního poměru</a:t>
            </a:r>
          </a:p>
        </p:txBody>
      </p:sp>
      <p:sp>
        <p:nvSpPr>
          <p:cNvPr id="3" name="Zástupný symbol pro obsah 2">
            <a:extLst>
              <a:ext uri="{FF2B5EF4-FFF2-40B4-BE49-F238E27FC236}">
                <a16:creationId xmlns:a16="http://schemas.microsoft.com/office/drawing/2014/main" id="{E82F4A9D-84CC-4290-A76D-B8CEA4DCB87F}"/>
              </a:ext>
            </a:extLst>
          </p:cNvPr>
          <p:cNvSpPr>
            <a:spLocks noGrp="1"/>
          </p:cNvSpPr>
          <p:nvPr>
            <p:ph idx="1"/>
          </p:nvPr>
        </p:nvSpPr>
        <p:spPr/>
        <p:txBody>
          <a:bodyPr>
            <a:normAutofit fontScale="92500" lnSpcReduction="20000"/>
          </a:bodyPr>
          <a:lstStyle/>
          <a:p>
            <a:r>
              <a:rPr lang="cs-CZ" altLang="cs-CZ" b="1" dirty="0"/>
              <a:t>Výběr fyzických osob </a:t>
            </a:r>
            <a:r>
              <a:rPr lang="cs-CZ" altLang="cs-CZ" dirty="0"/>
              <a:t>ucházejících se o zaměstnání z hlediska kvalifikace, nezbytných požadavků nebo zvláštních schopností je v působnosti zaměstnavatele; předpoklady kladené zvláštními právními předpisy na fyzickou osobu jako zaměstnance tím nejsou dotčeny.</a:t>
            </a:r>
          </a:p>
          <a:p>
            <a:r>
              <a:rPr lang="cs-CZ" altLang="cs-CZ" dirty="0"/>
              <a:t>Zaměstnavatel smí vyžadovat v souvislosti s jednáním před vznikem pracovního poměru od fyzické osoby, která se u něj uchází o práci, nebo od jiných osob </a:t>
            </a:r>
            <a:r>
              <a:rPr lang="cs-CZ" altLang="cs-CZ" b="1" dirty="0"/>
              <a:t>jen údaje, které bezprostředně souvisejí s uzavřením pracovní smlouvy.</a:t>
            </a:r>
          </a:p>
          <a:p>
            <a:r>
              <a:rPr lang="cs-CZ" altLang="cs-CZ" dirty="0"/>
              <a:t>Před uzavřením pracovní smlouvy je </a:t>
            </a:r>
            <a:r>
              <a:rPr lang="cs-CZ" altLang="cs-CZ" b="1" dirty="0"/>
              <a:t>zaměstnavatel povinen seznámit </a:t>
            </a:r>
            <a:r>
              <a:rPr lang="cs-CZ" altLang="cs-CZ" dirty="0"/>
              <a:t>fyzickou osobu s právy a povinnostmi, které by pro ni z pracovní smlouvy, popřípadě ze jmenování na pracovní místo vyplynuly, a s pracovními podmínkami a </a:t>
            </a:r>
            <a:r>
              <a:rPr lang="cs-CZ" altLang="cs-CZ" b="1" dirty="0"/>
              <a:t>podmínkami odměňování</a:t>
            </a:r>
            <a:r>
              <a:rPr lang="cs-CZ" altLang="cs-CZ" dirty="0"/>
              <a:t>, za nichž má práci konat, a povinnostmi, které vyplývají ze zvláštních právních předpisů vztahujících se k práci, která má být předmětem pracovního poměru.</a:t>
            </a:r>
          </a:p>
          <a:p>
            <a:endParaRPr lang="cs-CZ" dirty="0"/>
          </a:p>
        </p:txBody>
      </p:sp>
    </p:spTree>
    <p:extLst>
      <p:ext uri="{BB962C8B-B14F-4D97-AF65-F5344CB8AC3E}">
        <p14:creationId xmlns:p14="http://schemas.microsoft.com/office/powerpoint/2010/main" val="22839402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B0E241-D647-48E6-AE50-A2389103C06D}"/>
              </a:ext>
            </a:extLst>
          </p:cNvPr>
          <p:cNvSpPr>
            <a:spLocks noGrp="1"/>
          </p:cNvSpPr>
          <p:nvPr>
            <p:ph type="title"/>
          </p:nvPr>
        </p:nvSpPr>
        <p:spPr/>
        <p:txBody>
          <a:bodyPr/>
          <a:lstStyle/>
          <a:p>
            <a:r>
              <a:rPr lang="cs-CZ" dirty="0"/>
              <a:t>Jmenování vedoucího zaměstnance</a:t>
            </a:r>
          </a:p>
        </p:txBody>
      </p:sp>
      <p:sp>
        <p:nvSpPr>
          <p:cNvPr id="3" name="Zástupný symbol pro obsah 2">
            <a:extLst>
              <a:ext uri="{FF2B5EF4-FFF2-40B4-BE49-F238E27FC236}">
                <a16:creationId xmlns:a16="http://schemas.microsoft.com/office/drawing/2014/main" id="{5DFE5037-7C7E-4AB3-89BF-9073D2948EDE}"/>
              </a:ext>
            </a:extLst>
          </p:cNvPr>
          <p:cNvSpPr>
            <a:spLocks noGrp="1"/>
          </p:cNvSpPr>
          <p:nvPr>
            <p:ph idx="1"/>
          </p:nvPr>
        </p:nvSpPr>
        <p:spPr/>
        <p:txBody>
          <a:bodyPr/>
          <a:lstStyle/>
          <a:p>
            <a:pPr marL="0" indent="0">
              <a:buNone/>
              <a:defRPr/>
            </a:pPr>
            <a:r>
              <a:rPr lang="cs-CZ" dirty="0"/>
              <a:t>Jmenováním vzniká pracovní poměr:</a:t>
            </a:r>
          </a:p>
          <a:p>
            <a:pPr>
              <a:buFontTx/>
              <a:buChar char="-"/>
              <a:defRPr/>
            </a:pPr>
            <a:r>
              <a:rPr lang="cs-CZ" dirty="0"/>
              <a:t>řediteli školy</a:t>
            </a:r>
          </a:p>
          <a:p>
            <a:pPr>
              <a:buFontTx/>
              <a:buChar char="-"/>
              <a:defRPr/>
            </a:pPr>
            <a:r>
              <a:rPr lang="cs-CZ" dirty="0"/>
              <a:t>vedoucímu organizačního útvaru příspěvkové organizace</a:t>
            </a:r>
          </a:p>
          <a:p>
            <a:pPr marL="0" indent="0" algn="just">
              <a:buNone/>
              <a:defRPr/>
            </a:pPr>
            <a:endParaRPr lang="cs-CZ" i="1" dirty="0"/>
          </a:p>
          <a:p>
            <a:pPr marL="0" indent="0" algn="just">
              <a:buNone/>
              <a:defRPr/>
            </a:pPr>
            <a:r>
              <a:rPr lang="cs-CZ" i="1" dirty="0"/>
              <a:t>Vedoucími zaměstnanci se rozumějí zaměstnanci, kteří jsou na jednotlivých stupních řízení zaměstnavatele oprávněni stanovit a ukládat podřízeným zaměstnancům pracovní úkoly, organizovat, řídit a kontrolovat jejich práci a dávat jim k tomu účelu závazné pokyny.</a:t>
            </a:r>
          </a:p>
          <a:p>
            <a:endParaRPr lang="cs-CZ" dirty="0"/>
          </a:p>
        </p:txBody>
      </p:sp>
    </p:spTree>
    <p:extLst>
      <p:ext uri="{BB962C8B-B14F-4D97-AF65-F5344CB8AC3E}">
        <p14:creationId xmlns:p14="http://schemas.microsoft.com/office/powerpoint/2010/main" val="4992948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B43413-83BA-4355-900B-42BA6E33FE19}"/>
              </a:ext>
            </a:extLst>
          </p:cNvPr>
          <p:cNvSpPr>
            <a:spLocks noGrp="1"/>
          </p:cNvSpPr>
          <p:nvPr>
            <p:ph type="title"/>
          </p:nvPr>
        </p:nvSpPr>
        <p:spPr/>
        <p:txBody>
          <a:bodyPr/>
          <a:lstStyle/>
          <a:p>
            <a:r>
              <a:rPr lang="cs-CZ" dirty="0"/>
              <a:t>Odvolání z vedoucího pracovního místa</a:t>
            </a:r>
          </a:p>
        </p:txBody>
      </p:sp>
      <p:sp>
        <p:nvSpPr>
          <p:cNvPr id="3" name="Zástupný symbol pro obsah 2">
            <a:extLst>
              <a:ext uri="{FF2B5EF4-FFF2-40B4-BE49-F238E27FC236}">
                <a16:creationId xmlns:a16="http://schemas.microsoft.com/office/drawing/2014/main" id="{EEF2FE7A-B867-4E62-817A-E907FE0C04A6}"/>
              </a:ext>
            </a:extLst>
          </p:cNvPr>
          <p:cNvSpPr>
            <a:spLocks noGrp="1"/>
          </p:cNvSpPr>
          <p:nvPr>
            <p:ph idx="1"/>
          </p:nvPr>
        </p:nvSpPr>
        <p:spPr/>
        <p:txBody>
          <a:bodyPr/>
          <a:lstStyle/>
          <a:p>
            <a:r>
              <a:rPr lang="cs-CZ" altLang="cs-CZ" dirty="0"/>
              <a:t>Z jakéhokoliv důvodu, nebo bez uvedení důvodu – výjimka ředitelé škol odvolání musí být písemné a doručení druhé straně</a:t>
            </a:r>
          </a:p>
          <a:p>
            <a:r>
              <a:rPr lang="cs-CZ" altLang="cs-CZ" dirty="0"/>
              <a:t>Výkon práce na pracovním místě vedoucího zaměstnance končí dnem doručení odvolání nebo vzdání se tohoto místa, nebyl-li v odvolání nebo vzdání se pracovního místa uveden den pozdější</a:t>
            </a:r>
          </a:p>
          <a:p>
            <a:endParaRPr lang="cs-CZ" dirty="0"/>
          </a:p>
        </p:txBody>
      </p:sp>
    </p:spTree>
    <p:extLst>
      <p:ext uri="{BB962C8B-B14F-4D97-AF65-F5344CB8AC3E}">
        <p14:creationId xmlns:p14="http://schemas.microsoft.com/office/powerpoint/2010/main" val="6148155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7F4D90-6DA5-450F-B46E-60BE1F5EC8E3}"/>
              </a:ext>
            </a:extLst>
          </p:cNvPr>
          <p:cNvSpPr>
            <a:spLocks noGrp="1"/>
          </p:cNvSpPr>
          <p:nvPr>
            <p:ph type="title"/>
          </p:nvPr>
        </p:nvSpPr>
        <p:spPr/>
        <p:txBody>
          <a:bodyPr/>
          <a:lstStyle/>
          <a:p>
            <a:r>
              <a:rPr lang="cs-CZ" dirty="0"/>
              <a:t> 73a ZP</a:t>
            </a:r>
          </a:p>
        </p:txBody>
      </p:sp>
      <p:sp>
        <p:nvSpPr>
          <p:cNvPr id="3" name="Zástupný symbol pro obsah 2">
            <a:extLst>
              <a:ext uri="{FF2B5EF4-FFF2-40B4-BE49-F238E27FC236}">
                <a16:creationId xmlns:a16="http://schemas.microsoft.com/office/drawing/2014/main" id="{DD8A550C-69E5-4344-BF0B-9DC902BFE6BC}"/>
              </a:ext>
            </a:extLst>
          </p:cNvPr>
          <p:cNvSpPr>
            <a:spLocks noGrp="1"/>
          </p:cNvSpPr>
          <p:nvPr>
            <p:ph idx="1"/>
          </p:nvPr>
        </p:nvSpPr>
        <p:spPr/>
        <p:txBody>
          <a:bodyPr>
            <a:normAutofit fontScale="92500" lnSpcReduction="10000"/>
          </a:bodyPr>
          <a:lstStyle/>
          <a:p>
            <a:r>
              <a:rPr lang="cs-CZ" altLang="cs-CZ" dirty="0"/>
              <a:t>Odvoláním nebo vzdáním se pracovního místa vedoucího zaměstnance pracovní poměr nekončí</a:t>
            </a:r>
          </a:p>
          <a:p>
            <a:r>
              <a:rPr lang="cs-CZ" altLang="cs-CZ" dirty="0"/>
              <a:t>Zaměstnavatel je povinen tomuto zaměstnanci navrhnout změnu jeho dalšího pracovního zařazení u zaměstnavatele na jinou práci odpovídající jeho zdravotnímu stavu a kvalifikaci</a:t>
            </a:r>
          </a:p>
          <a:p>
            <a:pPr>
              <a:defRPr/>
            </a:pPr>
            <a:r>
              <a:rPr lang="cs-CZ" dirty="0"/>
              <a:t>Jestliže zaměstnavatel nemá pro zaměstnance takovou práci, nebo ji zaměstnanec odmítne, jde o překážku v práci na straně zaměstnavatele a současně platí, že je dán výpovědní důvod podle § 52 písm. c).</a:t>
            </a:r>
          </a:p>
          <a:p>
            <a:pPr>
              <a:defRPr/>
            </a:pPr>
            <a:r>
              <a:rPr lang="cs-CZ" dirty="0"/>
              <a:t>Odstupné poskytované zaměstnanci při organizačních změnách náleží jen v případě rozvázání pracovního poměru po odvolání z místa vedoucího zaměstnance v souvislosti se zrušením tohoto místa v důsledku organizační změny.</a:t>
            </a:r>
          </a:p>
          <a:p>
            <a:endParaRPr lang="cs-CZ" altLang="cs-CZ" b="1" dirty="0"/>
          </a:p>
          <a:p>
            <a:endParaRPr lang="cs-CZ" dirty="0"/>
          </a:p>
        </p:txBody>
      </p:sp>
    </p:spTree>
    <p:extLst>
      <p:ext uri="{BB962C8B-B14F-4D97-AF65-F5344CB8AC3E}">
        <p14:creationId xmlns:p14="http://schemas.microsoft.com/office/powerpoint/2010/main" val="3830133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a:extLst>
              <a:ext uri="{FF2B5EF4-FFF2-40B4-BE49-F238E27FC236}">
                <a16:creationId xmlns:a16="http://schemas.microsoft.com/office/drawing/2014/main" id="{3CF5F1AC-8901-4DFB-BA23-9DFFBEB2D6EA}"/>
              </a:ext>
            </a:extLst>
          </p:cNvPr>
          <p:cNvSpPr>
            <a:spLocks noGrp="1"/>
          </p:cNvSpPr>
          <p:nvPr>
            <p:ph type="title"/>
          </p:nvPr>
        </p:nvSpPr>
        <p:spPr/>
        <p:txBody>
          <a:bodyPr/>
          <a:lstStyle/>
          <a:p>
            <a:r>
              <a:rPr lang="cs-CZ" altLang="cs-CZ" dirty="0"/>
              <a:t>Pracovní smlouva – podstatné náležitosti</a:t>
            </a:r>
          </a:p>
        </p:txBody>
      </p:sp>
      <p:sp>
        <p:nvSpPr>
          <p:cNvPr id="22531" name="Zástupný symbol pro obsah 2">
            <a:extLst>
              <a:ext uri="{FF2B5EF4-FFF2-40B4-BE49-F238E27FC236}">
                <a16:creationId xmlns:a16="http://schemas.microsoft.com/office/drawing/2014/main" id="{C6F72FA2-70CA-48AF-B886-FB4DBDABE0D6}"/>
              </a:ext>
            </a:extLst>
          </p:cNvPr>
          <p:cNvSpPr>
            <a:spLocks noGrp="1"/>
          </p:cNvSpPr>
          <p:nvPr>
            <p:ph idx="1"/>
          </p:nvPr>
        </p:nvSpPr>
        <p:spPr/>
        <p:txBody>
          <a:bodyPr/>
          <a:lstStyle/>
          <a:p>
            <a:pPr eaLnBrk="1" hangingPunct="1"/>
            <a:r>
              <a:rPr lang="cs-CZ" altLang="cs-CZ" dirty="0"/>
              <a:t>Druh práce</a:t>
            </a:r>
          </a:p>
          <a:p>
            <a:pPr eaLnBrk="1" hangingPunct="1"/>
            <a:r>
              <a:rPr lang="cs-CZ" altLang="cs-CZ" dirty="0"/>
              <a:t>Místo nebo místa výkonu práce</a:t>
            </a:r>
          </a:p>
          <a:p>
            <a:pPr eaLnBrk="1" hangingPunct="1"/>
            <a:r>
              <a:rPr lang="cs-CZ" altLang="cs-CZ" dirty="0"/>
              <a:t>Den nástupu do práce</a:t>
            </a:r>
          </a:p>
          <a:p>
            <a:endParaRPr lang="cs-CZ" altLang="cs-CZ" dirty="0"/>
          </a:p>
        </p:txBody>
      </p:sp>
      <p:sp>
        <p:nvSpPr>
          <p:cNvPr id="22532" name="Zástupný symbol pro číslo snímku 3">
            <a:extLst>
              <a:ext uri="{FF2B5EF4-FFF2-40B4-BE49-F238E27FC236}">
                <a16:creationId xmlns:a16="http://schemas.microsoft.com/office/drawing/2014/main" id="{B750598F-0F66-4AB1-8E73-CDA20ADC6D1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23525ED-D7CD-42EA-A2D6-B1895352E115}" type="slidenum">
              <a:rPr lang="cs-CZ" altLang="cs-CZ" sz="1200">
                <a:solidFill>
                  <a:srgbClr val="898989"/>
                </a:solidFill>
              </a:rPr>
              <a:pPr>
                <a:spcBef>
                  <a:spcPct val="0"/>
                </a:spcBef>
                <a:buFontTx/>
                <a:buNone/>
              </a:pPr>
              <a:t>27</a:t>
            </a:fld>
            <a:endParaRPr lang="cs-CZ" altLang="cs-CZ" sz="1200">
              <a:solidFill>
                <a:srgbClr val="898989"/>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a:extLst>
              <a:ext uri="{FF2B5EF4-FFF2-40B4-BE49-F238E27FC236}">
                <a16:creationId xmlns:a16="http://schemas.microsoft.com/office/drawing/2014/main" id="{B4EE5C23-B22B-4E10-B58D-354FBB22A5B8}"/>
              </a:ext>
            </a:extLst>
          </p:cNvPr>
          <p:cNvSpPr>
            <a:spLocks noGrp="1"/>
          </p:cNvSpPr>
          <p:nvPr>
            <p:ph type="title"/>
          </p:nvPr>
        </p:nvSpPr>
        <p:spPr/>
        <p:txBody>
          <a:bodyPr/>
          <a:lstStyle/>
          <a:p>
            <a:r>
              <a:rPr lang="cs-CZ" altLang="cs-CZ"/>
              <a:t>Druh práce</a:t>
            </a:r>
          </a:p>
        </p:txBody>
      </p:sp>
      <p:sp>
        <p:nvSpPr>
          <p:cNvPr id="23555" name="Zástupný symbol pro obsah 2">
            <a:extLst>
              <a:ext uri="{FF2B5EF4-FFF2-40B4-BE49-F238E27FC236}">
                <a16:creationId xmlns:a16="http://schemas.microsoft.com/office/drawing/2014/main" id="{61FAF6BC-724A-4163-A8F8-90972E83A8B4}"/>
              </a:ext>
            </a:extLst>
          </p:cNvPr>
          <p:cNvSpPr>
            <a:spLocks noGrp="1"/>
          </p:cNvSpPr>
          <p:nvPr>
            <p:ph idx="1"/>
          </p:nvPr>
        </p:nvSpPr>
        <p:spPr/>
        <p:txBody>
          <a:bodyPr/>
          <a:lstStyle/>
          <a:p>
            <a:endParaRPr lang="cs-CZ" altLang="cs-CZ" sz="1800" dirty="0"/>
          </a:p>
          <a:p>
            <a:r>
              <a:rPr lang="cs-CZ" altLang="cs-CZ" sz="2400" dirty="0"/>
              <a:t>Zaměstnavatel je povinen přidělovat zaměstnanci práci podle pracovní smlouvy; zaměstnanec je povinen podle pokynů zaměstnavatele konat práce podle pracovní smlouvy.</a:t>
            </a:r>
            <a:endParaRPr lang="cs-CZ" altLang="cs-CZ" sz="1800" dirty="0"/>
          </a:p>
          <a:p>
            <a:r>
              <a:rPr lang="cs-CZ" altLang="cs-CZ" sz="2400" dirty="0"/>
              <a:t>Zaměstnanec v dalším základním pracovně právním vztahu (pracovní poměr, dohody o pracích konaných mimo pracovní poměr) u téhož zaměstnavatele nesmí vykonávat práce, které jsou stejně druhově vymezeny.</a:t>
            </a:r>
          </a:p>
        </p:txBody>
      </p:sp>
      <p:sp>
        <p:nvSpPr>
          <p:cNvPr id="23556" name="Zástupný symbol pro číslo snímku 3">
            <a:extLst>
              <a:ext uri="{FF2B5EF4-FFF2-40B4-BE49-F238E27FC236}">
                <a16:creationId xmlns:a16="http://schemas.microsoft.com/office/drawing/2014/main" id="{FCE4263C-C194-476F-AF48-7EF258A4A68A}"/>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F9D44A5-DD8E-48F8-9134-FAC88C3AF51B}" type="slidenum">
              <a:rPr lang="cs-CZ" altLang="cs-CZ" sz="1200">
                <a:solidFill>
                  <a:srgbClr val="898989"/>
                </a:solidFill>
              </a:rPr>
              <a:pPr>
                <a:spcBef>
                  <a:spcPct val="0"/>
                </a:spcBef>
                <a:buFontTx/>
                <a:buNone/>
              </a:pPr>
              <a:t>28</a:t>
            </a:fld>
            <a:endParaRPr lang="cs-CZ" altLang="cs-CZ" sz="1200">
              <a:solidFill>
                <a:srgbClr val="898989"/>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a:extLst>
              <a:ext uri="{FF2B5EF4-FFF2-40B4-BE49-F238E27FC236}">
                <a16:creationId xmlns:a16="http://schemas.microsoft.com/office/drawing/2014/main" id="{5F8865B8-CA4F-4A3E-AEAA-9E6C7432C790}"/>
              </a:ext>
            </a:extLst>
          </p:cNvPr>
          <p:cNvSpPr>
            <a:spLocks noGrp="1"/>
          </p:cNvSpPr>
          <p:nvPr>
            <p:ph type="title"/>
          </p:nvPr>
        </p:nvSpPr>
        <p:spPr>
          <a:xfrm>
            <a:off x="838199" y="274638"/>
            <a:ext cx="10386391" cy="1130092"/>
          </a:xfrm>
        </p:spPr>
        <p:txBody>
          <a:bodyPr>
            <a:normAutofit/>
          </a:bodyPr>
          <a:lstStyle/>
          <a:p>
            <a:pPr algn="l" eaLnBrk="1" hangingPunct="1"/>
            <a:r>
              <a:rPr lang="cs-CZ" altLang="cs-CZ" dirty="0"/>
              <a:t>Zkušební doba</a:t>
            </a:r>
          </a:p>
        </p:txBody>
      </p:sp>
      <p:sp>
        <p:nvSpPr>
          <p:cNvPr id="3" name="Zástupný symbol pro obsah 2">
            <a:extLst>
              <a:ext uri="{FF2B5EF4-FFF2-40B4-BE49-F238E27FC236}">
                <a16:creationId xmlns:a16="http://schemas.microsoft.com/office/drawing/2014/main" id="{76D4C181-4E2F-40FB-913E-E7439DF683E2}"/>
              </a:ext>
            </a:extLst>
          </p:cNvPr>
          <p:cNvSpPr>
            <a:spLocks noGrp="1"/>
          </p:cNvSpPr>
          <p:nvPr>
            <p:ph idx="1"/>
          </p:nvPr>
        </p:nvSpPr>
        <p:spPr>
          <a:xfrm>
            <a:off x="838199" y="1404730"/>
            <a:ext cx="9521687" cy="5145088"/>
          </a:xfrm>
        </p:spPr>
        <p:txBody>
          <a:bodyPr>
            <a:normAutofit lnSpcReduction="10000"/>
          </a:bodyPr>
          <a:lstStyle/>
          <a:p>
            <a:pPr eaLnBrk="1" hangingPunct="1">
              <a:buFont typeface="Arial" charset="0"/>
              <a:buChar char="•"/>
              <a:defRPr/>
            </a:pPr>
            <a:r>
              <a:rPr lang="cs-CZ" sz="2400" dirty="0"/>
              <a:t>Musí být sjednána písemně </a:t>
            </a:r>
          </a:p>
          <a:p>
            <a:pPr eaLnBrk="1" hangingPunct="1">
              <a:buFont typeface="Arial" charset="0"/>
              <a:buChar char="•"/>
              <a:defRPr/>
            </a:pPr>
            <a:r>
              <a:rPr lang="cs-CZ" sz="2400" dirty="0"/>
              <a:t>Nesmí být delší než</a:t>
            </a:r>
          </a:p>
          <a:p>
            <a:pPr marL="0" indent="0">
              <a:buNone/>
              <a:defRPr/>
            </a:pPr>
            <a:r>
              <a:rPr lang="cs-CZ" sz="2400" dirty="0"/>
              <a:t>	3 měsíce po sobě jdoucí ode dne vzniku pracovního poměru ,</a:t>
            </a:r>
          </a:p>
          <a:p>
            <a:pPr marL="0" indent="0">
              <a:buNone/>
              <a:defRPr/>
            </a:pPr>
            <a:r>
              <a:rPr lang="cs-CZ" sz="2400" dirty="0"/>
              <a:t>	6 měsíců u vedoucího zaměstnance,</a:t>
            </a:r>
          </a:p>
          <a:p>
            <a:pPr marL="0" indent="0">
              <a:buNone/>
              <a:defRPr/>
            </a:pPr>
            <a:r>
              <a:rPr lang="cs-CZ" sz="2400" dirty="0"/>
              <a:t>	je polovina sjednané doby trvání pracovního poměru.</a:t>
            </a:r>
          </a:p>
          <a:p>
            <a:pPr eaLnBrk="1" hangingPunct="1">
              <a:buFont typeface="Arial" charset="0"/>
              <a:buChar char="•"/>
              <a:defRPr/>
            </a:pPr>
            <a:r>
              <a:rPr lang="cs-CZ" sz="2400" dirty="0"/>
              <a:t>Je možné sjednat nejpozději v den, který byl sjednán jako den nástupu do práce, nebo v den, který byl uveden jako den jmenování na pracovní místo vedoucího zaměstnance</a:t>
            </a:r>
          </a:p>
          <a:p>
            <a:pPr eaLnBrk="1" hangingPunct="1">
              <a:buFont typeface="Arial" charset="0"/>
              <a:buChar char="•"/>
              <a:defRPr/>
            </a:pPr>
            <a:r>
              <a:rPr lang="cs-CZ" sz="2400" dirty="0"/>
              <a:t>Nesmí být dodatečně prodlužována</a:t>
            </a:r>
          </a:p>
          <a:p>
            <a:pPr eaLnBrk="1" hangingPunct="1">
              <a:buFont typeface="Arial" charset="0"/>
              <a:buChar char="•"/>
              <a:defRPr/>
            </a:pPr>
            <a:r>
              <a:rPr lang="cs-CZ" sz="2400" dirty="0"/>
              <a:t>O dobu celodenních překážek v práci, pro které zaměstnanec nekoná práci v průběhu zkušební doby, a o dobu celodenní dovolené se však zkušební doba prodlužuje</a:t>
            </a:r>
          </a:p>
          <a:p>
            <a:pPr marL="0" indent="0">
              <a:buNone/>
              <a:defRPr/>
            </a:pPr>
            <a:r>
              <a:rPr lang="cs-CZ" sz="2000" dirty="0"/>
              <a:t> </a:t>
            </a:r>
          </a:p>
          <a:p>
            <a:pPr marL="0" indent="0">
              <a:buNone/>
              <a:defRPr/>
            </a:pPr>
            <a:r>
              <a:rPr lang="cs-CZ" sz="1200" dirty="0"/>
              <a:t>	</a:t>
            </a:r>
          </a:p>
        </p:txBody>
      </p:sp>
      <p:sp>
        <p:nvSpPr>
          <p:cNvPr id="24580" name="Zástupný symbol pro číslo snímku 1">
            <a:extLst>
              <a:ext uri="{FF2B5EF4-FFF2-40B4-BE49-F238E27FC236}">
                <a16:creationId xmlns:a16="http://schemas.microsoft.com/office/drawing/2014/main" id="{2D025435-5EF9-40CC-A82A-18EC41DE734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BBBEEB-0309-4D93-8038-5FA0738F7063}" type="slidenum">
              <a:rPr lang="cs-CZ" altLang="cs-CZ" sz="1200">
                <a:solidFill>
                  <a:srgbClr val="898989"/>
                </a:solidFill>
              </a:rPr>
              <a:pPr>
                <a:spcBef>
                  <a:spcPct val="0"/>
                </a:spcBef>
                <a:buFontTx/>
                <a:buNone/>
              </a:pPr>
              <a:t>29</a:t>
            </a:fld>
            <a:endParaRPr lang="cs-CZ" altLang="cs-CZ" sz="1200">
              <a:solidFill>
                <a:srgbClr val="89898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54A45C-EB2C-42D0-9F7C-41C22C44D5DC}"/>
              </a:ext>
            </a:extLst>
          </p:cNvPr>
          <p:cNvSpPr>
            <a:spLocks noGrp="1"/>
          </p:cNvSpPr>
          <p:nvPr>
            <p:ph type="title"/>
          </p:nvPr>
        </p:nvSpPr>
        <p:spPr/>
        <p:txBody>
          <a:bodyPr/>
          <a:lstStyle/>
          <a:p>
            <a:r>
              <a:rPr lang="cs-CZ" dirty="0"/>
              <a:t>Přehled právních předpisů</a:t>
            </a:r>
          </a:p>
        </p:txBody>
      </p:sp>
      <p:sp>
        <p:nvSpPr>
          <p:cNvPr id="3" name="Zástupný symbol pro obsah 2">
            <a:extLst>
              <a:ext uri="{FF2B5EF4-FFF2-40B4-BE49-F238E27FC236}">
                <a16:creationId xmlns:a16="http://schemas.microsoft.com/office/drawing/2014/main" id="{87327A27-B323-4B2A-9F7E-4E2F5238C7D7}"/>
              </a:ext>
            </a:extLst>
          </p:cNvPr>
          <p:cNvSpPr>
            <a:spLocks noGrp="1"/>
          </p:cNvSpPr>
          <p:nvPr>
            <p:ph idx="1"/>
          </p:nvPr>
        </p:nvSpPr>
        <p:spPr/>
        <p:txBody>
          <a:bodyPr/>
          <a:lstStyle/>
          <a:p>
            <a:r>
              <a:rPr lang="cs-CZ" dirty="0"/>
              <a:t>Zákon č. 89/2012 Sb., občanský zákoník</a:t>
            </a:r>
          </a:p>
          <a:p>
            <a:r>
              <a:rPr lang="cs-CZ" dirty="0"/>
              <a:t>Zákon č. 262/2006 Sb., zákoník práce</a:t>
            </a:r>
          </a:p>
          <a:p>
            <a:r>
              <a:rPr lang="cs-CZ" dirty="0"/>
              <a:t>Zákon č. 563/2004 Sb., o pedagogických pracovnících a o změně některých zákonů</a:t>
            </a:r>
          </a:p>
          <a:p>
            <a:endParaRPr lang="cs-CZ" dirty="0"/>
          </a:p>
          <a:p>
            <a:endParaRPr lang="cs-CZ" dirty="0"/>
          </a:p>
        </p:txBody>
      </p:sp>
    </p:spTree>
    <p:extLst>
      <p:ext uri="{BB962C8B-B14F-4D97-AF65-F5344CB8AC3E}">
        <p14:creationId xmlns:p14="http://schemas.microsoft.com/office/powerpoint/2010/main" val="16890600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2FE819-6FEB-4148-A7FC-AC4F738B21F0}"/>
              </a:ext>
            </a:extLst>
          </p:cNvPr>
          <p:cNvSpPr>
            <a:spLocks noGrp="1"/>
          </p:cNvSpPr>
          <p:nvPr>
            <p:ph type="title"/>
          </p:nvPr>
        </p:nvSpPr>
        <p:spPr/>
        <p:txBody>
          <a:bodyPr/>
          <a:lstStyle/>
          <a:p>
            <a:r>
              <a:rPr lang="cs-CZ" dirty="0"/>
              <a:t>Pracovní poměr na dobu určitou § 39 ZP</a:t>
            </a:r>
          </a:p>
        </p:txBody>
      </p:sp>
      <p:sp>
        <p:nvSpPr>
          <p:cNvPr id="3" name="Zástupný symbol pro obsah 2">
            <a:extLst>
              <a:ext uri="{FF2B5EF4-FFF2-40B4-BE49-F238E27FC236}">
                <a16:creationId xmlns:a16="http://schemas.microsoft.com/office/drawing/2014/main" id="{B48849A6-C012-4EBD-9963-C92C99C5878B}"/>
              </a:ext>
            </a:extLst>
          </p:cNvPr>
          <p:cNvSpPr>
            <a:spLocks noGrp="1"/>
          </p:cNvSpPr>
          <p:nvPr>
            <p:ph idx="1"/>
          </p:nvPr>
        </p:nvSpPr>
        <p:spPr/>
        <p:txBody>
          <a:bodyPr/>
          <a:lstStyle/>
          <a:p>
            <a:r>
              <a:rPr lang="cs-CZ" dirty="0">
                <a:solidFill>
                  <a:schemeClr val="tx2"/>
                </a:solidFill>
              </a:rPr>
              <a:t>Pracovní poměr trvá po dobu neurčitou, nebyla-li výslovně sjednána doba jeho trvání. – platí i pro PP</a:t>
            </a:r>
          </a:p>
          <a:p>
            <a:r>
              <a:rPr lang="cs-CZ" dirty="0"/>
              <a:t>Doba trvání pracovního poměru na dobu určitou mezi týmiž smluvními stranami </a:t>
            </a:r>
            <a:r>
              <a:rPr lang="cs-CZ" u="sng" dirty="0"/>
              <a:t>nesmí přesáhnout 3 roky </a:t>
            </a:r>
            <a:r>
              <a:rPr lang="cs-CZ" dirty="0"/>
              <a:t>a ode dne vzniku prvního pracovního poměru na dobu určitou </a:t>
            </a:r>
            <a:r>
              <a:rPr lang="cs-CZ" u="sng" dirty="0"/>
              <a:t>může být opakována nejvýše dvakrát</a:t>
            </a:r>
            <a:r>
              <a:rPr lang="cs-CZ" dirty="0"/>
              <a:t>. Za opakování pracovního poměru na dobu určitou se považuje rovněž i jeho prodloužení. Jestliže od skončení předchozího pracovního poměru na dobu určitou </a:t>
            </a:r>
            <a:r>
              <a:rPr lang="cs-CZ" u="sng" dirty="0"/>
              <a:t>uplynula doba 3 let</a:t>
            </a:r>
            <a:r>
              <a:rPr lang="cs-CZ" dirty="0"/>
              <a:t>, k předchozímu pracovnímu poměru na dobu určitou mezi týmiž smluvními stranami se nepřihlíží. – </a:t>
            </a:r>
            <a:r>
              <a:rPr lang="cs-CZ" dirty="0">
                <a:solidFill>
                  <a:srgbClr val="FF0000"/>
                </a:solidFill>
              </a:rPr>
              <a:t>neplatí pro PP</a:t>
            </a:r>
          </a:p>
          <a:p>
            <a:endParaRPr lang="cs-CZ" dirty="0"/>
          </a:p>
        </p:txBody>
      </p:sp>
    </p:spTree>
    <p:extLst>
      <p:ext uri="{BB962C8B-B14F-4D97-AF65-F5344CB8AC3E}">
        <p14:creationId xmlns:p14="http://schemas.microsoft.com/office/powerpoint/2010/main" val="626513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B5F9A8-421D-4510-90A6-DDD859020267}"/>
              </a:ext>
            </a:extLst>
          </p:cNvPr>
          <p:cNvSpPr>
            <a:spLocks noGrp="1"/>
          </p:cNvSpPr>
          <p:nvPr>
            <p:ph type="title"/>
          </p:nvPr>
        </p:nvSpPr>
        <p:spPr/>
        <p:txBody>
          <a:bodyPr/>
          <a:lstStyle/>
          <a:p>
            <a:r>
              <a:rPr lang="cs-CZ" dirty="0"/>
              <a:t>Pracovní poměr na dobu určitou PP - § 23a</a:t>
            </a:r>
          </a:p>
        </p:txBody>
      </p:sp>
      <p:sp>
        <p:nvSpPr>
          <p:cNvPr id="3" name="Zástupný symbol pro obsah 2">
            <a:extLst>
              <a:ext uri="{FF2B5EF4-FFF2-40B4-BE49-F238E27FC236}">
                <a16:creationId xmlns:a16="http://schemas.microsoft.com/office/drawing/2014/main" id="{83390B1F-E21A-4DE1-A2DD-86AAF66CE166}"/>
              </a:ext>
            </a:extLst>
          </p:cNvPr>
          <p:cNvSpPr>
            <a:spLocks noGrp="1"/>
          </p:cNvSpPr>
          <p:nvPr>
            <p:ph idx="1"/>
          </p:nvPr>
        </p:nvSpPr>
        <p:spPr/>
        <p:txBody>
          <a:bodyPr/>
          <a:lstStyle/>
          <a:p>
            <a:r>
              <a:rPr lang="cs-CZ" dirty="0">
                <a:solidFill>
                  <a:schemeClr val="tx2"/>
                </a:solidFill>
              </a:rPr>
              <a:t>Doba trvání pracovního poměru na dobu určitou pedagogického pracovníka mezi týmiž smluvními stranami </a:t>
            </a:r>
            <a:r>
              <a:rPr lang="cs-CZ" u="sng" dirty="0">
                <a:solidFill>
                  <a:schemeClr val="tx2"/>
                </a:solidFill>
              </a:rPr>
              <a:t>činí nejméně 12 měsíců </a:t>
            </a:r>
            <a:r>
              <a:rPr lang="cs-CZ" dirty="0">
                <a:solidFill>
                  <a:schemeClr val="tx2"/>
                </a:solidFill>
              </a:rPr>
              <a:t>a může být ode dne vzniku prvního pracovního poměru </a:t>
            </a:r>
            <a:r>
              <a:rPr lang="cs-CZ" u="sng" dirty="0">
                <a:solidFill>
                  <a:schemeClr val="tx2"/>
                </a:solidFill>
              </a:rPr>
              <a:t>opakována nejvýše dvakrát.</a:t>
            </a:r>
          </a:p>
          <a:p>
            <a:r>
              <a:rPr lang="cs-CZ" dirty="0">
                <a:solidFill>
                  <a:schemeClr val="tx2"/>
                </a:solidFill>
              </a:rPr>
              <a:t>Celková doba trvání pracovního poměru na dobu určitou pedagogického pracovníka mezi týmiž smluvními stranami </a:t>
            </a:r>
            <a:r>
              <a:rPr lang="cs-CZ" u="sng" dirty="0">
                <a:solidFill>
                  <a:schemeClr val="tx2"/>
                </a:solidFill>
              </a:rPr>
              <a:t>nesmí přesáhnout </a:t>
            </a:r>
            <a:r>
              <a:rPr lang="cs-CZ" dirty="0">
                <a:solidFill>
                  <a:schemeClr val="tx2"/>
                </a:solidFill>
              </a:rPr>
              <a:t>ode dne vzniku prvního pracovního poměru </a:t>
            </a:r>
            <a:r>
              <a:rPr lang="cs-CZ" u="sng" dirty="0">
                <a:solidFill>
                  <a:schemeClr val="tx2"/>
                </a:solidFill>
              </a:rPr>
              <a:t>3 roky.</a:t>
            </a:r>
          </a:p>
          <a:p>
            <a:endParaRPr lang="cs-CZ" dirty="0"/>
          </a:p>
        </p:txBody>
      </p:sp>
    </p:spTree>
    <p:extLst>
      <p:ext uri="{BB962C8B-B14F-4D97-AF65-F5344CB8AC3E}">
        <p14:creationId xmlns:p14="http://schemas.microsoft.com/office/powerpoint/2010/main" val="23710915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3F07C4-D4B7-4B1B-ADB2-3A320893012B}"/>
              </a:ext>
            </a:extLst>
          </p:cNvPr>
          <p:cNvSpPr>
            <a:spLocks noGrp="1"/>
          </p:cNvSpPr>
          <p:nvPr>
            <p:ph type="title"/>
          </p:nvPr>
        </p:nvSpPr>
        <p:spPr/>
        <p:txBody>
          <a:bodyPr/>
          <a:lstStyle/>
          <a:p>
            <a:r>
              <a:rPr lang="cs-CZ" dirty="0"/>
              <a:t>Výjimky z uzavírání </a:t>
            </a:r>
            <a:r>
              <a:rPr lang="cs-CZ" dirty="0" err="1"/>
              <a:t>prac</a:t>
            </a:r>
            <a:r>
              <a:rPr lang="cs-CZ" dirty="0"/>
              <a:t>. poměru na dobu neurčitou PP</a:t>
            </a:r>
          </a:p>
        </p:txBody>
      </p:sp>
      <p:sp>
        <p:nvSpPr>
          <p:cNvPr id="3" name="Zástupný symbol pro obsah 2">
            <a:extLst>
              <a:ext uri="{FF2B5EF4-FFF2-40B4-BE49-F238E27FC236}">
                <a16:creationId xmlns:a16="http://schemas.microsoft.com/office/drawing/2014/main" id="{281A41BC-DA83-4519-B4B9-299D29394AEE}"/>
              </a:ext>
            </a:extLst>
          </p:cNvPr>
          <p:cNvSpPr>
            <a:spLocks noGrp="1"/>
          </p:cNvSpPr>
          <p:nvPr>
            <p:ph idx="1"/>
          </p:nvPr>
        </p:nvSpPr>
        <p:spPr/>
        <p:txBody>
          <a:bodyPr/>
          <a:lstStyle/>
          <a:p>
            <a:r>
              <a:rPr lang="cs-CZ" dirty="0">
                <a:solidFill>
                  <a:schemeClr val="tx2"/>
                </a:solidFill>
              </a:rPr>
              <a:t>Ustanovení odstavce 2 (minimálně 12 měsíců, lze opakovat 2x) se nevztahuje na případy, kdy byla doba trvání pracovního poměru na dobu určitou sjednána s pedagogickým pracovníkem</a:t>
            </a:r>
          </a:p>
          <a:p>
            <a:pPr marL="514350" indent="-514350">
              <a:buFont typeface="+mj-lt"/>
              <a:buAutoNum type="alphaLcParenR"/>
            </a:pPr>
            <a:r>
              <a:rPr lang="cs-CZ" dirty="0">
                <a:solidFill>
                  <a:schemeClr val="tx2"/>
                </a:solidFill>
              </a:rPr>
              <a:t>jako náhrada za dočasně nepřítomného pedagogického pracovníka na dobu překážek v práci na straně tohoto pracovníka nebo</a:t>
            </a:r>
          </a:p>
          <a:p>
            <a:pPr marL="514350" indent="-514350">
              <a:buFont typeface="+mj-lt"/>
              <a:buAutoNum type="alphaLcParenR"/>
            </a:pPr>
            <a:r>
              <a:rPr lang="cs-CZ" dirty="0">
                <a:solidFill>
                  <a:schemeClr val="tx2"/>
                </a:solidFill>
              </a:rPr>
              <a:t>který nesplňuje předpoklad odborné kvalifikace podle § 22 odst. 7.</a:t>
            </a:r>
            <a:r>
              <a:rPr lang="cs-CZ" dirty="0"/>
              <a:t> </a:t>
            </a:r>
          </a:p>
          <a:p>
            <a:pPr marL="0" indent="0">
              <a:buNone/>
            </a:pPr>
            <a:endParaRPr lang="cs-CZ" dirty="0"/>
          </a:p>
          <a:p>
            <a:pPr marL="0" indent="0">
              <a:buNone/>
            </a:pPr>
            <a:r>
              <a:rPr lang="cs-CZ" dirty="0"/>
              <a:t>Nesmí přesáhnout 3 roky – vyloučen pouze odst. 2 ne odst. 3</a:t>
            </a:r>
          </a:p>
          <a:p>
            <a:endParaRPr lang="cs-CZ" dirty="0"/>
          </a:p>
        </p:txBody>
      </p:sp>
    </p:spTree>
    <p:extLst>
      <p:ext uri="{BB962C8B-B14F-4D97-AF65-F5344CB8AC3E}">
        <p14:creationId xmlns:p14="http://schemas.microsoft.com/office/powerpoint/2010/main" val="18381511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D32BC9-A8A2-4EBA-B786-7E33C8CC304B}"/>
              </a:ext>
            </a:extLst>
          </p:cNvPr>
          <p:cNvSpPr>
            <a:spLocks noGrp="1"/>
          </p:cNvSpPr>
          <p:nvPr>
            <p:ph type="title"/>
          </p:nvPr>
        </p:nvSpPr>
        <p:spPr/>
        <p:txBody>
          <a:bodyPr/>
          <a:lstStyle/>
          <a:p>
            <a:r>
              <a:rPr lang="cs-CZ" dirty="0"/>
              <a:t>Výjimky pro zaměstnance § 39 odst. 4 ZP</a:t>
            </a:r>
          </a:p>
        </p:txBody>
      </p:sp>
      <p:sp>
        <p:nvSpPr>
          <p:cNvPr id="3" name="Zástupný symbol pro obsah 2">
            <a:extLst>
              <a:ext uri="{FF2B5EF4-FFF2-40B4-BE49-F238E27FC236}">
                <a16:creationId xmlns:a16="http://schemas.microsoft.com/office/drawing/2014/main" id="{507D73D0-6732-4624-B179-96938AEEF1CD}"/>
              </a:ext>
            </a:extLst>
          </p:cNvPr>
          <p:cNvSpPr>
            <a:spLocks noGrp="1"/>
          </p:cNvSpPr>
          <p:nvPr>
            <p:ph idx="1"/>
          </p:nvPr>
        </p:nvSpPr>
        <p:spPr/>
        <p:txBody>
          <a:bodyPr>
            <a:normAutofit fontScale="77500" lnSpcReduction="20000"/>
          </a:bodyPr>
          <a:lstStyle/>
          <a:p>
            <a:r>
              <a:rPr lang="cs-CZ" dirty="0"/>
              <a:t>Jsou-li u zaměstnavatele dány </a:t>
            </a:r>
            <a:r>
              <a:rPr lang="cs-CZ" u="sng" dirty="0"/>
              <a:t>vážné provozní důvody </a:t>
            </a:r>
            <a:r>
              <a:rPr lang="cs-CZ" dirty="0"/>
              <a:t>nebo důvody spočívající </a:t>
            </a:r>
            <a:r>
              <a:rPr lang="cs-CZ" u="sng" dirty="0"/>
              <a:t>ve zvláštní povaze práce</a:t>
            </a:r>
            <a:r>
              <a:rPr lang="cs-CZ" dirty="0"/>
              <a:t>, na jejichž základě </a:t>
            </a:r>
            <a:r>
              <a:rPr lang="cs-CZ" u="sng" dirty="0"/>
              <a:t>nelze na zaměstnavateli spravedlivě požadovat</a:t>
            </a:r>
            <a:r>
              <a:rPr lang="cs-CZ" dirty="0"/>
              <a:t>, aby zaměstnanci, který má tuto práci vykonávat, navrhl </a:t>
            </a:r>
            <a:r>
              <a:rPr lang="cs-CZ" u="sng" dirty="0"/>
              <a:t>založení pracovního poměru na dobu neurčitou</a:t>
            </a:r>
            <a:r>
              <a:rPr lang="cs-CZ" dirty="0"/>
              <a:t>, nepostupuje se podle odstavce 2 za podmínky, že jiný postup bude těmto důvodům přiměřený a </a:t>
            </a:r>
            <a:r>
              <a:rPr lang="cs-CZ" u="sng" dirty="0"/>
              <a:t>písemná dohoda zaměstnavatele s odborovou organizací upraví</a:t>
            </a:r>
            <a:endParaRPr lang="cs-CZ" dirty="0"/>
          </a:p>
          <a:p>
            <a:pPr marL="0" indent="0">
              <a:buNone/>
            </a:pPr>
            <a:r>
              <a:rPr lang="cs-CZ" dirty="0"/>
              <a:t>a) bližší vymezení těchto důvodů,</a:t>
            </a:r>
          </a:p>
          <a:p>
            <a:pPr marL="0" indent="0">
              <a:buNone/>
            </a:pPr>
            <a:r>
              <a:rPr lang="cs-CZ" dirty="0"/>
              <a:t>b) pravidla jiného postupu zaměstnavatele při sjednávání a opakování pracovního poměru na dobu určitou,</a:t>
            </a:r>
          </a:p>
          <a:p>
            <a:pPr marL="0" indent="0">
              <a:buNone/>
            </a:pPr>
            <a:r>
              <a:rPr lang="cs-CZ" dirty="0"/>
              <a:t>c) okruh zaměstnanců zaměstnavatele, kterých se bude jiný postup týkat,</a:t>
            </a:r>
          </a:p>
          <a:p>
            <a:pPr marL="0" indent="0">
              <a:buNone/>
            </a:pPr>
            <a:r>
              <a:rPr lang="cs-CZ" dirty="0"/>
              <a:t>d) dobu, na kterou se tato dohoda uzavírá.</a:t>
            </a:r>
          </a:p>
          <a:p>
            <a:r>
              <a:rPr lang="cs-CZ" dirty="0"/>
              <a:t>Písemnou dohodu s odborovou organizací je možné nahradit </a:t>
            </a:r>
            <a:r>
              <a:rPr lang="cs-CZ" u="sng" dirty="0"/>
              <a:t>vnitřním předpisem </a:t>
            </a:r>
            <a:r>
              <a:rPr lang="cs-CZ" dirty="0"/>
              <a:t>jen v případě, že u zaměstnavatele nepůsobí odborová organizace; vnitřní předpis musí obsahovat náležitosti uvedené ve větě první.</a:t>
            </a:r>
          </a:p>
          <a:p>
            <a:pPr marL="0" indent="0" algn="ctr">
              <a:buNone/>
            </a:pPr>
            <a:r>
              <a:rPr lang="cs-CZ" dirty="0">
                <a:solidFill>
                  <a:srgbClr val="FF0000"/>
                </a:solidFill>
              </a:rPr>
              <a:t>Neplatí pro pedagogické pracovníky</a:t>
            </a:r>
          </a:p>
          <a:p>
            <a:endParaRPr lang="cs-CZ" dirty="0"/>
          </a:p>
        </p:txBody>
      </p:sp>
    </p:spTree>
    <p:extLst>
      <p:ext uri="{BB962C8B-B14F-4D97-AF65-F5344CB8AC3E}">
        <p14:creationId xmlns:p14="http://schemas.microsoft.com/office/powerpoint/2010/main" val="15948553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B8EFA6-BE73-4E32-9898-A0EC1EA30B88}"/>
              </a:ext>
            </a:extLst>
          </p:cNvPr>
          <p:cNvSpPr>
            <a:spLocks noGrp="1"/>
          </p:cNvSpPr>
          <p:nvPr>
            <p:ph type="title"/>
          </p:nvPr>
        </p:nvSpPr>
        <p:spPr/>
        <p:txBody>
          <a:bodyPr/>
          <a:lstStyle/>
          <a:p>
            <a:r>
              <a:rPr lang="cs-CZ" dirty="0"/>
              <a:t>§ 23a odst. 5 ZPP</a:t>
            </a:r>
          </a:p>
        </p:txBody>
      </p:sp>
      <p:sp>
        <p:nvSpPr>
          <p:cNvPr id="3" name="Zástupný symbol pro obsah 2">
            <a:extLst>
              <a:ext uri="{FF2B5EF4-FFF2-40B4-BE49-F238E27FC236}">
                <a16:creationId xmlns:a16="http://schemas.microsoft.com/office/drawing/2014/main" id="{80F83E9B-378D-4662-B704-EFC331876965}"/>
              </a:ext>
            </a:extLst>
          </p:cNvPr>
          <p:cNvSpPr>
            <a:spLocks noGrp="1"/>
          </p:cNvSpPr>
          <p:nvPr>
            <p:ph idx="1"/>
          </p:nvPr>
        </p:nvSpPr>
        <p:spPr/>
        <p:txBody>
          <a:bodyPr/>
          <a:lstStyle/>
          <a:p>
            <a:r>
              <a:rPr lang="cs-CZ" dirty="0">
                <a:solidFill>
                  <a:schemeClr val="tx2"/>
                </a:solidFill>
              </a:rPr>
              <a:t>Sjedná-li zaměstnavatel s pedagogickým pracovníkem dobu trvání pracovního poměru na dobu určitou v rozporu s odstavci 2 až 4, a oznámil-li pedagogický pracovník před uplynutím sjednané doby písemně zaměstnavateli, že trvá na tom, aby ho dále zaměstnával, platí, že se jedná o pracovní poměr na dobu neurčitou. Návrh na určení, zda byly splněny podmínky uvedené v odstavcích 2 až 4, mohou zaměstnavatel i pedagogický pracovník uplatnit u soudu nejpozději do 2 měsíců ode dne, kdy měl pracovní poměr skončit uplynutím sjednané doby.</a:t>
            </a:r>
          </a:p>
          <a:p>
            <a:endParaRPr lang="cs-CZ" dirty="0"/>
          </a:p>
        </p:txBody>
      </p:sp>
    </p:spTree>
    <p:extLst>
      <p:ext uri="{BB962C8B-B14F-4D97-AF65-F5344CB8AC3E}">
        <p14:creationId xmlns:p14="http://schemas.microsoft.com/office/powerpoint/2010/main" val="4633510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22D156-9858-4138-AAFA-35DBA16C0781}"/>
              </a:ext>
            </a:extLst>
          </p:cNvPr>
          <p:cNvSpPr>
            <a:spLocks noGrp="1"/>
          </p:cNvSpPr>
          <p:nvPr>
            <p:ph type="title"/>
          </p:nvPr>
        </p:nvSpPr>
        <p:spPr/>
        <p:txBody>
          <a:bodyPr/>
          <a:lstStyle/>
          <a:p>
            <a:r>
              <a:rPr lang="cs-CZ" dirty="0"/>
              <a:t>§ 39 odst. 5 ZP</a:t>
            </a:r>
          </a:p>
        </p:txBody>
      </p:sp>
      <p:sp>
        <p:nvSpPr>
          <p:cNvPr id="3" name="Zástupný symbol pro obsah 2">
            <a:extLst>
              <a:ext uri="{FF2B5EF4-FFF2-40B4-BE49-F238E27FC236}">
                <a16:creationId xmlns:a16="http://schemas.microsoft.com/office/drawing/2014/main" id="{CF69F2C2-A1BC-4163-9695-CF6621D69C6E}"/>
              </a:ext>
            </a:extLst>
          </p:cNvPr>
          <p:cNvSpPr>
            <a:spLocks noGrp="1"/>
          </p:cNvSpPr>
          <p:nvPr>
            <p:ph idx="1"/>
          </p:nvPr>
        </p:nvSpPr>
        <p:spPr/>
        <p:txBody>
          <a:bodyPr/>
          <a:lstStyle/>
          <a:p>
            <a:r>
              <a:rPr lang="cs-CZ" dirty="0"/>
              <a:t>Sjedná-li zaměstnavatel se zaměstnancem trvání pracovního poměru na dobu určitou v rozporu s  odstavci 2 až 4, a oznámil-li zaměstnanec před uplynutím sjednané doby písemně zaměstnavateli, že trvá na tom, aby ho dále zaměstnával, platí, že se jedná o pracovní poměr na dobu neurčitou. Návrh na určení, zda byly splněny podmínky uvedené v odstavcích 2 až 4, mohou zaměstnavatel i zaměstnanec uplatnit u soudu nejpozději do 2 měsíců ode dne, kdy měl pracovní poměr skončit uplynutím sjednané doby.</a:t>
            </a:r>
          </a:p>
          <a:p>
            <a:r>
              <a:rPr lang="cs-CZ" dirty="0">
                <a:solidFill>
                  <a:srgbClr val="FF0000"/>
                </a:solidFill>
              </a:rPr>
              <a:t>Neplatí pro pedagogické pracovníky</a:t>
            </a:r>
          </a:p>
          <a:p>
            <a:endParaRPr lang="cs-CZ" dirty="0"/>
          </a:p>
        </p:txBody>
      </p:sp>
    </p:spTree>
    <p:extLst>
      <p:ext uri="{BB962C8B-B14F-4D97-AF65-F5344CB8AC3E}">
        <p14:creationId xmlns:p14="http://schemas.microsoft.com/office/powerpoint/2010/main" val="5932101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B9FC14-083C-4A86-B5F2-B34D9C6BBA3B}"/>
              </a:ext>
            </a:extLst>
          </p:cNvPr>
          <p:cNvSpPr>
            <a:spLocks noGrp="1"/>
          </p:cNvSpPr>
          <p:nvPr>
            <p:ph type="title"/>
          </p:nvPr>
        </p:nvSpPr>
        <p:spPr/>
        <p:txBody>
          <a:bodyPr/>
          <a:lstStyle/>
          <a:p>
            <a:r>
              <a:rPr lang="cs-CZ" dirty="0"/>
              <a:t>Ukončování pracovních poměrů</a:t>
            </a:r>
          </a:p>
        </p:txBody>
      </p:sp>
      <p:sp>
        <p:nvSpPr>
          <p:cNvPr id="3" name="Zástupný symbol pro obsah 2">
            <a:extLst>
              <a:ext uri="{FF2B5EF4-FFF2-40B4-BE49-F238E27FC236}">
                <a16:creationId xmlns:a16="http://schemas.microsoft.com/office/drawing/2014/main" id="{3E6EA431-0F76-4719-843A-352C9477FE01}"/>
              </a:ext>
            </a:extLst>
          </p:cNvPr>
          <p:cNvSpPr>
            <a:spLocks noGrp="1"/>
          </p:cNvSpPr>
          <p:nvPr>
            <p:ph idx="1"/>
          </p:nvPr>
        </p:nvSpPr>
        <p:spPr/>
        <p:txBody>
          <a:bodyPr/>
          <a:lstStyle/>
          <a:p>
            <a:pPr>
              <a:buFont typeface="Arial" charset="0"/>
              <a:buChar char="•"/>
              <a:defRPr/>
            </a:pPr>
            <a:r>
              <a:rPr lang="cs-CZ" dirty="0"/>
              <a:t>Rozvázání </a:t>
            </a:r>
          </a:p>
          <a:p>
            <a:pPr>
              <a:buFont typeface="Arial" charset="0"/>
              <a:buChar char="•"/>
              <a:defRPr/>
            </a:pPr>
            <a:r>
              <a:rPr lang="cs-CZ" dirty="0"/>
              <a:t>Pracovní poměr na dobu určitou - uplynutím doby, na kterou byl sjednán</a:t>
            </a:r>
          </a:p>
          <a:p>
            <a:pPr>
              <a:buFont typeface="Arial" charset="0"/>
              <a:buChar char="•"/>
              <a:defRPr/>
            </a:pPr>
            <a:r>
              <a:rPr lang="cs-CZ" dirty="0"/>
              <a:t>Smrtí zaměstnance</a:t>
            </a:r>
          </a:p>
          <a:p>
            <a:pPr>
              <a:buFont typeface="Arial" charset="0"/>
              <a:buChar char="•"/>
              <a:defRPr/>
            </a:pPr>
            <a:r>
              <a:rPr lang="cs-CZ" dirty="0"/>
              <a:t>Cizinci:	konec trvalého pobytu</a:t>
            </a:r>
          </a:p>
          <a:p>
            <a:pPr marL="0" indent="0">
              <a:buFont typeface="Arial" charset="0"/>
              <a:buNone/>
              <a:defRPr/>
            </a:pPr>
            <a:r>
              <a:rPr lang="cs-CZ" dirty="0"/>
              <a:t>		vyhoštění</a:t>
            </a:r>
          </a:p>
          <a:p>
            <a:pPr marL="0" indent="0">
              <a:buFont typeface="Arial" charset="0"/>
              <a:buNone/>
              <a:defRPr/>
            </a:pPr>
            <a:r>
              <a:rPr lang="cs-CZ" dirty="0"/>
              <a:t>		konec platnosti povolení k zaměstnání</a:t>
            </a:r>
          </a:p>
          <a:p>
            <a:endParaRPr lang="cs-CZ" dirty="0"/>
          </a:p>
        </p:txBody>
      </p:sp>
    </p:spTree>
    <p:extLst>
      <p:ext uri="{BB962C8B-B14F-4D97-AF65-F5344CB8AC3E}">
        <p14:creationId xmlns:p14="http://schemas.microsoft.com/office/powerpoint/2010/main" val="11241069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6840B8-8ABB-4D83-B499-EDC7465A6D95}"/>
              </a:ext>
            </a:extLst>
          </p:cNvPr>
          <p:cNvSpPr>
            <a:spLocks noGrp="1"/>
          </p:cNvSpPr>
          <p:nvPr>
            <p:ph type="title"/>
          </p:nvPr>
        </p:nvSpPr>
        <p:spPr/>
        <p:txBody>
          <a:bodyPr/>
          <a:lstStyle/>
          <a:p>
            <a:r>
              <a:rPr lang="cs-CZ" dirty="0"/>
              <a:t>Rozvázání pracovního poměru</a:t>
            </a:r>
          </a:p>
        </p:txBody>
      </p:sp>
      <p:sp>
        <p:nvSpPr>
          <p:cNvPr id="3" name="Zástupný symbol pro obsah 2">
            <a:extLst>
              <a:ext uri="{FF2B5EF4-FFF2-40B4-BE49-F238E27FC236}">
                <a16:creationId xmlns:a16="http://schemas.microsoft.com/office/drawing/2014/main" id="{5F5B3942-7DCF-49D0-84C2-874338BC18ED}"/>
              </a:ext>
            </a:extLst>
          </p:cNvPr>
          <p:cNvSpPr>
            <a:spLocks noGrp="1"/>
          </p:cNvSpPr>
          <p:nvPr>
            <p:ph idx="1"/>
          </p:nvPr>
        </p:nvSpPr>
        <p:spPr/>
        <p:txBody>
          <a:bodyPr/>
          <a:lstStyle/>
          <a:p>
            <a:pPr marL="0" indent="0">
              <a:buNone/>
            </a:pPr>
            <a:r>
              <a:rPr lang="cs-CZ" altLang="cs-CZ" dirty="0"/>
              <a:t>Pracovní poměr může být rozvázán jen</a:t>
            </a:r>
          </a:p>
          <a:p>
            <a:pPr marL="0" indent="0">
              <a:buNone/>
            </a:pPr>
            <a:r>
              <a:rPr lang="cs-CZ" altLang="cs-CZ" dirty="0"/>
              <a:t>a) dohodou,</a:t>
            </a:r>
          </a:p>
          <a:p>
            <a:pPr marL="0" indent="0">
              <a:buNone/>
            </a:pPr>
            <a:r>
              <a:rPr lang="cs-CZ" altLang="cs-CZ" dirty="0"/>
              <a:t>b) výpovědí,</a:t>
            </a:r>
          </a:p>
          <a:p>
            <a:pPr marL="0" indent="0">
              <a:buNone/>
            </a:pPr>
            <a:r>
              <a:rPr lang="cs-CZ" altLang="cs-CZ" dirty="0"/>
              <a:t>c) okamžitým zrušením,</a:t>
            </a:r>
          </a:p>
          <a:p>
            <a:pPr marL="0" indent="0">
              <a:buNone/>
            </a:pPr>
            <a:r>
              <a:rPr lang="cs-CZ" altLang="cs-CZ" dirty="0"/>
              <a:t>d) zrušením ve zkušební době.</a:t>
            </a:r>
          </a:p>
          <a:p>
            <a:endParaRPr lang="cs-CZ" dirty="0"/>
          </a:p>
        </p:txBody>
      </p:sp>
    </p:spTree>
    <p:extLst>
      <p:ext uri="{BB962C8B-B14F-4D97-AF65-F5344CB8AC3E}">
        <p14:creationId xmlns:p14="http://schemas.microsoft.com/office/powerpoint/2010/main" val="33161244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1C19E5-CE19-419F-A949-EED99D30C6D7}"/>
              </a:ext>
            </a:extLst>
          </p:cNvPr>
          <p:cNvSpPr>
            <a:spLocks noGrp="1"/>
          </p:cNvSpPr>
          <p:nvPr>
            <p:ph type="title"/>
          </p:nvPr>
        </p:nvSpPr>
        <p:spPr/>
        <p:txBody>
          <a:bodyPr/>
          <a:lstStyle/>
          <a:p>
            <a:r>
              <a:rPr lang="cs-CZ" dirty="0"/>
              <a:t>Dohoda o rozvázání pracovního poměru</a:t>
            </a:r>
          </a:p>
        </p:txBody>
      </p:sp>
      <p:sp>
        <p:nvSpPr>
          <p:cNvPr id="3" name="Zástupný symbol pro obsah 2">
            <a:extLst>
              <a:ext uri="{FF2B5EF4-FFF2-40B4-BE49-F238E27FC236}">
                <a16:creationId xmlns:a16="http://schemas.microsoft.com/office/drawing/2014/main" id="{35068ECE-CD87-4802-A570-D1BB82E3E480}"/>
              </a:ext>
            </a:extLst>
          </p:cNvPr>
          <p:cNvSpPr>
            <a:spLocks noGrp="1"/>
          </p:cNvSpPr>
          <p:nvPr>
            <p:ph idx="1"/>
          </p:nvPr>
        </p:nvSpPr>
        <p:spPr/>
        <p:txBody>
          <a:bodyPr/>
          <a:lstStyle/>
          <a:p>
            <a:r>
              <a:rPr lang="cs-CZ" altLang="cs-CZ" dirty="0"/>
              <a:t>Dohodnou-li se zaměstnavatel a zaměstnanec na rozvázání pracovního poměru, končí pracovní poměr sjednaným dnem.</a:t>
            </a:r>
          </a:p>
          <a:p>
            <a:r>
              <a:rPr lang="cs-CZ" altLang="cs-CZ" dirty="0"/>
              <a:t>Dohoda o rozvázání pracovního poměru musí být písemná.</a:t>
            </a:r>
          </a:p>
          <a:p>
            <a:r>
              <a:rPr lang="cs-CZ" altLang="cs-CZ" dirty="0"/>
              <a:t>Každá smluvní strana musí obdržet jedno vyhotovení dohody o rozvázání pracovního poměru.</a:t>
            </a:r>
          </a:p>
          <a:p>
            <a:r>
              <a:rPr lang="cs-CZ" altLang="cs-CZ" dirty="0"/>
              <a:t>Byla-li dohoda uzavřena z důvodů uvedených v § 52 písm. a) až c) ZP, přísluší zaměstnanci odstupné.</a:t>
            </a:r>
          </a:p>
          <a:p>
            <a:endParaRPr lang="cs-CZ" dirty="0"/>
          </a:p>
        </p:txBody>
      </p:sp>
    </p:spTree>
    <p:extLst>
      <p:ext uri="{BB962C8B-B14F-4D97-AF65-F5344CB8AC3E}">
        <p14:creationId xmlns:p14="http://schemas.microsoft.com/office/powerpoint/2010/main" val="10266160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D8DB32-FC1B-4F80-8C0B-61AE9F08ED51}"/>
              </a:ext>
            </a:extLst>
          </p:cNvPr>
          <p:cNvSpPr>
            <a:spLocks noGrp="1"/>
          </p:cNvSpPr>
          <p:nvPr>
            <p:ph type="title"/>
          </p:nvPr>
        </p:nvSpPr>
        <p:spPr/>
        <p:txBody>
          <a:bodyPr/>
          <a:lstStyle/>
          <a:p>
            <a:r>
              <a:rPr lang="cs-CZ" dirty="0"/>
              <a:t>Zrušení pracovního poměru ve zkušební době</a:t>
            </a:r>
          </a:p>
        </p:txBody>
      </p:sp>
      <p:sp>
        <p:nvSpPr>
          <p:cNvPr id="3" name="Zástupný symbol pro obsah 2">
            <a:extLst>
              <a:ext uri="{FF2B5EF4-FFF2-40B4-BE49-F238E27FC236}">
                <a16:creationId xmlns:a16="http://schemas.microsoft.com/office/drawing/2014/main" id="{5D66AF91-4C1B-4BF7-A07C-CB0A61832926}"/>
              </a:ext>
            </a:extLst>
          </p:cNvPr>
          <p:cNvSpPr>
            <a:spLocks noGrp="1"/>
          </p:cNvSpPr>
          <p:nvPr>
            <p:ph idx="1"/>
          </p:nvPr>
        </p:nvSpPr>
        <p:spPr/>
        <p:txBody>
          <a:bodyPr/>
          <a:lstStyle/>
          <a:p>
            <a:pPr>
              <a:buFont typeface="Arial" charset="0"/>
              <a:buChar char="•"/>
              <a:defRPr/>
            </a:pPr>
            <a:r>
              <a:rPr lang="cs-CZ" dirty="0"/>
              <a:t>Z jakéhokoliv důvodu nebo bez uvedení důvodu</a:t>
            </a:r>
          </a:p>
          <a:p>
            <a:pPr>
              <a:buFont typeface="Arial" charset="0"/>
              <a:buChar char="•"/>
              <a:defRPr/>
            </a:pPr>
            <a:r>
              <a:rPr lang="cs-CZ" dirty="0"/>
              <a:t>Zaměstnavatel nesmí ve zkušební době zrušit pracovní poměr v době prvních 14 kalendářních dnů trvání dočasné pracovní neschopnosti (karantény) zaměstnance</a:t>
            </a:r>
          </a:p>
          <a:p>
            <a:pPr>
              <a:buFont typeface="Arial" charset="0"/>
              <a:buChar char="•"/>
              <a:defRPr/>
            </a:pPr>
            <a:r>
              <a:rPr lang="cs-CZ" dirty="0"/>
              <a:t>Zrušení pracovního poměru ve zkušební době musí být provedeno písemně; pracovní poměr skončí dnem doručení zrušení, není-li v něm uveden den pozdější</a:t>
            </a:r>
          </a:p>
          <a:p>
            <a:endParaRPr lang="cs-CZ" dirty="0"/>
          </a:p>
        </p:txBody>
      </p:sp>
    </p:spTree>
    <p:extLst>
      <p:ext uri="{BB962C8B-B14F-4D97-AF65-F5344CB8AC3E}">
        <p14:creationId xmlns:p14="http://schemas.microsoft.com/office/powerpoint/2010/main" val="3567834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E84B89-D719-4440-905D-4C8B9DBF7B53}"/>
              </a:ext>
            </a:extLst>
          </p:cNvPr>
          <p:cNvSpPr>
            <a:spLocks noGrp="1"/>
          </p:cNvSpPr>
          <p:nvPr>
            <p:ph type="title"/>
          </p:nvPr>
        </p:nvSpPr>
        <p:spPr/>
        <p:txBody>
          <a:bodyPr/>
          <a:lstStyle/>
          <a:p>
            <a:r>
              <a:rPr lang="cs-CZ" dirty="0"/>
              <a:t>Prováděcí předpisy</a:t>
            </a:r>
          </a:p>
        </p:txBody>
      </p:sp>
      <p:sp>
        <p:nvSpPr>
          <p:cNvPr id="3" name="Zástupný symbol pro obsah 2">
            <a:extLst>
              <a:ext uri="{FF2B5EF4-FFF2-40B4-BE49-F238E27FC236}">
                <a16:creationId xmlns:a16="http://schemas.microsoft.com/office/drawing/2014/main" id="{9545FB14-7191-431E-9C1A-805A02575384}"/>
              </a:ext>
            </a:extLst>
          </p:cNvPr>
          <p:cNvSpPr>
            <a:spLocks noGrp="1"/>
          </p:cNvSpPr>
          <p:nvPr>
            <p:ph idx="1"/>
          </p:nvPr>
        </p:nvSpPr>
        <p:spPr/>
        <p:txBody>
          <a:bodyPr>
            <a:normAutofit fontScale="85000" lnSpcReduction="20000"/>
          </a:bodyPr>
          <a:lstStyle/>
          <a:p>
            <a:r>
              <a:rPr lang="cs-CZ" dirty="0"/>
              <a:t>K ZP</a:t>
            </a:r>
          </a:p>
          <a:p>
            <a:pPr lvl="1"/>
            <a:r>
              <a:rPr lang="cs-CZ" dirty="0"/>
              <a:t>Nařízení vlády č. 341/2017 Sb., o platových poměrech zaměstnanců ve veřejných službách a správě</a:t>
            </a:r>
          </a:p>
          <a:p>
            <a:pPr lvl="1"/>
            <a:r>
              <a:rPr lang="cs-CZ" dirty="0"/>
              <a:t>Nařízení vlády č. 567/2006 Sb. o minimální mzdě, o nejnižších úrovních zaručené mzdy, o vymezení ztíženého pracovního prostředí a o výši příplatku ke mzdě za práci ve ztíženém pracovním prostředí</a:t>
            </a:r>
          </a:p>
          <a:p>
            <a:pPr lvl="1"/>
            <a:r>
              <a:rPr lang="cs-CZ" dirty="0"/>
              <a:t>Nařízení vlády č. 222/2010 Sb., o katalogu prací ve veřejných službách a správě</a:t>
            </a:r>
          </a:p>
          <a:p>
            <a:r>
              <a:rPr lang="cs-CZ" dirty="0"/>
              <a:t>K ZPP</a:t>
            </a:r>
          </a:p>
          <a:p>
            <a:pPr lvl="1"/>
            <a:r>
              <a:rPr lang="cs-CZ" dirty="0"/>
              <a:t>Nařízení vlády č. 75/2005 Sb., o stanovení rozsahu přímé vyučovací, přímé výchovné, přímé speciálně pedagogické a přímé pedagogicko-psychologické činnosti pedagogických pracovníků</a:t>
            </a:r>
          </a:p>
          <a:p>
            <a:pPr lvl="1"/>
            <a:r>
              <a:rPr lang="cs-CZ" dirty="0"/>
              <a:t>Vyhláška č. 317/2005 Sb., o dalším vzdělávání pedagogických pracovníků, akreditační komisi a kariérním systému pedagogických pracovníků</a:t>
            </a:r>
          </a:p>
          <a:p>
            <a:pPr lvl="1"/>
            <a:r>
              <a:rPr lang="cs-CZ" dirty="0"/>
              <a:t>Vyhláška č. 263/2007 Sb., kterou se stanoví pracovní řád pro zaměstnance škol a školských zařízení zřízených Ministerstvem školství, mládeže a tělovýchovy, krajem, obcí nebo dobrovolným svazkem obcí</a:t>
            </a:r>
          </a:p>
        </p:txBody>
      </p:sp>
    </p:spTree>
    <p:extLst>
      <p:ext uri="{BB962C8B-B14F-4D97-AF65-F5344CB8AC3E}">
        <p14:creationId xmlns:p14="http://schemas.microsoft.com/office/powerpoint/2010/main" val="25964005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250C26-FF4E-4EDC-99AA-945C5A636A30}"/>
              </a:ext>
            </a:extLst>
          </p:cNvPr>
          <p:cNvSpPr>
            <a:spLocks noGrp="1"/>
          </p:cNvSpPr>
          <p:nvPr>
            <p:ph type="title"/>
          </p:nvPr>
        </p:nvSpPr>
        <p:spPr/>
        <p:txBody>
          <a:bodyPr/>
          <a:lstStyle/>
          <a:p>
            <a:r>
              <a:rPr lang="cs-CZ" dirty="0"/>
              <a:t>Výpověď daná zaměstnancem</a:t>
            </a:r>
          </a:p>
        </p:txBody>
      </p:sp>
      <p:sp>
        <p:nvSpPr>
          <p:cNvPr id="3" name="Zástupný symbol pro obsah 2">
            <a:extLst>
              <a:ext uri="{FF2B5EF4-FFF2-40B4-BE49-F238E27FC236}">
                <a16:creationId xmlns:a16="http://schemas.microsoft.com/office/drawing/2014/main" id="{952A456F-2221-4876-8C44-3D99F976E9C1}"/>
              </a:ext>
            </a:extLst>
          </p:cNvPr>
          <p:cNvSpPr>
            <a:spLocks noGrp="1"/>
          </p:cNvSpPr>
          <p:nvPr>
            <p:ph idx="1"/>
          </p:nvPr>
        </p:nvSpPr>
        <p:spPr/>
        <p:txBody>
          <a:bodyPr/>
          <a:lstStyle/>
          <a:p>
            <a:r>
              <a:rPr lang="pl-PL" altLang="cs-CZ" dirty="0"/>
              <a:t>Z jakéhokoli důvodu nebo bez uvedení důvodu</a:t>
            </a:r>
          </a:p>
          <a:p>
            <a:r>
              <a:rPr lang="pl-PL" altLang="cs-CZ" dirty="0"/>
              <a:t>Písemná forma</a:t>
            </a:r>
          </a:p>
          <a:p>
            <a:r>
              <a:rPr lang="pl-PL" altLang="cs-CZ" dirty="0"/>
              <a:t>Doručená zaměstnavateli</a:t>
            </a:r>
          </a:p>
          <a:p>
            <a:r>
              <a:rPr lang="pl-PL" altLang="cs-CZ" dirty="0"/>
              <a:t>Pracovní poměr končí uplynutím výpovědní doby</a:t>
            </a:r>
            <a:endParaRPr lang="cs-CZ" altLang="cs-CZ" dirty="0"/>
          </a:p>
          <a:p>
            <a:endParaRPr lang="cs-CZ" dirty="0"/>
          </a:p>
        </p:txBody>
      </p:sp>
    </p:spTree>
    <p:extLst>
      <p:ext uri="{BB962C8B-B14F-4D97-AF65-F5344CB8AC3E}">
        <p14:creationId xmlns:p14="http://schemas.microsoft.com/office/powerpoint/2010/main" val="9110065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F39C05-8837-4B8C-8180-E43FD1E266DE}"/>
              </a:ext>
            </a:extLst>
          </p:cNvPr>
          <p:cNvSpPr>
            <a:spLocks noGrp="1"/>
          </p:cNvSpPr>
          <p:nvPr>
            <p:ph type="title"/>
          </p:nvPr>
        </p:nvSpPr>
        <p:spPr/>
        <p:txBody>
          <a:bodyPr/>
          <a:lstStyle/>
          <a:p>
            <a:r>
              <a:rPr lang="cs-CZ" dirty="0"/>
              <a:t>Výpověď daná zaměstnavatelem</a:t>
            </a:r>
          </a:p>
        </p:txBody>
      </p:sp>
      <p:sp>
        <p:nvSpPr>
          <p:cNvPr id="3" name="Zástupný symbol pro obsah 2">
            <a:extLst>
              <a:ext uri="{FF2B5EF4-FFF2-40B4-BE49-F238E27FC236}">
                <a16:creationId xmlns:a16="http://schemas.microsoft.com/office/drawing/2014/main" id="{AE3C3093-08AB-42E7-801A-73E1D835EEA3}"/>
              </a:ext>
            </a:extLst>
          </p:cNvPr>
          <p:cNvSpPr>
            <a:spLocks noGrp="1"/>
          </p:cNvSpPr>
          <p:nvPr>
            <p:ph idx="1"/>
          </p:nvPr>
        </p:nvSpPr>
        <p:spPr/>
        <p:txBody>
          <a:bodyPr/>
          <a:lstStyle/>
          <a:p>
            <a:r>
              <a:rPr lang="pl-PL" altLang="cs-CZ" dirty="0"/>
              <a:t>Jen z důvodu výslovně stanoveného v § 52 ZP</a:t>
            </a:r>
          </a:p>
          <a:p>
            <a:r>
              <a:rPr lang="pl-PL" altLang="cs-CZ" dirty="0"/>
              <a:t>Důvod ve výpovědi skutkově vymezit tak, aby jej nebylo možno zaměnit s jiným důvodem; důvod výpovědi nesmí být dodatečně měněn</a:t>
            </a:r>
          </a:p>
          <a:p>
            <a:r>
              <a:rPr lang="pl-PL" altLang="cs-CZ" dirty="0"/>
              <a:t>Písemná forma</a:t>
            </a:r>
          </a:p>
          <a:p>
            <a:r>
              <a:rPr lang="pl-PL" altLang="cs-CZ" dirty="0"/>
              <a:t>Doručená zaměstnanci</a:t>
            </a:r>
          </a:p>
          <a:p>
            <a:r>
              <a:rPr lang="pl-PL" altLang="cs-CZ" dirty="0"/>
              <a:t>Pracovní poměr končí uplynutím výpovědní doby</a:t>
            </a:r>
          </a:p>
          <a:p>
            <a:r>
              <a:rPr lang="pl-PL" altLang="cs-CZ" dirty="0"/>
              <a:t>Odstupné</a:t>
            </a:r>
            <a:endParaRPr lang="cs-CZ" altLang="cs-CZ" dirty="0"/>
          </a:p>
          <a:p>
            <a:endParaRPr lang="cs-CZ" dirty="0"/>
          </a:p>
        </p:txBody>
      </p:sp>
    </p:spTree>
    <p:extLst>
      <p:ext uri="{BB962C8B-B14F-4D97-AF65-F5344CB8AC3E}">
        <p14:creationId xmlns:p14="http://schemas.microsoft.com/office/powerpoint/2010/main" val="32865991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66478C-BB82-4F59-B011-F702BF468F40}"/>
              </a:ext>
            </a:extLst>
          </p:cNvPr>
          <p:cNvSpPr>
            <a:spLocks noGrp="1"/>
          </p:cNvSpPr>
          <p:nvPr>
            <p:ph type="title"/>
          </p:nvPr>
        </p:nvSpPr>
        <p:spPr/>
        <p:txBody>
          <a:bodyPr/>
          <a:lstStyle/>
          <a:p>
            <a:r>
              <a:rPr lang="cs-CZ" dirty="0"/>
              <a:t>Výpovědní důvody</a:t>
            </a:r>
          </a:p>
        </p:txBody>
      </p:sp>
      <p:sp>
        <p:nvSpPr>
          <p:cNvPr id="3" name="Zástupný symbol pro obsah 2">
            <a:extLst>
              <a:ext uri="{FF2B5EF4-FFF2-40B4-BE49-F238E27FC236}">
                <a16:creationId xmlns:a16="http://schemas.microsoft.com/office/drawing/2014/main" id="{96673711-8FA1-44C6-9712-79AEAA2FE089}"/>
              </a:ext>
            </a:extLst>
          </p:cNvPr>
          <p:cNvSpPr>
            <a:spLocks noGrp="1"/>
          </p:cNvSpPr>
          <p:nvPr>
            <p:ph idx="1"/>
          </p:nvPr>
        </p:nvSpPr>
        <p:spPr/>
        <p:txBody>
          <a:bodyPr/>
          <a:lstStyle/>
          <a:p>
            <a:pPr>
              <a:buFont typeface="Arial" charset="0"/>
              <a:buChar char="•"/>
              <a:defRPr/>
            </a:pPr>
            <a:r>
              <a:rPr lang="cs-CZ" dirty="0"/>
              <a:t>ruší-li se zaměstnavatel nebo jeho část</a:t>
            </a:r>
          </a:p>
          <a:p>
            <a:pPr>
              <a:buFont typeface="Arial" charset="0"/>
              <a:buChar char="•"/>
              <a:defRPr/>
            </a:pPr>
            <a:r>
              <a:rPr lang="cs-CZ" dirty="0"/>
              <a:t>přemísťuje-li se zaměstnavatel nebo jeho část</a:t>
            </a:r>
          </a:p>
          <a:p>
            <a:pPr>
              <a:buFont typeface="Arial" charset="0"/>
              <a:buChar char="•"/>
              <a:defRPr/>
            </a:pPr>
            <a:r>
              <a:rPr lang="cs-CZ" dirty="0"/>
              <a:t>stane-li se zaměstnanec nadbytečným vzhledem k rozhodnutí zaměstnavatele nebo příslušného orgánu o změně jeho úkolů, technického vybavení, o snížení stavu zaměstnanců za účelem zvýšení efektivnosti práce nebo o jiných organizačních změnách</a:t>
            </a:r>
          </a:p>
          <a:p>
            <a:pPr marL="0" indent="0">
              <a:buFont typeface="Arial" charset="0"/>
              <a:buNone/>
              <a:defRPr/>
            </a:pPr>
            <a:endParaRPr lang="cs-CZ" dirty="0"/>
          </a:p>
          <a:p>
            <a:pPr>
              <a:buFont typeface="Arial" charset="0"/>
              <a:buChar char="•"/>
              <a:defRPr/>
            </a:pPr>
            <a:r>
              <a:rPr lang="cs-CZ" dirty="0"/>
              <a:t>odstupné vy výši nejméně jednonásobku až trojnásobku průměrného výdělku</a:t>
            </a:r>
          </a:p>
          <a:p>
            <a:endParaRPr lang="cs-CZ" dirty="0"/>
          </a:p>
        </p:txBody>
      </p:sp>
    </p:spTree>
    <p:extLst>
      <p:ext uri="{BB962C8B-B14F-4D97-AF65-F5344CB8AC3E}">
        <p14:creationId xmlns:p14="http://schemas.microsoft.com/office/powerpoint/2010/main" val="17768616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751D3F-4E58-4595-9D0C-EDF1789DCB43}"/>
              </a:ext>
            </a:extLst>
          </p:cNvPr>
          <p:cNvSpPr>
            <a:spLocks noGrp="1"/>
          </p:cNvSpPr>
          <p:nvPr>
            <p:ph type="title"/>
          </p:nvPr>
        </p:nvSpPr>
        <p:spPr/>
        <p:txBody>
          <a:bodyPr/>
          <a:lstStyle/>
          <a:p>
            <a:r>
              <a:rPr lang="cs-CZ" dirty="0"/>
              <a:t>Odstupné</a:t>
            </a:r>
          </a:p>
        </p:txBody>
      </p:sp>
      <p:sp>
        <p:nvSpPr>
          <p:cNvPr id="3" name="Zástupný symbol pro obsah 2">
            <a:extLst>
              <a:ext uri="{FF2B5EF4-FFF2-40B4-BE49-F238E27FC236}">
                <a16:creationId xmlns:a16="http://schemas.microsoft.com/office/drawing/2014/main" id="{F2B9538E-3FEB-4013-8A5E-D1C898B61B01}"/>
              </a:ext>
            </a:extLst>
          </p:cNvPr>
          <p:cNvSpPr>
            <a:spLocks noGrp="1"/>
          </p:cNvSpPr>
          <p:nvPr>
            <p:ph idx="1"/>
          </p:nvPr>
        </p:nvSpPr>
        <p:spPr/>
        <p:txBody>
          <a:bodyPr>
            <a:normAutofit/>
          </a:bodyPr>
          <a:lstStyle/>
          <a:p>
            <a:pPr>
              <a:buFont typeface="Arial" charset="0"/>
              <a:buChar char="•"/>
              <a:defRPr/>
            </a:pPr>
            <a:r>
              <a:rPr lang="cs-CZ" dirty="0"/>
              <a:t>Délka trvání PP u daného zaměstnavatele méně než 1 rok – nejméně jednonásobek průměrného výdělku</a:t>
            </a:r>
          </a:p>
          <a:p>
            <a:pPr>
              <a:buFont typeface="Arial" charset="0"/>
              <a:buChar char="•"/>
              <a:defRPr/>
            </a:pPr>
            <a:r>
              <a:rPr lang="cs-CZ" dirty="0"/>
              <a:t>Délka trvání PP u daného zaměstnavatele alespoň 1 rok a méně než 2 roky - nejméně dvounásobek průměrného výdělku</a:t>
            </a:r>
          </a:p>
          <a:p>
            <a:pPr>
              <a:buFont typeface="Arial" charset="0"/>
              <a:buChar char="•"/>
              <a:defRPr/>
            </a:pPr>
            <a:r>
              <a:rPr lang="cs-CZ" dirty="0"/>
              <a:t>Délka trvání PP u daného zaměstnavatele alespoň 2 roky - nejméně trojnásobek průměrného výdělku</a:t>
            </a:r>
          </a:p>
          <a:p>
            <a:pPr marL="0" indent="0">
              <a:buFont typeface="Arial" charset="0"/>
              <a:buNone/>
              <a:defRPr/>
            </a:pPr>
            <a:r>
              <a:rPr lang="cs-CZ" sz="2400" dirty="0"/>
              <a:t>Za dobu trvání pracovního poměru se považuje i doba trvání předchozího pracovního poměru u téhož zaměstnavatele, pokud doba od jeho skončení do vzniku následujícího pracovního poměru nepřesáhla dobu 6 měsíců.</a:t>
            </a:r>
          </a:p>
          <a:p>
            <a:endParaRPr lang="cs-CZ" dirty="0"/>
          </a:p>
        </p:txBody>
      </p:sp>
    </p:spTree>
    <p:extLst>
      <p:ext uri="{BB962C8B-B14F-4D97-AF65-F5344CB8AC3E}">
        <p14:creationId xmlns:p14="http://schemas.microsoft.com/office/powerpoint/2010/main" val="12462785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3FE1BF-F2B8-40DD-AE2A-5C4254A81B0A}"/>
              </a:ext>
            </a:extLst>
          </p:cNvPr>
          <p:cNvSpPr>
            <a:spLocks noGrp="1"/>
          </p:cNvSpPr>
          <p:nvPr>
            <p:ph type="title"/>
          </p:nvPr>
        </p:nvSpPr>
        <p:spPr/>
        <p:txBody>
          <a:bodyPr/>
          <a:lstStyle/>
          <a:p>
            <a:r>
              <a:rPr lang="cs-CZ" dirty="0"/>
              <a:t>Výpovědní důvody</a:t>
            </a:r>
          </a:p>
        </p:txBody>
      </p:sp>
      <p:sp>
        <p:nvSpPr>
          <p:cNvPr id="3" name="Zástupný symbol pro obsah 2">
            <a:extLst>
              <a:ext uri="{FF2B5EF4-FFF2-40B4-BE49-F238E27FC236}">
                <a16:creationId xmlns:a16="http://schemas.microsoft.com/office/drawing/2014/main" id="{83D87F14-DA94-4B14-924F-9AA9156F0EF2}"/>
              </a:ext>
            </a:extLst>
          </p:cNvPr>
          <p:cNvSpPr>
            <a:spLocks noGrp="1"/>
          </p:cNvSpPr>
          <p:nvPr>
            <p:ph idx="1"/>
          </p:nvPr>
        </p:nvSpPr>
        <p:spPr/>
        <p:txBody>
          <a:bodyPr/>
          <a:lstStyle/>
          <a:p>
            <a:pPr>
              <a:buFont typeface="Arial" charset="0"/>
              <a:buChar char="•"/>
              <a:defRPr/>
            </a:pPr>
            <a:r>
              <a:rPr lang="cs-CZ" dirty="0"/>
              <a:t>Nesmí-li zaměstnanec podle lékařského posudku vydaného zařízením závodní preventivní péče nebo rozhodnutí příslušného správního orgánu, který lékařský posudek přezkoumává, dále konat dosavadní práci pro pracovní úraz, onemocnění nemocí z povolání nebo pro ohrožení touto nemocí, anebo dosáhl-li na pracovišti určeném rozhodnutím příslušného orgánu ochrany veřejného zdraví nejvyšší přípustné expozice</a:t>
            </a:r>
          </a:p>
          <a:p>
            <a:pPr>
              <a:buFont typeface="Arial" charset="0"/>
              <a:buChar char="•"/>
              <a:defRPr/>
            </a:pPr>
            <a:r>
              <a:rPr lang="cs-CZ" dirty="0"/>
              <a:t>Odstupné ve výši nejméně dvanáctinásobku průměrného výdělku</a:t>
            </a:r>
          </a:p>
          <a:p>
            <a:endParaRPr lang="cs-CZ" dirty="0"/>
          </a:p>
        </p:txBody>
      </p:sp>
    </p:spTree>
    <p:extLst>
      <p:ext uri="{BB962C8B-B14F-4D97-AF65-F5344CB8AC3E}">
        <p14:creationId xmlns:p14="http://schemas.microsoft.com/office/powerpoint/2010/main" val="42636733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C4923F-903F-482E-9921-7A320725E503}"/>
              </a:ext>
            </a:extLst>
          </p:cNvPr>
          <p:cNvSpPr>
            <a:spLocks noGrp="1"/>
          </p:cNvSpPr>
          <p:nvPr>
            <p:ph type="title"/>
          </p:nvPr>
        </p:nvSpPr>
        <p:spPr/>
        <p:txBody>
          <a:bodyPr/>
          <a:lstStyle/>
          <a:p>
            <a:r>
              <a:rPr lang="cs-CZ" dirty="0"/>
              <a:t>Výpovědní důvody</a:t>
            </a:r>
          </a:p>
        </p:txBody>
      </p:sp>
      <p:sp>
        <p:nvSpPr>
          <p:cNvPr id="3" name="Zástupný symbol pro obsah 2">
            <a:extLst>
              <a:ext uri="{FF2B5EF4-FFF2-40B4-BE49-F238E27FC236}">
                <a16:creationId xmlns:a16="http://schemas.microsoft.com/office/drawing/2014/main" id="{AF77130A-3D8F-4AA3-90C3-FD1A9CEEE034}"/>
              </a:ext>
            </a:extLst>
          </p:cNvPr>
          <p:cNvSpPr>
            <a:spLocks noGrp="1"/>
          </p:cNvSpPr>
          <p:nvPr>
            <p:ph idx="1"/>
          </p:nvPr>
        </p:nvSpPr>
        <p:spPr/>
        <p:txBody>
          <a:bodyPr/>
          <a:lstStyle/>
          <a:p>
            <a:r>
              <a:rPr lang="cs-CZ" altLang="cs-CZ" dirty="0"/>
              <a:t>pozbyl-li zaměstnanec vzhledem ke svému zdravotnímu stavu podle lékařského posudku vydaného zařízením závodní preventivní péče nebo rozhodnutí příslušného správního orgánu, který lékařský posudek přezkoumává, dlouhodobě způsobilosti konat dále dosavadní práci</a:t>
            </a:r>
          </a:p>
          <a:p>
            <a:endParaRPr lang="cs-CZ" dirty="0"/>
          </a:p>
        </p:txBody>
      </p:sp>
    </p:spTree>
    <p:extLst>
      <p:ext uri="{BB962C8B-B14F-4D97-AF65-F5344CB8AC3E}">
        <p14:creationId xmlns:p14="http://schemas.microsoft.com/office/powerpoint/2010/main" val="6527325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7F58E8-9135-4E58-891A-3F455EE0722F}"/>
              </a:ext>
            </a:extLst>
          </p:cNvPr>
          <p:cNvSpPr>
            <a:spLocks noGrp="1"/>
          </p:cNvSpPr>
          <p:nvPr>
            <p:ph type="title"/>
          </p:nvPr>
        </p:nvSpPr>
        <p:spPr/>
        <p:txBody>
          <a:bodyPr/>
          <a:lstStyle/>
          <a:p>
            <a:r>
              <a:rPr lang="cs-CZ" dirty="0"/>
              <a:t>Výpovědní důvody</a:t>
            </a:r>
          </a:p>
        </p:txBody>
      </p:sp>
      <p:sp>
        <p:nvSpPr>
          <p:cNvPr id="3" name="Zástupný symbol pro obsah 2">
            <a:extLst>
              <a:ext uri="{FF2B5EF4-FFF2-40B4-BE49-F238E27FC236}">
                <a16:creationId xmlns:a16="http://schemas.microsoft.com/office/drawing/2014/main" id="{274B240A-3C3B-4802-AB1C-EAACC60D892E}"/>
              </a:ext>
            </a:extLst>
          </p:cNvPr>
          <p:cNvSpPr>
            <a:spLocks noGrp="1"/>
          </p:cNvSpPr>
          <p:nvPr>
            <p:ph idx="1"/>
          </p:nvPr>
        </p:nvSpPr>
        <p:spPr/>
        <p:txBody>
          <a:bodyPr/>
          <a:lstStyle/>
          <a:p>
            <a:r>
              <a:rPr lang="cs-CZ" altLang="cs-CZ" dirty="0"/>
              <a:t>Nesplňuje-li zaměstnanec </a:t>
            </a:r>
            <a:r>
              <a:rPr lang="cs-CZ" altLang="cs-CZ" b="1" dirty="0"/>
              <a:t>předpoklady</a:t>
            </a:r>
            <a:r>
              <a:rPr lang="cs-CZ" altLang="cs-CZ" dirty="0"/>
              <a:t> stanovené právními předpisy pro výkon sjednané práce nebo nesplňuje-li bez zavinění zaměstnavatele </a:t>
            </a:r>
            <a:r>
              <a:rPr lang="cs-CZ" altLang="cs-CZ" b="1" dirty="0"/>
              <a:t>požadavky</a:t>
            </a:r>
            <a:r>
              <a:rPr lang="cs-CZ" altLang="cs-CZ" dirty="0"/>
              <a:t> pro řádný výkon této práce</a:t>
            </a:r>
          </a:p>
          <a:p>
            <a:r>
              <a:rPr lang="cs-CZ" altLang="cs-CZ" dirty="0"/>
              <a:t>Spočívá-li nesplňování těchto požadavků v neuspokojivých pracovních výsledcích, je možné zaměstnanci z tohoto důvodu dát výpověď, jen jestliže byl zaměstnavatelem v době posledních 12 měsíců písemně vyzván k jejich odstranění a zaměstnanec je v přiměřené době neodstranil</a:t>
            </a:r>
          </a:p>
          <a:p>
            <a:endParaRPr lang="cs-CZ" dirty="0"/>
          </a:p>
        </p:txBody>
      </p:sp>
    </p:spTree>
    <p:extLst>
      <p:ext uri="{BB962C8B-B14F-4D97-AF65-F5344CB8AC3E}">
        <p14:creationId xmlns:p14="http://schemas.microsoft.com/office/powerpoint/2010/main" val="7250353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F097B5-4AB4-43F8-AB80-F0C38460125F}"/>
              </a:ext>
            </a:extLst>
          </p:cNvPr>
          <p:cNvSpPr>
            <a:spLocks noGrp="1"/>
          </p:cNvSpPr>
          <p:nvPr>
            <p:ph type="title"/>
          </p:nvPr>
        </p:nvSpPr>
        <p:spPr/>
        <p:txBody>
          <a:bodyPr/>
          <a:lstStyle/>
          <a:p>
            <a:r>
              <a:rPr lang="cs-CZ" dirty="0"/>
              <a:t>Výpovědní důvody</a:t>
            </a:r>
          </a:p>
        </p:txBody>
      </p:sp>
      <p:sp>
        <p:nvSpPr>
          <p:cNvPr id="3" name="Zástupný symbol pro obsah 2">
            <a:extLst>
              <a:ext uri="{FF2B5EF4-FFF2-40B4-BE49-F238E27FC236}">
                <a16:creationId xmlns:a16="http://schemas.microsoft.com/office/drawing/2014/main" id="{AED95145-1696-4E55-B240-EEA8AC227FE5}"/>
              </a:ext>
            </a:extLst>
          </p:cNvPr>
          <p:cNvSpPr>
            <a:spLocks noGrp="1"/>
          </p:cNvSpPr>
          <p:nvPr>
            <p:ph idx="1"/>
          </p:nvPr>
        </p:nvSpPr>
        <p:spPr/>
        <p:txBody>
          <a:bodyPr>
            <a:normAutofit/>
          </a:bodyPr>
          <a:lstStyle/>
          <a:p>
            <a:pPr>
              <a:buFont typeface="Arial" charset="0"/>
              <a:buChar char="•"/>
              <a:defRPr/>
            </a:pPr>
            <a:r>
              <a:rPr lang="cs-CZ" dirty="0"/>
              <a:t>Jsou-li u zaměstnance dány </a:t>
            </a:r>
            <a:r>
              <a:rPr lang="cs-CZ" b="1" dirty="0"/>
              <a:t>důvody, pro které by s ním zaměstnavatel mohl okamžitě zrušit pracovní poměr</a:t>
            </a:r>
          </a:p>
          <a:p>
            <a:pPr>
              <a:buFont typeface="Arial" charset="0"/>
              <a:buChar char="•"/>
              <a:defRPr/>
            </a:pPr>
            <a:r>
              <a:rPr lang="cs-CZ" dirty="0"/>
              <a:t>Pro </a:t>
            </a:r>
            <a:r>
              <a:rPr lang="cs-CZ" b="1" dirty="0"/>
              <a:t>závažné porušení </a:t>
            </a:r>
            <a:r>
              <a:rPr lang="cs-CZ" dirty="0"/>
              <a:t>povinnosti vyplývající z právních předpisů vztahujících se k zaměstnancem vykonávané práci</a:t>
            </a:r>
          </a:p>
          <a:p>
            <a:pPr>
              <a:buFont typeface="Arial" charset="0"/>
              <a:buChar char="•"/>
              <a:defRPr/>
            </a:pPr>
            <a:r>
              <a:rPr lang="cs-CZ" dirty="0"/>
              <a:t>Pro </a:t>
            </a:r>
            <a:r>
              <a:rPr lang="cs-CZ" b="1" dirty="0"/>
              <a:t>soustavné méně závažné </a:t>
            </a:r>
            <a:r>
              <a:rPr lang="cs-CZ" dirty="0"/>
              <a:t>porušování povinnosti vyplývající z právních předpisů vztahujících se k vykonávané práci - jestliže byl v době posledních 6 měsíců v souvislosti s porušením povinnosti vyplývající z právních předpisů vztahujících se k vykonávané práci písemně upozorněn na možnost výpovědi</a:t>
            </a:r>
          </a:p>
          <a:p>
            <a:endParaRPr lang="cs-CZ" dirty="0"/>
          </a:p>
        </p:txBody>
      </p:sp>
    </p:spTree>
    <p:extLst>
      <p:ext uri="{BB962C8B-B14F-4D97-AF65-F5344CB8AC3E}">
        <p14:creationId xmlns:p14="http://schemas.microsoft.com/office/powerpoint/2010/main" val="3650028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7E6D83-8BE1-4D4B-882B-2F8977FCEA8B}"/>
              </a:ext>
            </a:extLst>
          </p:cNvPr>
          <p:cNvSpPr>
            <a:spLocks noGrp="1"/>
          </p:cNvSpPr>
          <p:nvPr>
            <p:ph type="title"/>
          </p:nvPr>
        </p:nvSpPr>
        <p:spPr/>
        <p:txBody>
          <a:bodyPr/>
          <a:lstStyle/>
          <a:p>
            <a:r>
              <a:rPr lang="cs-CZ" dirty="0"/>
              <a:t>Porušení pracovní kázně</a:t>
            </a:r>
          </a:p>
        </p:txBody>
      </p:sp>
      <p:sp>
        <p:nvSpPr>
          <p:cNvPr id="3" name="Zástupný symbol pro obsah 2">
            <a:extLst>
              <a:ext uri="{FF2B5EF4-FFF2-40B4-BE49-F238E27FC236}">
                <a16:creationId xmlns:a16="http://schemas.microsoft.com/office/drawing/2014/main" id="{80A1E6AE-6A91-44A9-9E27-4906B0978019}"/>
              </a:ext>
            </a:extLst>
          </p:cNvPr>
          <p:cNvSpPr>
            <a:spLocks noGrp="1"/>
          </p:cNvSpPr>
          <p:nvPr>
            <p:ph idx="1"/>
          </p:nvPr>
        </p:nvSpPr>
        <p:spPr/>
        <p:txBody>
          <a:bodyPr/>
          <a:lstStyle/>
          <a:p>
            <a:r>
              <a:rPr lang="cs-CZ" altLang="cs-CZ" dirty="0"/>
              <a:t>zvlášť hrubé</a:t>
            </a:r>
          </a:p>
          <a:p>
            <a:r>
              <a:rPr lang="cs-CZ" altLang="cs-CZ" dirty="0"/>
              <a:t>závažné</a:t>
            </a:r>
          </a:p>
          <a:p>
            <a:r>
              <a:rPr lang="cs-CZ" altLang="cs-CZ" b="1" dirty="0"/>
              <a:t>méně</a:t>
            </a:r>
            <a:r>
              <a:rPr lang="cs-CZ" altLang="cs-CZ" dirty="0"/>
              <a:t> závažné</a:t>
            </a:r>
          </a:p>
          <a:p>
            <a:r>
              <a:rPr lang="cs-CZ" altLang="cs-CZ" b="1" dirty="0"/>
              <a:t>soustavné</a:t>
            </a:r>
            <a:r>
              <a:rPr lang="cs-CZ" altLang="cs-CZ" dirty="0"/>
              <a:t> méně závažné</a:t>
            </a:r>
          </a:p>
          <a:p>
            <a:endParaRPr lang="cs-CZ" dirty="0"/>
          </a:p>
        </p:txBody>
      </p:sp>
    </p:spTree>
    <p:extLst>
      <p:ext uri="{BB962C8B-B14F-4D97-AF65-F5344CB8AC3E}">
        <p14:creationId xmlns:p14="http://schemas.microsoft.com/office/powerpoint/2010/main" val="13408124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3DB398-79C4-4FD1-9A78-7C891AF5FA58}"/>
              </a:ext>
            </a:extLst>
          </p:cNvPr>
          <p:cNvSpPr>
            <a:spLocks noGrp="1"/>
          </p:cNvSpPr>
          <p:nvPr>
            <p:ph type="title"/>
          </p:nvPr>
        </p:nvSpPr>
        <p:spPr/>
        <p:txBody>
          <a:bodyPr/>
          <a:lstStyle/>
          <a:p>
            <a:r>
              <a:rPr lang="cs-CZ" dirty="0"/>
              <a:t>Výpovědní důvody</a:t>
            </a:r>
          </a:p>
        </p:txBody>
      </p:sp>
      <p:sp>
        <p:nvSpPr>
          <p:cNvPr id="3" name="Zástupný symbol pro obsah 2">
            <a:extLst>
              <a:ext uri="{FF2B5EF4-FFF2-40B4-BE49-F238E27FC236}">
                <a16:creationId xmlns:a16="http://schemas.microsoft.com/office/drawing/2014/main" id="{937ADB13-74AF-4226-AAF7-AD13579AF4DE}"/>
              </a:ext>
            </a:extLst>
          </p:cNvPr>
          <p:cNvSpPr>
            <a:spLocks noGrp="1"/>
          </p:cNvSpPr>
          <p:nvPr>
            <p:ph idx="1"/>
          </p:nvPr>
        </p:nvSpPr>
        <p:spPr/>
        <p:txBody>
          <a:bodyPr/>
          <a:lstStyle/>
          <a:p>
            <a:pPr>
              <a:buFont typeface="Arial" charset="0"/>
              <a:buChar char="•"/>
              <a:defRPr/>
            </a:pPr>
            <a:r>
              <a:rPr lang="cs-CZ" dirty="0"/>
              <a:t>Poruší-li zaměstnanec zvlášť hrubým způsobem jinou povinnost zaměstnance stanovenou v § 301a ZP:</a:t>
            </a:r>
          </a:p>
          <a:p>
            <a:pPr marL="0" indent="0">
              <a:buFont typeface="Arial" charset="0"/>
              <a:buNone/>
              <a:defRPr/>
            </a:pPr>
            <a:endParaRPr lang="cs-CZ" dirty="0"/>
          </a:p>
          <a:p>
            <a:pPr marL="0" indent="0">
              <a:buFont typeface="Arial" charset="0"/>
              <a:buNone/>
              <a:defRPr/>
            </a:pPr>
            <a:r>
              <a:rPr lang="cs-CZ" i="1" dirty="0"/>
              <a:t>Zaměstnanci jsou v době prvních 14 kalendářních trvání dočasné pracovní neschopnosti povinni dodržovat stanovený režim dočasně práce neschopného pojištěnce, pokud jde o povinnost zdržovat se v době dočasné pracovní neschopnosti v místě pobytu a dodržovat dobu a rozsah povolených vycházek podle zákona o nemocenském pojištění.</a:t>
            </a:r>
          </a:p>
          <a:p>
            <a:endParaRPr lang="cs-CZ" dirty="0"/>
          </a:p>
        </p:txBody>
      </p:sp>
    </p:spTree>
    <p:extLst>
      <p:ext uri="{BB962C8B-B14F-4D97-AF65-F5344CB8AC3E}">
        <p14:creationId xmlns:p14="http://schemas.microsoft.com/office/powerpoint/2010/main" val="3231199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EB296B-1B3E-498D-96ED-7A085C865ECB}"/>
              </a:ext>
            </a:extLst>
          </p:cNvPr>
          <p:cNvSpPr>
            <a:spLocks noGrp="1"/>
          </p:cNvSpPr>
          <p:nvPr>
            <p:ph type="title"/>
          </p:nvPr>
        </p:nvSpPr>
        <p:spPr/>
        <p:txBody>
          <a:bodyPr/>
          <a:lstStyle/>
          <a:p>
            <a:r>
              <a:rPr lang="cs-CZ" dirty="0"/>
              <a:t>§ 166 ŠZ – ředitel právnické osoby vykonávající činnost školy, školského zařízení</a:t>
            </a:r>
          </a:p>
        </p:txBody>
      </p:sp>
      <p:sp>
        <p:nvSpPr>
          <p:cNvPr id="3" name="Zástupný symbol pro obsah 2">
            <a:extLst>
              <a:ext uri="{FF2B5EF4-FFF2-40B4-BE49-F238E27FC236}">
                <a16:creationId xmlns:a16="http://schemas.microsoft.com/office/drawing/2014/main" id="{AF49DFE9-AFB0-473D-BF1D-9FA31EC7A35F}"/>
              </a:ext>
            </a:extLst>
          </p:cNvPr>
          <p:cNvSpPr>
            <a:spLocks noGrp="1"/>
          </p:cNvSpPr>
          <p:nvPr>
            <p:ph idx="1"/>
          </p:nvPr>
        </p:nvSpPr>
        <p:spPr/>
        <p:txBody>
          <a:bodyPr>
            <a:normAutofit fontScale="92500" lnSpcReduction="20000"/>
          </a:bodyPr>
          <a:lstStyle/>
          <a:p>
            <a:r>
              <a:rPr lang="cs-CZ" dirty="0"/>
              <a:t>Jmenován může být pouze ten, kdo splňuje předpoklady pro výkon činnosti ředitele školy nebo školského zařízení stanovené ZPP</a:t>
            </a:r>
          </a:p>
          <a:p>
            <a:r>
              <a:rPr lang="cs-CZ" dirty="0"/>
              <a:t>Jmenuje na vedoucí pracovní místo zřizovatel na základě jím vyhlášeného konkursního řízení (</a:t>
            </a:r>
            <a:r>
              <a:rPr lang="cs-CZ" dirty="0" err="1"/>
              <a:t>v.č</a:t>
            </a:r>
            <a:r>
              <a:rPr lang="cs-CZ" dirty="0"/>
              <a:t>. 54/2005 Sb.) na dobu neurčitou</a:t>
            </a:r>
          </a:p>
          <a:p>
            <a:r>
              <a:rPr lang="cs-CZ" dirty="0"/>
              <a:t>V období od začátku 6. měsíce do konce 4. měsíce před uplynutím období 6 let výkonu práce na pracovním místě ŘŠ </a:t>
            </a:r>
            <a:r>
              <a:rPr lang="cs-CZ" b="1" dirty="0"/>
              <a:t>může</a:t>
            </a:r>
            <a:r>
              <a:rPr lang="cs-CZ" dirty="0"/>
              <a:t> zřizovatel vyhlásit na toto pracovní místo konkurs; v takovém případě odvolá ředitele k poslednímu dni šestiletého období. </a:t>
            </a:r>
          </a:p>
          <a:p>
            <a:r>
              <a:rPr lang="cs-CZ" dirty="0"/>
              <a:t>Zřizovatel vyhlásí konkurs a </a:t>
            </a:r>
            <a:r>
              <a:rPr lang="cs-CZ" b="1" dirty="0"/>
              <a:t>odvolá</a:t>
            </a:r>
            <a:r>
              <a:rPr lang="cs-CZ" dirty="0"/>
              <a:t> ředitele vždy, obdrží-li před začátkem lhůty pro vyhlášení konkursu návrh na jeho vyhlášení od ČŠI nebo ŠR.</a:t>
            </a:r>
          </a:p>
          <a:p>
            <a:r>
              <a:rPr lang="cs-CZ" dirty="0"/>
              <a:t>Jestliže zřizovatel nevyhlásí konkurs a neodvolá ŘŠ, počíná dnem následujícím po konci dosavadního šestiletého období běžet další šestileté období</a:t>
            </a:r>
          </a:p>
          <a:p>
            <a:endParaRPr lang="cs-CZ" dirty="0"/>
          </a:p>
        </p:txBody>
      </p:sp>
    </p:spTree>
    <p:extLst>
      <p:ext uri="{BB962C8B-B14F-4D97-AF65-F5344CB8AC3E}">
        <p14:creationId xmlns:p14="http://schemas.microsoft.com/office/powerpoint/2010/main" val="18136736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3133E4-6CC8-4DC0-BF0D-8982FFED22DC}"/>
              </a:ext>
            </a:extLst>
          </p:cNvPr>
          <p:cNvSpPr>
            <a:spLocks noGrp="1"/>
          </p:cNvSpPr>
          <p:nvPr>
            <p:ph type="title"/>
          </p:nvPr>
        </p:nvSpPr>
        <p:spPr/>
        <p:txBody>
          <a:bodyPr/>
          <a:lstStyle/>
          <a:p>
            <a:r>
              <a:rPr lang="cs-CZ" dirty="0"/>
              <a:t>Výpovědní doba</a:t>
            </a:r>
          </a:p>
        </p:txBody>
      </p:sp>
      <p:sp>
        <p:nvSpPr>
          <p:cNvPr id="3" name="Zástupný symbol pro obsah 2">
            <a:extLst>
              <a:ext uri="{FF2B5EF4-FFF2-40B4-BE49-F238E27FC236}">
                <a16:creationId xmlns:a16="http://schemas.microsoft.com/office/drawing/2014/main" id="{AD99BDA8-094A-40F0-BD6A-EE515383B70C}"/>
              </a:ext>
            </a:extLst>
          </p:cNvPr>
          <p:cNvSpPr>
            <a:spLocks noGrp="1"/>
          </p:cNvSpPr>
          <p:nvPr>
            <p:ph idx="1"/>
          </p:nvPr>
        </p:nvSpPr>
        <p:spPr/>
        <p:txBody>
          <a:bodyPr/>
          <a:lstStyle/>
          <a:p>
            <a:r>
              <a:rPr lang="cs-CZ" altLang="cs-CZ" dirty="0"/>
              <a:t>Činí nejméně dva měsíce</a:t>
            </a:r>
          </a:p>
          <a:p>
            <a:r>
              <a:rPr lang="cs-CZ" altLang="cs-CZ" dirty="0"/>
              <a:t>Výpovědní doba začíná prvním dnem kalendářního měsíce následujícího po doručení výpovědi a končí uplynutím posledního dne příslušného kalendářního měsíce - výjimky</a:t>
            </a:r>
          </a:p>
          <a:p>
            <a:endParaRPr lang="cs-CZ" dirty="0"/>
          </a:p>
        </p:txBody>
      </p:sp>
    </p:spTree>
    <p:extLst>
      <p:ext uri="{BB962C8B-B14F-4D97-AF65-F5344CB8AC3E}">
        <p14:creationId xmlns:p14="http://schemas.microsoft.com/office/powerpoint/2010/main" val="1719482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4DD8AE-0DEB-431C-A823-C7C39A0486DA}"/>
              </a:ext>
            </a:extLst>
          </p:cNvPr>
          <p:cNvSpPr>
            <a:spLocks noGrp="1"/>
          </p:cNvSpPr>
          <p:nvPr>
            <p:ph type="title"/>
          </p:nvPr>
        </p:nvSpPr>
        <p:spPr/>
        <p:txBody>
          <a:bodyPr/>
          <a:lstStyle/>
          <a:p>
            <a:r>
              <a:rPr lang="cs-CZ" dirty="0"/>
              <a:t>Dovolená</a:t>
            </a:r>
          </a:p>
        </p:txBody>
      </p:sp>
      <p:sp>
        <p:nvSpPr>
          <p:cNvPr id="3" name="Zástupný symbol pro obsah 2">
            <a:extLst>
              <a:ext uri="{FF2B5EF4-FFF2-40B4-BE49-F238E27FC236}">
                <a16:creationId xmlns:a16="http://schemas.microsoft.com/office/drawing/2014/main" id="{7523D36A-95FF-46FF-89F4-79CA3B44A268}"/>
              </a:ext>
            </a:extLst>
          </p:cNvPr>
          <p:cNvSpPr>
            <a:spLocks noGrp="1"/>
          </p:cNvSpPr>
          <p:nvPr>
            <p:ph idx="1"/>
          </p:nvPr>
        </p:nvSpPr>
        <p:spPr/>
        <p:txBody>
          <a:bodyPr/>
          <a:lstStyle/>
          <a:p>
            <a:r>
              <a:rPr lang="cs-CZ" dirty="0"/>
              <a:t>Zaměstnanci, který vykonává zaměstnání v pracovním poměru, vzniká za podmínek stanovených v této části právo na dovolenou za kalendářní rok nebo její poměrnou část a dále právo na dodatkovou dovolenou</a:t>
            </a:r>
          </a:p>
        </p:txBody>
      </p:sp>
    </p:spTree>
    <p:extLst>
      <p:ext uri="{BB962C8B-B14F-4D97-AF65-F5344CB8AC3E}">
        <p14:creationId xmlns:p14="http://schemas.microsoft.com/office/powerpoint/2010/main" val="203523291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F8E1AC-743B-4490-B143-538C909F11A7}"/>
              </a:ext>
            </a:extLst>
          </p:cNvPr>
          <p:cNvSpPr>
            <a:spLocks noGrp="1"/>
          </p:cNvSpPr>
          <p:nvPr>
            <p:ph type="title"/>
          </p:nvPr>
        </p:nvSpPr>
        <p:spPr/>
        <p:txBody>
          <a:bodyPr/>
          <a:lstStyle/>
          <a:p>
            <a:r>
              <a:rPr lang="cs-CZ" dirty="0"/>
              <a:t>Výměra dovolené</a:t>
            </a:r>
          </a:p>
        </p:txBody>
      </p:sp>
      <p:sp>
        <p:nvSpPr>
          <p:cNvPr id="3" name="Zástupný symbol pro obsah 2">
            <a:extLst>
              <a:ext uri="{FF2B5EF4-FFF2-40B4-BE49-F238E27FC236}">
                <a16:creationId xmlns:a16="http://schemas.microsoft.com/office/drawing/2014/main" id="{F0164046-4AAC-4CB9-817A-5F2CB7617DE6}"/>
              </a:ext>
            </a:extLst>
          </p:cNvPr>
          <p:cNvSpPr>
            <a:spLocks noGrp="1"/>
          </p:cNvSpPr>
          <p:nvPr>
            <p:ph idx="1"/>
          </p:nvPr>
        </p:nvSpPr>
        <p:spPr/>
        <p:txBody>
          <a:bodyPr/>
          <a:lstStyle/>
          <a:p>
            <a:r>
              <a:rPr lang="cs-CZ" dirty="0"/>
              <a:t>Výměra dovolené zaměstnanců zaměstnavatelů uvedených v § 109 odst. 3 činí 5 týdnů v kalendářním roce.</a:t>
            </a:r>
          </a:p>
          <a:p>
            <a:r>
              <a:rPr lang="cs-CZ" dirty="0"/>
              <a:t>Výměra dovolené pedagogických pracovníků činí 8 týdnů v kalendářním roce.</a:t>
            </a:r>
          </a:p>
          <a:p>
            <a:r>
              <a:rPr lang="cs-CZ" dirty="0"/>
              <a:t>Dochází-li u zaměstnance v průběhu příslušného kalendářního roku ke změně délky stanovené týdenní pracovní doby nebo kratší týdenní pracovní doby, přísluší mu za tento rok dovolená v poměru, který odpovídá délce jednotlivých období s rozdílnou délkou stanovené týdenní pracovní doby nebo kratší týdenní pracovní doby</a:t>
            </a:r>
          </a:p>
        </p:txBody>
      </p:sp>
    </p:spTree>
    <p:extLst>
      <p:ext uri="{BB962C8B-B14F-4D97-AF65-F5344CB8AC3E}">
        <p14:creationId xmlns:p14="http://schemas.microsoft.com/office/powerpoint/2010/main" val="24535488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B8DE75-8D94-4454-A6AD-C866DDD2CE76}"/>
              </a:ext>
            </a:extLst>
          </p:cNvPr>
          <p:cNvSpPr>
            <a:spLocks noGrp="1"/>
          </p:cNvSpPr>
          <p:nvPr>
            <p:ph type="title"/>
          </p:nvPr>
        </p:nvSpPr>
        <p:spPr/>
        <p:txBody>
          <a:bodyPr/>
          <a:lstStyle/>
          <a:p>
            <a:r>
              <a:rPr lang="cs-CZ" dirty="0"/>
              <a:t>Příklad – půl roku celý úvazek, půl roku kratší úvazek – 30 hodin týdně</a:t>
            </a:r>
          </a:p>
        </p:txBody>
      </p:sp>
      <p:sp>
        <p:nvSpPr>
          <p:cNvPr id="3" name="Zástupný symbol pro obsah 2">
            <a:extLst>
              <a:ext uri="{FF2B5EF4-FFF2-40B4-BE49-F238E27FC236}">
                <a16:creationId xmlns:a16="http://schemas.microsoft.com/office/drawing/2014/main" id="{2BF4591F-6608-42FA-A7F7-71A69F6BBA43}"/>
              </a:ext>
            </a:extLst>
          </p:cNvPr>
          <p:cNvSpPr>
            <a:spLocks noGrp="1"/>
          </p:cNvSpPr>
          <p:nvPr>
            <p:ph idx="1"/>
          </p:nvPr>
        </p:nvSpPr>
        <p:spPr/>
        <p:txBody>
          <a:bodyPr/>
          <a:lstStyle/>
          <a:p>
            <a:r>
              <a:rPr lang="cs-CZ" dirty="0"/>
              <a:t>za prvé pololetí - 40 : 52 = 0,769 x 26 = 19,99 x 5 = 99,95</a:t>
            </a:r>
          </a:p>
          <a:p>
            <a:r>
              <a:rPr lang="cs-CZ" dirty="0"/>
              <a:t>za druhé pololetí - 30 : 52 = 0,576 x 26 = 14,99 x 5 = 74,95</a:t>
            </a:r>
          </a:p>
          <a:p>
            <a:r>
              <a:rPr lang="cs-CZ" dirty="0"/>
              <a:t>za rok 2021 - 99,95 + 74,95 = 174,90; zaokrouhleno na hodiny nahoru - 175 hodin</a:t>
            </a:r>
          </a:p>
          <a:p>
            <a:endParaRPr lang="cs-CZ" dirty="0"/>
          </a:p>
        </p:txBody>
      </p:sp>
    </p:spTree>
    <p:extLst>
      <p:ext uri="{BB962C8B-B14F-4D97-AF65-F5344CB8AC3E}">
        <p14:creationId xmlns:p14="http://schemas.microsoft.com/office/powerpoint/2010/main" val="3664700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8B623A-9906-40C9-AF2F-D7F040638B97}"/>
              </a:ext>
            </a:extLst>
          </p:cNvPr>
          <p:cNvSpPr>
            <a:spLocks noGrp="1"/>
          </p:cNvSpPr>
          <p:nvPr>
            <p:ph type="title"/>
          </p:nvPr>
        </p:nvSpPr>
        <p:spPr/>
        <p:txBody>
          <a:bodyPr/>
          <a:lstStyle/>
          <a:p>
            <a:r>
              <a:rPr lang="cs-CZ" dirty="0"/>
              <a:t>Dovolená za kalendářní rok </a:t>
            </a:r>
          </a:p>
        </p:txBody>
      </p:sp>
      <p:sp>
        <p:nvSpPr>
          <p:cNvPr id="3" name="Zástupný symbol pro obsah 2">
            <a:extLst>
              <a:ext uri="{FF2B5EF4-FFF2-40B4-BE49-F238E27FC236}">
                <a16:creationId xmlns:a16="http://schemas.microsoft.com/office/drawing/2014/main" id="{7D0C24DD-BF98-4E1D-A75B-D1E3F9891464}"/>
              </a:ext>
            </a:extLst>
          </p:cNvPr>
          <p:cNvSpPr>
            <a:spLocks noGrp="1"/>
          </p:cNvSpPr>
          <p:nvPr>
            <p:ph idx="1"/>
          </p:nvPr>
        </p:nvSpPr>
        <p:spPr/>
        <p:txBody>
          <a:bodyPr>
            <a:normAutofit/>
          </a:bodyPr>
          <a:lstStyle/>
          <a:p>
            <a:r>
              <a:rPr lang="cs-CZ" dirty="0"/>
              <a:t>Zaměstnanci, který za nepřetržitého trvání pracovního poměru k témuž zaměstnavateli konal u něho v příslušném kalendářním roce práci po dobu 52 týdnů v rozsahu stanovené týdenní pracovní doby připadající na toto období, přísluší dovolená za kalendářní rok v délce stanovené týdenní pracovní doby vynásobené výměrou dovolené, na kterou má zaměstnanec v příslušném kalendářním roce právo. (8x 40= 320 hodin, 5x 40= 200 hodin)</a:t>
            </a:r>
          </a:p>
          <a:p>
            <a:r>
              <a:rPr lang="cs-CZ" dirty="0"/>
              <a:t>Konal-li zaměstnanec za podmínek uvedených v odstavci 1 práci po kratší týdenní pracovní dobu, přísluší mu dovolená odpovídající této kratší týdenní pracovní době.</a:t>
            </a:r>
          </a:p>
        </p:txBody>
      </p:sp>
    </p:spTree>
    <p:extLst>
      <p:ext uri="{BB962C8B-B14F-4D97-AF65-F5344CB8AC3E}">
        <p14:creationId xmlns:p14="http://schemas.microsoft.com/office/powerpoint/2010/main" val="16339263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DE74F7-6FF4-41A3-B9FD-D3C647E46F28}"/>
              </a:ext>
            </a:extLst>
          </p:cNvPr>
          <p:cNvSpPr>
            <a:spLocks noGrp="1"/>
          </p:cNvSpPr>
          <p:nvPr>
            <p:ph type="title"/>
          </p:nvPr>
        </p:nvSpPr>
        <p:spPr/>
        <p:txBody>
          <a:bodyPr/>
          <a:lstStyle/>
          <a:p>
            <a:r>
              <a:rPr lang="cs-CZ" dirty="0"/>
              <a:t>Poměrná část dovolené</a:t>
            </a:r>
          </a:p>
        </p:txBody>
      </p:sp>
      <p:sp>
        <p:nvSpPr>
          <p:cNvPr id="3" name="Zástupný symbol pro obsah 2">
            <a:extLst>
              <a:ext uri="{FF2B5EF4-FFF2-40B4-BE49-F238E27FC236}">
                <a16:creationId xmlns:a16="http://schemas.microsoft.com/office/drawing/2014/main" id="{EDC14644-6170-4D24-91BE-EBA453A468C3}"/>
              </a:ext>
            </a:extLst>
          </p:cNvPr>
          <p:cNvSpPr>
            <a:spLocks noGrp="1"/>
          </p:cNvSpPr>
          <p:nvPr>
            <p:ph idx="1"/>
          </p:nvPr>
        </p:nvSpPr>
        <p:spPr/>
        <p:txBody>
          <a:bodyPr>
            <a:normAutofit lnSpcReduction="10000"/>
          </a:bodyPr>
          <a:lstStyle/>
          <a:p>
            <a:r>
              <a:rPr lang="cs-CZ" dirty="0"/>
              <a:t>Zaměstnanci, kterému nevzniklo právo na dovolenou za kalendářní rok, avšak za nepřetržitého trvání pracovního poměru k témuž zaměstnavateli konal u něho v příslušném kalendářním roce práci alespoň po dobu 4 týdnů v rozsahu stanovené týdenní pracovní doby nebo kratší týdenní pracovní doby připadající na toto období, přísluší poměrná část dovolené.</a:t>
            </a:r>
          </a:p>
          <a:p>
            <a:r>
              <a:rPr lang="cs-CZ" dirty="0"/>
              <a:t>Poměrná část dovolené činí za každou odpracovanou stanovenou týdenní pracovní dobu nebo kratší týdenní pracovní dobu v příslušném kalendářním roce jednu dvaapadesátinu stanovené týdenní pracovní doby nebo kratší týdenní pracovní doby vynásobenou výměrou dovolené, na kterou má zaměstnanec v příslušném kalendářním roce právo.</a:t>
            </a:r>
          </a:p>
        </p:txBody>
      </p:sp>
    </p:spTree>
    <p:extLst>
      <p:ext uri="{BB962C8B-B14F-4D97-AF65-F5344CB8AC3E}">
        <p14:creationId xmlns:p14="http://schemas.microsoft.com/office/powerpoint/2010/main" val="5336964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CA8021-F12F-47C7-8B2D-82CA1FE7A866}"/>
              </a:ext>
            </a:extLst>
          </p:cNvPr>
          <p:cNvSpPr>
            <a:spLocks noGrp="1"/>
          </p:cNvSpPr>
          <p:nvPr>
            <p:ph type="title"/>
          </p:nvPr>
        </p:nvSpPr>
        <p:spPr/>
        <p:txBody>
          <a:bodyPr/>
          <a:lstStyle/>
          <a:p>
            <a:r>
              <a:rPr lang="cs-CZ" dirty="0">
                <a:solidFill>
                  <a:srgbClr val="C00000"/>
                </a:solidFill>
              </a:rPr>
              <a:t>Příklad</a:t>
            </a:r>
          </a:p>
        </p:txBody>
      </p:sp>
      <p:sp>
        <p:nvSpPr>
          <p:cNvPr id="3" name="Zástupný symbol pro obsah 2">
            <a:extLst>
              <a:ext uri="{FF2B5EF4-FFF2-40B4-BE49-F238E27FC236}">
                <a16:creationId xmlns:a16="http://schemas.microsoft.com/office/drawing/2014/main" id="{520BE8EF-B1AC-4AE2-8664-A61E25ED917F}"/>
              </a:ext>
            </a:extLst>
          </p:cNvPr>
          <p:cNvSpPr>
            <a:spLocks noGrp="1"/>
          </p:cNvSpPr>
          <p:nvPr>
            <p:ph idx="1"/>
          </p:nvPr>
        </p:nvSpPr>
        <p:spPr>
          <a:xfrm>
            <a:off x="838199" y="1576837"/>
            <a:ext cx="10240617" cy="4525963"/>
          </a:xfrm>
        </p:spPr>
        <p:txBody>
          <a:bodyPr>
            <a:normAutofit/>
          </a:bodyPr>
          <a:lstStyle/>
          <a:p>
            <a:r>
              <a:rPr lang="cs-CZ" dirty="0"/>
              <a:t>Zaměstnanec odpracoval pouze 21 týdnů s týdenní pracovní dobou 40 hodin = odpracoval 840 hodin</a:t>
            </a:r>
          </a:p>
          <a:p>
            <a:r>
              <a:rPr lang="cs-CZ" u="sng" dirty="0"/>
              <a:t>Pokud výměra dovolené činí 5 týdnů </a:t>
            </a:r>
          </a:p>
          <a:p>
            <a:r>
              <a:rPr lang="cs-CZ" dirty="0"/>
              <a:t>Nárok na dovolenou činí 80 hodin (10 směn po 8 hodinách)</a:t>
            </a:r>
          </a:p>
          <a:p>
            <a:r>
              <a:rPr lang="cs-CZ" dirty="0"/>
              <a:t>Výpočet: 40:52= 0,769x21=16x5=80</a:t>
            </a:r>
          </a:p>
          <a:p>
            <a:r>
              <a:rPr lang="cs-CZ" u="sng" dirty="0"/>
              <a:t>Pokud výměra dovolené činí 8 týdnů</a:t>
            </a:r>
          </a:p>
          <a:p>
            <a:r>
              <a:rPr lang="cs-CZ" dirty="0"/>
              <a:t>Nárok na dovolenou činí 128 hodin (16 směn po 8 hodinách)</a:t>
            </a:r>
          </a:p>
          <a:p>
            <a:r>
              <a:rPr lang="cs-CZ" dirty="0"/>
              <a:t>Výpočet: 40:52=0,769x21=16x8=128</a:t>
            </a:r>
          </a:p>
        </p:txBody>
      </p:sp>
    </p:spTree>
    <p:extLst>
      <p:ext uri="{BB962C8B-B14F-4D97-AF65-F5344CB8AC3E}">
        <p14:creationId xmlns:p14="http://schemas.microsoft.com/office/powerpoint/2010/main" val="41014426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C39BDD-9D35-4A9C-BE78-A447EC8282AD}"/>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BBE5DEE6-23BA-42F8-9F52-20446EE47B4A}"/>
              </a:ext>
            </a:extLst>
          </p:cNvPr>
          <p:cNvSpPr>
            <a:spLocks noGrp="1"/>
          </p:cNvSpPr>
          <p:nvPr>
            <p:ph idx="1"/>
          </p:nvPr>
        </p:nvSpPr>
        <p:spPr/>
        <p:txBody>
          <a:bodyPr/>
          <a:lstStyle/>
          <a:p>
            <a:r>
              <a:rPr lang="cs-CZ" dirty="0"/>
              <a:t>Odpracoval-li zaměstnanec v kalendářním roce podle rozvrhu směn více než dvaapadesátinásobek stanovené týdenní pracovní doby nebo kratší týdenní pracovní doby, prodlouží se délka dovolené vždy o jednu dvaapadesátinu dovolené za kalendářní rok za každou další odpracovanou stanovenou týdenní pracovní dobu nebo kratší týdenní pracovní dobu.</a:t>
            </a:r>
          </a:p>
          <a:p>
            <a:r>
              <a:rPr lang="cs-CZ" i="1" dirty="0">
                <a:solidFill>
                  <a:srgbClr val="FF0000"/>
                </a:solidFill>
              </a:rPr>
              <a:t>přihlíží se pouze k celým násobkům stanovené týdenní doby nad 52, které nezahrnují přesčasovou práci zaměstnance</a:t>
            </a:r>
          </a:p>
          <a:p>
            <a:pPr marL="0" indent="0">
              <a:buNone/>
            </a:pPr>
            <a:endParaRPr lang="cs-CZ" dirty="0"/>
          </a:p>
        </p:txBody>
      </p:sp>
    </p:spTree>
    <p:extLst>
      <p:ext uri="{BB962C8B-B14F-4D97-AF65-F5344CB8AC3E}">
        <p14:creationId xmlns:p14="http://schemas.microsoft.com/office/powerpoint/2010/main" val="26685107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D1984E-0273-4832-89CF-FE2896A419A4}"/>
              </a:ext>
            </a:extLst>
          </p:cNvPr>
          <p:cNvSpPr>
            <a:spLocks noGrp="1"/>
          </p:cNvSpPr>
          <p:nvPr>
            <p:ph type="title"/>
          </p:nvPr>
        </p:nvSpPr>
        <p:spPr/>
        <p:txBody>
          <a:bodyPr/>
          <a:lstStyle/>
          <a:p>
            <a:r>
              <a:rPr lang="cs-CZ" sz="3600" dirty="0">
                <a:solidFill>
                  <a:srgbClr val="FF0000"/>
                </a:solidFill>
              </a:rPr>
              <a:t>Nerovnoměrné rozvržení pracovní doby</a:t>
            </a:r>
          </a:p>
        </p:txBody>
      </p:sp>
      <p:sp>
        <p:nvSpPr>
          <p:cNvPr id="3" name="Zástupný symbol pro obsah 2">
            <a:extLst>
              <a:ext uri="{FF2B5EF4-FFF2-40B4-BE49-F238E27FC236}">
                <a16:creationId xmlns:a16="http://schemas.microsoft.com/office/drawing/2014/main" id="{A5295ABC-0777-4CB1-843D-1E93E5F12DED}"/>
              </a:ext>
            </a:extLst>
          </p:cNvPr>
          <p:cNvSpPr>
            <a:spLocks noGrp="1"/>
          </p:cNvSpPr>
          <p:nvPr>
            <p:ph idx="1"/>
          </p:nvPr>
        </p:nvSpPr>
        <p:spPr>
          <a:xfrm>
            <a:off x="967408" y="1788871"/>
            <a:ext cx="10257183" cy="4525963"/>
          </a:xfrm>
        </p:spPr>
        <p:txBody>
          <a:bodyPr>
            <a:normAutofit/>
          </a:bodyPr>
          <a:lstStyle/>
          <a:p>
            <a:r>
              <a:rPr lang="cs-CZ" dirty="0"/>
              <a:t>Vyrovnávací období (26 týdnů) přesahuje do dalšího roku (září až únor)</a:t>
            </a:r>
          </a:p>
          <a:p>
            <a:r>
              <a:rPr lang="cs-CZ" dirty="0"/>
              <a:t>Zaměstnanec odpracoval větší počet směn do konce roku – odpracoval 2240 hodin při 40 hodinovém pracovním týdnu = 56 směn</a:t>
            </a:r>
          </a:p>
          <a:p>
            <a:r>
              <a:rPr lang="cs-CZ" dirty="0"/>
              <a:t>Zaměstnanci vznikne právo na dovolenou v délce 216 hodiny (5 týdnů dovolené), 345 hodin (8 týdnů dovolené)</a:t>
            </a:r>
          </a:p>
          <a:p>
            <a:r>
              <a:rPr lang="cs-CZ" dirty="0"/>
              <a:t>40:52=0,77 x  56 =43,08 x 5 =215,38 zaokrouhleno 216 hodin ŘD</a:t>
            </a:r>
          </a:p>
          <a:p>
            <a:r>
              <a:rPr lang="cs-CZ" dirty="0"/>
              <a:t>40:52=0,77 x 56= 43,08 x 8 = 344,64 zaokrouhleno 345 hodin ŘD</a:t>
            </a:r>
          </a:p>
        </p:txBody>
      </p:sp>
    </p:spTree>
    <p:extLst>
      <p:ext uri="{BB962C8B-B14F-4D97-AF65-F5344CB8AC3E}">
        <p14:creationId xmlns:p14="http://schemas.microsoft.com/office/powerpoint/2010/main" val="409677990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C7D9B4-F374-418B-984E-EC315FAA3FD0}"/>
              </a:ext>
            </a:extLst>
          </p:cNvPr>
          <p:cNvSpPr>
            <a:spLocks noGrp="1"/>
          </p:cNvSpPr>
          <p:nvPr>
            <p:ph type="title"/>
          </p:nvPr>
        </p:nvSpPr>
        <p:spPr/>
        <p:txBody>
          <a:bodyPr>
            <a:normAutofit/>
          </a:bodyPr>
          <a:lstStyle/>
          <a:p>
            <a:r>
              <a:rPr lang="cs-CZ" dirty="0"/>
              <a:t>§ 216 – společná ustanovení o dovolené</a:t>
            </a:r>
          </a:p>
        </p:txBody>
      </p:sp>
      <p:sp>
        <p:nvSpPr>
          <p:cNvPr id="3" name="Zástupný symbol pro obsah 2">
            <a:extLst>
              <a:ext uri="{FF2B5EF4-FFF2-40B4-BE49-F238E27FC236}">
                <a16:creationId xmlns:a16="http://schemas.microsoft.com/office/drawing/2014/main" id="{75248B32-6FA6-46F1-853F-C87579BBB8E8}"/>
              </a:ext>
            </a:extLst>
          </p:cNvPr>
          <p:cNvSpPr>
            <a:spLocks noGrp="1"/>
          </p:cNvSpPr>
          <p:nvPr>
            <p:ph idx="1"/>
          </p:nvPr>
        </p:nvSpPr>
        <p:spPr/>
        <p:txBody>
          <a:bodyPr>
            <a:normAutofit fontScale="92500" lnSpcReduction="20000"/>
          </a:bodyPr>
          <a:lstStyle/>
          <a:p>
            <a:r>
              <a:rPr lang="cs-CZ" u="sng" dirty="0"/>
              <a:t>Jen do výše dvacetinásobku stanovení týdenní pracovní doby </a:t>
            </a:r>
            <a:r>
              <a:rPr lang="cs-CZ" dirty="0"/>
              <a:t>nebo dvacetinásobku kratší týdenní pracovní doby </a:t>
            </a:r>
            <a:r>
              <a:rPr lang="cs-CZ" u="sng" dirty="0"/>
              <a:t>se pro účely dovolené považuje za výkon práce doba </a:t>
            </a:r>
            <a:r>
              <a:rPr lang="cs-CZ" dirty="0"/>
              <a:t>zameškaná v témže kalendářním roce z důvodu</a:t>
            </a:r>
          </a:p>
          <a:p>
            <a:pPr lvl="1"/>
            <a:r>
              <a:rPr lang="cs-CZ" dirty="0"/>
              <a:t>Dočasné pracovní neschopnosti (výjimka pro pracovní úraz a nemoc z povolání)</a:t>
            </a:r>
          </a:p>
          <a:p>
            <a:pPr lvl="1"/>
            <a:r>
              <a:rPr lang="cs-CZ" dirty="0"/>
              <a:t>Karantény nařízené podle jiného právního předpisu</a:t>
            </a:r>
          </a:p>
          <a:p>
            <a:pPr lvl="1"/>
            <a:r>
              <a:rPr lang="cs-CZ" dirty="0"/>
              <a:t>Čerpání RD (výjimka zaměstnanec čerpající RD v rozsahu čerpání MD)</a:t>
            </a:r>
          </a:p>
          <a:p>
            <a:pPr lvl="1"/>
            <a:r>
              <a:rPr lang="cs-CZ" dirty="0"/>
              <a:t>Jiné důležité osobní překážky v práci podle § 199, s výjimkou překážek uvedených v prováděcím právním předpise</a:t>
            </a:r>
          </a:p>
          <a:p>
            <a:pPr lvl="1"/>
            <a:r>
              <a:rPr lang="cs-CZ" dirty="0">
                <a:solidFill>
                  <a:srgbClr val="C00000"/>
                </a:solidFill>
              </a:rPr>
              <a:t>Odpovídá stávajícím 100 zameškaných směn</a:t>
            </a:r>
          </a:p>
          <a:p>
            <a:pPr lvl="1"/>
            <a:endParaRPr lang="cs-CZ" dirty="0"/>
          </a:p>
          <a:p>
            <a:pPr lvl="1"/>
            <a:r>
              <a:rPr lang="cs-CZ" b="1" dirty="0"/>
              <a:t>Mimoto musí zaměstnanec v kalendářním roce odpracovat alespoň dvanáctinásobek stanovené týdenní pracovní doby nebo dvanáctinásobek kratší týdenní pracovní doby (= standardních 60 směn – posunutý význam původní podmínky pro vznik nároku na dovolenou)</a:t>
            </a:r>
          </a:p>
        </p:txBody>
      </p:sp>
    </p:spTree>
    <p:extLst>
      <p:ext uri="{BB962C8B-B14F-4D97-AF65-F5344CB8AC3E}">
        <p14:creationId xmlns:p14="http://schemas.microsoft.com/office/powerpoint/2010/main" val="2975555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59851B-D6B5-4730-B0BE-F32C559CCB39}"/>
              </a:ext>
            </a:extLst>
          </p:cNvPr>
          <p:cNvSpPr>
            <a:spLocks noGrp="1"/>
          </p:cNvSpPr>
          <p:nvPr>
            <p:ph type="title"/>
          </p:nvPr>
        </p:nvSpPr>
        <p:spPr/>
        <p:txBody>
          <a:bodyPr/>
          <a:lstStyle/>
          <a:p>
            <a:r>
              <a:rPr lang="cs-CZ" dirty="0"/>
              <a:t>Novela ŠZ účinná od 1.10.2020 - § 166</a:t>
            </a:r>
          </a:p>
        </p:txBody>
      </p:sp>
      <p:sp>
        <p:nvSpPr>
          <p:cNvPr id="3" name="Zástupný symbol pro obsah 2">
            <a:extLst>
              <a:ext uri="{FF2B5EF4-FFF2-40B4-BE49-F238E27FC236}">
                <a16:creationId xmlns:a16="http://schemas.microsoft.com/office/drawing/2014/main" id="{F48EE34B-64C5-4055-B326-4960E98087D4}"/>
              </a:ext>
            </a:extLst>
          </p:cNvPr>
          <p:cNvSpPr>
            <a:spLocks noGrp="1"/>
          </p:cNvSpPr>
          <p:nvPr>
            <p:ph idx="1"/>
          </p:nvPr>
        </p:nvSpPr>
        <p:spPr/>
        <p:txBody>
          <a:bodyPr>
            <a:normAutofit fontScale="92500" lnSpcReduction="10000"/>
          </a:bodyPr>
          <a:lstStyle/>
          <a:p>
            <a:r>
              <a:rPr lang="cs-CZ" dirty="0"/>
              <a:t>(10) Pokud škola nebo školské zařízení nemá ředitele, může zřizovatel jmenovat ředitele školy na vedoucí pracovní místo bez konkursního řízení na dobu určitou do doby jmenování ředitele na základě výsledků KŘ.  Zřizovatel vyhlásí konkursní řízení bez zbytečného odkladu.</a:t>
            </a:r>
          </a:p>
          <a:p>
            <a:r>
              <a:rPr lang="cs-CZ" dirty="0"/>
              <a:t>(11) Pokud řediteli školy nebo školského zařízení ve výkonu činnosti brání překážka v práci dlouhodobého charakteru, zejména uvolnění k výkonu veřejné funkce nebo rodičovská dovolená, může zřizovatel na základě jím vyhlášeného konkursního řízení jmenovat ředitele školy na vedoucí pracovní místo na dobu určitou po dobu překážky v práci ředitele, nejdéle však na 6 let; stejnou osobu je možné jmenovat opakovaně.</a:t>
            </a:r>
          </a:p>
          <a:p>
            <a:r>
              <a:rPr lang="cs-CZ" dirty="0"/>
              <a:t>Do doby jmenování ředitele podle věty první může zřizovatel jmenovat ředitele školy na vedoucí pracovní místo bez konkursního řízení.</a:t>
            </a:r>
          </a:p>
        </p:txBody>
      </p:sp>
    </p:spTree>
    <p:extLst>
      <p:ext uri="{BB962C8B-B14F-4D97-AF65-F5344CB8AC3E}">
        <p14:creationId xmlns:p14="http://schemas.microsoft.com/office/powerpoint/2010/main" val="115811585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DEDB37-26F5-4659-BE25-29287EF98BD5}"/>
              </a:ext>
            </a:extLst>
          </p:cNvPr>
          <p:cNvSpPr>
            <a:spLocks noGrp="1"/>
          </p:cNvSpPr>
          <p:nvPr>
            <p:ph type="title"/>
          </p:nvPr>
        </p:nvSpPr>
        <p:spPr/>
        <p:txBody>
          <a:bodyPr>
            <a:normAutofit/>
          </a:bodyPr>
          <a:lstStyle/>
          <a:p>
            <a:r>
              <a:rPr lang="cs-CZ" dirty="0"/>
              <a:t>Ostatní náhradní doby uvedené v § 348</a:t>
            </a:r>
          </a:p>
        </p:txBody>
      </p:sp>
      <p:sp>
        <p:nvSpPr>
          <p:cNvPr id="3" name="Zástupný symbol pro obsah 2">
            <a:extLst>
              <a:ext uri="{FF2B5EF4-FFF2-40B4-BE49-F238E27FC236}">
                <a16:creationId xmlns:a16="http://schemas.microsoft.com/office/drawing/2014/main" id="{91A07561-B9EB-4DBD-8529-D8CB3AFE92C0}"/>
              </a:ext>
            </a:extLst>
          </p:cNvPr>
          <p:cNvSpPr>
            <a:spLocks noGrp="1"/>
          </p:cNvSpPr>
          <p:nvPr>
            <p:ph idx="1"/>
          </p:nvPr>
        </p:nvSpPr>
        <p:spPr>
          <a:xfrm>
            <a:off x="954157" y="1690688"/>
            <a:ext cx="10084904" cy="4001294"/>
          </a:xfrm>
        </p:spPr>
        <p:txBody>
          <a:bodyPr>
            <a:normAutofit lnSpcReduction="10000"/>
          </a:bodyPr>
          <a:lstStyle/>
          <a:p>
            <a:r>
              <a:rPr lang="cs-CZ" b="1" dirty="0"/>
              <a:t>Považují se za výkon práce v plném rozsahu</a:t>
            </a:r>
          </a:p>
          <a:p>
            <a:r>
              <a:rPr lang="cs-CZ" sz="2400" dirty="0"/>
              <a:t>kdy zaměstnanec nepracuje pro překážky v práci (s odchylkou některých započítaných pouze do výše 20násobku týdenní pracovní doby), s výjimkou doby pracovního volna poskytnutého na žádost zaměstnance, bylo-li předem sjednáno jeho napracování, a doby, po kterou byla práce přerušena pro nepříznivé povětrnostní vlivy,</a:t>
            </a:r>
          </a:p>
          <a:p>
            <a:r>
              <a:rPr lang="cs-CZ" sz="2400" dirty="0"/>
              <a:t>dovolené,</a:t>
            </a:r>
          </a:p>
          <a:p>
            <a:r>
              <a:rPr lang="cs-CZ" sz="2400" dirty="0"/>
              <a:t>kdy si zaměstnanec vybírá náhradní volno za práci přesčas nebo za práci ve svátek,</a:t>
            </a:r>
          </a:p>
          <a:p>
            <a:r>
              <a:rPr lang="cs-CZ" sz="2400" dirty="0"/>
              <a:t>kdy zaměstnanec nepracuje proto, že je svátek, za který mu přísluší náhrada mzdy, popřípadě za který se mu jeho mzda nebo plat nekrátí.</a:t>
            </a:r>
          </a:p>
        </p:txBody>
      </p:sp>
      <p:sp>
        <p:nvSpPr>
          <p:cNvPr id="4" name="Zástupný symbol pro zápatí 3">
            <a:extLst>
              <a:ext uri="{FF2B5EF4-FFF2-40B4-BE49-F238E27FC236}">
                <a16:creationId xmlns:a16="http://schemas.microsoft.com/office/drawing/2014/main" id="{385B5C5C-6A9B-41F4-BE69-295AA1D05087}"/>
              </a:ext>
            </a:extLst>
          </p:cNvPr>
          <p:cNvSpPr>
            <a:spLocks noGrp="1"/>
          </p:cNvSpPr>
          <p:nvPr>
            <p:ph type="ftr" sz="quarter" idx="11"/>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C6AC140B-8D6F-4467-AF55-A27430750BB2}"/>
              </a:ext>
            </a:extLst>
          </p:cNvPr>
          <p:cNvSpPr>
            <a:spLocks noGrp="1"/>
          </p:cNvSpPr>
          <p:nvPr>
            <p:ph type="sldNum" sz="quarter" idx="12"/>
          </p:nvPr>
        </p:nvSpPr>
        <p:spPr/>
        <p:txBody>
          <a:bodyPr/>
          <a:lstStyle/>
          <a:p>
            <a:pPr>
              <a:defRPr/>
            </a:pPr>
            <a:fld id="{D5904C6E-634E-485A-B280-3B8C1F93F1E1}" type="slidenum">
              <a:rPr lang="cs-CZ" smtClean="0"/>
              <a:pPr>
                <a:defRPr/>
              </a:pPr>
              <a:t>60</a:t>
            </a:fld>
            <a:endParaRPr lang="cs-CZ" dirty="0"/>
          </a:p>
        </p:txBody>
      </p:sp>
    </p:spTree>
    <p:extLst>
      <p:ext uri="{BB962C8B-B14F-4D97-AF65-F5344CB8AC3E}">
        <p14:creationId xmlns:p14="http://schemas.microsoft.com/office/powerpoint/2010/main" val="37760469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BCDDA9-7AFE-4449-A277-D7FC2EFAA34D}"/>
              </a:ext>
            </a:extLst>
          </p:cNvPr>
          <p:cNvSpPr>
            <a:spLocks noGrp="1"/>
          </p:cNvSpPr>
          <p:nvPr>
            <p:ph type="title"/>
          </p:nvPr>
        </p:nvSpPr>
        <p:spPr/>
        <p:txBody>
          <a:bodyPr>
            <a:normAutofit/>
          </a:bodyPr>
          <a:lstStyle/>
          <a:p>
            <a:r>
              <a:rPr lang="cs-CZ" dirty="0"/>
              <a:t>Zaměstnanec dočasně uvolněn pro výkon veřejné funkce a jeho dovolená</a:t>
            </a:r>
          </a:p>
        </p:txBody>
      </p:sp>
      <p:sp>
        <p:nvSpPr>
          <p:cNvPr id="3" name="Zástupný symbol pro obsah 2">
            <a:extLst>
              <a:ext uri="{FF2B5EF4-FFF2-40B4-BE49-F238E27FC236}">
                <a16:creationId xmlns:a16="http://schemas.microsoft.com/office/drawing/2014/main" id="{20471F75-A271-4D73-B24B-96575B6BDC1F}"/>
              </a:ext>
            </a:extLst>
          </p:cNvPr>
          <p:cNvSpPr>
            <a:spLocks noGrp="1"/>
          </p:cNvSpPr>
          <p:nvPr>
            <p:ph idx="1"/>
          </p:nvPr>
        </p:nvSpPr>
        <p:spPr/>
        <p:txBody>
          <a:bodyPr/>
          <a:lstStyle/>
          <a:p>
            <a:r>
              <a:rPr lang="cs-CZ" dirty="0"/>
              <a:t>Dovolenou nebo její část je povinen poskytnout ten, pro koho byl zaměstnanec uvolněn</a:t>
            </a:r>
          </a:p>
          <a:p>
            <a:r>
              <a:rPr lang="cs-CZ" dirty="0"/>
              <a:t>Je povinen poskytnout i tu část dovolené, kterou nevyčerpal před uvolněním</a:t>
            </a:r>
          </a:p>
          <a:p>
            <a:r>
              <a:rPr lang="cs-CZ" dirty="0"/>
              <a:t>Nevyčerpal-li uvolněný zaměstnanec dovolenou před skončením uvolnění – poskytuje mu ji uvolňující zaměstnavatel</a:t>
            </a:r>
          </a:p>
          <a:p>
            <a:r>
              <a:rPr lang="cs-CZ" dirty="0"/>
              <a:t>Splnění podmínek pro vznik práva na dovolenou se posuzuje vcelku za dobu před uvolněním a po uvolnění</a:t>
            </a:r>
          </a:p>
        </p:txBody>
      </p:sp>
    </p:spTree>
    <p:extLst>
      <p:ext uri="{BB962C8B-B14F-4D97-AF65-F5344CB8AC3E}">
        <p14:creationId xmlns:p14="http://schemas.microsoft.com/office/powerpoint/2010/main" val="105207858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B9EF5C-64D4-4549-AC0A-76AEE41C8471}"/>
              </a:ext>
            </a:extLst>
          </p:cNvPr>
          <p:cNvSpPr>
            <a:spLocks noGrp="1"/>
          </p:cNvSpPr>
          <p:nvPr>
            <p:ph type="title"/>
          </p:nvPr>
        </p:nvSpPr>
        <p:spPr/>
        <p:txBody>
          <a:bodyPr/>
          <a:lstStyle/>
          <a:p>
            <a:r>
              <a:rPr lang="cs-CZ" dirty="0"/>
              <a:t>§ 216, nový odst. 5</a:t>
            </a:r>
          </a:p>
        </p:txBody>
      </p:sp>
      <p:sp>
        <p:nvSpPr>
          <p:cNvPr id="3" name="Zástupný symbol pro obsah 2">
            <a:extLst>
              <a:ext uri="{FF2B5EF4-FFF2-40B4-BE49-F238E27FC236}">
                <a16:creationId xmlns:a16="http://schemas.microsoft.com/office/drawing/2014/main" id="{845E488C-CD76-49BD-9E5E-40AC0F87B43C}"/>
              </a:ext>
            </a:extLst>
          </p:cNvPr>
          <p:cNvSpPr>
            <a:spLocks noGrp="1"/>
          </p:cNvSpPr>
          <p:nvPr>
            <p:ph idx="1"/>
          </p:nvPr>
        </p:nvSpPr>
        <p:spPr/>
        <p:txBody>
          <a:bodyPr/>
          <a:lstStyle/>
          <a:p>
            <a:r>
              <a:rPr lang="cs-CZ" dirty="0"/>
              <a:t>Dovolená, na níž vzniklo právo v příslušném kalendářním roce se zaokrouhluje na celé hodiny nahoru</a:t>
            </a:r>
          </a:p>
        </p:txBody>
      </p:sp>
    </p:spTree>
    <p:extLst>
      <p:ext uri="{BB962C8B-B14F-4D97-AF65-F5344CB8AC3E}">
        <p14:creationId xmlns:p14="http://schemas.microsoft.com/office/powerpoint/2010/main" val="904987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AF8F20-0C11-446D-ADD2-31CE6777F1AC}"/>
              </a:ext>
            </a:extLst>
          </p:cNvPr>
          <p:cNvSpPr>
            <a:spLocks noGrp="1"/>
          </p:cNvSpPr>
          <p:nvPr>
            <p:ph type="title"/>
          </p:nvPr>
        </p:nvSpPr>
        <p:spPr/>
        <p:txBody>
          <a:bodyPr/>
          <a:lstStyle/>
          <a:p>
            <a:r>
              <a:rPr lang="cs-CZ" dirty="0"/>
              <a:t>Čerpání dovolené</a:t>
            </a:r>
          </a:p>
        </p:txBody>
      </p:sp>
      <p:sp>
        <p:nvSpPr>
          <p:cNvPr id="3" name="Zástupný symbol pro obsah 2">
            <a:extLst>
              <a:ext uri="{FF2B5EF4-FFF2-40B4-BE49-F238E27FC236}">
                <a16:creationId xmlns:a16="http://schemas.microsoft.com/office/drawing/2014/main" id="{7FBCD2C4-B070-4715-BA46-BFAD9811182F}"/>
              </a:ext>
            </a:extLst>
          </p:cNvPr>
          <p:cNvSpPr>
            <a:spLocks noGrp="1"/>
          </p:cNvSpPr>
          <p:nvPr>
            <p:ph idx="1"/>
          </p:nvPr>
        </p:nvSpPr>
        <p:spPr/>
        <p:txBody>
          <a:bodyPr>
            <a:normAutofit fontScale="92500" lnSpcReduction="20000"/>
          </a:bodyPr>
          <a:lstStyle/>
          <a:p>
            <a:r>
              <a:rPr lang="cs-CZ" dirty="0"/>
              <a:t>Dobu čerpání dovolené je povinen zaměstnavatel určit podle </a:t>
            </a:r>
            <a:r>
              <a:rPr lang="cs-CZ" u="sng" dirty="0"/>
              <a:t>písemného rozvrhu čerpání dovolené </a:t>
            </a:r>
            <a:r>
              <a:rPr lang="cs-CZ" dirty="0"/>
              <a:t>vydaného s předchozím souhlasem odborové organizace a rady zaměstnanců tak, aby dovolená mohla být vyčerpána zpravidla vcelku a do konce kalendářního roku, ve kterém právo na dovolenou vzniklo, pokud v tomto zákoně není dále stanoveno jinak. </a:t>
            </a:r>
          </a:p>
          <a:p>
            <a:r>
              <a:rPr lang="cs-CZ" dirty="0"/>
              <a:t>Při určení rozvrhu čerpání dovolené je nutno přihlížet k provozním důvodům zaměstnavatele a k oprávněným zájmům zaměstnance.</a:t>
            </a:r>
          </a:p>
          <a:p>
            <a:r>
              <a:rPr lang="cs-CZ" dirty="0"/>
              <a:t>Poskytuje-li se zaměstnanci dovolená v několika částech, musí alespoň jedna část činit </a:t>
            </a:r>
            <a:r>
              <a:rPr lang="cs-CZ" u="sng" dirty="0"/>
              <a:t>nejméně 2 týdny vcelku</a:t>
            </a:r>
            <a:r>
              <a:rPr lang="cs-CZ" dirty="0"/>
              <a:t>, pokud se zaměstnanec se zaměstnavatelem nedohodne na jiné délce čerpané dovolené. </a:t>
            </a:r>
          </a:p>
          <a:p>
            <a:r>
              <a:rPr lang="cs-CZ" u="sng" dirty="0"/>
              <a:t>Určenou dobu čerpání dovolené je zaměstnavatel povinen písemně oznámit zaměstnanci alespoň 14 dnů předem, pokud se nedohodne se zaměstnancem na kratší době</a:t>
            </a:r>
            <a:r>
              <a:rPr lang="cs-CZ" dirty="0"/>
              <a:t>.</a:t>
            </a:r>
          </a:p>
        </p:txBody>
      </p:sp>
    </p:spTree>
    <p:extLst>
      <p:ext uri="{BB962C8B-B14F-4D97-AF65-F5344CB8AC3E}">
        <p14:creationId xmlns:p14="http://schemas.microsoft.com/office/powerpoint/2010/main" val="91624844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4D7006-39A1-4670-A0DF-EA051CFC2C29}"/>
              </a:ext>
            </a:extLst>
          </p:cNvPr>
          <p:cNvSpPr>
            <a:spLocks noGrp="1"/>
          </p:cNvSpPr>
          <p:nvPr>
            <p:ph type="title"/>
          </p:nvPr>
        </p:nvSpPr>
        <p:spPr/>
        <p:txBody>
          <a:bodyPr/>
          <a:lstStyle/>
          <a:p>
            <a:r>
              <a:rPr lang="cs-CZ" dirty="0"/>
              <a:t>Čerpání dovolené</a:t>
            </a:r>
          </a:p>
        </p:txBody>
      </p:sp>
      <p:sp>
        <p:nvSpPr>
          <p:cNvPr id="3" name="Zástupný symbol pro obsah 2">
            <a:extLst>
              <a:ext uri="{FF2B5EF4-FFF2-40B4-BE49-F238E27FC236}">
                <a16:creationId xmlns:a16="http://schemas.microsoft.com/office/drawing/2014/main" id="{5A3BE111-3C9D-4997-B434-8AACF1260DB5}"/>
              </a:ext>
            </a:extLst>
          </p:cNvPr>
          <p:cNvSpPr>
            <a:spLocks noGrp="1"/>
          </p:cNvSpPr>
          <p:nvPr>
            <p:ph idx="1"/>
          </p:nvPr>
        </p:nvSpPr>
        <p:spPr/>
        <p:txBody>
          <a:bodyPr>
            <a:normAutofit fontScale="62500" lnSpcReduction="20000"/>
          </a:bodyPr>
          <a:lstStyle/>
          <a:p>
            <a:r>
              <a:rPr lang="cs-CZ" dirty="0"/>
              <a:t>Určuje zaměstnavatel tak, aby zaměstnanec dovolenou vyčerpal v kalendářním roce, ve kterém zaměstnanci právo na dovolenou vzniklo, ledaže v tom zaměstnavateli brání překážky v práci na straně zaměstnance nebo naléhavé provozní důvody.</a:t>
            </a:r>
          </a:p>
          <a:p>
            <a:r>
              <a:rPr lang="cs-CZ" u="sng" dirty="0"/>
              <a:t>S přihlédnutím k oprávněným zájmům zaměstnance lze na základě jeho písemné žádosti část dovolené za kalendářní rok, na kterou vzniklo právo v příslušném kalendářním roce a která přesahuje 4 týdny a u pedagogických pracovníků a akademických pracovníků vysokých škol 6 týdnů, převést do následujícího kalendářního roku</a:t>
            </a:r>
            <a:r>
              <a:rPr lang="cs-CZ" dirty="0"/>
              <a:t>.</a:t>
            </a:r>
          </a:p>
          <a:p>
            <a:r>
              <a:rPr lang="cs-CZ" dirty="0"/>
              <a:t>Nemůže-li být dovolená vyčerpána do konce roku, nebo byla-li její část převedena na žádost zaměstnance do následujícího roku, je zaměstnavatel povinen určit ji zaměstnanci tak, aby byla vyčerpána nejpozději do konce následujícího kalendářního roku, není-li v odstavci 5 stanoveno jinak.</a:t>
            </a:r>
          </a:p>
          <a:p>
            <a:r>
              <a:rPr lang="cs-CZ" dirty="0"/>
              <a:t> Není-li čerpání dovolené určeno nejpozději do 30. června následujícího kalendářního roku, má právo určit čerpání dovolené rovněž zaměstnanec. Čerpání dovolené je zaměstnanec povinen písemně oznámit zaměstnavateli alespoň 14 dnů předem, pokud se nedohodne se zaměstnavatelem na jiné době oznámení.</a:t>
            </a:r>
          </a:p>
          <a:p>
            <a:r>
              <a:rPr lang="cs-CZ" dirty="0"/>
              <a:t> </a:t>
            </a:r>
            <a:r>
              <a:rPr lang="cs-CZ" u="sng" dirty="0"/>
              <a:t>(5) Nemůže-li být dovolená vyčerpána ani do konce následujícího kalendářního roku proto, že zaměstnanec byl uznán dočasně práce neschopným nebo z důvodu čerpání mateřské anebo rodičovské dovolené, je zaměstnavatel povinen určit dobu čerpání této dovolené po skončení těchto překážek v práci</a:t>
            </a:r>
            <a:r>
              <a:rPr lang="cs-CZ" dirty="0"/>
              <a:t>.</a:t>
            </a:r>
          </a:p>
        </p:txBody>
      </p:sp>
    </p:spTree>
    <p:extLst>
      <p:ext uri="{BB962C8B-B14F-4D97-AF65-F5344CB8AC3E}">
        <p14:creationId xmlns:p14="http://schemas.microsoft.com/office/powerpoint/2010/main" val="422258388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A8055B-C059-48ED-B75B-720DDE8A3A29}"/>
              </a:ext>
            </a:extLst>
          </p:cNvPr>
          <p:cNvSpPr>
            <a:spLocks noGrp="1"/>
          </p:cNvSpPr>
          <p:nvPr>
            <p:ph type="title"/>
          </p:nvPr>
        </p:nvSpPr>
        <p:spPr/>
        <p:txBody>
          <a:bodyPr/>
          <a:lstStyle/>
          <a:p>
            <a:r>
              <a:rPr lang="cs-CZ" dirty="0"/>
              <a:t>Čerpání dovolené</a:t>
            </a:r>
          </a:p>
        </p:txBody>
      </p:sp>
      <p:sp>
        <p:nvSpPr>
          <p:cNvPr id="3" name="Zástupný symbol pro obsah 2">
            <a:extLst>
              <a:ext uri="{FF2B5EF4-FFF2-40B4-BE49-F238E27FC236}">
                <a16:creationId xmlns:a16="http://schemas.microsoft.com/office/drawing/2014/main" id="{D1766034-5C17-49D6-AB1E-A0DFB75C8122}"/>
              </a:ext>
            </a:extLst>
          </p:cNvPr>
          <p:cNvSpPr>
            <a:spLocks noGrp="1"/>
          </p:cNvSpPr>
          <p:nvPr>
            <p:ph idx="1"/>
          </p:nvPr>
        </p:nvSpPr>
        <p:spPr/>
        <p:txBody>
          <a:bodyPr/>
          <a:lstStyle/>
          <a:p>
            <a:r>
              <a:rPr lang="cs-CZ" dirty="0"/>
              <a:t>Čerpání dovolené může zaměstnavatel zaměstnanci s jeho souhlasem výjimečně určit v rozsahu kratším, než činí délka směny, nejméně však v délce její jedné poloviny, nejde-li o zbývající část nevyčerpané dovolené, která je kratší než polovina směny.</a:t>
            </a:r>
          </a:p>
        </p:txBody>
      </p:sp>
    </p:spTree>
    <p:extLst>
      <p:ext uri="{BB962C8B-B14F-4D97-AF65-F5344CB8AC3E}">
        <p14:creationId xmlns:p14="http://schemas.microsoft.com/office/powerpoint/2010/main" val="4497625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CD10F0-8DC4-48DC-9189-438734C1D1DF}"/>
              </a:ext>
            </a:extLst>
          </p:cNvPr>
          <p:cNvSpPr>
            <a:spLocks noGrp="1"/>
          </p:cNvSpPr>
          <p:nvPr>
            <p:ph type="title"/>
          </p:nvPr>
        </p:nvSpPr>
        <p:spPr/>
        <p:txBody>
          <a:bodyPr/>
          <a:lstStyle/>
          <a:p>
            <a:r>
              <a:rPr lang="cs-CZ" dirty="0"/>
              <a:t>Přerušení čerpání dovolené</a:t>
            </a:r>
          </a:p>
        </p:txBody>
      </p:sp>
      <p:sp>
        <p:nvSpPr>
          <p:cNvPr id="3" name="Zástupný symbol pro obsah 2">
            <a:extLst>
              <a:ext uri="{FF2B5EF4-FFF2-40B4-BE49-F238E27FC236}">
                <a16:creationId xmlns:a16="http://schemas.microsoft.com/office/drawing/2014/main" id="{D2BB564E-E875-490B-84B5-B0CFC568EB0E}"/>
              </a:ext>
            </a:extLst>
          </p:cNvPr>
          <p:cNvSpPr>
            <a:spLocks noGrp="1"/>
          </p:cNvSpPr>
          <p:nvPr>
            <p:ph idx="1"/>
          </p:nvPr>
        </p:nvSpPr>
        <p:spPr/>
        <p:txBody>
          <a:bodyPr>
            <a:normAutofit lnSpcReduction="10000"/>
          </a:bodyPr>
          <a:lstStyle/>
          <a:p>
            <a:r>
              <a:rPr lang="cs-CZ" dirty="0"/>
              <a:t>Nastoupí-li zaměstnanec během dovolené vojenské cvičení nebo službu v operačním nasazení v ozbrojených silách, byl-li uznán dočasně práce neschopným, poskytuje-li dlouhodobou péči nebo ošetřuje-li nemocného člena rodiny, dovolená se mu přerušuje; k přerušení dovolené v době poskytování dlouhodobé péče, ošetřování nemocného člena rodiny, vojenského cvičení nebo služby v operačním nasazení nedojde, </a:t>
            </a:r>
            <a:r>
              <a:rPr lang="cs-CZ" u="sng" dirty="0"/>
              <a:t>požádá-li zaměstnanec o pokračování v čerpání dovolené během těchto překážek v práci</a:t>
            </a:r>
            <a:r>
              <a:rPr lang="cs-CZ" dirty="0"/>
              <a:t>. </a:t>
            </a:r>
          </a:p>
          <a:p>
            <a:r>
              <a:rPr lang="cs-CZ" dirty="0"/>
              <a:t>Dovolená zaměstnankyně se přerušuje také nástupem mateřské a rodičovské dovolené a zaměstnance také nástupem rodičovské dovolené.</a:t>
            </a:r>
          </a:p>
        </p:txBody>
      </p:sp>
    </p:spTree>
    <p:extLst>
      <p:ext uri="{BB962C8B-B14F-4D97-AF65-F5344CB8AC3E}">
        <p14:creationId xmlns:p14="http://schemas.microsoft.com/office/powerpoint/2010/main" val="33768950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50B202-9291-44E4-A8F0-FCEE774985AB}"/>
              </a:ext>
            </a:extLst>
          </p:cNvPr>
          <p:cNvSpPr>
            <a:spLocks noGrp="1"/>
          </p:cNvSpPr>
          <p:nvPr>
            <p:ph type="title"/>
          </p:nvPr>
        </p:nvSpPr>
        <p:spPr/>
        <p:txBody>
          <a:bodyPr/>
          <a:lstStyle/>
          <a:p>
            <a:r>
              <a:rPr lang="cs-CZ" dirty="0"/>
              <a:t>Čerpání dovolené</a:t>
            </a:r>
          </a:p>
        </p:txBody>
      </p:sp>
      <p:sp>
        <p:nvSpPr>
          <p:cNvPr id="3" name="Zástupný symbol pro obsah 2">
            <a:extLst>
              <a:ext uri="{FF2B5EF4-FFF2-40B4-BE49-F238E27FC236}">
                <a16:creationId xmlns:a16="http://schemas.microsoft.com/office/drawing/2014/main" id="{DBF89045-1357-400F-B14D-9596BEDB2DF6}"/>
              </a:ext>
            </a:extLst>
          </p:cNvPr>
          <p:cNvSpPr>
            <a:spLocks noGrp="1"/>
          </p:cNvSpPr>
          <p:nvPr>
            <p:ph idx="1"/>
          </p:nvPr>
        </p:nvSpPr>
        <p:spPr/>
        <p:txBody>
          <a:bodyPr/>
          <a:lstStyle/>
          <a:p>
            <a:r>
              <a:rPr lang="cs-CZ" dirty="0"/>
              <a:t>Připadne-li v době dovolené zaměstnance svátek na den, který je jinak jeho obvyklým pracovním dnem, nezapočítává se mu do dovolené</a:t>
            </a:r>
          </a:p>
          <a:p>
            <a:r>
              <a:rPr lang="cs-CZ" dirty="0"/>
              <a:t>To neplatí v případě, kdy zaměstnanec by byl jinak povinen v den svátku směnu odpracovat podle § 91 odst. 4 a čerpání dovolené v tento den bylo určeno na jeho žádost. </a:t>
            </a:r>
          </a:p>
          <a:p>
            <a:endParaRPr lang="cs-CZ" dirty="0"/>
          </a:p>
        </p:txBody>
      </p:sp>
    </p:spTree>
    <p:extLst>
      <p:ext uri="{BB962C8B-B14F-4D97-AF65-F5344CB8AC3E}">
        <p14:creationId xmlns:p14="http://schemas.microsoft.com/office/powerpoint/2010/main" val="120489984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ACCB94-AF6F-48D5-9933-422F715930E6}"/>
              </a:ext>
            </a:extLst>
          </p:cNvPr>
          <p:cNvSpPr>
            <a:spLocks noGrp="1"/>
          </p:cNvSpPr>
          <p:nvPr>
            <p:ph type="title"/>
          </p:nvPr>
        </p:nvSpPr>
        <p:spPr/>
        <p:txBody>
          <a:bodyPr/>
          <a:lstStyle/>
          <a:p>
            <a:r>
              <a:rPr lang="cs-CZ" dirty="0"/>
              <a:t>Změna zaměstnání</a:t>
            </a:r>
          </a:p>
        </p:txBody>
      </p:sp>
      <p:sp>
        <p:nvSpPr>
          <p:cNvPr id="3" name="Zástupný symbol pro obsah 2">
            <a:extLst>
              <a:ext uri="{FF2B5EF4-FFF2-40B4-BE49-F238E27FC236}">
                <a16:creationId xmlns:a16="http://schemas.microsoft.com/office/drawing/2014/main" id="{CA8AD0BC-4B69-4CF3-B65A-3470F3D96E5F}"/>
              </a:ext>
            </a:extLst>
          </p:cNvPr>
          <p:cNvSpPr>
            <a:spLocks noGrp="1"/>
          </p:cNvSpPr>
          <p:nvPr>
            <p:ph idx="1"/>
          </p:nvPr>
        </p:nvSpPr>
        <p:spPr/>
        <p:txBody>
          <a:bodyPr/>
          <a:lstStyle/>
          <a:p>
            <a:r>
              <a:rPr lang="cs-CZ" dirty="0"/>
              <a:t>Změní-li zaměstnanec v průběhu téhož kalendářního roku zaměstnání, může mu nový zaměstnavatel poskytnout dovolenou (část dovolené), na kterou mu vzniklo právo u dosavadního zaměstnavatele, jestliže o to zaměstnanec požádá nejpozději před skončením pracovního poměru u dosavadního zaměstnavatele a zúčastnění zaměstnavatelé se dohodnou na výši úhrady náhrady mzdy nebo platu za dovolenou (její část), na niž zaměstnanci u zaměstnavatele poskytujícího dovolenou (její část) právo nevzniklo.</a:t>
            </a:r>
          </a:p>
        </p:txBody>
      </p:sp>
    </p:spTree>
    <p:extLst>
      <p:ext uri="{BB962C8B-B14F-4D97-AF65-F5344CB8AC3E}">
        <p14:creationId xmlns:p14="http://schemas.microsoft.com/office/powerpoint/2010/main" val="253045475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DC8A12-5398-42B5-8DAB-67283EC6D3DC}"/>
              </a:ext>
            </a:extLst>
          </p:cNvPr>
          <p:cNvSpPr>
            <a:spLocks noGrp="1"/>
          </p:cNvSpPr>
          <p:nvPr>
            <p:ph type="title"/>
          </p:nvPr>
        </p:nvSpPr>
        <p:spPr/>
        <p:txBody>
          <a:bodyPr/>
          <a:lstStyle/>
          <a:p>
            <a:r>
              <a:rPr lang="cs-CZ" dirty="0"/>
              <a:t>Náhrada za dovolenou</a:t>
            </a:r>
          </a:p>
        </p:txBody>
      </p:sp>
      <p:sp>
        <p:nvSpPr>
          <p:cNvPr id="3" name="Zástupný symbol pro obsah 2">
            <a:extLst>
              <a:ext uri="{FF2B5EF4-FFF2-40B4-BE49-F238E27FC236}">
                <a16:creationId xmlns:a16="http://schemas.microsoft.com/office/drawing/2014/main" id="{3CB99FCA-E8AC-48AD-87F0-1C9A459D36A5}"/>
              </a:ext>
            </a:extLst>
          </p:cNvPr>
          <p:cNvSpPr>
            <a:spLocks noGrp="1"/>
          </p:cNvSpPr>
          <p:nvPr>
            <p:ph idx="1"/>
          </p:nvPr>
        </p:nvSpPr>
        <p:spPr/>
        <p:txBody>
          <a:bodyPr>
            <a:normAutofit/>
          </a:bodyPr>
          <a:lstStyle/>
          <a:p>
            <a:r>
              <a:rPr lang="cs-CZ" dirty="0"/>
              <a:t>Zaměstnanci přísluší za dobu čerpání dovolené náhrada mzdy nebo platu ve výši průměrného výdělku.</a:t>
            </a:r>
          </a:p>
          <a:p>
            <a:r>
              <a:rPr lang="cs-CZ" dirty="0"/>
              <a:t>Zaměstnanci přísluší náhrada mzdy nebo platu za nevyčerpanou dovolenou </a:t>
            </a:r>
            <a:r>
              <a:rPr lang="cs-CZ" u="sng" dirty="0"/>
              <a:t>pouze v případě skončení pracovního poměru</a:t>
            </a:r>
            <a:r>
              <a:rPr lang="cs-CZ" dirty="0"/>
              <a:t>.</a:t>
            </a:r>
          </a:p>
          <a:p>
            <a:r>
              <a:rPr lang="cs-CZ" dirty="0"/>
              <a:t>Jestliže vznikne zaměstnanci právo na náhradu mzdy nebo platu za nevyčerpanou dovolenou nebo její část, tato náhrada přísluší ve výši průměrného výdělku.</a:t>
            </a:r>
          </a:p>
          <a:p>
            <a:r>
              <a:rPr lang="cs-CZ" u="sng" dirty="0"/>
              <a:t>Zaměstnanec je povinen vrátit vyplacenou náhradu mzdy nebo platu za dovolenou nebo její část, na niž ztratil právo, popřípadě na niž mu právo nevzniklo</a:t>
            </a:r>
            <a:r>
              <a:rPr lang="cs-CZ" dirty="0"/>
              <a:t>.</a:t>
            </a:r>
          </a:p>
        </p:txBody>
      </p:sp>
    </p:spTree>
    <p:extLst>
      <p:ext uri="{BB962C8B-B14F-4D97-AF65-F5344CB8AC3E}">
        <p14:creationId xmlns:p14="http://schemas.microsoft.com/office/powerpoint/2010/main" val="3649919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B5AAB8-EB33-4B43-B766-F19FB069AAF7}"/>
              </a:ext>
            </a:extLst>
          </p:cNvPr>
          <p:cNvSpPr>
            <a:spLocks noGrp="1"/>
          </p:cNvSpPr>
          <p:nvPr>
            <p:ph type="title"/>
          </p:nvPr>
        </p:nvSpPr>
        <p:spPr/>
        <p:txBody>
          <a:bodyPr/>
          <a:lstStyle/>
          <a:p>
            <a:r>
              <a:rPr lang="cs-CZ" dirty="0"/>
              <a:t>§ 166 odst. 4 – zřizovatel musí odvolat ŘŠ</a:t>
            </a:r>
          </a:p>
        </p:txBody>
      </p:sp>
      <p:sp>
        <p:nvSpPr>
          <p:cNvPr id="3" name="Zástupný symbol pro obsah 2">
            <a:extLst>
              <a:ext uri="{FF2B5EF4-FFF2-40B4-BE49-F238E27FC236}">
                <a16:creationId xmlns:a16="http://schemas.microsoft.com/office/drawing/2014/main" id="{1B9B99B2-43D1-431F-8F6D-B90FE351FFDE}"/>
              </a:ext>
            </a:extLst>
          </p:cNvPr>
          <p:cNvSpPr>
            <a:spLocks noGrp="1"/>
          </p:cNvSpPr>
          <p:nvPr>
            <p:ph idx="1"/>
          </p:nvPr>
        </p:nvSpPr>
        <p:spPr/>
        <p:txBody>
          <a:bodyPr/>
          <a:lstStyle/>
          <a:p>
            <a:r>
              <a:rPr lang="cs-CZ" dirty="0"/>
              <a:t>a) pozbytí některého z předpokladů pro výkon činností ředitele školy nebo školského zařízení stanovených zvláštním právním předpisem 2),</a:t>
            </a:r>
          </a:p>
          <a:p>
            <a:r>
              <a:rPr lang="cs-CZ" dirty="0"/>
              <a:t>b) nesplnění podmínky zahájení a úspěšného ukončení studia k získání odborné kvalifikace podle zvláštního právního předpisu 2),</a:t>
            </a:r>
          </a:p>
          <a:p>
            <a:r>
              <a:rPr lang="cs-CZ" dirty="0"/>
              <a:t>c) nesplnění podmínky získání znalostí z oblasti řízení školství studiem pro ředitele škol a školských zařízení podle zvláštního právního předpisu 2), nebo</a:t>
            </a:r>
          </a:p>
          <a:p>
            <a:r>
              <a:rPr lang="cs-CZ" dirty="0"/>
              <a:t>d) organizačních změn, jejichž důsledkem je zánik vedoucího pracovního místa ředitele.</a:t>
            </a:r>
          </a:p>
        </p:txBody>
      </p:sp>
    </p:spTree>
    <p:extLst>
      <p:ext uri="{BB962C8B-B14F-4D97-AF65-F5344CB8AC3E}">
        <p14:creationId xmlns:p14="http://schemas.microsoft.com/office/powerpoint/2010/main" val="45848717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C174AA-66EC-4ACE-A73B-64A4BA5904E1}"/>
              </a:ext>
            </a:extLst>
          </p:cNvPr>
          <p:cNvSpPr>
            <a:spLocks noGrp="1"/>
          </p:cNvSpPr>
          <p:nvPr>
            <p:ph type="title"/>
          </p:nvPr>
        </p:nvSpPr>
        <p:spPr/>
        <p:txBody>
          <a:bodyPr/>
          <a:lstStyle/>
          <a:p>
            <a:r>
              <a:rPr lang="cs-CZ" dirty="0"/>
              <a:t>§ 223 krácení dovolené</a:t>
            </a:r>
          </a:p>
        </p:txBody>
      </p:sp>
      <p:sp>
        <p:nvSpPr>
          <p:cNvPr id="3" name="Zástupný symbol pro obsah 2">
            <a:extLst>
              <a:ext uri="{FF2B5EF4-FFF2-40B4-BE49-F238E27FC236}">
                <a16:creationId xmlns:a16="http://schemas.microsoft.com/office/drawing/2014/main" id="{F312FFB1-9AF3-4B6B-B87F-4DA92115667B}"/>
              </a:ext>
            </a:extLst>
          </p:cNvPr>
          <p:cNvSpPr>
            <a:spLocks noGrp="1"/>
          </p:cNvSpPr>
          <p:nvPr>
            <p:ph idx="1"/>
          </p:nvPr>
        </p:nvSpPr>
        <p:spPr/>
        <p:txBody>
          <a:bodyPr/>
          <a:lstStyle/>
          <a:p>
            <a:r>
              <a:rPr lang="cs-CZ" sz="2400" dirty="0"/>
              <a:t>Zaměstnavatel může krátit dovolenou jen za neomluveně zameškanou směnu, a to o počet neomluveně zameškaných hodin; neomluvená zameškání kratších částí jednotlivých směn lze sčítat. </a:t>
            </a:r>
            <a:r>
              <a:rPr lang="cs-CZ" sz="2400" dirty="0">
                <a:solidFill>
                  <a:srgbClr val="FF0000"/>
                </a:solidFill>
              </a:rPr>
              <a:t>Zda se jedná o neomluvené zameškání práce, určuje zaměstnavatel po projednání s odborovou organizací (§348/3)</a:t>
            </a:r>
            <a:endParaRPr lang="cs-CZ" sz="2400" dirty="0"/>
          </a:p>
          <a:p>
            <a:r>
              <a:rPr lang="cs-CZ" sz="2400" dirty="0"/>
              <a:t>Dovolená, na kterou vzniklo právo v příslušném kalendářním roce, se krátí pouze z důvodů, který vznikl v tomto roce</a:t>
            </a:r>
          </a:p>
          <a:p>
            <a:r>
              <a:rPr lang="cs-CZ" sz="2400" dirty="0"/>
              <a:t>Při krácení dovolené musí být zaměstnanci, jehož pracovní poměr k témuž zaměstnavateli trval po celý kalendářní rok, poskytnuta dovolená alespoň v délce 2 týdnů</a:t>
            </a:r>
          </a:p>
        </p:txBody>
      </p:sp>
    </p:spTree>
    <p:extLst>
      <p:ext uri="{BB962C8B-B14F-4D97-AF65-F5344CB8AC3E}">
        <p14:creationId xmlns:p14="http://schemas.microsoft.com/office/powerpoint/2010/main" val="82991359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A424BB-A53C-4FAC-A2A8-86C9C70D13B0}"/>
              </a:ext>
            </a:extLst>
          </p:cNvPr>
          <p:cNvSpPr>
            <a:spLocks noGrp="1"/>
          </p:cNvSpPr>
          <p:nvPr>
            <p:ph type="title"/>
          </p:nvPr>
        </p:nvSpPr>
        <p:spPr/>
        <p:txBody>
          <a:bodyPr>
            <a:normAutofit/>
          </a:bodyPr>
          <a:lstStyle/>
          <a:p>
            <a:r>
              <a:rPr lang="cs-CZ" dirty="0"/>
              <a:t>Zrušení krácení dovolené pro překážky v práci</a:t>
            </a:r>
          </a:p>
        </p:txBody>
      </p:sp>
      <p:sp>
        <p:nvSpPr>
          <p:cNvPr id="3" name="Zástupný symbol pro obsah 2">
            <a:extLst>
              <a:ext uri="{FF2B5EF4-FFF2-40B4-BE49-F238E27FC236}">
                <a16:creationId xmlns:a16="http://schemas.microsoft.com/office/drawing/2014/main" id="{7549004D-BD7E-4403-B154-1511072A781B}"/>
              </a:ext>
            </a:extLst>
          </p:cNvPr>
          <p:cNvSpPr>
            <a:spLocks noGrp="1"/>
          </p:cNvSpPr>
          <p:nvPr>
            <p:ph idx="1"/>
          </p:nvPr>
        </p:nvSpPr>
        <p:spPr/>
        <p:txBody>
          <a:bodyPr/>
          <a:lstStyle/>
          <a:p>
            <a:r>
              <a:rPr lang="cs-CZ" dirty="0"/>
              <a:t>Nově se posuzují jako částečně započitatelné náhradní doby</a:t>
            </a:r>
          </a:p>
          <a:p>
            <a:r>
              <a:rPr lang="cs-CZ" dirty="0"/>
              <a:t>Vypouští se toleranční pravidlo, že dovolená vyčerpaná před nástupem na RD se z důvodu jejího čerpání nekrátí</a:t>
            </a:r>
          </a:p>
          <a:p>
            <a:r>
              <a:rPr lang="cs-CZ" dirty="0"/>
              <a:t>RD je napříště částečně započitatelnou náhradní dobou podle § 216 odst. 2 (nejde o krácení, ale vznik nároku)</a:t>
            </a:r>
          </a:p>
          <a:p>
            <a:endParaRPr lang="cs-CZ" dirty="0"/>
          </a:p>
        </p:txBody>
      </p:sp>
      <p:sp>
        <p:nvSpPr>
          <p:cNvPr id="4" name="Zástupný symbol pro zápatí 3">
            <a:extLst>
              <a:ext uri="{FF2B5EF4-FFF2-40B4-BE49-F238E27FC236}">
                <a16:creationId xmlns:a16="http://schemas.microsoft.com/office/drawing/2014/main" id="{D43C55CA-2A23-4D21-8404-DED3EB37F390}"/>
              </a:ext>
            </a:extLst>
          </p:cNvPr>
          <p:cNvSpPr>
            <a:spLocks noGrp="1"/>
          </p:cNvSpPr>
          <p:nvPr>
            <p:ph type="ftr" sz="quarter" idx="11"/>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569F5139-F076-46A6-B9D1-3BDAA0A63169}"/>
              </a:ext>
            </a:extLst>
          </p:cNvPr>
          <p:cNvSpPr>
            <a:spLocks noGrp="1"/>
          </p:cNvSpPr>
          <p:nvPr>
            <p:ph type="sldNum" sz="quarter" idx="12"/>
          </p:nvPr>
        </p:nvSpPr>
        <p:spPr/>
        <p:txBody>
          <a:bodyPr/>
          <a:lstStyle/>
          <a:p>
            <a:pPr>
              <a:defRPr/>
            </a:pPr>
            <a:fld id="{D5904C6E-634E-485A-B280-3B8C1F93F1E1}" type="slidenum">
              <a:rPr lang="cs-CZ" smtClean="0"/>
              <a:pPr>
                <a:defRPr/>
              </a:pPr>
              <a:t>71</a:t>
            </a:fld>
            <a:endParaRPr lang="cs-CZ" dirty="0"/>
          </a:p>
        </p:txBody>
      </p:sp>
    </p:spTree>
    <p:extLst>
      <p:ext uri="{BB962C8B-B14F-4D97-AF65-F5344CB8AC3E}">
        <p14:creationId xmlns:p14="http://schemas.microsoft.com/office/powerpoint/2010/main" val="185513142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064FF9-029E-43A1-98DF-4C413DC7AD1F}"/>
              </a:ext>
            </a:extLst>
          </p:cNvPr>
          <p:cNvSpPr>
            <a:spLocks noGrp="1"/>
          </p:cNvSpPr>
          <p:nvPr>
            <p:ph type="title"/>
          </p:nvPr>
        </p:nvSpPr>
        <p:spPr/>
        <p:txBody>
          <a:bodyPr/>
          <a:lstStyle/>
          <a:p>
            <a:r>
              <a:rPr lang="cs-CZ" dirty="0"/>
              <a:t>Pracovní doba</a:t>
            </a:r>
          </a:p>
        </p:txBody>
      </p:sp>
      <p:sp>
        <p:nvSpPr>
          <p:cNvPr id="3" name="Zástupný symbol pro obsah 2">
            <a:extLst>
              <a:ext uri="{FF2B5EF4-FFF2-40B4-BE49-F238E27FC236}">
                <a16:creationId xmlns:a16="http://schemas.microsoft.com/office/drawing/2014/main" id="{9C020820-7496-4B92-91A4-B5D20894E5E7}"/>
              </a:ext>
            </a:extLst>
          </p:cNvPr>
          <p:cNvSpPr>
            <a:spLocks noGrp="1"/>
          </p:cNvSpPr>
          <p:nvPr>
            <p:ph idx="1"/>
          </p:nvPr>
        </p:nvSpPr>
        <p:spPr/>
        <p:txBody>
          <a:bodyPr/>
          <a:lstStyle/>
          <a:p>
            <a:pPr>
              <a:buFont typeface="Arial" charset="0"/>
              <a:buChar char="•"/>
              <a:defRPr/>
            </a:pPr>
            <a:r>
              <a:rPr lang="cs-CZ" dirty="0"/>
              <a:t>Délka stanovené týdenní pracovní doby činí 40 hodin týdně.</a:t>
            </a:r>
          </a:p>
          <a:p>
            <a:pPr marL="0" indent="0">
              <a:buFont typeface="Arial" charset="0"/>
              <a:buNone/>
              <a:defRPr/>
            </a:pPr>
            <a:endParaRPr lang="cs-CZ" dirty="0"/>
          </a:p>
          <a:p>
            <a:pPr>
              <a:buFont typeface="Arial" charset="0"/>
              <a:buChar char="•"/>
              <a:defRPr/>
            </a:pPr>
            <a:r>
              <a:rPr lang="cs-CZ" dirty="0"/>
              <a:t>Délka stanovené týdenní pracovní doby činí u zaměstnanců:</a:t>
            </a:r>
          </a:p>
          <a:p>
            <a:pPr lvl="1">
              <a:buFontTx/>
              <a:buChar char="-"/>
              <a:defRPr/>
            </a:pPr>
            <a:r>
              <a:rPr lang="cs-CZ" sz="2800" dirty="0"/>
              <a:t>s vícesměnným a nepřetržitým pracovním režimem 37,5 hodiny týdně,</a:t>
            </a:r>
          </a:p>
          <a:p>
            <a:pPr lvl="1">
              <a:buFontTx/>
              <a:buChar char="-"/>
              <a:defRPr/>
            </a:pPr>
            <a:r>
              <a:rPr lang="cs-CZ" sz="2800" dirty="0"/>
              <a:t>s dvousměnným pracovním režimem 38,75 hodiny týdně.</a:t>
            </a:r>
          </a:p>
          <a:p>
            <a:endParaRPr lang="cs-CZ" dirty="0"/>
          </a:p>
        </p:txBody>
      </p:sp>
    </p:spTree>
    <p:extLst>
      <p:ext uri="{BB962C8B-B14F-4D97-AF65-F5344CB8AC3E}">
        <p14:creationId xmlns:p14="http://schemas.microsoft.com/office/powerpoint/2010/main" val="173372676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BBD0AE-4477-4881-A8A8-1D895746A3ED}"/>
              </a:ext>
            </a:extLst>
          </p:cNvPr>
          <p:cNvSpPr>
            <a:spLocks noGrp="1"/>
          </p:cNvSpPr>
          <p:nvPr>
            <p:ph type="title"/>
          </p:nvPr>
        </p:nvSpPr>
        <p:spPr/>
        <p:txBody>
          <a:bodyPr/>
          <a:lstStyle/>
          <a:p>
            <a:r>
              <a:rPr lang="cs-CZ" dirty="0"/>
              <a:t>Rozvržení pracovní doby</a:t>
            </a:r>
          </a:p>
        </p:txBody>
      </p:sp>
      <p:sp>
        <p:nvSpPr>
          <p:cNvPr id="3" name="Zástupný symbol pro obsah 2">
            <a:extLst>
              <a:ext uri="{FF2B5EF4-FFF2-40B4-BE49-F238E27FC236}">
                <a16:creationId xmlns:a16="http://schemas.microsoft.com/office/drawing/2014/main" id="{0A5E7E18-DA35-494B-899B-9CFD64A76F8A}"/>
              </a:ext>
            </a:extLst>
          </p:cNvPr>
          <p:cNvSpPr>
            <a:spLocks noGrp="1"/>
          </p:cNvSpPr>
          <p:nvPr>
            <p:ph idx="1"/>
          </p:nvPr>
        </p:nvSpPr>
        <p:spPr/>
        <p:txBody>
          <a:bodyPr>
            <a:normAutofit/>
          </a:bodyPr>
          <a:lstStyle/>
          <a:p>
            <a:pPr>
              <a:buFont typeface="Arial" charset="0"/>
              <a:buChar char="•"/>
              <a:defRPr/>
            </a:pPr>
            <a:r>
              <a:rPr lang="cs-CZ" dirty="0"/>
              <a:t>Pracovní dobu zaměstnavatel rozvrhuje do směn</a:t>
            </a:r>
          </a:p>
          <a:p>
            <a:pPr>
              <a:buFont typeface="Arial" charset="0"/>
              <a:buChar char="•"/>
              <a:defRPr/>
            </a:pPr>
            <a:r>
              <a:rPr lang="cs-CZ" dirty="0"/>
              <a:t>Zaměstnanec je povinen být na začátku směny na svém pracovišti a odcházet z něho až po skončení směny.</a:t>
            </a:r>
          </a:p>
          <a:p>
            <a:pPr>
              <a:buFont typeface="Arial" charset="0"/>
              <a:buChar char="•"/>
              <a:defRPr/>
            </a:pPr>
            <a:r>
              <a:rPr lang="cs-CZ" dirty="0"/>
              <a:t>Délka směny nesmí přesáhnout 12 hodin.</a:t>
            </a:r>
          </a:p>
          <a:p>
            <a:pPr>
              <a:buFont typeface="Arial" charset="0"/>
              <a:buChar char="•"/>
              <a:defRPr/>
            </a:pPr>
            <a:r>
              <a:rPr lang="cs-CZ" dirty="0"/>
              <a:t>Zaměstnavatel je povinen vypracovat písemný rozvrh týdenní pracovní doby a seznámit s ním nebo s jeho změnou zaměstnance nejpozději 2 týdny předem.</a:t>
            </a:r>
          </a:p>
          <a:p>
            <a:endParaRPr lang="cs-CZ" dirty="0"/>
          </a:p>
        </p:txBody>
      </p:sp>
    </p:spTree>
    <p:extLst>
      <p:ext uri="{BB962C8B-B14F-4D97-AF65-F5344CB8AC3E}">
        <p14:creationId xmlns:p14="http://schemas.microsoft.com/office/powerpoint/2010/main" val="184404533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83CD67-431F-4B75-8A52-9FD5091B8975}"/>
              </a:ext>
            </a:extLst>
          </p:cNvPr>
          <p:cNvSpPr>
            <a:spLocks noGrp="1"/>
          </p:cNvSpPr>
          <p:nvPr>
            <p:ph type="title"/>
          </p:nvPr>
        </p:nvSpPr>
        <p:spPr/>
        <p:txBody>
          <a:bodyPr/>
          <a:lstStyle/>
          <a:p>
            <a:r>
              <a:rPr lang="cs-CZ" dirty="0"/>
              <a:t>Přestávka na jídlo a oddech</a:t>
            </a:r>
          </a:p>
        </p:txBody>
      </p:sp>
      <p:sp>
        <p:nvSpPr>
          <p:cNvPr id="3" name="Zástupný symbol pro obsah 2">
            <a:extLst>
              <a:ext uri="{FF2B5EF4-FFF2-40B4-BE49-F238E27FC236}">
                <a16:creationId xmlns:a16="http://schemas.microsoft.com/office/drawing/2014/main" id="{D877EBBA-D48A-485B-B8DE-9D2C13DF2BA7}"/>
              </a:ext>
            </a:extLst>
          </p:cNvPr>
          <p:cNvSpPr>
            <a:spLocks noGrp="1"/>
          </p:cNvSpPr>
          <p:nvPr>
            <p:ph idx="1"/>
          </p:nvPr>
        </p:nvSpPr>
        <p:spPr/>
        <p:txBody>
          <a:bodyPr>
            <a:normAutofit lnSpcReduction="10000"/>
          </a:bodyPr>
          <a:lstStyle/>
          <a:p>
            <a:pPr>
              <a:buFont typeface="Arial" charset="0"/>
              <a:buChar char="•"/>
              <a:defRPr/>
            </a:pPr>
            <a:r>
              <a:rPr lang="cs-CZ" dirty="0"/>
              <a:t>Nejdéle po 6 hodinách nepřetržité práce v trvání nejméně 30 minut</a:t>
            </a:r>
            <a:endParaRPr lang="cs-CZ" sz="1800" dirty="0"/>
          </a:p>
          <a:p>
            <a:pPr>
              <a:buFont typeface="Arial" charset="0"/>
              <a:buChar char="•"/>
              <a:defRPr/>
            </a:pPr>
            <a:r>
              <a:rPr lang="cs-CZ" dirty="0"/>
              <a:t>Jde-li o práce, které nemohou být přerušeny, musí být zaměstnanci i bez přerušení provozu nebo práce zajištěna přiměřená doba na oddech a jídlo; tato doba se započítává do pracovní doby. </a:t>
            </a:r>
            <a:endParaRPr lang="cs-CZ" sz="1800" dirty="0"/>
          </a:p>
          <a:p>
            <a:pPr>
              <a:buFont typeface="Arial" charset="0"/>
              <a:buChar char="•"/>
              <a:defRPr/>
            </a:pPr>
            <a:r>
              <a:rPr lang="cs-CZ" dirty="0"/>
              <a:t>Byla-li přestávka v práci na jídlo a oddech rozdělena, musí alespoň jedna její část činit nejméně 15 minut.</a:t>
            </a:r>
            <a:endParaRPr lang="cs-CZ" sz="1800" dirty="0"/>
          </a:p>
          <a:p>
            <a:pPr>
              <a:buFont typeface="Arial" charset="0"/>
              <a:buChar char="•"/>
              <a:defRPr/>
            </a:pPr>
            <a:r>
              <a:rPr lang="cs-CZ" dirty="0"/>
              <a:t>Přestávky v práci na jídlo a oddech se neposkytují na začátku a konci pracovní doby.</a:t>
            </a:r>
            <a:endParaRPr lang="cs-CZ" sz="1800" dirty="0"/>
          </a:p>
          <a:p>
            <a:pPr>
              <a:buFont typeface="Arial" charset="0"/>
              <a:buChar char="•"/>
              <a:defRPr/>
            </a:pPr>
            <a:r>
              <a:rPr lang="cs-CZ" dirty="0"/>
              <a:t>Poskytnuté přestávky v práci na jídlo a oddech se nezapočítávají do pracovní doby.</a:t>
            </a:r>
          </a:p>
          <a:p>
            <a:endParaRPr lang="cs-CZ" dirty="0"/>
          </a:p>
        </p:txBody>
      </p:sp>
    </p:spTree>
    <p:extLst>
      <p:ext uri="{BB962C8B-B14F-4D97-AF65-F5344CB8AC3E}">
        <p14:creationId xmlns:p14="http://schemas.microsoft.com/office/powerpoint/2010/main" val="278802757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BB3303-A052-4715-B8AA-099BC5700163}"/>
              </a:ext>
            </a:extLst>
          </p:cNvPr>
          <p:cNvSpPr>
            <a:spLocks noGrp="1"/>
          </p:cNvSpPr>
          <p:nvPr>
            <p:ph type="title"/>
          </p:nvPr>
        </p:nvSpPr>
        <p:spPr/>
        <p:txBody>
          <a:bodyPr/>
          <a:lstStyle/>
          <a:p>
            <a:r>
              <a:rPr lang="cs-CZ" dirty="0"/>
              <a:t>Nepřetržitý odpočinek mezi dvěma směnami</a:t>
            </a:r>
          </a:p>
        </p:txBody>
      </p:sp>
      <p:sp>
        <p:nvSpPr>
          <p:cNvPr id="3" name="Zástupný symbol pro obsah 2">
            <a:extLst>
              <a:ext uri="{FF2B5EF4-FFF2-40B4-BE49-F238E27FC236}">
                <a16:creationId xmlns:a16="http://schemas.microsoft.com/office/drawing/2014/main" id="{3BC62461-3333-4888-B8E2-6BB6993F0A29}"/>
              </a:ext>
            </a:extLst>
          </p:cNvPr>
          <p:cNvSpPr>
            <a:spLocks noGrp="1"/>
          </p:cNvSpPr>
          <p:nvPr>
            <p:ph idx="1"/>
          </p:nvPr>
        </p:nvSpPr>
        <p:spPr/>
        <p:txBody>
          <a:bodyPr/>
          <a:lstStyle/>
          <a:p>
            <a:r>
              <a:rPr lang="cs-CZ" altLang="cs-CZ" dirty="0"/>
              <a:t>Zaměstnavatel je povinen rozvrhnout pracovní dobu tak, aby zaměstnanec měl mezi koncem jedné směny a začátkem následující směny nepřetržitý odpočinek po dobu alespoň 11 hodin během 24 hodin po sobě jdoucích.</a:t>
            </a:r>
          </a:p>
          <a:p>
            <a:endParaRPr lang="cs-CZ" dirty="0"/>
          </a:p>
        </p:txBody>
      </p:sp>
    </p:spTree>
    <p:extLst>
      <p:ext uri="{BB962C8B-B14F-4D97-AF65-F5344CB8AC3E}">
        <p14:creationId xmlns:p14="http://schemas.microsoft.com/office/powerpoint/2010/main" val="102819844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908E1F-CE07-4C51-BED0-689A3610B1AE}"/>
              </a:ext>
            </a:extLst>
          </p:cNvPr>
          <p:cNvSpPr>
            <a:spLocks noGrp="1"/>
          </p:cNvSpPr>
          <p:nvPr>
            <p:ph type="title"/>
          </p:nvPr>
        </p:nvSpPr>
        <p:spPr/>
        <p:txBody>
          <a:bodyPr/>
          <a:lstStyle/>
          <a:p>
            <a:r>
              <a:rPr lang="cs-CZ" dirty="0"/>
              <a:t>Práce přesčas</a:t>
            </a:r>
          </a:p>
        </p:txBody>
      </p:sp>
      <p:sp>
        <p:nvSpPr>
          <p:cNvPr id="3" name="Zástupný symbol pro obsah 2">
            <a:extLst>
              <a:ext uri="{FF2B5EF4-FFF2-40B4-BE49-F238E27FC236}">
                <a16:creationId xmlns:a16="http://schemas.microsoft.com/office/drawing/2014/main" id="{2A6098A9-32B0-4573-9621-949A7D05EFBA}"/>
              </a:ext>
            </a:extLst>
          </p:cNvPr>
          <p:cNvSpPr>
            <a:spLocks noGrp="1"/>
          </p:cNvSpPr>
          <p:nvPr>
            <p:ph idx="1"/>
          </p:nvPr>
        </p:nvSpPr>
        <p:spPr/>
        <p:txBody>
          <a:bodyPr/>
          <a:lstStyle/>
          <a:p>
            <a:pPr>
              <a:buFont typeface="Arial" charset="0"/>
              <a:buChar char="•"/>
              <a:defRPr/>
            </a:pPr>
            <a:r>
              <a:rPr lang="cs-CZ" dirty="0"/>
              <a:t>Práci přesčas je možné konat jen výjimečně.</a:t>
            </a:r>
          </a:p>
          <a:p>
            <a:pPr>
              <a:buFont typeface="Arial" charset="0"/>
              <a:buChar char="•"/>
              <a:defRPr/>
            </a:pPr>
            <a:r>
              <a:rPr lang="cs-CZ" dirty="0"/>
              <a:t>Práci přesčas může zaměstnavatel zaměstnanci nařídit jen z vážných provozních důvodů, </a:t>
            </a:r>
          </a:p>
          <a:p>
            <a:pPr>
              <a:buFont typeface="Arial" charset="0"/>
              <a:buChar char="•"/>
              <a:defRPr/>
            </a:pPr>
            <a:r>
              <a:rPr lang="cs-CZ" dirty="0"/>
              <a:t>Max. 8 hodin v jednotlivých týdnech a 150 hodin v kalendářním roce, nad tento limit pouze na základě dohody se zaměstnancem – pak:</a:t>
            </a:r>
          </a:p>
          <a:p>
            <a:pPr marL="0" indent="0">
              <a:buFont typeface="Arial" charset="0"/>
              <a:buNone/>
              <a:defRPr/>
            </a:pPr>
            <a:endParaRPr lang="cs-CZ" dirty="0"/>
          </a:p>
          <a:p>
            <a:pPr marL="400050" lvl="1" indent="0">
              <a:buFont typeface="Arial" charset="0"/>
              <a:buNone/>
              <a:defRPr/>
            </a:pPr>
            <a:r>
              <a:rPr lang="cs-CZ" sz="2800" i="1" dirty="0"/>
              <a:t>Celkový rozsah práce přesčas nesmí činit v průměru více než 8 hodin týdně v období, které může činit nejvýše 26 týdnů po sobě jdoucích – celkem 416 hodin ročně.</a:t>
            </a:r>
          </a:p>
          <a:p>
            <a:endParaRPr lang="cs-CZ" dirty="0"/>
          </a:p>
        </p:txBody>
      </p:sp>
    </p:spTree>
    <p:extLst>
      <p:ext uri="{BB962C8B-B14F-4D97-AF65-F5344CB8AC3E}">
        <p14:creationId xmlns:p14="http://schemas.microsoft.com/office/powerpoint/2010/main" val="55763066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4B1F2-842B-48F7-972B-52EF64FCD8AC}"/>
              </a:ext>
            </a:extLst>
          </p:cNvPr>
          <p:cNvSpPr>
            <a:spLocks noGrp="1"/>
          </p:cNvSpPr>
          <p:nvPr>
            <p:ph type="title"/>
          </p:nvPr>
        </p:nvSpPr>
        <p:spPr/>
        <p:txBody>
          <a:bodyPr/>
          <a:lstStyle/>
          <a:p>
            <a:r>
              <a:rPr lang="cs-CZ" dirty="0"/>
              <a:t>Evidence pracovní doby</a:t>
            </a:r>
          </a:p>
        </p:txBody>
      </p:sp>
      <p:sp>
        <p:nvSpPr>
          <p:cNvPr id="3" name="Zástupný symbol pro obsah 2">
            <a:extLst>
              <a:ext uri="{FF2B5EF4-FFF2-40B4-BE49-F238E27FC236}">
                <a16:creationId xmlns:a16="http://schemas.microsoft.com/office/drawing/2014/main" id="{9DDFBAFC-94E1-4C42-A2BD-B7F5BB82BFB8}"/>
              </a:ext>
            </a:extLst>
          </p:cNvPr>
          <p:cNvSpPr>
            <a:spLocks noGrp="1"/>
          </p:cNvSpPr>
          <p:nvPr>
            <p:ph idx="1"/>
          </p:nvPr>
        </p:nvSpPr>
        <p:spPr/>
        <p:txBody>
          <a:bodyPr>
            <a:normAutofit lnSpcReduction="10000"/>
          </a:bodyPr>
          <a:lstStyle/>
          <a:p>
            <a:pPr marL="0" indent="0">
              <a:buFont typeface="Arial" charset="0"/>
              <a:buNone/>
              <a:defRPr/>
            </a:pPr>
            <a:r>
              <a:rPr lang="cs-CZ" dirty="0"/>
              <a:t>Zaměstnavatel je povinen vést u jednotlivých zaměstnanců evidenci s vyznačením začátku a konce</a:t>
            </a:r>
          </a:p>
          <a:p>
            <a:pPr marL="0" indent="0">
              <a:buFont typeface="Arial" charset="0"/>
              <a:buNone/>
              <a:defRPr/>
            </a:pPr>
            <a:r>
              <a:rPr lang="cs-CZ" dirty="0"/>
              <a:t>a) odpracované</a:t>
            </a:r>
          </a:p>
          <a:p>
            <a:pPr marL="400050" lvl="1" indent="0">
              <a:buFont typeface="Arial" charset="0"/>
              <a:buNone/>
              <a:defRPr/>
            </a:pPr>
            <a:r>
              <a:rPr lang="cs-CZ" sz="2800" dirty="0"/>
              <a:t>1. směny </a:t>
            </a:r>
          </a:p>
          <a:p>
            <a:pPr marL="400050" lvl="1" indent="0">
              <a:buFont typeface="Arial" charset="0"/>
              <a:buNone/>
              <a:defRPr/>
            </a:pPr>
            <a:r>
              <a:rPr lang="cs-CZ" sz="2800" dirty="0"/>
              <a:t>2. práce přesčas </a:t>
            </a:r>
          </a:p>
          <a:p>
            <a:pPr marL="400050" lvl="1" indent="0">
              <a:buFont typeface="Arial" charset="0"/>
              <a:buNone/>
              <a:defRPr/>
            </a:pPr>
            <a:r>
              <a:rPr lang="cs-CZ" sz="2800" dirty="0"/>
              <a:t>3. další dohodnuté práce přesčas </a:t>
            </a:r>
          </a:p>
          <a:p>
            <a:pPr marL="400050" lvl="1" indent="0">
              <a:buFont typeface="Arial" charset="0"/>
              <a:buNone/>
              <a:defRPr/>
            </a:pPr>
            <a:r>
              <a:rPr lang="cs-CZ" sz="2800" dirty="0"/>
              <a:t>4. noční práce </a:t>
            </a:r>
          </a:p>
          <a:p>
            <a:pPr marL="400050" lvl="1" indent="0">
              <a:buFont typeface="Arial" charset="0"/>
              <a:buNone/>
              <a:defRPr/>
            </a:pPr>
            <a:r>
              <a:rPr lang="cs-CZ" sz="2800" dirty="0"/>
              <a:t>5. doby v době pracovní pohotovosti </a:t>
            </a:r>
          </a:p>
          <a:p>
            <a:pPr marL="0" indent="0">
              <a:buFont typeface="Arial" charset="0"/>
              <a:buNone/>
              <a:defRPr/>
            </a:pPr>
            <a:r>
              <a:rPr lang="cs-CZ" dirty="0"/>
              <a:t>b) pracovní pohotovosti, kterou zaměstnanec držel </a:t>
            </a:r>
          </a:p>
          <a:p>
            <a:pPr marL="0" indent="0">
              <a:buFont typeface="Arial" charset="0"/>
              <a:buNone/>
              <a:defRPr/>
            </a:pPr>
            <a:r>
              <a:rPr lang="cs-CZ" dirty="0"/>
              <a:t>c) u pedagogických pracovníků „přespočetné hodiny“</a:t>
            </a:r>
          </a:p>
          <a:p>
            <a:endParaRPr lang="cs-CZ" dirty="0"/>
          </a:p>
        </p:txBody>
      </p:sp>
    </p:spTree>
    <p:extLst>
      <p:ext uri="{BB962C8B-B14F-4D97-AF65-F5344CB8AC3E}">
        <p14:creationId xmlns:p14="http://schemas.microsoft.com/office/powerpoint/2010/main" val="276464567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9B1199-46DB-4135-B9A1-303C97F4614A}"/>
              </a:ext>
            </a:extLst>
          </p:cNvPr>
          <p:cNvSpPr>
            <a:spLocks noGrp="1"/>
          </p:cNvSpPr>
          <p:nvPr>
            <p:ph type="title"/>
          </p:nvPr>
        </p:nvSpPr>
        <p:spPr/>
        <p:txBody>
          <a:bodyPr/>
          <a:lstStyle/>
          <a:p>
            <a:r>
              <a:rPr lang="cs-CZ" dirty="0"/>
              <a:t>Pracovní doba pedagogických pracovníků</a:t>
            </a:r>
          </a:p>
        </p:txBody>
      </p:sp>
      <p:sp>
        <p:nvSpPr>
          <p:cNvPr id="3" name="Zástupný symbol pro obsah 2">
            <a:extLst>
              <a:ext uri="{FF2B5EF4-FFF2-40B4-BE49-F238E27FC236}">
                <a16:creationId xmlns:a16="http://schemas.microsoft.com/office/drawing/2014/main" id="{8AC128D4-4149-4333-9AC6-DFE52FC4A457}"/>
              </a:ext>
            </a:extLst>
          </p:cNvPr>
          <p:cNvSpPr>
            <a:spLocks noGrp="1"/>
          </p:cNvSpPr>
          <p:nvPr>
            <p:ph idx="1"/>
          </p:nvPr>
        </p:nvSpPr>
        <p:spPr/>
        <p:txBody>
          <a:bodyPr/>
          <a:lstStyle/>
          <a:p>
            <a:pPr marL="0" indent="0">
              <a:buNone/>
            </a:pPr>
            <a:r>
              <a:rPr lang="cs-CZ" altLang="cs-CZ" dirty="0"/>
              <a:t>Pedagogičtí pracovníci vykonávají v pracovní době</a:t>
            </a:r>
          </a:p>
          <a:p>
            <a:pPr marL="0" indent="0">
              <a:buNone/>
            </a:pPr>
            <a:r>
              <a:rPr lang="cs-CZ" altLang="cs-CZ" dirty="0"/>
              <a:t>a) přímou pedagogickou činnost,</a:t>
            </a:r>
          </a:p>
          <a:p>
            <a:pPr marL="0" indent="0">
              <a:buNone/>
            </a:pPr>
            <a:r>
              <a:rPr lang="cs-CZ" altLang="cs-CZ" dirty="0"/>
              <a:t>b) práce související s přímou pedagogickou činností.</a:t>
            </a:r>
          </a:p>
          <a:p>
            <a:endParaRPr lang="cs-CZ" dirty="0"/>
          </a:p>
        </p:txBody>
      </p:sp>
    </p:spTree>
    <p:extLst>
      <p:ext uri="{BB962C8B-B14F-4D97-AF65-F5344CB8AC3E}">
        <p14:creationId xmlns:p14="http://schemas.microsoft.com/office/powerpoint/2010/main" val="81847498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95A811-9D65-44A8-AF69-EA4AA9892DAA}"/>
              </a:ext>
            </a:extLst>
          </p:cNvPr>
          <p:cNvSpPr>
            <a:spLocks noGrp="1"/>
          </p:cNvSpPr>
          <p:nvPr>
            <p:ph type="title"/>
          </p:nvPr>
        </p:nvSpPr>
        <p:spPr/>
        <p:txBody>
          <a:bodyPr/>
          <a:lstStyle/>
          <a:p>
            <a:r>
              <a:rPr lang="cs-CZ" dirty="0"/>
              <a:t>Definice přímé pedagogické činnosti</a:t>
            </a:r>
          </a:p>
        </p:txBody>
      </p:sp>
      <p:sp>
        <p:nvSpPr>
          <p:cNvPr id="3" name="Zástupný symbol pro obsah 2">
            <a:extLst>
              <a:ext uri="{FF2B5EF4-FFF2-40B4-BE49-F238E27FC236}">
                <a16:creationId xmlns:a16="http://schemas.microsoft.com/office/drawing/2014/main" id="{C596D782-FF64-4DDE-AFDC-B2EACDCBF221}"/>
              </a:ext>
            </a:extLst>
          </p:cNvPr>
          <p:cNvSpPr>
            <a:spLocks noGrp="1"/>
          </p:cNvSpPr>
          <p:nvPr>
            <p:ph idx="1"/>
          </p:nvPr>
        </p:nvSpPr>
        <p:spPr/>
        <p:txBody>
          <a:bodyPr/>
          <a:lstStyle/>
          <a:p>
            <a:r>
              <a:rPr lang="cs-CZ" altLang="cs-CZ" dirty="0"/>
              <a:t>Přímá vyučovací, přímá výchovná, přímá speciálně pedagogická nebo přímá pedagogicko-psychologická činnost přímým působením na vzdělávaného, kterým se uskutečňuje výchovu a vzdělávání na základě školského zákona</a:t>
            </a:r>
          </a:p>
          <a:p>
            <a:endParaRPr lang="cs-CZ" dirty="0"/>
          </a:p>
        </p:txBody>
      </p:sp>
    </p:spTree>
    <p:extLst>
      <p:ext uri="{BB962C8B-B14F-4D97-AF65-F5344CB8AC3E}">
        <p14:creationId xmlns:p14="http://schemas.microsoft.com/office/powerpoint/2010/main" val="92763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93B839-3842-4C24-B95F-58933FE67090}"/>
              </a:ext>
            </a:extLst>
          </p:cNvPr>
          <p:cNvSpPr>
            <a:spLocks noGrp="1"/>
          </p:cNvSpPr>
          <p:nvPr>
            <p:ph type="title"/>
          </p:nvPr>
        </p:nvSpPr>
        <p:spPr/>
        <p:txBody>
          <a:bodyPr/>
          <a:lstStyle/>
          <a:p>
            <a:r>
              <a:rPr lang="cs-CZ" dirty="0"/>
              <a:t>§ 166 odst. 5 ŠZ – zřizovatel může odvolat ředitele</a:t>
            </a:r>
          </a:p>
        </p:txBody>
      </p:sp>
      <p:sp>
        <p:nvSpPr>
          <p:cNvPr id="3" name="Zástupný symbol pro obsah 2">
            <a:extLst>
              <a:ext uri="{FF2B5EF4-FFF2-40B4-BE49-F238E27FC236}">
                <a16:creationId xmlns:a16="http://schemas.microsoft.com/office/drawing/2014/main" id="{059869F0-1BA9-4824-A6CF-D54377CF017B}"/>
              </a:ext>
            </a:extLst>
          </p:cNvPr>
          <p:cNvSpPr>
            <a:spLocks noGrp="1"/>
          </p:cNvSpPr>
          <p:nvPr>
            <p:ph idx="1"/>
          </p:nvPr>
        </p:nvSpPr>
        <p:spPr/>
        <p:txBody>
          <a:bodyPr>
            <a:normAutofit fontScale="92500" lnSpcReduction="20000"/>
          </a:bodyPr>
          <a:lstStyle/>
          <a:p>
            <a:r>
              <a:rPr lang="cs-CZ" dirty="0"/>
              <a:t>a) závažného porušení nebo neplnění právních povinností vyplývajících z jeho činností, úkolů a pravomocí na vedoucím pracovním místě ředitele, které bylo zjištěno zejména inspekční činností České školní inspekce nebo zřizovatelem,</a:t>
            </a:r>
          </a:p>
          <a:p>
            <a:r>
              <a:rPr lang="cs-CZ" dirty="0"/>
              <a:t>b) návrhu České školní inspekce podle § 174 odst. 14,</a:t>
            </a:r>
          </a:p>
          <a:p>
            <a:r>
              <a:rPr lang="cs-CZ" dirty="0"/>
              <a:t>c) pravomocného rozhodnutí soudu o neplatnosti odvolání předchozího ředitele z funkce nebo pravomocného rozhodnutí o neplatnosti rozvázání pracovního poměru s předchozím ředitelem.</a:t>
            </a:r>
          </a:p>
          <a:p>
            <a:endParaRPr lang="cs-CZ" dirty="0"/>
          </a:p>
          <a:p>
            <a:r>
              <a:rPr lang="cs-CZ" dirty="0"/>
              <a:t>Řediteli odvolanému podle odstavce 5 písm. c) náleží odstupné ve výši nejméně čtyřnásobku jeho průměrného výdělku.</a:t>
            </a:r>
          </a:p>
          <a:p>
            <a:r>
              <a:rPr lang="cs-CZ" dirty="0"/>
              <a:t>Šestileté období se prodlužuje o dobu, po kterou byl ředitel uvolněn pro výkon veřejné funkce</a:t>
            </a:r>
          </a:p>
          <a:p>
            <a:endParaRPr lang="cs-CZ" dirty="0"/>
          </a:p>
        </p:txBody>
      </p:sp>
    </p:spTree>
    <p:extLst>
      <p:ext uri="{BB962C8B-B14F-4D97-AF65-F5344CB8AC3E}">
        <p14:creationId xmlns:p14="http://schemas.microsoft.com/office/powerpoint/2010/main" val="321370277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39F53F-3CD4-46C9-AD81-9C31824108A4}"/>
              </a:ext>
            </a:extLst>
          </p:cNvPr>
          <p:cNvSpPr>
            <a:spLocks noGrp="1"/>
          </p:cNvSpPr>
          <p:nvPr>
            <p:ph type="title"/>
          </p:nvPr>
        </p:nvSpPr>
        <p:spPr/>
        <p:txBody>
          <a:bodyPr/>
          <a:lstStyle/>
          <a:p>
            <a:r>
              <a:rPr lang="cs-CZ" dirty="0"/>
              <a:t>Další práce související s přímou pedagogickou činností</a:t>
            </a:r>
          </a:p>
        </p:txBody>
      </p:sp>
      <p:sp>
        <p:nvSpPr>
          <p:cNvPr id="3" name="Zástupný symbol pro obsah 2">
            <a:extLst>
              <a:ext uri="{FF2B5EF4-FFF2-40B4-BE49-F238E27FC236}">
                <a16:creationId xmlns:a16="http://schemas.microsoft.com/office/drawing/2014/main" id="{E2F8BA6B-A526-4665-82E9-007579424264}"/>
              </a:ext>
            </a:extLst>
          </p:cNvPr>
          <p:cNvSpPr>
            <a:spLocks noGrp="1"/>
          </p:cNvSpPr>
          <p:nvPr>
            <p:ph idx="1"/>
          </p:nvPr>
        </p:nvSpPr>
        <p:spPr/>
        <p:txBody>
          <a:bodyPr>
            <a:normAutofit/>
          </a:bodyPr>
          <a:lstStyle/>
          <a:p>
            <a:r>
              <a:rPr lang="cs-CZ" altLang="cs-CZ" dirty="0"/>
              <a:t>Příprava na přímou pedagogickou činnost, </a:t>
            </a:r>
          </a:p>
          <a:p>
            <a:r>
              <a:rPr lang="cs-CZ" altLang="cs-CZ" dirty="0"/>
              <a:t>Příprava učebních pomůcek, </a:t>
            </a:r>
          </a:p>
          <a:p>
            <a:r>
              <a:rPr lang="cs-CZ" altLang="cs-CZ" dirty="0"/>
              <a:t>Hodnocení písemných, grafických a jiných prací žáků a </a:t>
            </a:r>
          </a:p>
          <a:p>
            <a:r>
              <a:rPr lang="cs-CZ" altLang="cs-CZ" dirty="0"/>
              <a:t>Dále práce, které vyplývají z organizace vzdělávání a výchovy ve školách a školských zařízeních</a:t>
            </a:r>
            <a:endParaRPr lang="cs-CZ" dirty="0"/>
          </a:p>
        </p:txBody>
      </p:sp>
    </p:spTree>
    <p:extLst>
      <p:ext uri="{BB962C8B-B14F-4D97-AF65-F5344CB8AC3E}">
        <p14:creationId xmlns:p14="http://schemas.microsoft.com/office/powerpoint/2010/main" val="189659570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665F68-F758-4997-82D8-39B98C587C73}"/>
              </a:ext>
            </a:extLst>
          </p:cNvPr>
          <p:cNvSpPr>
            <a:spLocks noGrp="1"/>
          </p:cNvSpPr>
          <p:nvPr>
            <p:ph type="title"/>
          </p:nvPr>
        </p:nvSpPr>
        <p:spPr/>
        <p:txBody>
          <a:bodyPr/>
          <a:lstStyle/>
          <a:p>
            <a:r>
              <a:rPr lang="cs-CZ" dirty="0"/>
              <a:t>Práce související s organizací vzdělávání</a:t>
            </a:r>
          </a:p>
        </p:txBody>
      </p:sp>
      <p:sp>
        <p:nvSpPr>
          <p:cNvPr id="3" name="Zástupný symbol pro obsah 2">
            <a:extLst>
              <a:ext uri="{FF2B5EF4-FFF2-40B4-BE49-F238E27FC236}">
                <a16:creationId xmlns:a16="http://schemas.microsoft.com/office/drawing/2014/main" id="{47BCEB58-1EB3-4453-BB61-9DB57E284D4B}"/>
              </a:ext>
            </a:extLst>
          </p:cNvPr>
          <p:cNvSpPr>
            <a:spLocks noGrp="1"/>
          </p:cNvSpPr>
          <p:nvPr>
            <p:ph idx="1"/>
          </p:nvPr>
        </p:nvSpPr>
        <p:spPr/>
        <p:txBody>
          <a:bodyPr>
            <a:normAutofit fontScale="92500" lnSpcReduction="20000"/>
          </a:bodyPr>
          <a:lstStyle/>
          <a:p>
            <a:r>
              <a:rPr lang="cs-CZ" altLang="cs-CZ" dirty="0"/>
              <a:t>dohled nad dětmi a nezletilými žáky (dále jen "žáci") ve škole a při akcích organizovaných školou,</a:t>
            </a:r>
          </a:p>
          <a:p>
            <a:r>
              <a:rPr lang="cs-CZ" altLang="cs-CZ" dirty="0"/>
              <a:t>spolupráce s ostatními pedagogickými pracovníky, s výchovným poradcem, se školním metodikem prevence, s metodikem informačních a komunikačních technologií, </a:t>
            </a:r>
          </a:p>
          <a:p>
            <a:r>
              <a:rPr lang="cs-CZ" altLang="cs-CZ" dirty="0"/>
              <a:t>spolupráce se zákonnými zástupci žáků, </a:t>
            </a:r>
          </a:p>
          <a:p>
            <a:r>
              <a:rPr lang="cs-CZ" altLang="cs-CZ" dirty="0"/>
              <a:t>odborná péče o kabinety, knihovny a další zařízení sloužící potřebám vzdělávání, </a:t>
            </a:r>
          </a:p>
          <a:p>
            <a:r>
              <a:rPr lang="cs-CZ" altLang="cs-CZ" dirty="0"/>
              <a:t>výkon prací spojených s funkcí třídního učitele a výchovného poradce, </a:t>
            </a:r>
          </a:p>
          <a:p>
            <a:r>
              <a:rPr lang="cs-CZ" altLang="cs-CZ" dirty="0"/>
              <a:t>účast na poradách svolaných vedoucím zaměstnancem  školy nebo školského zařízení, </a:t>
            </a:r>
          </a:p>
          <a:p>
            <a:r>
              <a:rPr lang="cs-CZ" altLang="cs-CZ" dirty="0"/>
              <a:t>studium a účast na DVPP</a:t>
            </a:r>
            <a:endParaRPr lang="cs-CZ" dirty="0"/>
          </a:p>
        </p:txBody>
      </p:sp>
    </p:spTree>
    <p:extLst>
      <p:ext uri="{BB962C8B-B14F-4D97-AF65-F5344CB8AC3E}">
        <p14:creationId xmlns:p14="http://schemas.microsoft.com/office/powerpoint/2010/main" val="141084608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6F26E3-3F86-46D0-856E-21CB031DCBCA}"/>
              </a:ext>
            </a:extLst>
          </p:cNvPr>
          <p:cNvSpPr>
            <a:spLocks noGrp="1"/>
          </p:cNvSpPr>
          <p:nvPr>
            <p:ph type="title"/>
          </p:nvPr>
        </p:nvSpPr>
        <p:spPr/>
        <p:txBody>
          <a:bodyPr/>
          <a:lstStyle/>
          <a:p>
            <a:r>
              <a:rPr lang="cs-CZ" dirty="0"/>
              <a:t>Povinnost PP být na pracovišti</a:t>
            </a:r>
          </a:p>
        </p:txBody>
      </p:sp>
      <p:sp>
        <p:nvSpPr>
          <p:cNvPr id="3" name="Zástupný symbol pro obsah 2">
            <a:extLst>
              <a:ext uri="{FF2B5EF4-FFF2-40B4-BE49-F238E27FC236}">
                <a16:creationId xmlns:a16="http://schemas.microsoft.com/office/drawing/2014/main" id="{E10DCEBE-8435-4E92-AB8F-F142DE2F6F75}"/>
              </a:ext>
            </a:extLst>
          </p:cNvPr>
          <p:cNvSpPr>
            <a:spLocks noGrp="1"/>
          </p:cNvSpPr>
          <p:nvPr>
            <p:ph idx="1"/>
          </p:nvPr>
        </p:nvSpPr>
        <p:spPr/>
        <p:txBody>
          <a:bodyPr/>
          <a:lstStyle/>
          <a:p>
            <a:r>
              <a:rPr lang="cs-CZ" altLang="cs-CZ" dirty="0"/>
              <a:t>V době stanovené rozvrhem jeho přímé pedagogické činnosti, </a:t>
            </a:r>
          </a:p>
          <a:p>
            <a:r>
              <a:rPr lang="cs-CZ" altLang="cs-CZ" dirty="0"/>
              <a:t>V době stanovené rozvrhem jeho dohledu nad dětmi a žáky,</a:t>
            </a:r>
          </a:p>
          <a:p>
            <a:r>
              <a:rPr lang="cs-CZ" altLang="cs-CZ" dirty="0"/>
              <a:t>V době zastupování jiného pedagogického pracovníka a </a:t>
            </a:r>
          </a:p>
          <a:p>
            <a:r>
              <a:rPr lang="cs-CZ" altLang="cs-CZ" dirty="0"/>
              <a:t>V případech, které stanoví v souladu se zákoníkem práce zaměstnavatel.</a:t>
            </a:r>
          </a:p>
          <a:p>
            <a:endParaRPr lang="cs-CZ" altLang="cs-CZ" dirty="0"/>
          </a:p>
          <a:p>
            <a:r>
              <a:rPr lang="cs-CZ" altLang="cs-CZ" dirty="0"/>
              <a:t>Jde-li o výkon jiné práce, vykonává PP sjednanou práci v pracovní době, kterou si sám rozvrhuje, a na místě, které si sám určí. </a:t>
            </a:r>
          </a:p>
          <a:p>
            <a:endParaRPr lang="cs-CZ" dirty="0"/>
          </a:p>
        </p:txBody>
      </p:sp>
    </p:spTree>
    <p:extLst>
      <p:ext uri="{BB962C8B-B14F-4D97-AF65-F5344CB8AC3E}">
        <p14:creationId xmlns:p14="http://schemas.microsoft.com/office/powerpoint/2010/main" val="35944159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FBBD71-9B62-41F3-BA88-9A905042F22B}"/>
              </a:ext>
            </a:extLst>
          </p:cNvPr>
          <p:cNvSpPr>
            <a:spLocks noGrp="1"/>
          </p:cNvSpPr>
          <p:nvPr>
            <p:ph type="title"/>
          </p:nvPr>
        </p:nvSpPr>
        <p:spPr/>
        <p:txBody>
          <a:bodyPr/>
          <a:lstStyle/>
          <a:p>
            <a:r>
              <a:rPr lang="cs-CZ" dirty="0"/>
              <a:t>Týdenní rozsah přímé pedagogické činnosti</a:t>
            </a:r>
          </a:p>
        </p:txBody>
      </p:sp>
      <p:sp>
        <p:nvSpPr>
          <p:cNvPr id="3" name="Zástupný symbol pro obsah 2">
            <a:extLst>
              <a:ext uri="{FF2B5EF4-FFF2-40B4-BE49-F238E27FC236}">
                <a16:creationId xmlns:a16="http://schemas.microsoft.com/office/drawing/2014/main" id="{32121B7A-466A-42FE-8D45-21DA2D233B83}"/>
              </a:ext>
            </a:extLst>
          </p:cNvPr>
          <p:cNvSpPr>
            <a:spLocks noGrp="1"/>
          </p:cNvSpPr>
          <p:nvPr>
            <p:ph idx="1"/>
          </p:nvPr>
        </p:nvSpPr>
        <p:spPr/>
        <p:txBody>
          <a:bodyPr/>
          <a:lstStyle/>
          <a:p>
            <a:pPr>
              <a:buFont typeface="Arial" charset="0"/>
              <a:buChar char="•"/>
              <a:defRPr/>
            </a:pPr>
            <a:r>
              <a:rPr lang="cs-CZ" dirty="0"/>
              <a:t>Určuje ŘŠ </a:t>
            </a:r>
          </a:p>
          <a:p>
            <a:pPr lvl="1">
              <a:buFont typeface="Arial" charset="0"/>
              <a:buChar char="•"/>
              <a:defRPr/>
            </a:pPr>
            <a:r>
              <a:rPr lang="cs-CZ" dirty="0"/>
              <a:t>na období školního vyučování nebo </a:t>
            </a:r>
          </a:p>
          <a:p>
            <a:pPr lvl="1">
              <a:buFont typeface="Arial" charset="0"/>
              <a:buChar char="•"/>
              <a:defRPr/>
            </a:pPr>
            <a:r>
              <a:rPr lang="cs-CZ" dirty="0"/>
              <a:t>na pololetí školního vyučování</a:t>
            </a:r>
          </a:p>
          <a:p>
            <a:pPr lvl="1">
              <a:buFont typeface="Arial" charset="0"/>
              <a:buChar char="•"/>
              <a:defRPr/>
            </a:pPr>
            <a:r>
              <a:rPr lang="cs-CZ" dirty="0"/>
              <a:t>u škol s celoročním provozem na období školního roku</a:t>
            </a:r>
          </a:p>
          <a:p>
            <a:pPr>
              <a:buFont typeface="Arial" charset="0"/>
              <a:buChar char="•"/>
              <a:defRPr/>
            </a:pPr>
            <a:r>
              <a:rPr lang="cs-CZ" dirty="0"/>
              <a:t>Ve veřejných školách podle přílohy nařízení vlády č. 75/2005 Sb.</a:t>
            </a:r>
          </a:p>
          <a:p>
            <a:endParaRPr lang="cs-CZ" dirty="0"/>
          </a:p>
        </p:txBody>
      </p:sp>
    </p:spTree>
    <p:extLst>
      <p:ext uri="{BB962C8B-B14F-4D97-AF65-F5344CB8AC3E}">
        <p14:creationId xmlns:p14="http://schemas.microsoft.com/office/powerpoint/2010/main" val="10830440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F49990-C46F-4157-9DF1-6B73A403034C}"/>
              </a:ext>
            </a:extLst>
          </p:cNvPr>
          <p:cNvSpPr>
            <a:spLocks noGrp="1"/>
          </p:cNvSpPr>
          <p:nvPr>
            <p:ph type="title"/>
          </p:nvPr>
        </p:nvSpPr>
        <p:spPr/>
        <p:txBody>
          <a:bodyPr/>
          <a:lstStyle/>
          <a:p>
            <a:r>
              <a:rPr lang="cs-CZ" dirty="0"/>
              <a:t>Přespočetné hodiny</a:t>
            </a:r>
          </a:p>
        </p:txBody>
      </p:sp>
      <p:sp>
        <p:nvSpPr>
          <p:cNvPr id="3" name="Zástupný symbol pro obsah 2">
            <a:extLst>
              <a:ext uri="{FF2B5EF4-FFF2-40B4-BE49-F238E27FC236}">
                <a16:creationId xmlns:a16="http://schemas.microsoft.com/office/drawing/2014/main" id="{745FCA65-7CE1-4AB9-B51C-BA797026B608}"/>
              </a:ext>
            </a:extLst>
          </p:cNvPr>
          <p:cNvSpPr>
            <a:spLocks noGrp="1"/>
          </p:cNvSpPr>
          <p:nvPr>
            <p:ph idx="1"/>
          </p:nvPr>
        </p:nvSpPr>
        <p:spPr/>
        <p:txBody>
          <a:bodyPr>
            <a:normAutofit/>
          </a:bodyPr>
          <a:lstStyle/>
          <a:p>
            <a:r>
              <a:rPr lang="cs-CZ" dirty="0"/>
              <a:t>Za přímou pedagogickou činnost nad rozsah hodin stanovený ředitelem školy nebo zařízením sociálních služeb se považuje vykonaná přímá pedagogická činnost podle odstavce 3 i v případě, že pedagogický pracovník nesplnil ředitelem stanovený týdenní rozsah hodin přímé pedagogické činnosti vyplývající z týdenního rozvrhu přímé pedagogické činnosti, protože v době, která se posuzuje jako výkon práce (§348 ZP), přímou pedagogickou činnost nevykonával.</a:t>
            </a:r>
          </a:p>
          <a:p>
            <a:endParaRPr lang="cs-CZ" dirty="0"/>
          </a:p>
        </p:txBody>
      </p:sp>
    </p:spTree>
    <p:extLst>
      <p:ext uri="{BB962C8B-B14F-4D97-AF65-F5344CB8AC3E}">
        <p14:creationId xmlns:p14="http://schemas.microsoft.com/office/powerpoint/2010/main" val="336870649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1FE778-0AFF-4488-9080-112F6F235471}"/>
              </a:ext>
            </a:extLst>
          </p:cNvPr>
          <p:cNvSpPr>
            <a:spLocks noGrp="1"/>
          </p:cNvSpPr>
          <p:nvPr>
            <p:ph type="title"/>
          </p:nvPr>
        </p:nvSpPr>
        <p:spPr/>
        <p:txBody>
          <a:bodyPr/>
          <a:lstStyle/>
          <a:p>
            <a:r>
              <a:rPr lang="cs-CZ" dirty="0"/>
              <a:t>Příplatek za přespočetnou hodinu bude vyplacen</a:t>
            </a:r>
          </a:p>
        </p:txBody>
      </p:sp>
      <p:sp>
        <p:nvSpPr>
          <p:cNvPr id="3" name="Zástupný symbol pro obsah 2">
            <a:extLst>
              <a:ext uri="{FF2B5EF4-FFF2-40B4-BE49-F238E27FC236}">
                <a16:creationId xmlns:a16="http://schemas.microsoft.com/office/drawing/2014/main" id="{748814D3-4D9E-413C-B0CD-5B11CB95E846}"/>
              </a:ext>
            </a:extLst>
          </p:cNvPr>
          <p:cNvSpPr>
            <a:spLocks noGrp="1"/>
          </p:cNvSpPr>
          <p:nvPr>
            <p:ph idx="1"/>
          </p:nvPr>
        </p:nvSpPr>
        <p:spPr/>
        <p:txBody>
          <a:bodyPr>
            <a:normAutofit lnSpcReduction="10000"/>
          </a:bodyPr>
          <a:lstStyle/>
          <a:p>
            <a:pPr marL="0" indent="0">
              <a:buNone/>
            </a:pPr>
            <a:r>
              <a:rPr lang="cs-CZ" altLang="cs-CZ" dirty="0"/>
              <a:t>Pedagogický pracovník PPČ nad týdenní rozsah hodin stanovený ŘŠ nevykonal, ale hodiny odpadly z důvodů, které se posuzují jako výkon práce (§ 348 ZP)</a:t>
            </a:r>
          </a:p>
          <a:p>
            <a:pPr marL="0" indent="0">
              <a:buNone/>
            </a:pPr>
            <a:r>
              <a:rPr lang="cs-CZ" altLang="cs-CZ" dirty="0"/>
              <a:t>Za výkon práce se považuje doba</a:t>
            </a:r>
          </a:p>
          <a:p>
            <a:pPr marL="0" indent="0">
              <a:buNone/>
            </a:pPr>
            <a:r>
              <a:rPr lang="cs-CZ" altLang="cs-CZ" dirty="0"/>
              <a:t>a) kdy zaměstnanec nepracuje pro překážky v práci,,</a:t>
            </a:r>
          </a:p>
          <a:p>
            <a:pPr marL="0" indent="0">
              <a:buNone/>
            </a:pPr>
            <a:r>
              <a:rPr lang="cs-CZ" altLang="cs-CZ" dirty="0"/>
              <a:t>b) dovolené,</a:t>
            </a:r>
          </a:p>
          <a:p>
            <a:pPr marL="0" indent="0">
              <a:buNone/>
            </a:pPr>
            <a:r>
              <a:rPr lang="cs-CZ" altLang="cs-CZ" dirty="0"/>
              <a:t>c) kdy si zaměstnanec vybírá náhradní volno za práci přesčas nebo za práci ve svátek,</a:t>
            </a:r>
          </a:p>
          <a:p>
            <a:pPr marL="0" indent="0">
              <a:buNone/>
            </a:pPr>
            <a:r>
              <a:rPr lang="cs-CZ" altLang="cs-CZ" dirty="0"/>
              <a:t>d) kdy zaměstnanec nepracuje proto, že je svátek, za který mu přísluší náhrada mzdy, popřípadě za který se mu jeho mzda nebo plat nekrátí.</a:t>
            </a:r>
          </a:p>
          <a:p>
            <a:endParaRPr lang="cs-CZ" dirty="0"/>
          </a:p>
        </p:txBody>
      </p:sp>
    </p:spTree>
    <p:extLst>
      <p:ext uri="{BB962C8B-B14F-4D97-AF65-F5344CB8AC3E}">
        <p14:creationId xmlns:p14="http://schemas.microsoft.com/office/powerpoint/2010/main" val="4492556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47DFA4-88ED-49D1-BB43-780052DCEF87}"/>
              </a:ext>
            </a:extLst>
          </p:cNvPr>
          <p:cNvSpPr>
            <a:spLocks noGrp="1"/>
          </p:cNvSpPr>
          <p:nvPr>
            <p:ph type="title"/>
          </p:nvPr>
        </p:nvSpPr>
        <p:spPr/>
        <p:txBody>
          <a:bodyPr/>
          <a:lstStyle/>
          <a:p>
            <a:r>
              <a:rPr lang="cs-CZ" dirty="0"/>
              <a:t>Přespočetné hodiny u zkrácených úvazků</a:t>
            </a:r>
          </a:p>
        </p:txBody>
      </p:sp>
      <p:sp>
        <p:nvSpPr>
          <p:cNvPr id="3" name="Zástupný symbol pro obsah 2">
            <a:extLst>
              <a:ext uri="{FF2B5EF4-FFF2-40B4-BE49-F238E27FC236}">
                <a16:creationId xmlns:a16="http://schemas.microsoft.com/office/drawing/2014/main" id="{829D9EF6-29C6-4527-AB7D-BDEA0AD48058}"/>
              </a:ext>
            </a:extLst>
          </p:cNvPr>
          <p:cNvSpPr>
            <a:spLocks noGrp="1"/>
          </p:cNvSpPr>
          <p:nvPr>
            <p:ph idx="1"/>
          </p:nvPr>
        </p:nvSpPr>
        <p:spPr/>
        <p:txBody>
          <a:bodyPr/>
          <a:lstStyle/>
          <a:p>
            <a:r>
              <a:rPr lang="cs-CZ" dirty="0"/>
              <a:t>U pedagogických pracovníků s kratší pracovní dobou je přímou pedagogickou činností nad stanovený rozsah přímá pedagogická činnost přesahující týdenní rozsah hodin přímé pedagogické činnosti odpovídající stanovené týdenní pracovní době8c); těmto pedagogickým pracovníkům není možné konání přímé pedagogické činnosti nad stanovený rozsah nařídit.</a:t>
            </a:r>
          </a:p>
          <a:p>
            <a:endParaRPr lang="cs-CZ" dirty="0"/>
          </a:p>
        </p:txBody>
      </p:sp>
    </p:spTree>
    <p:extLst>
      <p:ext uri="{BB962C8B-B14F-4D97-AF65-F5344CB8AC3E}">
        <p14:creationId xmlns:p14="http://schemas.microsoft.com/office/powerpoint/2010/main" val="189016065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808512-2F5F-4483-91A8-3C30315A30A9}"/>
              </a:ext>
            </a:extLst>
          </p:cNvPr>
          <p:cNvSpPr>
            <a:spLocks noGrp="1"/>
          </p:cNvSpPr>
          <p:nvPr>
            <p:ph type="title"/>
          </p:nvPr>
        </p:nvSpPr>
        <p:spPr/>
        <p:txBody>
          <a:bodyPr/>
          <a:lstStyle/>
          <a:p>
            <a:r>
              <a:rPr lang="cs-CZ" dirty="0"/>
              <a:t>Nařízení vlády č. 75/2005 Sb.</a:t>
            </a:r>
          </a:p>
        </p:txBody>
      </p:sp>
      <p:sp>
        <p:nvSpPr>
          <p:cNvPr id="3" name="Zástupný text 2">
            <a:extLst>
              <a:ext uri="{FF2B5EF4-FFF2-40B4-BE49-F238E27FC236}">
                <a16:creationId xmlns:a16="http://schemas.microsoft.com/office/drawing/2014/main" id="{D49F0B97-1607-454E-BFFB-6DB35B16D3CC}"/>
              </a:ext>
            </a:extLst>
          </p:cNvPr>
          <p:cNvSpPr>
            <a:spLocks noGrp="1"/>
          </p:cNvSpPr>
          <p:nvPr>
            <p:ph type="body" idx="1"/>
          </p:nvPr>
        </p:nvSpPr>
        <p:spPr/>
        <p:txBody>
          <a:bodyPr/>
          <a:lstStyle/>
          <a:p>
            <a:r>
              <a:rPr lang="cs-CZ" dirty="0"/>
              <a:t>o stanovení rozsahu přímé vyučovací, přímé výchovné, přímé speciálně pedagogické a přímé pedagogicko-psychologické činnosti pedagogických pracovníků</a:t>
            </a:r>
          </a:p>
          <a:p>
            <a:r>
              <a:rPr lang="cs-CZ" dirty="0">
                <a:solidFill>
                  <a:srgbClr val="FF0000"/>
                </a:solidFill>
              </a:rPr>
              <a:t>Novela pod č. 125/2022 Sb.</a:t>
            </a:r>
          </a:p>
        </p:txBody>
      </p:sp>
    </p:spTree>
    <p:extLst>
      <p:ext uri="{BB962C8B-B14F-4D97-AF65-F5344CB8AC3E}">
        <p14:creationId xmlns:p14="http://schemas.microsoft.com/office/powerpoint/2010/main" val="337910504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C19B1F-02A7-4DB7-A8F2-0D07B89A2F35}"/>
              </a:ext>
            </a:extLst>
          </p:cNvPr>
          <p:cNvSpPr>
            <a:spLocks noGrp="1"/>
          </p:cNvSpPr>
          <p:nvPr>
            <p:ph type="title"/>
          </p:nvPr>
        </p:nvSpPr>
        <p:spPr/>
        <p:txBody>
          <a:bodyPr/>
          <a:lstStyle/>
          <a:p>
            <a:endParaRPr lang="cs-CZ" dirty="0"/>
          </a:p>
        </p:txBody>
      </p:sp>
      <p:sp>
        <p:nvSpPr>
          <p:cNvPr id="3" name="Zástupný obsah 2">
            <a:extLst>
              <a:ext uri="{FF2B5EF4-FFF2-40B4-BE49-F238E27FC236}">
                <a16:creationId xmlns:a16="http://schemas.microsoft.com/office/drawing/2014/main" id="{94651B34-A204-4F4C-A895-A9FF4EAF4541}"/>
              </a:ext>
            </a:extLst>
          </p:cNvPr>
          <p:cNvSpPr>
            <a:spLocks noGrp="1"/>
          </p:cNvSpPr>
          <p:nvPr>
            <p:ph idx="1"/>
          </p:nvPr>
        </p:nvSpPr>
        <p:spPr/>
        <p:txBody>
          <a:bodyPr/>
          <a:lstStyle/>
          <a:p>
            <a:r>
              <a:rPr lang="cs-CZ" sz="2400" dirty="0"/>
              <a:t>Vztahuje se na pedagogické pracovníky škol a školských zařízení zřizovaných Ministerstvem školství, mládeže a tělovýchovy, krajem, obcí a dobrovolným svazkem obcí, jehož předmětem činnosti jsou úkoly v oblasti školství</a:t>
            </a:r>
          </a:p>
          <a:p>
            <a:r>
              <a:rPr lang="cs-CZ" sz="2400" dirty="0"/>
              <a:t>Týdenní rozsah stanoven </a:t>
            </a:r>
            <a:r>
              <a:rPr lang="cs-CZ" sz="2400" dirty="0">
                <a:solidFill>
                  <a:srgbClr val="FF0000"/>
                </a:solidFill>
              </a:rPr>
              <a:t>v přílohách </a:t>
            </a:r>
            <a:r>
              <a:rPr lang="cs-CZ" sz="2400" dirty="0"/>
              <a:t>nařízení vlády</a:t>
            </a:r>
          </a:p>
        </p:txBody>
      </p:sp>
      <p:sp>
        <p:nvSpPr>
          <p:cNvPr id="4" name="Zástupný symbol pro zápatí 3">
            <a:extLst>
              <a:ext uri="{FF2B5EF4-FFF2-40B4-BE49-F238E27FC236}">
                <a16:creationId xmlns:a16="http://schemas.microsoft.com/office/drawing/2014/main" id="{EC5E4E71-2F2F-4550-B16D-DB023C302CB4}"/>
              </a:ext>
            </a:extLst>
          </p:cNvPr>
          <p:cNvSpPr>
            <a:spLocks noGrp="1"/>
          </p:cNvSpPr>
          <p:nvPr>
            <p:ph type="ftr" sz="quarter" idx="11"/>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BC47BF54-CE6D-4E0C-9842-8B4CC57886D8}"/>
              </a:ext>
            </a:extLst>
          </p:cNvPr>
          <p:cNvSpPr>
            <a:spLocks noGrp="1"/>
          </p:cNvSpPr>
          <p:nvPr>
            <p:ph type="sldNum" sz="quarter" idx="12"/>
          </p:nvPr>
        </p:nvSpPr>
        <p:spPr/>
        <p:txBody>
          <a:bodyPr/>
          <a:lstStyle/>
          <a:p>
            <a:pPr>
              <a:defRPr/>
            </a:pPr>
            <a:fld id="{D5904C6E-634E-485A-B280-3B8C1F93F1E1}" type="slidenum">
              <a:rPr lang="cs-CZ" smtClean="0"/>
              <a:pPr>
                <a:defRPr/>
              </a:pPr>
              <a:t>88</a:t>
            </a:fld>
            <a:endParaRPr lang="cs-CZ"/>
          </a:p>
        </p:txBody>
      </p:sp>
    </p:spTree>
    <p:extLst>
      <p:ext uri="{BB962C8B-B14F-4D97-AF65-F5344CB8AC3E}">
        <p14:creationId xmlns:p14="http://schemas.microsoft.com/office/powerpoint/2010/main" val="265058038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4DF8D4-C6C4-431B-B915-630B5482A667}"/>
              </a:ext>
            </a:extLst>
          </p:cNvPr>
          <p:cNvSpPr>
            <a:spLocks noGrp="1"/>
          </p:cNvSpPr>
          <p:nvPr>
            <p:ph type="title"/>
          </p:nvPr>
        </p:nvSpPr>
        <p:spPr/>
        <p:txBody>
          <a:bodyPr/>
          <a:lstStyle/>
          <a:p>
            <a:r>
              <a:rPr lang="cs-CZ" dirty="0"/>
              <a:t>Učitel 1. ročníku ZŠ</a:t>
            </a:r>
          </a:p>
        </p:txBody>
      </p:sp>
      <p:sp>
        <p:nvSpPr>
          <p:cNvPr id="3" name="Zástupný obsah 2">
            <a:extLst>
              <a:ext uri="{FF2B5EF4-FFF2-40B4-BE49-F238E27FC236}">
                <a16:creationId xmlns:a16="http://schemas.microsoft.com/office/drawing/2014/main" id="{BFFEC32E-464A-4DDD-8DD8-6B1F2D1A1690}"/>
              </a:ext>
            </a:extLst>
          </p:cNvPr>
          <p:cNvSpPr>
            <a:spLocks noGrp="1"/>
          </p:cNvSpPr>
          <p:nvPr>
            <p:ph idx="1"/>
          </p:nvPr>
        </p:nvSpPr>
        <p:spPr/>
        <p:txBody>
          <a:bodyPr/>
          <a:lstStyle/>
          <a:p>
            <a:r>
              <a:rPr lang="cs-CZ" sz="2400" dirty="0"/>
              <a:t>Učiteli vyučujícímu všechny předměty v ročníku, ve kterém je počet hodin podle schválených školních vzdělávacích programů nižší než počet hodin přímé pedagogické činnosti stanovené v příloze </a:t>
            </a:r>
            <a:r>
              <a:rPr lang="cs-CZ" sz="2400" dirty="0">
                <a:solidFill>
                  <a:srgbClr val="FF0000"/>
                </a:solidFill>
              </a:rPr>
              <a:t>č. 1 </a:t>
            </a:r>
            <a:r>
              <a:rPr lang="cs-CZ" sz="2400" dirty="0"/>
              <a:t>k tomuto nařízení, stanoví ředitel školy týdenní rozsah přímé pedagogické činnosti podle schváleného školního vzdělávacího programu.</a:t>
            </a:r>
          </a:p>
        </p:txBody>
      </p:sp>
      <p:sp>
        <p:nvSpPr>
          <p:cNvPr id="4" name="Zástupný symbol pro zápatí 3">
            <a:extLst>
              <a:ext uri="{FF2B5EF4-FFF2-40B4-BE49-F238E27FC236}">
                <a16:creationId xmlns:a16="http://schemas.microsoft.com/office/drawing/2014/main" id="{7C56B77E-95F5-486C-94D6-B9DDB2202320}"/>
              </a:ext>
            </a:extLst>
          </p:cNvPr>
          <p:cNvSpPr>
            <a:spLocks noGrp="1"/>
          </p:cNvSpPr>
          <p:nvPr>
            <p:ph type="ftr" sz="quarter" idx="11"/>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31A71098-F1C1-43EC-9277-BE8506B312DC}"/>
              </a:ext>
            </a:extLst>
          </p:cNvPr>
          <p:cNvSpPr>
            <a:spLocks noGrp="1"/>
          </p:cNvSpPr>
          <p:nvPr>
            <p:ph type="sldNum" sz="quarter" idx="12"/>
          </p:nvPr>
        </p:nvSpPr>
        <p:spPr/>
        <p:txBody>
          <a:bodyPr/>
          <a:lstStyle/>
          <a:p>
            <a:pPr>
              <a:defRPr/>
            </a:pPr>
            <a:fld id="{D5904C6E-634E-485A-B280-3B8C1F93F1E1}" type="slidenum">
              <a:rPr lang="cs-CZ" smtClean="0"/>
              <a:pPr>
                <a:defRPr/>
              </a:pPr>
              <a:t>89</a:t>
            </a:fld>
            <a:endParaRPr lang="cs-CZ"/>
          </a:p>
        </p:txBody>
      </p:sp>
    </p:spTree>
    <p:extLst>
      <p:ext uri="{BB962C8B-B14F-4D97-AF65-F5344CB8AC3E}">
        <p14:creationId xmlns:p14="http://schemas.microsoft.com/office/powerpoint/2010/main" val="1097792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Definice pedagogického pracovníka</a:t>
            </a:r>
          </a:p>
        </p:txBody>
      </p:sp>
      <p:sp>
        <p:nvSpPr>
          <p:cNvPr id="3" name="Zástupný symbol pro obsah 2"/>
          <p:cNvSpPr>
            <a:spLocks noGrp="1"/>
          </p:cNvSpPr>
          <p:nvPr>
            <p:ph idx="1"/>
          </p:nvPr>
        </p:nvSpPr>
        <p:spPr/>
        <p:txBody>
          <a:bodyPr/>
          <a:lstStyle/>
          <a:p>
            <a:endParaRPr lang="cs-CZ" dirty="0"/>
          </a:p>
          <a:p>
            <a:r>
              <a:rPr lang="cs-CZ" dirty="0"/>
              <a:t>Koná přímou pedagogickou činnost přímým působením na vzdělávaného, kterým uskutečňuje výchovu a vzdělávání na základě školského zákona</a:t>
            </a:r>
          </a:p>
          <a:p>
            <a:r>
              <a:rPr lang="cs-CZ" dirty="0"/>
              <a:t>Je zaměstnancem právnické osoby, která vykonává činnost školy, zařízení sociálních služeb</a:t>
            </a:r>
          </a:p>
        </p:txBody>
      </p:sp>
    </p:spTree>
    <p:extLst>
      <p:ext uri="{BB962C8B-B14F-4D97-AF65-F5344CB8AC3E}">
        <p14:creationId xmlns:p14="http://schemas.microsoft.com/office/powerpoint/2010/main" val="231851596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715B45-9AE0-4330-99E4-80C3945820A4}"/>
              </a:ext>
            </a:extLst>
          </p:cNvPr>
          <p:cNvSpPr>
            <a:spLocks noGrp="1"/>
          </p:cNvSpPr>
          <p:nvPr>
            <p:ph type="title"/>
          </p:nvPr>
        </p:nvSpPr>
        <p:spPr>
          <a:xfrm>
            <a:off x="838200" y="652508"/>
            <a:ext cx="10515600" cy="1325563"/>
          </a:xfrm>
        </p:spPr>
        <p:txBody>
          <a:bodyPr/>
          <a:lstStyle/>
          <a:p>
            <a:r>
              <a:rPr lang="cs-CZ" dirty="0"/>
              <a:t>Nerovnoměrné rozvržení přímé pedagogické činnosti</a:t>
            </a:r>
          </a:p>
        </p:txBody>
      </p:sp>
      <p:sp>
        <p:nvSpPr>
          <p:cNvPr id="3" name="Zástupný obsah 2">
            <a:extLst>
              <a:ext uri="{FF2B5EF4-FFF2-40B4-BE49-F238E27FC236}">
                <a16:creationId xmlns:a16="http://schemas.microsoft.com/office/drawing/2014/main" id="{DD622B6F-F8F4-4D17-93C9-96C6D7468F3E}"/>
              </a:ext>
            </a:extLst>
          </p:cNvPr>
          <p:cNvSpPr>
            <a:spLocks noGrp="1"/>
          </p:cNvSpPr>
          <p:nvPr>
            <p:ph idx="1"/>
          </p:nvPr>
        </p:nvSpPr>
        <p:spPr>
          <a:xfrm>
            <a:off x="838200" y="2506662"/>
            <a:ext cx="10515600" cy="4351338"/>
          </a:xfrm>
        </p:spPr>
        <p:txBody>
          <a:bodyPr/>
          <a:lstStyle/>
          <a:p>
            <a:r>
              <a:rPr lang="cs-CZ" sz="2400" dirty="0"/>
              <a:t>Týdenní rozsah přímé pedagogické činnosti lze rozvrhnout nerovnoměrně na jednotlivé týdny tak, aby nebyl překročen průměrný stanovený týdenní rozsah přímé pedagogické činnosti za období nejdéle 5 po sobě následujících měsíců.</a:t>
            </a:r>
          </a:p>
        </p:txBody>
      </p:sp>
      <p:sp>
        <p:nvSpPr>
          <p:cNvPr id="4" name="Zástupný symbol pro zápatí 3">
            <a:extLst>
              <a:ext uri="{FF2B5EF4-FFF2-40B4-BE49-F238E27FC236}">
                <a16:creationId xmlns:a16="http://schemas.microsoft.com/office/drawing/2014/main" id="{13942E5D-E414-45C8-B3FE-D5687E3E2B88}"/>
              </a:ext>
            </a:extLst>
          </p:cNvPr>
          <p:cNvSpPr>
            <a:spLocks noGrp="1"/>
          </p:cNvSpPr>
          <p:nvPr>
            <p:ph type="ftr" sz="quarter" idx="11"/>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5D1003AB-12F2-48A5-9DD8-C9EEA105E74E}"/>
              </a:ext>
            </a:extLst>
          </p:cNvPr>
          <p:cNvSpPr>
            <a:spLocks noGrp="1"/>
          </p:cNvSpPr>
          <p:nvPr>
            <p:ph type="sldNum" sz="quarter" idx="12"/>
          </p:nvPr>
        </p:nvSpPr>
        <p:spPr/>
        <p:txBody>
          <a:bodyPr/>
          <a:lstStyle/>
          <a:p>
            <a:pPr>
              <a:defRPr/>
            </a:pPr>
            <a:fld id="{D5904C6E-634E-485A-B280-3B8C1F93F1E1}" type="slidenum">
              <a:rPr lang="cs-CZ" smtClean="0"/>
              <a:pPr>
                <a:defRPr/>
              </a:pPr>
              <a:t>90</a:t>
            </a:fld>
            <a:endParaRPr lang="cs-CZ"/>
          </a:p>
        </p:txBody>
      </p:sp>
    </p:spTree>
    <p:extLst>
      <p:ext uri="{BB962C8B-B14F-4D97-AF65-F5344CB8AC3E}">
        <p14:creationId xmlns:p14="http://schemas.microsoft.com/office/powerpoint/2010/main" val="280338115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2E5205-23C0-4E81-B055-F5A094FE64F1}"/>
              </a:ext>
            </a:extLst>
          </p:cNvPr>
          <p:cNvSpPr>
            <a:spLocks noGrp="1"/>
          </p:cNvSpPr>
          <p:nvPr>
            <p:ph type="title"/>
          </p:nvPr>
        </p:nvSpPr>
        <p:spPr/>
        <p:txBody>
          <a:bodyPr/>
          <a:lstStyle/>
          <a:p>
            <a:r>
              <a:rPr lang="cs-CZ" dirty="0"/>
              <a:t>ŘŠ a ZŘŠ – PO s více druhy škol</a:t>
            </a:r>
          </a:p>
        </p:txBody>
      </p:sp>
      <p:sp>
        <p:nvSpPr>
          <p:cNvPr id="3" name="Zástupný obsah 2">
            <a:extLst>
              <a:ext uri="{FF2B5EF4-FFF2-40B4-BE49-F238E27FC236}">
                <a16:creationId xmlns:a16="http://schemas.microsoft.com/office/drawing/2014/main" id="{A9380018-EE6F-49FE-9E08-32632C2881D9}"/>
              </a:ext>
            </a:extLst>
          </p:cNvPr>
          <p:cNvSpPr>
            <a:spLocks noGrp="1"/>
          </p:cNvSpPr>
          <p:nvPr>
            <p:ph idx="1"/>
          </p:nvPr>
        </p:nvSpPr>
        <p:spPr/>
        <p:txBody>
          <a:bodyPr/>
          <a:lstStyle/>
          <a:p>
            <a:r>
              <a:rPr lang="cs-CZ" sz="2400" dirty="0"/>
              <a:t>U právnické osoby, která vykonává činnost více druhů škol, se stanoví týdenní rozsah přímé pedagogické činnosti ředitele školy </a:t>
            </a:r>
            <a:r>
              <a:rPr lang="cs-CZ" sz="2400" strike="sngStrike" dirty="0">
                <a:solidFill>
                  <a:srgbClr val="FF0000"/>
                </a:solidFill>
              </a:rPr>
              <a:t>a jeho zástupce </a:t>
            </a:r>
            <a:r>
              <a:rPr lang="cs-CZ" sz="2400" dirty="0"/>
              <a:t>podle vykonávané činnosti školy, u které je v příloze</a:t>
            </a:r>
            <a:r>
              <a:rPr lang="cs-CZ" sz="2400" dirty="0">
                <a:solidFill>
                  <a:schemeClr val="tx2"/>
                </a:solidFill>
              </a:rPr>
              <a:t> </a:t>
            </a:r>
            <a:r>
              <a:rPr lang="cs-CZ" sz="2400" dirty="0">
                <a:solidFill>
                  <a:srgbClr val="FF0000"/>
                </a:solidFill>
              </a:rPr>
              <a:t>č. 1 </a:t>
            </a:r>
            <a:r>
              <a:rPr lang="cs-CZ" sz="2400" dirty="0"/>
              <a:t>k tomuto nařízení stanovena přímá pedagogická činnost nejnižší.</a:t>
            </a:r>
          </a:p>
          <a:p>
            <a:r>
              <a:rPr lang="cs-CZ" sz="2400" dirty="0">
                <a:solidFill>
                  <a:srgbClr val="FF0000"/>
                </a:solidFill>
              </a:rPr>
              <a:t>Do počtu jednotek podle § 4 se řediteli školy započítají všechny jednotky této právnické osoby.</a:t>
            </a:r>
          </a:p>
        </p:txBody>
      </p:sp>
      <p:sp>
        <p:nvSpPr>
          <p:cNvPr id="4" name="Zástupný symbol pro zápatí 3">
            <a:extLst>
              <a:ext uri="{FF2B5EF4-FFF2-40B4-BE49-F238E27FC236}">
                <a16:creationId xmlns:a16="http://schemas.microsoft.com/office/drawing/2014/main" id="{ABC19068-3F3A-481A-A3DA-EE86DCBE2AB6}"/>
              </a:ext>
            </a:extLst>
          </p:cNvPr>
          <p:cNvSpPr>
            <a:spLocks noGrp="1"/>
          </p:cNvSpPr>
          <p:nvPr>
            <p:ph type="ftr" sz="quarter" idx="11"/>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707DD027-4C84-4A32-9F53-32AE5ABB2BB1}"/>
              </a:ext>
            </a:extLst>
          </p:cNvPr>
          <p:cNvSpPr>
            <a:spLocks noGrp="1"/>
          </p:cNvSpPr>
          <p:nvPr>
            <p:ph type="sldNum" sz="quarter" idx="12"/>
          </p:nvPr>
        </p:nvSpPr>
        <p:spPr/>
        <p:txBody>
          <a:bodyPr/>
          <a:lstStyle/>
          <a:p>
            <a:pPr>
              <a:defRPr/>
            </a:pPr>
            <a:fld id="{D5904C6E-634E-485A-B280-3B8C1F93F1E1}" type="slidenum">
              <a:rPr lang="cs-CZ" smtClean="0"/>
              <a:pPr>
                <a:defRPr/>
              </a:pPr>
              <a:t>91</a:t>
            </a:fld>
            <a:endParaRPr lang="cs-CZ"/>
          </a:p>
        </p:txBody>
      </p:sp>
    </p:spTree>
    <p:extLst>
      <p:ext uri="{BB962C8B-B14F-4D97-AF65-F5344CB8AC3E}">
        <p14:creationId xmlns:p14="http://schemas.microsoft.com/office/powerpoint/2010/main" val="17366680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49C546-F6AA-4D44-83A7-85674CD0B090}"/>
              </a:ext>
            </a:extLst>
          </p:cNvPr>
          <p:cNvSpPr>
            <a:spLocks noGrp="1"/>
          </p:cNvSpPr>
          <p:nvPr>
            <p:ph type="title"/>
          </p:nvPr>
        </p:nvSpPr>
        <p:spPr/>
        <p:txBody>
          <a:bodyPr/>
          <a:lstStyle/>
          <a:p>
            <a:r>
              <a:rPr lang="cs-CZ" dirty="0"/>
              <a:t>Zastupování vedoucího pracovníka</a:t>
            </a:r>
          </a:p>
        </p:txBody>
      </p:sp>
      <p:sp>
        <p:nvSpPr>
          <p:cNvPr id="3" name="Zástupný obsah 2">
            <a:extLst>
              <a:ext uri="{FF2B5EF4-FFF2-40B4-BE49-F238E27FC236}">
                <a16:creationId xmlns:a16="http://schemas.microsoft.com/office/drawing/2014/main" id="{7C6241B4-9737-45D4-B08A-D53DE9300BDD}"/>
              </a:ext>
            </a:extLst>
          </p:cNvPr>
          <p:cNvSpPr>
            <a:spLocks noGrp="1"/>
          </p:cNvSpPr>
          <p:nvPr>
            <p:ph idx="1"/>
          </p:nvPr>
        </p:nvSpPr>
        <p:spPr/>
        <p:txBody>
          <a:bodyPr/>
          <a:lstStyle/>
          <a:p>
            <a:r>
              <a:rPr lang="cs-CZ" sz="2400" dirty="0"/>
              <a:t>Pedagogický pracovník, který zastupuje vedoucího pedagogického pracovníka v plném rozsahu alespoň 4 po sobě následujících týdnů, vykonává od začátku pátého týdne přímou pedagogickou činnost v týdenním rozsahu stanoveném pro zastupovaného pedagogického pracovníka.</a:t>
            </a:r>
          </a:p>
          <a:p>
            <a:r>
              <a:rPr lang="cs-CZ" sz="2400" dirty="0"/>
              <a:t>Příplatek za vedení přísluší od prvního dne zastupování.</a:t>
            </a:r>
          </a:p>
        </p:txBody>
      </p:sp>
      <p:sp>
        <p:nvSpPr>
          <p:cNvPr id="4" name="Zástupný symbol pro zápatí 3">
            <a:extLst>
              <a:ext uri="{FF2B5EF4-FFF2-40B4-BE49-F238E27FC236}">
                <a16:creationId xmlns:a16="http://schemas.microsoft.com/office/drawing/2014/main" id="{96FCA7E0-3432-419A-A1FE-7D8DB171F5D2}"/>
              </a:ext>
            </a:extLst>
          </p:cNvPr>
          <p:cNvSpPr>
            <a:spLocks noGrp="1"/>
          </p:cNvSpPr>
          <p:nvPr>
            <p:ph type="ftr" sz="quarter" idx="11"/>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8346E314-B4CA-49F7-884D-758F4A19C822}"/>
              </a:ext>
            </a:extLst>
          </p:cNvPr>
          <p:cNvSpPr>
            <a:spLocks noGrp="1"/>
          </p:cNvSpPr>
          <p:nvPr>
            <p:ph type="sldNum" sz="quarter" idx="12"/>
          </p:nvPr>
        </p:nvSpPr>
        <p:spPr/>
        <p:txBody>
          <a:bodyPr/>
          <a:lstStyle/>
          <a:p>
            <a:pPr>
              <a:defRPr/>
            </a:pPr>
            <a:fld id="{D5904C6E-634E-485A-B280-3B8C1F93F1E1}" type="slidenum">
              <a:rPr lang="cs-CZ" smtClean="0"/>
              <a:pPr>
                <a:defRPr/>
              </a:pPr>
              <a:t>92</a:t>
            </a:fld>
            <a:endParaRPr lang="cs-CZ"/>
          </a:p>
        </p:txBody>
      </p:sp>
    </p:spTree>
    <p:extLst>
      <p:ext uri="{BB962C8B-B14F-4D97-AF65-F5344CB8AC3E}">
        <p14:creationId xmlns:p14="http://schemas.microsoft.com/office/powerpoint/2010/main" val="323789520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595218-DB3C-45E4-B5F8-EDB8F80B3302}"/>
              </a:ext>
            </a:extLst>
          </p:cNvPr>
          <p:cNvSpPr>
            <a:spLocks noGrp="1"/>
          </p:cNvSpPr>
          <p:nvPr>
            <p:ph type="title"/>
          </p:nvPr>
        </p:nvSpPr>
        <p:spPr/>
        <p:txBody>
          <a:bodyPr/>
          <a:lstStyle/>
          <a:p>
            <a:r>
              <a:rPr lang="cs-CZ" dirty="0"/>
              <a:t>Pedagogická intervence</a:t>
            </a:r>
          </a:p>
        </p:txBody>
      </p:sp>
      <p:sp>
        <p:nvSpPr>
          <p:cNvPr id="3" name="Zástupný obsah 2">
            <a:extLst>
              <a:ext uri="{FF2B5EF4-FFF2-40B4-BE49-F238E27FC236}">
                <a16:creationId xmlns:a16="http://schemas.microsoft.com/office/drawing/2014/main" id="{37CAED67-9F71-47D9-8E76-4D45161994E2}"/>
              </a:ext>
            </a:extLst>
          </p:cNvPr>
          <p:cNvSpPr>
            <a:spLocks noGrp="1"/>
          </p:cNvSpPr>
          <p:nvPr>
            <p:ph idx="1"/>
          </p:nvPr>
        </p:nvSpPr>
        <p:spPr/>
        <p:txBody>
          <a:bodyPr/>
          <a:lstStyle/>
          <a:p>
            <a:r>
              <a:rPr lang="cs-CZ" dirty="0"/>
              <a:t>Týdenní rozsah přímé pedagogické činnosti stanovený v příloze k tomuto nařízení se zvyšuje o 1 hodinu, poskytuje-li pedagogický pracovník pedagogickou intervenci jako podpůrné opatření. </a:t>
            </a:r>
          </a:p>
          <a:p>
            <a:r>
              <a:rPr lang="cs-CZ" dirty="0"/>
              <a:t>Věta první se nepoužije u pedagogického pracovníka se sjednanou kratší než stanovenou týdenní pracovní dobou a u pedagogického pracovníka, pro kterého je týdenní rozsah přímé pedagogické činnosti stanoven v rozpětí.</a:t>
            </a:r>
          </a:p>
        </p:txBody>
      </p:sp>
    </p:spTree>
    <p:extLst>
      <p:ext uri="{BB962C8B-B14F-4D97-AF65-F5344CB8AC3E}">
        <p14:creationId xmlns:p14="http://schemas.microsoft.com/office/powerpoint/2010/main" val="406325637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3BB22A-CE9E-40C0-96F6-1C048E13FE9E}"/>
              </a:ext>
            </a:extLst>
          </p:cNvPr>
          <p:cNvSpPr>
            <a:spLocks noGrp="1"/>
          </p:cNvSpPr>
          <p:nvPr>
            <p:ph type="title"/>
          </p:nvPr>
        </p:nvSpPr>
        <p:spPr/>
        <p:txBody>
          <a:bodyPr/>
          <a:lstStyle/>
          <a:p>
            <a:r>
              <a:rPr lang="cs-CZ" dirty="0"/>
              <a:t>VOŠ, trenéři</a:t>
            </a:r>
          </a:p>
        </p:txBody>
      </p:sp>
      <p:sp>
        <p:nvSpPr>
          <p:cNvPr id="3" name="Zástupný obsah 2">
            <a:extLst>
              <a:ext uri="{FF2B5EF4-FFF2-40B4-BE49-F238E27FC236}">
                <a16:creationId xmlns:a16="http://schemas.microsoft.com/office/drawing/2014/main" id="{67DD0203-21A9-4F96-B44B-47D185FB4FC7}"/>
              </a:ext>
            </a:extLst>
          </p:cNvPr>
          <p:cNvSpPr>
            <a:spLocks noGrp="1"/>
          </p:cNvSpPr>
          <p:nvPr>
            <p:ph idx="1"/>
          </p:nvPr>
        </p:nvSpPr>
        <p:spPr/>
        <p:txBody>
          <a:bodyPr/>
          <a:lstStyle/>
          <a:p>
            <a:r>
              <a:rPr lang="cs-CZ" sz="2400" dirty="0"/>
              <a:t>Do týdenního rozsahu přímé pedagogické činnosti učitelů vyšších odborných škol (21 hodin týdně) může ředitel školy započítat až 3 hodiny konzultační činnosti týdně.</a:t>
            </a:r>
          </a:p>
          <a:p>
            <a:r>
              <a:rPr lang="cs-CZ" sz="2400" dirty="0"/>
              <a:t>Do týdenního rozsahu přímé pedagogické činnosti trenéra (21-26 hodin týdně) může ředitel školy započítat až 4 hodiny trenérské činnosti na soutěži žáků nebo studentů.</a:t>
            </a:r>
          </a:p>
        </p:txBody>
      </p:sp>
      <p:sp>
        <p:nvSpPr>
          <p:cNvPr id="4" name="Zástupný symbol pro zápatí 3">
            <a:extLst>
              <a:ext uri="{FF2B5EF4-FFF2-40B4-BE49-F238E27FC236}">
                <a16:creationId xmlns:a16="http://schemas.microsoft.com/office/drawing/2014/main" id="{31B9DC2D-81F1-4869-AC03-B8021C41F112}"/>
              </a:ext>
            </a:extLst>
          </p:cNvPr>
          <p:cNvSpPr>
            <a:spLocks noGrp="1"/>
          </p:cNvSpPr>
          <p:nvPr>
            <p:ph type="ftr" sz="quarter" idx="11"/>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8C0135E9-2768-4B90-BB3F-A1A53508BF47}"/>
              </a:ext>
            </a:extLst>
          </p:cNvPr>
          <p:cNvSpPr>
            <a:spLocks noGrp="1"/>
          </p:cNvSpPr>
          <p:nvPr>
            <p:ph type="sldNum" sz="quarter" idx="12"/>
          </p:nvPr>
        </p:nvSpPr>
        <p:spPr/>
        <p:txBody>
          <a:bodyPr/>
          <a:lstStyle/>
          <a:p>
            <a:pPr>
              <a:defRPr/>
            </a:pPr>
            <a:fld id="{D5904C6E-634E-485A-B280-3B8C1F93F1E1}" type="slidenum">
              <a:rPr lang="cs-CZ" smtClean="0"/>
              <a:pPr>
                <a:defRPr/>
              </a:pPr>
              <a:t>94</a:t>
            </a:fld>
            <a:endParaRPr lang="cs-CZ"/>
          </a:p>
        </p:txBody>
      </p:sp>
    </p:spTree>
    <p:extLst>
      <p:ext uri="{BB962C8B-B14F-4D97-AF65-F5344CB8AC3E}">
        <p14:creationId xmlns:p14="http://schemas.microsoft.com/office/powerpoint/2010/main" val="422969056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F18093-5AAE-4F93-BE21-02E5FB29ED40}"/>
              </a:ext>
            </a:extLst>
          </p:cNvPr>
          <p:cNvSpPr>
            <a:spLocks noGrp="1"/>
          </p:cNvSpPr>
          <p:nvPr>
            <p:ph type="title"/>
          </p:nvPr>
        </p:nvSpPr>
        <p:spPr/>
        <p:txBody>
          <a:bodyPr/>
          <a:lstStyle/>
          <a:p>
            <a:r>
              <a:rPr lang="cs-CZ" dirty="0"/>
              <a:t>Učitel ZUŠ</a:t>
            </a:r>
          </a:p>
        </p:txBody>
      </p:sp>
      <p:sp>
        <p:nvSpPr>
          <p:cNvPr id="3" name="Zástupný obsah 2">
            <a:extLst>
              <a:ext uri="{FF2B5EF4-FFF2-40B4-BE49-F238E27FC236}">
                <a16:creationId xmlns:a16="http://schemas.microsoft.com/office/drawing/2014/main" id="{2D40B9A9-4FFD-4DBF-93B8-5B6305049F21}"/>
              </a:ext>
            </a:extLst>
          </p:cNvPr>
          <p:cNvSpPr>
            <a:spLocks noGrp="1"/>
          </p:cNvSpPr>
          <p:nvPr>
            <p:ph idx="1"/>
          </p:nvPr>
        </p:nvSpPr>
        <p:spPr/>
        <p:txBody>
          <a:bodyPr/>
          <a:lstStyle/>
          <a:p>
            <a:r>
              <a:rPr lang="cs-CZ" sz="2400" dirty="0"/>
              <a:t>který vykonává činnost učitele individuální (23 hodin týdně), skupinové nebo kolektivní výuky (21 hodin týdně), stanoví ředitel školy týdenní rozsah přímé pedagogické činnosti podle vykonávané činnosti, která u něj převažuje. V případě stejného podílu stanoví týdenní rozsah přímé pedagogické činnosti podle výuky, u které je v příloze </a:t>
            </a:r>
            <a:r>
              <a:rPr lang="cs-CZ" sz="2400" dirty="0">
                <a:solidFill>
                  <a:srgbClr val="FF0000"/>
                </a:solidFill>
              </a:rPr>
              <a:t>č. 1 </a:t>
            </a:r>
            <a:r>
              <a:rPr lang="cs-CZ" sz="2400" dirty="0"/>
              <a:t>k tomuto nařízení stanovena přímá pedagogická činnost nejnižší.</a:t>
            </a:r>
          </a:p>
        </p:txBody>
      </p:sp>
      <p:sp>
        <p:nvSpPr>
          <p:cNvPr id="4" name="Zástupný symbol pro zápatí 3">
            <a:extLst>
              <a:ext uri="{FF2B5EF4-FFF2-40B4-BE49-F238E27FC236}">
                <a16:creationId xmlns:a16="http://schemas.microsoft.com/office/drawing/2014/main" id="{BF18FCB7-E6BB-4C0C-B459-49862BD608C3}"/>
              </a:ext>
            </a:extLst>
          </p:cNvPr>
          <p:cNvSpPr>
            <a:spLocks noGrp="1"/>
          </p:cNvSpPr>
          <p:nvPr>
            <p:ph type="ftr" sz="quarter" idx="11"/>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0ED7A423-BD95-48B2-A52C-9BE1DE7B6580}"/>
              </a:ext>
            </a:extLst>
          </p:cNvPr>
          <p:cNvSpPr>
            <a:spLocks noGrp="1"/>
          </p:cNvSpPr>
          <p:nvPr>
            <p:ph type="sldNum" sz="quarter" idx="12"/>
          </p:nvPr>
        </p:nvSpPr>
        <p:spPr/>
        <p:txBody>
          <a:bodyPr/>
          <a:lstStyle/>
          <a:p>
            <a:pPr>
              <a:defRPr/>
            </a:pPr>
            <a:fld id="{D5904C6E-634E-485A-B280-3B8C1F93F1E1}" type="slidenum">
              <a:rPr lang="cs-CZ" smtClean="0"/>
              <a:pPr>
                <a:defRPr/>
              </a:pPr>
              <a:t>95</a:t>
            </a:fld>
            <a:endParaRPr lang="cs-CZ"/>
          </a:p>
        </p:txBody>
      </p:sp>
    </p:spTree>
    <p:extLst>
      <p:ext uri="{BB962C8B-B14F-4D97-AF65-F5344CB8AC3E}">
        <p14:creationId xmlns:p14="http://schemas.microsoft.com/office/powerpoint/2010/main" val="108253481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F63384-BC81-49DA-BEBC-3F91E40E1C0C}"/>
              </a:ext>
            </a:extLst>
          </p:cNvPr>
          <p:cNvSpPr>
            <a:spLocks noGrp="1"/>
          </p:cNvSpPr>
          <p:nvPr>
            <p:ph type="title"/>
          </p:nvPr>
        </p:nvSpPr>
        <p:spPr/>
        <p:txBody>
          <a:bodyPr/>
          <a:lstStyle/>
          <a:p>
            <a:r>
              <a:rPr lang="cs-CZ" dirty="0"/>
              <a:t>Spojená ZŠ a MŠ</a:t>
            </a:r>
          </a:p>
        </p:txBody>
      </p:sp>
      <p:sp>
        <p:nvSpPr>
          <p:cNvPr id="3" name="Zástupný obsah 2">
            <a:extLst>
              <a:ext uri="{FF2B5EF4-FFF2-40B4-BE49-F238E27FC236}">
                <a16:creationId xmlns:a16="http://schemas.microsoft.com/office/drawing/2014/main" id="{02F63DA4-31C7-4606-A299-9E7F452AE7A4}"/>
              </a:ext>
            </a:extLst>
          </p:cNvPr>
          <p:cNvSpPr>
            <a:spLocks noGrp="1"/>
          </p:cNvSpPr>
          <p:nvPr>
            <p:ph idx="1"/>
          </p:nvPr>
        </p:nvSpPr>
        <p:spPr/>
        <p:txBody>
          <a:bodyPr/>
          <a:lstStyle/>
          <a:p>
            <a:r>
              <a:rPr lang="cs-CZ" sz="2400" strike="sngStrike" dirty="0"/>
              <a:t>Pedagogickému pracovníkovi, který není jmenován do funkce zástupce ředitele školy, ale řídí některou ze škol, jejíž činnost daná právnická osoba vykonává, </a:t>
            </a:r>
            <a:r>
              <a:rPr lang="cs-CZ" sz="2400" u="sng" strike="sngStrike" dirty="0"/>
              <a:t>může</a:t>
            </a:r>
            <a:r>
              <a:rPr lang="cs-CZ" sz="2400" strike="sngStrike" dirty="0"/>
              <a:t> ředitel školy snížit týdenní rozsah přímé pedagogické činnosti až do výše stanovené tímto nařízením pro zástupce ředitele školy, kterou řídí (obvykle 25 hodin týdně namísto 31 hodin týdně).</a:t>
            </a:r>
          </a:p>
        </p:txBody>
      </p:sp>
      <p:sp>
        <p:nvSpPr>
          <p:cNvPr id="4" name="Zástupný symbol pro zápatí 3">
            <a:extLst>
              <a:ext uri="{FF2B5EF4-FFF2-40B4-BE49-F238E27FC236}">
                <a16:creationId xmlns:a16="http://schemas.microsoft.com/office/drawing/2014/main" id="{2FF0FC98-A573-45A9-84A2-2A6FBD56C717}"/>
              </a:ext>
            </a:extLst>
          </p:cNvPr>
          <p:cNvSpPr>
            <a:spLocks noGrp="1"/>
          </p:cNvSpPr>
          <p:nvPr>
            <p:ph type="ftr" sz="quarter" idx="11"/>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24210648-E926-48D1-B496-A7D40B2E7D43}"/>
              </a:ext>
            </a:extLst>
          </p:cNvPr>
          <p:cNvSpPr>
            <a:spLocks noGrp="1"/>
          </p:cNvSpPr>
          <p:nvPr>
            <p:ph type="sldNum" sz="quarter" idx="12"/>
          </p:nvPr>
        </p:nvSpPr>
        <p:spPr/>
        <p:txBody>
          <a:bodyPr/>
          <a:lstStyle/>
          <a:p>
            <a:pPr>
              <a:defRPr/>
            </a:pPr>
            <a:fld id="{D5904C6E-634E-485A-B280-3B8C1F93F1E1}" type="slidenum">
              <a:rPr lang="cs-CZ" smtClean="0"/>
              <a:pPr>
                <a:defRPr/>
              </a:pPr>
              <a:t>96</a:t>
            </a:fld>
            <a:endParaRPr lang="cs-CZ"/>
          </a:p>
        </p:txBody>
      </p:sp>
    </p:spTree>
    <p:extLst>
      <p:ext uri="{BB962C8B-B14F-4D97-AF65-F5344CB8AC3E}">
        <p14:creationId xmlns:p14="http://schemas.microsoft.com/office/powerpoint/2010/main" val="424313920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3C5F53-ADA1-4426-B7C0-A30A049E43A5}"/>
              </a:ext>
            </a:extLst>
          </p:cNvPr>
          <p:cNvSpPr>
            <a:spLocks noGrp="1"/>
          </p:cNvSpPr>
          <p:nvPr>
            <p:ph type="title"/>
          </p:nvPr>
        </p:nvSpPr>
        <p:spPr/>
        <p:txBody>
          <a:bodyPr/>
          <a:lstStyle/>
          <a:p>
            <a:r>
              <a:rPr lang="cs-CZ" dirty="0"/>
              <a:t>Učitel učící v cizím jazyce</a:t>
            </a:r>
          </a:p>
        </p:txBody>
      </p:sp>
      <p:sp>
        <p:nvSpPr>
          <p:cNvPr id="3" name="Zástupný obsah 2">
            <a:extLst>
              <a:ext uri="{FF2B5EF4-FFF2-40B4-BE49-F238E27FC236}">
                <a16:creationId xmlns:a16="http://schemas.microsoft.com/office/drawing/2014/main" id="{45F9F446-3552-4AE4-899C-576B2EBBB901}"/>
              </a:ext>
            </a:extLst>
          </p:cNvPr>
          <p:cNvSpPr>
            <a:spLocks noGrp="1"/>
          </p:cNvSpPr>
          <p:nvPr>
            <p:ph idx="1"/>
          </p:nvPr>
        </p:nvSpPr>
        <p:spPr/>
        <p:txBody>
          <a:bodyPr/>
          <a:lstStyle/>
          <a:p>
            <a:r>
              <a:rPr lang="cs-CZ" sz="2400" dirty="0"/>
              <a:t>Učiteli vyučujícímu předmět v cizím jazyce ve škole, která na základě povolení ministerstva vyučuje vybrané předměty v cizím jazyce, může ředitel školy snížit rozsah přímé pedagogické činnosti až o 3 hodiny týdně. To neplatí pro výuku cizích jazyků.</a:t>
            </a:r>
          </a:p>
        </p:txBody>
      </p:sp>
      <p:sp>
        <p:nvSpPr>
          <p:cNvPr id="4" name="Zástupný symbol pro zápatí 3">
            <a:extLst>
              <a:ext uri="{FF2B5EF4-FFF2-40B4-BE49-F238E27FC236}">
                <a16:creationId xmlns:a16="http://schemas.microsoft.com/office/drawing/2014/main" id="{FBD280E6-3B37-4ED7-94FB-8748BF58C271}"/>
              </a:ext>
            </a:extLst>
          </p:cNvPr>
          <p:cNvSpPr>
            <a:spLocks noGrp="1"/>
          </p:cNvSpPr>
          <p:nvPr>
            <p:ph type="ftr" sz="quarter" idx="11"/>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97CA9D85-8307-4857-A69B-D01A29C3BCBC}"/>
              </a:ext>
            </a:extLst>
          </p:cNvPr>
          <p:cNvSpPr>
            <a:spLocks noGrp="1"/>
          </p:cNvSpPr>
          <p:nvPr>
            <p:ph type="sldNum" sz="quarter" idx="12"/>
          </p:nvPr>
        </p:nvSpPr>
        <p:spPr/>
        <p:txBody>
          <a:bodyPr/>
          <a:lstStyle/>
          <a:p>
            <a:pPr>
              <a:defRPr/>
            </a:pPr>
            <a:fld id="{D5904C6E-634E-485A-B280-3B8C1F93F1E1}" type="slidenum">
              <a:rPr lang="cs-CZ" smtClean="0"/>
              <a:pPr>
                <a:defRPr/>
              </a:pPr>
              <a:t>97</a:t>
            </a:fld>
            <a:endParaRPr lang="cs-CZ"/>
          </a:p>
        </p:txBody>
      </p:sp>
    </p:spTree>
    <p:extLst>
      <p:ext uri="{BB962C8B-B14F-4D97-AF65-F5344CB8AC3E}">
        <p14:creationId xmlns:p14="http://schemas.microsoft.com/office/powerpoint/2010/main" val="219668890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25B3F3-4E3A-4E69-B053-5592489CECD6}"/>
              </a:ext>
            </a:extLst>
          </p:cNvPr>
          <p:cNvSpPr>
            <a:spLocks noGrp="1"/>
          </p:cNvSpPr>
          <p:nvPr>
            <p:ph type="title"/>
          </p:nvPr>
        </p:nvSpPr>
        <p:spPr/>
        <p:txBody>
          <a:bodyPr/>
          <a:lstStyle/>
          <a:p>
            <a:r>
              <a:rPr lang="cs-CZ" dirty="0"/>
              <a:t>Výchovný poradce</a:t>
            </a:r>
          </a:p>
        </p:txBody>
      </p:sp>
      <p:sp>
        <p:nvSpPr>
          <p:cNvPr id="3" name="Zástupný obsah 2">
            <a:extLst>
              <a:ext uri="{FF2B5EF4-FFF2-40B4-BE49-F238E27FC236}">
                <a16:creationId xmlns:a16="http://schemas.microsoft.com/office/drawing/2014/main" id="{B05E056B-37DA-4845-A4DF-C6FE9990780A}"/>
              </a:ext>
            </a:extLst>
          </p:cNvPr>
          <p:cNvSpPr>
            <a:spLocks noGrp="1"/>
          </p:cNvSpPr>
          <p:nvPr>
            <p:ph idx="1"/>
          </p:nvPr>
        </p:nvSpPr>
        <p:spPr/>
        <p:txBody>
          <a:bodyPr/>
          <a:lstStyle/>
          <a:p>
            <a:r>
              <a:rPr lang="cs-CZ" sz="2400" dirty="0"/>
              <a:t>V základní a střední škole s počtem žáků</a:t>
            </a:r>
          </a:p>
          <a:p>
            <a:pPr lvl="1"/>
            <a:r>
              <a:rPr lang="cs-CZ" dirty="0"/>
              <a:t>do 150 o 1 hodinu týdně,</a:t>
            </a:r>
          </a:p>
          <a:p>
            <a:pPr lvl="1"/>
            <a:r>
              <a:rPr lang="cs-CZ" dirty="0"/>
              <a:t>do 250 o 2 hodiny týdně,</a:t>
            </a:r>
          </a:p>
          <a:p>
            <a:pPr lvl="1"/>
            <a:r>
              <a:rPr lang="cs-CZ" dirty="0"/>
              <a:t>do 550 o 3 hodiny týdně,</a:t>
            </a:r>
          </a:p>
          <a:p>
            <a:pPr lvl="1"/>
            <a:r>
              <a:rPr lang="cs-CZ" dirty="0"/>
              <a:t>do 800 o 4 hodiny týdně,</a:t>
            </a:r>
          </a:p>
          <a:p>
            <a:pPr lvl="1"/>
            <a:r>
              <a:rPr lang="cs-CZ" dirty="0"/>
              <a:t>nad 800 o 5 hodin týdně,</a:t>
            </a:r>
          </a:p>
        </p:txBody>
      </p:sp>
      <p:sp>
        <p:nvSpPr>
          <p:cNvPr id="4" name="Zástupný symbol pro zápatí 3">
            <a:extLst>
              <a:ext uri="{FF2B5EF4-FFF2-40B4-BE49-F238E27FC236}">
                <a16:creationId xmlns:a16="http://schemas.microsoft.com/office/drawing/2014/main" id="{31D5704B-4AA7-4326-A6AE-AC7253DF2F1D}"/>
              </a:ext>
            </a:extLst>
          </p:cNvPr>
          <p:cNvSpPr>
            <a:spLocks noGrp="1"/>
          </p:cNvSpPr>
          <p:nvPr>
            <p:ph type="ftr" sz="quarter" idx="11"/>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23B61438-8081-433A-B738-C4A50F03D97E}"/>
              </a:ext>
            </a:extLst>
          </p:cNvPr>
          <p:cNvSpPr>
            <a:spLocks noGrp="1"/>
          </p:cNvSpPr>
          <p:nvPr>
            <p:ph type="sldNum" sz="quarter" idx="12"/>
          </p:nvPr>
        </p:nvSpPr>
        <p:spPr/>
        <p:txBody>
          <a:bodyPr/>
          <a:lstStyle/>
          <a:p>
            <a:pPr>
              <a:defRPr/>
            </a:pPr>
            <a:fld id="{D5904C6E-634E-485A-B280-3B8C1F93F1E1}" type="slidenum">
              <a:rPr lang="cs-CZ" smtClean="0"/>
              <a:pPr>
                <a:defRPr/>
              </a:pPr>
              <a:t>98</a:t>
            </a:fld>
            <a:endParaRPr lang="cs-CZ"/>
          </a:p>
        </p:txBody>
      </p:sp>
    </p:spTree>
    <p:extLst>
      <p:ext uri="{BB962C8B-B14F-4D97-AF65-F5344CB8AC3E}">
        <p14:creationId xmlns:p14="http://schemas.microsoft.com/office/powerpoint/2010/main" val="192128082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6DFED8-39E1-44C6-8182-803A4358EB17}"/>
              </a:ext>
            </a:extLst>
          </p:cNvPr>
          <p:cNvSpPr>
            <a:spLocks noGrp="1"/>
          </p:cNvSpPr>
          <p:nvPr>
            <p:ph type="title"/>
          </p:nvPr>
        </p:nvSpPr>
        <p:spPr/>
        <p:txBody>
          <a:bodyPr/>
          <a:lstStyle/>
          <a:p>
            <a:r>
              <a:rPr lang="cs-CZ" dirty="0"/>
              <a:t>Výchovný poradce</a:t>
            </a:r>
          </a:p>
        </p:txBody>
      </p:sp>
      <p:sp>
        <p:nvSpPr>
          <p:cNvPr id="3" name="Zástupný obsah 2">
            <a:extLst>
              <a:ext uri="{FF2B5EF4-FFF2-40B4-BE49-F238E27FC236}">
                <a16:creationId xmlns:a16="http://schemas.microsoft.com/office/drawing/2014/main" id="{54FE8D5F-7917-4C26-894D-ADE8482AC21A}"/>
              </a:ext>
            </a:extLst>
          </p:cNvPr>
          <p:cNvSpPr>
            <a:spLocks noGrp="1"/>
          </p:cNvSpPr>
          <p:nvPr>
            <p:ph idx="1"/>
          </p:nvPr>
        </p:nvSpPr>
        <p:spPr/>
        <p:txBody>
          <a:bodyPr/>
          <a:lstStyle/>
          <a:p>
            <a:r>
              <a:rPr lang="cs-CZ" sz="2400" dirty="0"/>
              <a:t>V základní škole speciální s počtem tříd</a:t>
            </a:r>
          </a:p>
          <a:p>
            <a:pPr lvl="1"/>
            <a:r>
              <a:rPr lang="cs-CZ" dirty="0"/>
              <a:t>do 7 o 1 hodinu týdně,</a:t>
            </a:r>
          </a:p>
          <a:p>
            <a:pPr lvl="1"/>
            <a:r>
              <a:rPr lang="cs-CZ" dirty="0"/>
              <a:t>do 12 o 2 hodiny týdně,</a:t>
            </a:r>
          </a:p>
          <a:p>
            <a:pPr lvl="1"/>
            <a:r>
              <a:rPr lang="cs-CZ" dirty="0"/>
              <a:t>nad 12 o 3 hodiny týdně.</a:t>
            </a:r>
          </a:p>
        </p:txBody>
      </p:sp>
      <p:sp>
        <p:nvSpPr>
          <p:cNvPr id="4" name="Zástupný symbol pro zápatí 3">
            <a:extLst>
              <a:ext uri="{FF2B5EF4-FFF2-40B4-BE49-F238E27FC236}">
                <a16:creationId xmlns:a16="http://schemas.microsoft.com/office/drawing/2014/main" id="{C9C63124-960F-4701-8D0B-594492EC1CF2}"/>
              </a:ext>
            </a:extLst>
          </p:cNvPr>
          <p:cNvSpPr>
            <a:spLocks noGrp="1"/>
          </p:cNvSpPr>
          <p:nvPr>
            <p:ph type="ftr" sz="quarter" idx="11"/>
          </p:nvPr>
        </p:nvSpPr>
        <p:spPr/>
        <p:txBody>
          <a:bodyPr/>
          <a:lstStyle/>
          <a:p>
            <a:pPr>
              <a:defRPr/>
            </a:pPr>
            <a:endParaRPr lang="cs-CZ"/>
          </a:p>
        </p:txBody>
      </p:sp>
      <p:sp>
        <p:nvSpPr>
          <p:cNvPr id="5" name="Zástupný symbol pro číslo snímku 4">
            <a:extLst>
              <a:ext uri="{FF2B5EF4-FFF2-40B4-BE49-F238E27FC236}">
                <a16:creationId xmlns:a16="http://schemas.microsoft.com/office/drawing/2014/main" id="{B8AA3C3F-B6E4-4A51-B4B3-4F70F4A55349}"/>
              </a:ext>
            </a:extLst>
          </p:cNvPr>
          <p:cNvSpPr>
            <a:spLocks noGrp="1"/>
          </p:cNvSpPr>
          <p:nvPr>
            <p:ph type="sldNum" sz="quarter" idx="12"/>
          </p:nvPr>
        </p:nvSpPr>
        <p:spPr/>
        <p:txBody>
          <a:bodyPr/>
          <a:lstStyle/>
          <a:p>
            <a:pPr>
              <a:defRPr/>
            </a:pPr>
            <a:fld id="{D5904C6E-634E-485A-B280-3B8C1F93F1E1}" type="slidenum">
              <a:rPr lang="cs-CZ" smtClean="0"/>
              <a:pPr>
                <a:defRPr/>
              </a:pPr>
              <a:t>99</a:t>
            </a:fld>
            <a:endParaRPr lang="cs-CZ"/>
          </a:p>
        </p:txBody>
      </p:sp>
    </p:spTree>
    <p:extLst>
      <p:ext uri="{BB962C8B-B14F-4D97-AF65-F5344CB8AC3E}">
        <p14:creationId xmlns:p14="http://schemas.microsoft.com/office/powerpoint/2010/main" val="196601604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TotalTime>
  <Words>15622</Words>
  <Application>Microsoft Office PowerPoint</Application>
  <PresentationFormat>Širokoúhlá obrazovka</PresentationFormat>
  <Paragraphs>1209</Paragraphs>
  <Slides>225</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225</vt:i4>
      </vt:variant>
    </vt:vector>
  </HeadingPairs>
  <TitlesOfParts>
    <vt:vector size="231" baseType="lpstr">
      <vt:lpstr>Arial</vt:lpstr>
      <vt:lpstr>Calibri</vt:lpstr>
      <vt:lpstr>Calibri Light</vt:lpstr>
      <vt:lpstr>Times New Roman</vt:lpstr>
      <vt:lpstr>Wingdings</vt:lpstr>
      <vt:lpstr>Motiv Office</vt:lpstr>
      <vt:lpstr>Pracovní právo ve školství</vt:lpstr>
      <vt:lpstr>Osnova</vt:lpstr>
      <vt:lpstr>Přehled právních předpisů</vt:lpstr>
      <vt:lpstr>Prováděcí předpisy</vt:lpstr>
      <vt:lpstr>§ 166 ŠZ – ředitel právnické osoby vykonávající činnost školy, školského zařízení</vt:lpstr>
      <vt:lpstr>Novela ŠZ účinná od 1.10.2020 - § 166</vt:lpstr>
      <vt:lpstr>§ 166 odst. 4 – zřizovatel musí odvolat ŘŠ</vt:lpstr>
      <vt:lpstr>§ 166 odst. 5 ŠZ – zřizovatel může odvolat ředitele</vt:lpstr>
      <vt:lpstr>Definice pedagogického pracovníka</vt:lpstr>
      <vt:lpstr>Kdo vykonává přímou pedagogickou činnost</vt:lpstr>
      <vt:lpstr>Předpoklady pro výkon činnosti pedagogického pracovníka</vt:lpstr>
      <vt:lpstr>Předpoklady pro výkon činnosti ředitele veřejné školy</vt:lpstr>
      <vt:lpstr>Plná způsobilost k právním úkonům - svéprávnost</vt:lpstr>
      <vt:lpstr>Bezúhonnost</vt:lpstr>
      <vt:lpstr>Prezentace aplikace PowerPoint</vt:lpstr>
      <vt:lpstr>Zdravotní způsobilost</vt:lpstr>
      <vt:lpstr>Znalost českého jazyka</vt:lpstr>
      <vt:lpstr>Výjimky z odborné kvalifikace</vt:lpstr>
      <vt:lpstr>Výjimky z odborné kvalifikace</vt:lpstr>
      <vt:lpstr>Výjimky z odborné kvalifikace - § 32 ZPP</vt:lpstr>
      <vt:lpstr>Zaměstnávání nekvalifikovaných PP</vt:lpstr>
      <vt:lpstr>ZP – uzavírání pracovněprávních vztahů</vt:lpstr>
      <vt:lpstr>Postup před vznikem pracovního poměru</vt:lpstr>
      <vt:lpstr>Jmenování vedoucího zaměstnance</vt:lpstr>
      <vt:lpstr>Odvolání z vedoucího pracovního místa</vt:lpstr>
      <vt:lpstr> 73a ZP</vt:lpstr>
      <vt:lpstr>Pracovní smlouva – podstatné náležitosti</vt:lpstr>
      <vt:lpstr>Druh práce</vt:lpstr>
      <vt:lpstr>Zkušební doba</vt:lpstr>
      <vt:lpstr>Pracovní poměr na dobu určitou § 39 ZP</vt:lpstr>
      <vt:lpstr>Pracovní poměr na dobu určitou PP - § 23a</vt:lpstr>
      <vt:lpstr>Výjimky z uzavírání prac. poměru na dobu neurčitou PP</vt:lpstr>
      <vt:lpstr>Výjimky pro zaměstnance § 39 odst. 4 ZP</vt:lpstr>
      <vt:lpstr>§ 23a odst. 5 ZPP</vt:lpstr>
      <vt:lpstr>§ 39 odst. 5 ZP</vt:lpstr>
      <vt:lpstr>Ukončování pracovních poměrů</vt:lpstr>
      <vt:lpstr>Rozvázání pracovního poměru</vt:lpstr>
      <vt:lpstr>Dohoda o rozvázání pracovního poměru</vt:lpstr>
      <vt:lpstr>Zrušení pracovního poměru ve zkušební době</vt:lpstr>
      <vt:lpstr>Výpověď daná zaměstnancem</vt:lpstr>
      <vt:lpstr>Výpověď daná zaměstnavatelem</vt:lpstr>
      <vt:lpstr>Výpovědní důvody</vt:lpstr>
      <vt:lpstr>Odstupné</vt:lpstr>
      <vt:lpstr>Výpovědní důvody</vt:lpstr>
      <vt:lpstr>Výpovědní důvody</vt:lpstr>
      <vt:lpstr>Výpovědní důvody</vt:lpstr>
      <vt:lpstr>Výpovědní důvody</vt:lpstr>
      <vt:lpstr>Porušení pracovní kázně</vt:lpstr>
      <vt:lpstr>Výpovědní důvody</vt:lpstr>
      <vt:lpstr>Výpovědní doba</vt:lpstr>
      <vt:lpstr>Dovolená</vt:lpstr>
      <vt:lpstr>Výměra dovolené</vt:lpstr>
      <vt:lpstr>Příklad – půl roku celý úvazek, půl roku kratší úvazek – 30 hodin týdně</vt:lpstr>
      <vt:lpstr>Dovolená za kalendářní rok </vt:lpstr>
      <vt:lpstr>Poměrná část dovolené</vt:lpstr>
      <vt:lpstr>Příklad</vt:lpstr>
      <vt:lpstr>Prezentace aplikace PowerPoint</vt:lpstr>
      <vt:lpstr>Nerovnoměrné rozvržení pracovní doby</vt:lpstr>
      <vt:lpstr>§ 216 – společná ustanovení o dovolené</vt:lpstr>
      <vt:lpstr>Ostatní náhradní doby uvedené v § 348</vt:lpstr>
      <vt:lpstr>Zaměstnanec dočasně uvolněn pro výkon veřejné funkce a jeho dovolená</vt:lpstr>
      <vt:lpstr>§ 216, nový odst. 5</vt:lpstr>
      <vt:lpstr>Čerpání dovolené</vt:lpstr>
      <vt:lpstr>Čerpání dovolené</vt:lpstr>
      <vt:lpstr>Čerpání dovolené</vt:lpstr>
      <vt:lpstr>Přerušení čerpání dovolené</vt:lpstr>
      <vt:lpstr>Čerpání dovolené</vt:lpstr>
      <vt:lpstr>Změna zaměstnání</vt:lpstr>
      <vt:lpstr>Náhrada za dovolenou</vt:lpstr>
      <vt:lpstr>§ 223 krácení dovolené</vt:lpstr>
      <vt:lpstr>Zrušení krácení dovolené pro překážky v práci</vt:lpstr>
      <vt:lpstr>Pracovní doba</vt:lpstr>
      <vt:lpstr>Rozvržení pracovní doby</vt:lpstr>
      <vt:lpstr>Přestávka na jídlo a oddech</vt:lpstr>
      <vt:lpstr>Nepřetržitý odpočinek mezi dvěma směnami</vt:lpstr>
      <vt:lpstr>Práce přesčas</vt:lpstr>
      <vt:lpstr>Evidence pracovní doby</vt:lpstr>
      <vt:lpstr>Pracovní doba pedagogických pracovníků</vt:lpstr>
      <vt:lpstr>Definice přímé pedagogické činnosti</vt:lpstr>
      <vt:lpstr>Další práce související s přímou pedagogickou činností</vt:lpstr>
      <vt:lpstr>Práce související s organizací vzdělávání</vt:lpstr>
      <vt:lpstr>Povinnost PP být na pracovišti</vt:lpstr>
      <vt:lpstr>Týdenní rozsah přímé pedagogické činnosti</vt:lpstr>
      <vt:lpstr>Přespočetné hodiny</vt:lpstr>
      <vt:lpstr>Příplatek za přespočetnou hodinu bude vyplacen</vt:lpstr>
      <vt:lpstr>Přespočetné hodiny u zkrácených úvazků</vt:lpstr>
      <vt:lpstr>Nařízení vlády č. 75/2005 Sb.</vt:lpstr>
      <vt:lpstr>Prezentace aplikace PowerPoint</vt:lpstr>
      <vt:lpstr>Učitel 1. ročníku ZŠ</vt:lpstr>
      <vt:lpstr>Nerovnoměrné rozvržení přímé pedagogické činnosti</vt:lpstr>
      <vt:lpstr>ŘŠ a ZŘŠ – PO s více druhy škol</vt:lpstr>
      <vt:lpstr>Zastupování vedoucího pracovníka</vt:lpstr>
      <vt:lpstr>Pedagogická intervence</vt:lpstr>
      <vt:lpstr>VOŠ, trenéři</vt:lpstr>
      <vt:lpstr>Učitel ZUŠ</vt:lpstr>
      <vt:lpstr>Spojená ZŠ a MŠ</vt:lpstr>
      <vt:lpstr>Učitel učící v cizím jazyce</vt:lpstr>
      <vt:lpstr>Výchovný poradce</vt:lpstr>
      <vt:lpstr>Výchovný poradce</vt:lpstr>
      <vt:lpstr>učitel - metodik koordinátor v oblasti informačních a komunikačních technologií</vt:lpstr>
      <vt:lpstr>Výchovný poradce, koordinátor ICT</vt:lpstr>
      <vt:lpstr>Počet tříd jednotek rozhodný pro stanovení přímé pedagogické činnosti</vt:lpstr>
      <vt:lpstr>Rozsah PPČ zástupce ŘŠ nebo vedoucího učitele praktického vyučování</vt:lpstr>
      <vt:lpstr>§ 4b – zástupce ŘŠ, vedoucí učitel praktického vyučování</vt:lpstr>
      <vt:lpstr>§ 4b – zástupce ŘŠ, vedoucí učitel praktického vyučování</vt:lpstr>
      <vt:lpstr>§ 4b – zástupce ŘŠ</vt:lpstr>
      <vt:lpstr>§ 4b – zástupce ŘŠ, vedoucí učitel praktického vyučování</vt:lpstr>
      <vt:lpstr>§ 4c – zástupce ŘŠ, vedoucí učitel praktického vyučování</vt:lpstr>
      <vt:lpstr>Praktické vyučování</vt:lpstr>
      <vt:lpstr>Odborný výcvik</vt:lpstr>
      <vt:lpstr>§ 4d – zástupce ŘŠ, vedoucí praktického vyučování</vt:lpstr>
      <vt:lpstr>§ 4e – více zástupců ŘŠ, vedoucích učitelů praktického vyučování</vt:lpstr>
      <vt:lpstr>§ 4f</vt:lpstr>
      <vt:lpstr>§ 4g</vt:lpstr>
      <vt:lpstr>Pravidlo</vt:lpstr>
      <vt:lpstr>Společná ustanovení</vt:lpstr>
      <vt:lpstr>Týdenní rozsah přímé pedagogické činnosti</vt:lpstr>
      <vt:lpstr>MŠ</vt:lpstr>
      <vt:lpstr>Ředitel MŠ s internátním provozem</vt:lpstr>
      <vt:lpstr>ZŠ</vt:lpstr>
      <vt:lpstr>Ředitel ZŠ s první stupněm</vt:lpstr>
      <vt:lpstr>Ředitel ZŠ s druhým stupněm, s prvním a druhým stupněm </vt:lpstr>
      <vt:lpstr>Ředitel ZŠ s prvním stupněm zřízené podle § 16 odst. 9 ŠZ</vt:lpstr>
      <vt:lpstr>Ředitel ZŠ s prvním a druhým stupněm zřízené podle § 16 odst. 9 ŠZ</vt:lpstr>
      <vt:lpstr>Internát</vt:lpstr>
      <vt:lpstr>Střední škola, konzervatoř, VOŠ</vt:lpstr>
      <vt:lpstr>Střední škola, konzervatoř, VOŠ</vt:lpstr>
      <vt:lpstr>Základní umělecká škola</vt:lpstr>
      <vt:lpstr>JŠ s právem státní jazykové zkoušky</vt:lpstr>
      <vt:lpstr>Školní družina</vt:lpstr>
      <vt:lpstr>Školní klub</vt:lpstr>
      <vt:lpstr>Školské zařízení pro výkon ústavní výchovy nebo ochranné výchovy a pro preventivně výchovnou péči</vt:lpstr>
      <vt:lpstr>Domov mládeže</vt:lpstr>
      <vt:lpstr>Školská zařízení</vt:lpstr>
      <vt:lpstr>Školská zařízení</vt:lpstr>
      <vt:lpstr>Ostatní pedagogičtí pracovníci</vt:lpstr>
      <vt:lpstr>Snížení týdenního rozsahu PPČ zástupce ředitele školy nebo vedoucího učitele praktického vyučování</vt:lpstr>
      <vt:lpstr>Mateřská škola</vt:lpstr>
      <vt:lpstr>Mateřská škola</vt:lpstr>
      <vt:lpstr>Základní škola</vt:lpstr>
      <vt:lpstr>Střední škola a konzervatoř</vt:lpstr>
      <vt:lpstr>Školní družina</vt:lpstr>
      <vt:lpstr>Snížení týdenního rozsahu PPČ zástupce ředitele školy</vt:lpstr>
      <vt:lpstr>Internát</vt:lpstr>
      <vt:lpstr>Základní umělecká škola</vt:lpstr>
      <vt:lpstr>Jazyková škola s právem státní jazykové zkoušky</vt:lpstr>
      <vt:lpstr>Školské zařízení pro výkon ústavní výchovy nebo ochranné výchovy a pro preventivně výchovnou péči</vt:lpstr>
      <vt:lpstr>Domov mládeže</vt:lpstr>
      <vt:lpstr>Školské poradenské zařízení</vt:lpstr>
      <vt:lpstr>Vyšší odborná škola</vt:lpstr>
      <vt:lpstr>Školní klub</vt:lpstr>
      <vt:lpstr>Příklad č. 1 – Mateřská škola s 1 pracovištěm</vt:lpstr>
      <vt:lpstr>Příklad č. 1</vt:lpstr>
      <vt:lpstr>Příklad č.  2 - </vt:lpstr>
      <vt:lpstr>Příklad č. 2 </vt:lpstr>
      <vt:lpstr>Příklad č. 3</vt:lpstr>
      <vt:lpstr>Příklad č. 3</vt:lpstr>
      <vt:lpstr>Příklad č. 3</vt:lpstr>
      <vt:lpstr>Příklad č. 4</vt:lpstr>
      <vt:lpstr>Příklad č. 4</vt:lpstr>
      <vt:lpstr>Příklad č. 5</vt:lpstr>
      <vt:lpstr>Příklad č. 5</vt:lpstr>
      <vt:lpstr>Organizační opatření</vt:lpstr>
      <vt:lpstr>Například</vt:lpstr>
      <vt:lpstr>Pracovněprávní aspekty</vt:lpstr>
      <vt:lpstr>Závěr</vt:lpstr>
      <vt:lpstr>Překážky v práci</vt:lpstr>
      <vt:lpstr>Překážky v práci na straně zaměstnance</vt:lpstr>
      <vt:lpstr>Překážky v práci na straně zaměstnance</vt:lpstr>
      <vt:lpstr>Důležité osobní překážky v práci</vt:lpstr>
      <vt:lpstr>Překážky v práci z důvodu obecného zájmu </vt:lpstr>
      <vt:lpstr>Zvláštní případy ve školství</vt:lpstr>
      <vt:lpstr>Překážky v práci na straně zaměstnavatele</vt:lpstr>
      <vt:lpstr>Jiné překážky na straně zaměstnavatele</vt:lpstr>
      <vt:lpstr>Odpovědnost za škodu</vt:lpstr>
      <vt:lpstr>Škoda způsobená zaměstnancem</vt:lpstr>
      <vt:lpstr>Škoda způsobená zaměstnancem</vt:lpstr>
      <vt:lpstr>Rozsah náhrady škody</vt:lpstr>
      <vt:lpstr>§ 334 – Doručování – účinnost od 30.7.2020</vt:lpstr>
      <vt:lpstr>§ 335a – Doručování zaměstnavatelem prostřednictvím datových schránek</vt:lpstr>
      <vt:lpstr>§ 336 – Doručování zaměstnavatelem prostřednictvím provozovatele poštovních služeb</vt:lpstr>
      <vt:lpstr>§ 337 - Doručování písemnosti určené zaměstnavateli zaměstnancem</vt:lpstr>
      <vt:lpstr>Platové poměry zaměstnanců</vt:lpstr>
      <vt:lpstr>Osnova</vt:lpstr>
      <vt:lpstr>Základní pojmy</vt:lpstr>
      <vt:lpstr>Základní pravidla poskytování mzdy,platu</vt:lpstr>
      <vt:lpstr>Minimální mzda</vt:lpstr>
      <vt:lpstr>Zaručená mzda</vt:lpstr>
      <vt:lpstr>Zaručená mzda - § 3 nař.vl. 1.1.2022</vt:lpstr>
      <vt:lpstr>Povinnosti zaměstnavatele</vt:lpstr>
      <vt:lpstr>Náležitosti platového výměru</vt:lpstr>
      <vt:lpstr>Platová třída</vt:lpstr>
      <vt:lpstr>Kvalifikační předpoklady</vt:lpstr>
      <vt:lpstr>Kvalifikační předpoklady</vt:lpstr>
      <vt:lpstr>Výjimečné zařazení do platové třídy</vt:lpstr>
      <vt:lpstr>Plat vedoucího zaměstnance</vt:lpstr>
      <vt:lpstr>Ředitelky mateřských škol</vt:lpstr>
      <vt:lpstr>Platový stupeň</vt:lpstr>
      <vt:lpstr>Prezentace aplikace PowerPoint</vt:lpstr>
      <vt:lpstr>Záporná hodnota zápočtu praxe</vt:lpstr>
      <vt:lpstr>Platový postup</vt:lpstr>
      <vt:lpstr>Platový tarif</vt:lpstr>
      <vt:lpstr>Zvláštní způsob stanovení platového tarifu</vt:lpstr>
      <vt:lpstr>Příplatek za vedení</vt:lpstr>
      <vt:lpstr>Prezentace aplikace PowerPoint</vt:lpstr>
      <vt:lpstr>Bezstupňové řízení</vt:lpstr>
      <vt:lpstr>Kdo je vedoucím zaměstnancem</vt:lpstr>
      <vt:lpstr>Zvláštní příplatek (§ 129 zákoníku práce)</vt:lpstr>
      <vt:lpstr>Zvláštní příplatek – II. skupina 750 – 2500 Kč</vt:lpstr>
      <vt:lpstr>Příplatek za třídnictví</vt:lpstr>
      <vt:lpstr>Osobní příplatek</vt:lpstr>
      <vt:lpstr>Specializační příplatek (§ 133 zákoníku práce)</vt:lpstr>
      <vt:lpstr>Další složky platu </vt:lpstr>
      <vt:lpstr>Příplatek za noční práci (§ 125 ZP)</vt:lpstr>
      <vt:lpstr>Příplatek za práci v sobotu a neděli (§ 126 zákoníku práce)</vt:lpstr>
      <vt:lpstr>Plat nebo náhradní volno za práci ve svátek (§ 135 zákoníku práce)</vt:lpstr>
      <vt:lpstr>Plat nebo náhradní volno za práci přesčas (§ 127 zákoníku práce)</vt:lpstr>
      <vt:lpstr>Práce přesčas</vt:lpstr>
      <vt:lpstr>Práce přesčas</vt:lpstr>
      <vt:lpstr>Příplatek za rozdělenou směnu (§ 130 zákoníku práce)</vt:lpstr>
      <vt:lpstr>Odměna (§ 134 zákoníku práce)</vt:lpstr>
      <vt:lpstr>Cílová odměna (§ 134a zákoníku práce)</vt:lpstr>
      <vt:lpstr>Odměna za pracovní pohotovost (§ 140 zákoníku práce)</vt:lpstr>
      <vt:lpstr>ODMĚNA Z DOHOD</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Pracovní právo ve školství</dc:title>
  <dc:creator>Hana Poláková</dc:creator>
  <cp:lastModifiedBy>Hana Poláková</cp:lastModifiedBy>
  <cp:revision>36</cp:revision>
  <dcterms:created xsi:type="dcterms:W3CDTF">2021-02-03T06:25:03Z</dcterms:created>
  <dcterms:modified xsi:type="dcterms:W3CDTF">2022-09-19T07:49:26Z</dcterms:modified>
</cp:coreProperties>
</file>