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5" r:id="rId1"/>
  </p:sldMasterIdLst>
  <p:sldIdLst>
    <p:sldId id="256" r:id="rId2"/>
    <p:sldId id="268" r:id="rId3"/>
    <p:sldId id="258" r:id="rId4"/>
    <p:sldId id="278" r:id="rId5"/>
    <p:sldId id="269" r:id="rId6"/>
    <p:sldId id="270" r:id="rId7"/>
    <p:sldId id="271" r:id="rId8"/>
    <p:sldId id="279" r:id="rId9"/>
    <p:sldId id="272" r:id="rId10"/>
    <p:sldId id="274" r:id="rId11"/>
    <p:sldId id="280" r:id="rId12"/>
    <p:sldId id="281" r:id="rId13"/>
    <p:sldId id="282" r:id="rId14"/>
    <p:sldId id="283" r:id="rId15"/>
    <p:sldId id="284" r:id="rId16"/>
    <p:sldId id="285" r:id="rId17"/>
    <p:sldId id="286" r:id="rId18"/>
    <p:sldId id="287" r:id="rId19"/>
    <p:sldId id="288" r:id="rId20"/>
    <p:sldId id="298" r:id="rId21"/>
    <p:sldId id="289" r:id="rId22"/>
    <p:sldId id="290" r:id="rId23"/>
    <p:sldId id="291" r:id="rId24"/>
    <p:sldId id="292" r:id="rId25"/>
    <p:sldId id="299" r:id="rId26"/>
    <p:sldId id="300" r:id="rId27"/>
    <p:sldId id="301" r:id="rId28"/>
    <p:sldId id="302" r:id="rId29"/>
    <p:sldId id="293" r:id="rId30"/>
    <p:sldId id="294" r:id="rId31"/>
    <p:sldId id="295" r:id="rId32"/>
    <p:sldId id="303" r:id="rId33"/>
    <p:sldId id="304" r:id="rId34"/>
    <p:sldId id="296" r:id="rId35"/>
    <p:sldId id="297" r:id="rId36"/>
    <p:sldId id="305" r:id="rId37"/>
    <p:sldId id="306" r:id="rId38"/>
    <p:sldId id="312" r:id="rId39"/>
    <p:sldId id="307" r:id="rId40"/>
    <p:sldId id="308" r:id="rId41"/>
    <p:sldId id="309" r:id="rId42"/>
    <p:sldId id="310" r:id="rId43"/>
    <p:sldId id="311" r:id="rId44"/>
    <p:sldId id="313" r:id="rId45"/>
    <p:sldId id="314" r:id="rId46"/>
    <p:sldId id="315" r:id="rId47"/>
    <p:sldId id="316" r:id="rId48"/>
    <p:sldId id="317" r:id="rId49"/>
    <p:sldId id="318" r:id="rId50"/>
    <p:sldId id="319" r:id="rId51"/>
    <p:sldId id="320" r:id="rId52"/>
    <p:sldId id="322" r:id="rId53"/>
    <p:sldId id="323" r:id="rId54"/>
    <p:sldId id="324" r:id="rId55"/>
    <p:sldId id="325" r:id="rId56"/>
    <p:sldId id="326" r:id="rId57"/>
    <p:sldId id="327" r:id="rId58"/>
    <p:sldId id="328" r:id="rId59"/>
    <p:sldId id="329" r:id="rId60"/>
    <p:sldId id="330" r:id="rId61"/>
    <p:sldId id="331" r:id="rId62"/>
    <p:sldId id="332" r:id="rId63"/>
    <p:sldId id="333" r:id="rId64"/>
    <p:sldId id="334" r:id="rId65"/>
    <p:sldId id="336" r:id="rId66"/>
    <p:sldId id="335" r:id="rId67"/>
    <p:sldId id="337" r:id="rId68"/>
    <p:sldId id="338" r:id="rId69"/>
    <p:sldId id="339" r:id="rId70"/>
    <p:sldId id="340" r:id="rId71"/>
    <p:sldId id="341" r:id="rId72"/>
    <p:sldId id="342" r:id="rId73"/>
    <p:sldId id="343" r:id="rId74"/>
    <p:sldId id="344" r:id="rId75"/>
    <p:sldId id="345" r:id="rId76"/>
    <p:sldId id="346" r:id="rId77"/>
    <p:sldId id="347" r:id="rId78"/>
    <p:sldId id="351" r:id="rId79"/>
    <p:sldId id="348" r:id="rId80"/>
    <p:sldId id="349"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kub Peloušek" initials="JP" lastIdx="1" clrIdx="0">
    <p:extLst>
      <p:ext uri="{19B8F6BF-5375-455C-9EA6-DF929625EA0E}">
        <p15:presenceInfo xmlns:p15="http://schemas.microsoft.com/office/powerpoint/2012/main" userId="Jakub Pelouše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58" autoAdjust="0"/>
    <p:restoredTop sz="94660"/>
  </p:normalViewPr>
  <p:slideViewPr>
    <p:cSldViewPr snapToGrid="0">
      <p:cViewPr varScale="1">
        <p:scale>
          <a:sx n="52" d="100"/>
          <a:sy n="52" d="100"/>
        </p:scale>
        <p:origin x="102"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ommentAuthors" Target="commentAuthor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1837509" y="2514600"/>
            <a:ext cx="9667103"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1837509" y="4777379"/>
            <a:ext cx="9667103"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9" name="Obdélník 8">
            <a:extLst>
              <a:ext uri="{FF2B5EF4-FFF2-40B4-BE49-F238E27FC236}">
                <a16:creationId xmlns:a16="http://schemas.microsoft.com/office/drawing/2014/main" id="{779AF831-1A7E-4F1A-B873-A316CC2AE30E}"/>
              </a:ext>
            </a:extLst>
          </p:cNvPr>
          <p:cNvSpPr/>
          <p:nvPr/>
        </p:nvSpPr>
        <p:spPr>
          <a:xfrm>
            <a:off x="0" y="6125511"/>
            <a:ext cx="12192000" cy="7785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39950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Rectangle 6">
            <a:extLst>
              <a:ext uri="{FF2B5EF4-FFF2-40B4-BE49-F238E27FC236}">
                <a16:creationId xmlns:a16="http://schemas.microsoft.com/office/drawing/2014/main" id="{61524895-841B-404C-BED3-E1B835F3C3A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Šipka: pětiúhelník 9">
            <a:extLst>
              <a:ext uri="{FF2B5EF4-FFF2-40B4-BE49-F238E27FC236}">
                <a16:creationId xmlns:a16="http://schemas.microsoft.com/office/drawing/2014/main" id="{196D9E4F-AC58-46C4-B652-F42ECFD2B72F}"/>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Zástupný symbol pro číslo snímku 7">
            <a:extLst>
              <a:ext uri="{FF2B5EF4-FFF2-40B4-BE49-F238E27FC236}">
                <a16:creationId xmlns:a16="http://schemas.microsoft.com/office/drawing/2014/main" id="{84E0F201-10F9-4E7A-A0AA-0F7B9C164FCE}"/>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258323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Jenom nadpis">
    <p:spTree>
      <p:nvGrpSpPr>
        <p:cNvPr id="1" name=""/>
        <p:cNvGrpSpPr/>
        <p:nvPr/>
      </p:nvGrpSpPr>
      <p:grpSpPr>
        <a:xfrm>
          <a:off x="0" y="0"/>
          <a:ext cx="0" cy="0"/>
          <a:chOff x="0" y="0"/>
          <a:chExt cx="0" cy="0"/>
        </a:xfrm>
      </p:grpSpPr>
      <p:sp>
        <p:nvSpPr>
          <p:cNvPr id="14" name="Šipka: pětiúhelník 13">
            <a:extLst>
              <a:ext uri="{FF2B5EF4-FFF2-40B4-BE49-F238E27FC236}">
                <a16:creationId xmlns:a16="http://schemas.microsoft.com/office/drawing/2014/main" id="{F89EFFD7-BD92-43B2-8E1D-D37D1311E1E6}"/>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5360" y="624110"/>
            <a:ext cx="10529251" cy="1280890"/>
          </a:xfrm>
        </p:spPr>
        <p:txBody>
          <a:bodyPr/>
          <a:lstStyle/>
          <a:p>
            <a:r>
              <a:rPr lang="cs-CZ"/>
              <a:t>Kliknutím lze upravit styl.</a:t>
            </a:r>
            <a:endParaRPr lang="en-US" dirty="0"/>
          </a:p>
        </p:txBody>
      </p:sp>
      <p:sp>
        <p:nvSpPr>
          <p:cNvPr id="4" name="Footer Placeholder 3"/>
          <p:cNvSpPr>
            <a:spLocks noGrp="1"/>
          </p:cNvSpPr>
          <p:nvPr>
            <p:ph type="ftr" sz="quarter" idx="11"/>
          </p:nvPr>
        </p:nvSpPr>
        <p:spPr/>
        <p:txBody>
          <a:bodyPr/>
          <a:lstStyle/>
          <a:p>
            <a:endParaRPr lang="en-US"/>
          </a:p>
        </p:txBody>
      </p:sp>
      <p:sp>
        <p:nvSpPr>
          <p:cNvPr id="6" name="Rectangle 6">
            <a:extLst>
              <a:ext uri="{FF2B5EF4-FFF2-40B4-BE49-F238E27FC236}">
                <a16:creationId xmlns:a16="http://schemas.microsoft.com/office/drawing/2014/main" id="{61524895-841B-404C-BED3-E1B835F3C3A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84E0F201-10F9-4E7A-A0AA-0F7B9C164FCE}"/>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45707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Rectangle 6">
            <a:extLst>
              <a:ext uri="{FF2B5EF4-FFF2-40B4-BE49-F238E27FC236}">
                <a16:creationId xmlns:a16="http://schemas.microsoft.com/office/drawing/2014/main" id="{F935F90C-E60E-4324-A095-D57564BFC699}"/>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Šipka: pětiúhelník 8">
            <a:extLst>
              <a:ext uri="{FF2B5EF4-FFF2-40B4-BE49-F238E27FC236}">
                <a16:creationId xmlns:a16="http://schemas.microsoft.com/office/drawing/2014/main" id="{ED150266-AA50-41A1-AA1C-63E2DB0DEC97}"/>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Zástupný symbol pro číslo snímku 7">
            <a:extLst>
              <a:ext uri="{FF2B5EF4-FFF2-40B4-BE49-F238E27FC236}">
                <a16:creationId xmlns:a16="http://schemas.microsoft.com/office/drawing/2014/main" id="{3F5F70F4-6A16-42FA-81DD-4B9FEC5AA82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69350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Prázdný">
    <p:spTree>
      <p:nvGrpSpPr>
        <p:cNvPr id="1" name=""/>
        <p:cNvGrpSpPr/>
        <p:nvPr/>
      </p:nvGrpSpPr>
      <p:grpSpPr>
        <a:xfrm>
          <a:off x="0" y="0"/>
          <a:ext cx="0" cy="0"/>
          <a:chOff x="0" y="0"/>
          <a:chExt cx="0" cy="0"/>
        </a:xfrm>
      </p:grpSpPr>
      <p:sp>
        <p:nvSpPr>
          <p:cNvPr id="13" name="Šipka: pětiúhelník 12">
            <a:extLst>
              <a:ext uri="{FF2B5EF4-FFF2-40B4-BE49-F238E27FC236}">
                <a16:creationId xmlns:a16="http://schemas.microsoft.com/office/drawing/2014/main" id="{0948C7EE-8960-4D30-B336-086412AF9B0A}"/>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Footer Placeholder 2"/>
          <p:cNvSpPr>
            <a:spLocks noGrp="1"/>
          </p:cNvSpPr>
          <p:nvPr>
            <p:ph type="ftr" sz="quarter" idx="11"/>
          </p:nvPr>
        </p:nvSpPr>
        <p:spPr/>
        <p:txBody>
          <a:bodyPr/>
          <a:lstStyle/>
          <a:p>
            <a:endParaRPr lang="en-US"/>
          </a:p>
        </p:txBody>
      </p:sp>
      <p:sp>
        <p:nvSpPr>
          <p:cNvPr id="5" name="Rectangle 6">
            <a:extLst>
              <a:ext uri="{FF2B5EF4-FFF2-40B4-BE49-F238E27FC236}">
                <a16:creationId xmlns:a16="http://schemas.microsoft.com/office/drawing/2014/main" id="{F935F90C-E60E-4324-A095-D57564BFC699}"/>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Zástupný symbol pro číslo snímku 7">
            <a:extLst>
              <a:ext uri="{FF2B5EF4-FFF2-40B4-BE49-F238E27FC236}">
                <a16:creationId xmlns:a16="http://schemas.microsoft.com/office/drawing/2014/main" id="{3F5F70F4-6A16-42FA-81DD-4B9FEC5AA82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948039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47A648E5-85B8-417C-BA83-E055B168FDF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1450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691904"/>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47A648E5-85B8-417C-BA83-E055B168FDF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4222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1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Title 1"/>
          <p:cNvSpPr>
            <a:spLocks noGrp="1"/>
          </p:cNvSpPr>
          <p:nvPr>
            <p:ph type="title"/>
          </p:nvPr>
        </p:nvSpPr>
        <p:spPr>
          <a:xfrm>
            <a:off x="971163" y="437380"/>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71163" y="158990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015291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_Obsah s titulkem">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F444B88C-14AA-4AB6-8E73-6C3B4C2222A2}"/>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4598124" y="437380"/>
            <a:ext cx="6201092" cy="5414963"/>
          </a:xfrm>
        </p:spPr>
        <p:txBody>
          <a:bodyPr anchor="ct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8" name="Rectangle 6">
            <a:extLst>
              <a:ext uri="{FF2B5EF4-FFF2-40B4-BE49-F238E27FC236}">
                <a16:creationId xmlns:a16="http://schemas.microsoft.com/office/drawing/2014/main" id="{9DCC0E6F-DD93-4657-B6BC-725B525CD27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5E2ACA0E-CF38-4C9B-8F3C-4B78D7E1A7B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9" name="Title 1">
            <a:extLst>
              <a:ext uri="{FF2B5EF4-FFF2-40B4-BE49-F238E27FC236}">
                <a16:creationId xmlns:a16="http://schemas.microsoft.com/office/drawing/2014/main" id="{C2372436-FB22-4AEB-9EFF-01B1C6D81F78}"/>
              </a:ext>
            </a:extLst>
          </p:cNvPr>
          <p:cNvSpPr>
            <a:spLocks noGrp="1"/>
          </p:cNvSpPr>
          <p:nvPr>
            <p:ph type="title"/>
          </p:nvPr>
        </p:nvSpPr>
        <p:spPr>
          <a:xfrm>
            <a:off x="971163" y="691904"/>
            <a:ext cx="3505199" cy="976312"/>
          </a:xfrm>
        </p:spPr>
        <p:txBody>
          <a:bodyPr anchor="b"/>
          <a:lstStyle>
            <a:lvl1pPr algn="l">
              <a:defRPr sz="2000" b="0"/>
            </a:lvl1pPr>
          </a:lstStyle>
          <a:p>
            <a:r>
              <a:rPr lang="cs-CZ"/>
              <a:t>Kliknutím lze upravit styl.</a:t>
            </a:r>
            <a:endParaRPr lang="en-US" dirty="0"/>
          </a:p>
        </p:txBody>
      </p:sp>
    </p:spTree>
    <p:extLst>
      <p:ext uri="{BB962C8B-B14F-4D97-AF65-F5344CB8AC3E}">
        <p14:creationId xmlns:p14="http://schemas.microsoft.com/office/powerpoint/2010/main" val="1952682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6">
            <a:extLst>
              <a:ext uri="{FF2B5EF4-FFF2-40B4-BE49-F238E27FC236}">
                <a16:creationId xmlns:a16="http://schemas.microsoft.com/office/drawing/2014/main" id="{4D8F555D-37A5-469D-B6E0-3611DBFB3BBD}"/>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Šipka: pětiúhelník 11">
            <a:extLst>
              <a:ext uri="{FF2B5EF4-FFF2-40B4-BE49-F238E27FC236}">
                <a16:creationId xmlns:a16="http://schemas.microsoft.com/office/drawing/2014/main" id="{8A1A102B-2178-4A80-A768-02A8390CF6F5}"/>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69EFFA06-006F-422F-877D-3DDD51FFFC11}"/>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4270273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1_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698172" y="4800600"/>
            <a:ext cx="9806441"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1698171" y="634965"/>
            <a:ext cx="980644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a:p>
        </p:txBody>
      </p:sp>
      <p:sp>
        <p:nvSpPr>
          <p:cNvPr id="4" name="Text Placeholder 3"/>
          <p:cNvSpPr>
            <a:spLocks noGrp="1"/>
          </p:cNvSpPr>
          <p:nvPr>
            <p:ph type="body" sz="half" idx="2"/>
          </p:nvPr>
        </p:nvSpPr>
        <p:spPr>
          <a:xfrm>
            <a:off x="1698172" y="5367338"/>
            <a:ext cx="980644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6">
            <a:extLst>
              <a:ext uri="{FF2B5EF4-FFF2-40B4-BE49-F238E27FC236}">
                <a16:creationId xmlns:a16="http://schemas.microsoft.com/office/drawing/2014/main" id="{4D8F555D-37A5-469D-B6E0-3611DBFB3BBD}"/>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69EFFA06-006F-422F-877D-3DDD51FFFC11}"/>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1611668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374461FD-AD61-4FD2-B596-3A309CFA34C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6" name="Šipka: pětiúhelník 15">
            <a:extLst>
              <a:ext uri="{FF2B5EF4-FFF2-40B4-BE49-F238E27FC236}">
                <a16:creationId xmlns:a16="http://schemas.microsoft.com/office/drawing/2014/main" id="{1F56A891-FBBA-47F1-B76E-E2686D49BE6F}"/>
              </a:ext>
            </a:extLst>
          </p:cNvPr>
          <p:cNvSpPr/>
          <p:nvPr/>
        </p:nvSpPr>
        <p:spPr>
          <a:xfrm flipH="1">
            <a:off x="8605520" y="0"/>
            <a:ext cx="3586480" cy="505475"/>
          </a:xfrm>
          <a:prstGeom prst="homePlate">
            <a:avLst>
              <a:gd name="adj" fmla="val 52010"/>
            </a:avLst>
          </a:prstGeom>
          <a:solidFill>
            <a:schemeClr val="accent3">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3901780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8924BBFC-6EEA-48BB-82DE-60F997F3B33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1" name="Šipka: pětiúhelník 10">
            <a:extLst>
              <a:ext uri="{FF2B5EF4-FFF2-40B4-BE49-F238E27FC236}">
                <a16:creationId xmlns:a16="http://schemas.microsoft.com/office/drawing/2014/main" id="{47DC6CD3-4E2E-4192-928A-53E635CEB27E}"/>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260877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1672046" y="609600"/>
            <a:ext cx="9832566"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1672046" y="4354046"/>
            <a:ext cx="9832566"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8924BBFC-6EEA-48BB-82DE-60F997F3B33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F5486E9F-B2F6-4854-8406-047FFB2FCF75}"/>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030102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Šipka: pětiúhelník 7">
            <a:extLst>
              <a:ext uri="{FF2B5EF4-FFF2-40B4-BE49-F238E27FC236}">
                <a16:creationId xmlns:a16="http://schemas.microsoft.com/office/drawing/2014/main" id="{C8A213F4-E9BD-4970-A4B2-02DC080ACCC0}"/>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Zástupný symbol pro číslo snímku 7">
            <a:extLst>
              <a:ext uri="{FF2B5EF4-FFF2-40B4-BE49-F238E27FC236}">
                <a16:creationId xmlns:a16="http://schemas.microsoft.com/office/drawing/2014/main" id="{7B6E08CA-A3BF-4D5D-BF3D-0A90975EFF9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389198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7" name="Rectangle 6">
            <a:extLst>
              <a:ext uri="{FF2B5EF4-FFF2-40B4-BE49-F238E27FC236}">
                <a16:creationId xmlns:a16="http://schemas.microsoft.com/office/drawing/2014/main" id="{386010B4-BA21-4FC5-8731-99E4D3EBD145}"/>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Zástupný symbol pro číslo snímku 7">
            <a:extLst>
              <a:ext uri="{FF2B5EF4-FFF2-40B4-BE49-F238E27FC236}">
                <a16:creationId xmlns:a16="http://schemas.microsoft.com/office/drawing/2014/main" id="{7B6E08CA-A3BF-4D5D-BF3D-0A90975EFF9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Tree>
    <p:extLst>
      <p:ext uri="{BB962C8B-B14F-4D97-AF65-F5344CB8AC3E}">
        <p14:creationId xmlns:p14="http://schemas.microsoft.com/office/powerpoint/2010/main" val="2126578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Rectangle 6">
            <a:extLst>
              <a:ext uri="{FF2B5EF4-FFF2-40B4-BE49-F238E27FC236}">
                <a16:creationId xmlns:a16="http://schemas.microsoft.com/office/drawing/2014/main" id="{20A5D40D-7618-4C33-B3AA-69861B35AB71}"/>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9908F7CC-2015-4860-90F2-56C60564D030}"/>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5" name="Šipka: pětiúhelník 4">
            <a:extLst>
              <a:ext uri="{FF2B5EF4-FFF2-40B4-BE49-F238E27FC236}">
                <a16:creationId xmlns:a16="http://schemas.microsoft.com/office/drawing/2014/main" id="{1F14A69D-4636-4200-A33E-088B06C8A9DB}"/>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989918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 name="Rectangle 6">
            <a:extLst>
              <a:ext uri="{FF2B5EF4-FFF2-40B4-BE49-F238E27FC236}">
                <a16:creationId xmlns:a16="http://schemas.microsoft.com/office/drawing/2014/main" id="{9633BB1F-3757-43BE-8A5A-6018C0A4B45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 name="Zástupný symbol pro číslo snímku 7">
            <a:extLst>
              <a:ext uri="{FF2B5EF4-FFF2-40B4-BE49-F238E27FC236}">
                <a16:creationId xmlns:a16="http://schemas.microsoft.com/office/drawing/2014/main" id="{7BE133C5-23F0-45E8-9BAF-18F63952373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5" name="Šipka: pětiúhelník 4">
            <a:extLst>
              <a:ext uri="{FF2B5EF4-FFF2-40B4-BE49-F238E27FC236}">
                <a16:creationId xmlns:a16="http://schemas.microsoft.com/office/drawing/2014/main" id="{2089FC9D-EE32-4538-B667-21EBE45EACF2}"/>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611240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Po kliknutí můžete upravovat styly textu v předloze.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Po kliknutí můžete upravovat styly textu v předloze.</a:t>
            </a:r>
          </a:p>
        </p:txBody>
      </p:sp>
      <p:sp>
        <p:nvSpPr>
          <p:cNvPr id="5" name="Date Placeholder 4"/>
          <p:cNvSpPr>
            <a:spLocks noGrp="1"/>
          </p:cNvSpPr>
          <p:nvPr>
            <p:ph type="dt" sz="half" idx="10"/>
          </p:nvPr>
        </p:nvSpPr>
        <p:spPr>
          <a:xfrm>
            <a:off x="10361612" y="6130437"/>
            <a:ext cx="1146283" cy="370396"/>
          </a:xfrm>
          <a:prstGeom prst="rect">
            <a:avLst/>
          </a:prstGeom>
        </p:spPr>
        <p:txBody>
          <a:bodyPr/>
          <a:lstStyle/>
          <a:p>
            <a:fld id="{B61BEF0D-F0BB-DE4B-95CE-6DB70DBA9567}" type="datetimeFigureOut">
              <a:rPr lang="en-US" smtClean="0"/>
              <a:pPr/>
              <a:t>12/16/2020</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3" name="Rectangle 6">
            <a:extLst>
              <a:ext uri="{FF2B5EF4-FFF2-40B4-BE49-F238E27FC236}">
                <a16:creationId xmlns:a16="http://schemas.microsoft.com/office/drawing/2014/main" id="{68093A7B-1DB9-4227-BDD7-4DFAF2E5A6B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44A6A4E0-D30A-4D64-BA5F-14E3AF56C50C}"/>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7" name="Šipka: pětiúhelník 6">
            <a:extLst>
              <a:ext uri="{FF2B5EF4-FFF2-40B4-BE49-F238E27FC236}">
                <a16:creationId xmlns:a16="http://schemas.microsoft.com/office/drawing/2014/main" id="{67BFC316-C90D-4298-8457-A1962C94B2F1}"/>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62759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a:xfrm>
            <a:off x="10361612" y="6130437"/>
            <a:ext cx="1146283" cy="370396"/>
          </a:xfrm>
          <a:prstGeom prst="rect">
            <a:avLst/>
          </a:prstGeom>
        </p:spPr>
        <p:txBody>
          <a:bodyPr/>
          <a:lstStyle/>
          <a:p>
            <a:fld id="{B61BEF0D-F0BB-DE4B-95CE-6DB70DBA9567}" type="datetimeFigureOut">
              <a:rPr lang="en-US" smtClean="0"/>
              <a:pPr/>
              <a:t>12/16/2020</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57C2B401-5373-4995-AB7B-3C912E3DE94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3" name="Zástupný symbol pro číslo snímku 7">
            <a:extLst>
              <a:ext uri="{FF2B5EF4-FFF2-40B4-BE49-F238E27FC236}">
                <a16:creationId xmlns:a16="http://schemas.microsoft.com/office/drawing/2014/main" id="{ACE89AE5-D666-4D33-B251-FB3E7EA9D84F}"/>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6" name="Šipka: pětiúhelník 5">
            <a:extLst>
              <a:ext uri="{FF2B5EF4-FFF2-40B4-BE49-F238E27FC236}">
                <a16:creationId xmlns:a16="http://schemas.microsoft.com/office/drawing/2014/main" id="{DBB05034-8AFE-40D3-9371-9B7152D7ECF9}"/>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13835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1689463" y="627405"/>
            <a:ext cx="7376749" cy="5283817"/>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9815DB8-1CF4-42F5-B528-E71B4CE392F2}"/>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 name="Zástupný symbol pro číslo snímku 7">
            <a:extLst>
              <a:ext uri="{FF2B5EF4-FFF2-40B4-BE49-F238E27FC236}">
                <a16:creationId xmlns:a16="http://schemas.microsoft.com/office/drawing/2014/main" id="{2640C25B-B526-412B-8B14-22CE48DE8CBA}"/>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4" name="Šipka: pětiúhelník 3">
            <a:extLst>
              <a:ext uri="{FF2B5EF4-FFF2-40B4-BE49-F238E27FC236}">
                <a16:creationId xmlns:a16="http://schemas.microsoft.com/office/drawing/2014/main" id="{40DC8EE4-7840-489A-9345-0395A6C22594}"/>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2099145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A83717-684B-4532-B014-35EA5F22B73A}"/>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437B5E19-7A76-4690-A0B7-AF3D41E3231F}"/>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6FCE10CB-8F7D-4AD0-957D-79DFFF56EE3C}"/>
              </a:ext>
            </a:extLst>
          </p:cNvPr>
          <p:cNvSpPr>
            <a:spLocks noGrp="1"/>
          </p:cNvSpPr>
          <p:nvPr>
            <p:ph type="dt" sz="half" idx="10"/>
          </p:nvPr>
        </p:nvSpPr>
        <p:spPr/>
        <p:txBody>
          <a:bodyPr/>
          <a:lstStyle/>
          <a:p>
            <a:fld id="{B61BEF0D-F0BB-DE4B-95CE-6DB70DBA9567}" type="datetimeFigureOut">
              <a:rPr lang="en-US" smtClean="0"/>
              <a:pPr/>
              <a:t>12/16/2020</a:t>
            </a:fld>
            <a:endParaRPr lang="en-US"/>
          </a:p>
        </p:txBody>
      </p:sp>
      <p:sp>
        <p:nvSpPr>
          <p:cNvPr id="5" name="Zástupný symbol pro zápatí 4">
            <a:extLst>
              <a:ext uri="{FF2B5EF4-FFF2-40B4-BE49-F238E27FC236}">
                <a16:creationId xmlns:a16="http://schemas.microsoft.com/office/drawing/2014/main" id="{EB50841F-99A4-409E-81F4-4883847F84E4}"/>
              </a:ext>
            </a:extLst>
          </p:cNvPr>
          <p:cNvSpPr>
            <a:spLocks noGrp="1"/>
          </p:cNvSpPr>
          <p:nvPr>
            <p:ph type="ftr" sz="quarter" idx="11"/>
          </p:nvPr>
        </p:nvSpPr>
        <p:spPr/>
        <p:txBody>
          <a:bodyPr/>
          <a:lstStyle/>
          <a:p>
            <a:endParaRPr lang="en-US"/>
          </a:p>
        </p:txBody>
      </p:sp>
      <p:sp>
        <p:nvSpPr>
          <p:cNvPr id="6" name="Zástupný symbol pro číslo snímku 5">
            <a:extLst>
              <a:ext uri="{FF2B5EF4-FFF2-40B4-BE49-F238E27FC236}">
                <a16:creationId xmlns:a16="http://schemas.microsoft.com/office/drawing/2014/main" id="{47348450-C746-41C1-9DDD-003306B1D0D9}"/>
              </a:ext>
            </a:extLst>
          </p:cNvPr>
          <p:cNvSpPr>
            <a:spLocks noGrp="1"/>
          </p:cNvSpPr>
          <p:nvPr>
            <p:ph type="sldNum" sz="quarter" idx="12"/>
          </p:nvPr>
        </p:nvSpPr>
        <p:spPr/>
        <p:txBody>
          <a:bodyPr/>
          <a:lstStyle/>
          <a:p>
            <a:fld id="{D57F1E4F-1CFF-5643-939E-217C01CDF565}" type="slidenum">
              <a:rPr lang="en-US" smtClean="0"/>
              <a:pPr/>
              <a:t>‹#›</a:t>
            </a:fld>
            <a:endParaRPr lang="en-US"/>
          </a:p>
        </p:txBody>
      </p:sp>
    </p:spTree>
    <p:extLst>
      <p:ext uri="{BB962C8B-B14F-4D97-AF65-F5344CB8AC3E}">
        <p14:creationId xmlns:p14="http://schemas.microsoft.com/office/powerpoint/2010/main" val="2996068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1" name="Šipka: pětiúhelník 20">
            <a:extLst>
              <a:ext uri="{FF2B5EF4-FFF2-40B4-BE49-F238E27FC236}">
                <a16:creationId xmlns:a16="http://schemas.microsoft.com/office/drawing/2014/main" id="{E64E548E-ACD8-4C0D-AA74-56151A504B8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idx="1"/>
          </p:nvPr>
        </p:nvSpPr>
        <p:spPr>
          <a:xfrm>
            <a:off x="975360" y="2133600"/>
            <a:ext cx="10529252" cy="3777622"/>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11"/>
          </p:nvPr>
        </p:nvSpPr>
        <p:spPr/>
        <p:txBody>
          <a:bodyPr/>
          <a:lstStyle/>
          <a:p>
            <a:endParaRPr lang="en-US"/>
          </a:p>
        </p:txBody>
      </p:sp>
      <p:sp>
        <p:nvSpPr>
          <p:cNvPr id="7" name="Rectangle 6">
            <a:extLst>
              <a:ext uri="{FF2B5EF4-FFF2-40B4-BE49-F238E27FC236}">
                <a16:creationId xmlns:a16="http://schemas.microsoft.com/office/drawing/2014/main" id="{374461FD-AD61-4FD2-B596-3A309CFA34C3}"/>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2" name="Zástupný symbol pro číslo snímku 7">
            <a:extLst>
              <a:ext uri="{FF2B5EF4-FFF2-40B4-BE49-F238E27FC236}">
                <a16:creationId xmlns:a16="http://schemas.microsoft.com/office/drawing/2014/main" id="{09B1D4B8-9C02-41EA-A588-F17634491112}"/>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22" name="Title 1">
            <a:extLst>
              <a:ext uri="{FF2B5EF4-FFF2-40B4-BE49-F238E27FC236}">
                <a16:creationId xmlns:a16="http://schemas.microsoft.com/office/drawing/2014/main" id="{C4FC3B41-53C6-4AF5-89D1-24EEFEB8B3E1}"/>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1124409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CC7D25A-5FBA-408C-8B44-7664D441822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Zástupný symbol pro číslo snímku 7">
            <a:extLst>
              <a:ext uri="{FF2B5EF4-FFF2-40B4-BE49-F238E27FC236}">
                <a16:creationId xmlns:a16="http://schemas.microsoft.com/office/drawing/2014/main" id="{CC9B508A-1DDD-408C-9452-23EDF2245DA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a:p>
        </p:txBody>
      </p:sp>
      <p:sp>
        <p:nvSpPr>
          <p:cNvPr id="12" name="Šipka: pětiúhelník 11">
            <a:extLst>
              <a:ext uri="{FF2B5EF4-FFF2-40B4-BE49-F238E27FC236}">
                <a16:creationId xmlns:a16="http://schemas.microsoft.com/office/drawing/2014/main" id="{E0105520-0664-4766-BA05-7BA6E2925341}"/>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96223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1724298" y="2058750"/>
            <a:ext cx="9780314"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1724298" y="3530129"/>
            <a:ext cx="9780314"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Rectangle 6">
            <a:extLst>
              <a:ext uri="{FF2B5EF4-FFF2-40B4-BE49-F238E27FC236}">
                <a16:creationId xmlns:a16="http://schemas.microsoft.com/office/drawing/2014/main" id="{7CC7D25A-5FBA-408C-8B44-7664D4418220}"/>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Zástupný symbol pro číslo snímku 7">
            <a:extLst>
              <a:ext uri="{FF2B5EF4-FFF2-40B4-BE49-F238E27FC236}">
                <a16:creationId xmlns:a16="http://schemas.microsoft.com/office/drawing/2014/main" id="{CC9B508A-1DDD-408C-9452-23EDF2245DA6}"/>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a:p>
        </p:txBody>
      </p:sp>
    </p:spTree>
    <p:extLst>
      <p:ext uri="{BB962C8B-B14F-4D97-AF65-F5344CB8AC3E}">
        <p14:creationId xmlns:p14="http://schemas.microsoft.com/office/powerpoint/2010/main" val="29178421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234513D4-33CA-4229-893C-CBEEF862C8B8}"/>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7" name="Šipka: pětiúhelník 6">
            <a:extLst>
              <a:ext uri="{FF2B5EF4-FFF2-40B4-BE49-F238E27FC236}">
                <a16:creationId xmlns:a16="http://schemas.microsoft.com/office/drawing/2014/main" id="{E0E70B63-AC1D-49EE-8209-F1C860DF9016}"/>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Zástupný symbol pro číslo snímku 7">
            <a:extLst>
              <a:ext uri="{FF2B5EF4-FFF2-40B4-BE49-F238E27FC236}">
                <a16:creationId xmlns:a16="http://schemas.microsoft.com/office/drawing/2014/main" id="{097FA14B-FAB8-4A3C-BFC7-859E94150098}"/>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469068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va obsahy">
    <p:spTree>
      <p:nvGrpSpPr>
        <p:cNvPr id="1" name=""/>
        <p:cNvGrpSpPr/>
        <p:nvPr/>
      </p:nvGrpSpPr>
      <p:grpSpPr>
        <a:xfrm>
          <a:off x="0" y="0"/>
          <a:ext cx="0" cy="0"/>
          <a:chOff x="0" y="0"/>
          <a:chExt cx="0" cy="0"/>
        </a:xfrm>
      </p:grpSpPr>
      <p:sp>
        <p:nvSpPr>
          <p:cNvPr id="16" name="Šipka: pětiúhelník 15">
            <a:extLst>
              <a:ext uri="{FF2B5EF4-FFF2-40B4-BE49-F238E27FC236}">
                <a16:creationId xmlns:a16="http://schemas.microsoft.com/office/drawing/2014/main" id="{B2F918AD-183E-4159-A17A-4CC517685F15}"/>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Content Placeholder 2"/>
          <p:cNvSpPr>
            <a:spLocks noGrp="1"/>
          </p:cNvSpPr>
          <p:nvPr>
            <p:ph sz="half" idx="1"/>
          </p:nvPr>
        </p:nvSpPr>
        <p:spPr>
          <a:xfrm>
            <a:off x="975360"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4871" y="2126222"/>
            <a:ext cx="5239740" cy="3777622"/>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6" name="Footer Placeholder 5"/>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234513D4-33CA-4229-893C-CBEEF862C8B8}"/>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Zástupný symbol pro číslo snímku 7">
            <a:extLst>
              <a:ext uri="{FF2B5EF4-FFF2-40B4-BE49-F238E27FC236}">
                <a16:creationId xmlns:a16="http://schemas.microsoft.com/office/drawing/2014/main" id="{097FA14B-FAB8-4A3C-BFC7-859E94150098}"/>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7" name="Title 1">
            <a:extLst>
              <a:ext uri="{FF2B5EF4-FFF2-40B4-BE49-F238E27FC236}">
                <a16:creationId xmlns:a16="http://schemas.microsoft.com/office/drawing/2014/main" id="{D9924E09-79A9-4E64-B0BD-591BC0AAFE6D}"/>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96192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83023051-993A-4F0F-B341-86052D6566F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 name="Šipka: pětiúhelník 8">
            <a:extLst>
              <a:ext uri="{FF2B5EF4-FFF2-40B4-BE49-F238E27FC236}">
                <a16:creationId xmlns:a16="http://schemas.microsoft.com/office/drawing/2014/main" id="{8B982840-B672-427D-A22B-F91BA17101E8}"/>
              </a:ext>
            </a:extLst>
          </p:cNvPr>
          <p:cNvSpPr/>
          <p:nvPr/>
        </p:nvSpPr>
        <p:spPr>
          <a:xfrm flipH="1">
            <a:off x="8605520" y="0"/>
            <a:ext cx="3586480" cy="505475"/>
          </a:xfrm>
          <a:prstGeom prst="homePlate">
            <a:avLst>
              <a:gd name="adj" fmla="val 52010"/>
            </a:avLst>
          </a:prstGeom>
          <a:solidFill>
            <a:schemeClr val="tx2">
              <a:alpha val="8902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symbol pro číslo snímku 7">
            <a:extLst>
              <a:ext uri="{FF2B5EF4-FFF2-40B4-BE49-F238E27FC236}">
                <a16:creationId xmlns:a16="http://schemas.microsoft.com/office/drawing/2014/main" id="{2E4D90DC-0132-45C9-BFF7-A9D132729014}"/>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62720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Porovnání">
    <p:spTree>
      <p:nvGrpSpPr>
        <p:cNvPr id="1" name=""/>
        <p:cNvGrpSpPr/>
        <p:nvPr/>
      </p:nvGrpSpPr>
      <p:grpSpPr>
        <a:xfrm>
          <a:off x="0" y="0"/>
          <a:ext cx="0" cy="0"/>
          <a:chOff x="0" y="0"/>
          <a:chExt cx="0" cy="0"/>
        </a:xfrm>
      </p:grpSpPr>
      <p:sp>
        <p:nvSpPr>
          <p:cNvPr id="18" name="Šipka: pětiúhelník 17">
            <a:extLst>
              <a:ext uri="{FF2B5EF4-FFF2-40B4-BE49-F238E27FC236}">
                <a16:creationId xmlns:a16="http://schemas.microsoft.com/office/drawing/2014/main" id="{91AE274A-FDF5-4E01-8E48-8F31FCAC8DC4}"/>
              </a:ext>
            </a:extLst>
          </p:cNvPr>
          <p:cNvSpPr/>
          <p:nvPr/>
        </p:nvSpPr>
        <p:spPr>
          <a:xfrm>
            <a:off x="0" y="661463"/>
            <a:ext cx="879566" cy="507297"/>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3" name="Text Placeholder 2"/>
          <p:cNvSpPr>
            <a:spLocks noGrp="1"/>
          </p:cNvSpPr>
          <p:nvPr>
            <p:ph type="body" idx="1"/>
          </p:nvPr>
        </p:nvSpPr>
        <p:spPr>
          <a:xfrm>
            <a:off x="975360" y="1999229"/>
            <a:ext cx="501337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975361" y="2575490"/>
            <a:ext cx="5013370" cy="3372147"/>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096000" y="1999230"/>
            <a:ext cx="5407592" cy="576261"/>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095942" y="2575491"/>
            <a:ext cx="5407593" cy="3372148"/>
          </a:xfrm>
        </p:spPr>
        <p:txBody>
          <a:bodyPr>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Footer Placeholder 7"/>
          <p:cNvSpPr>
            <a:spLocks noGrp="1"/>
          </p:cNvSpPr>
          <p:nvPr>
            <p:ph type="ftr" sz="quarter" idx="11"/>
          </p:nvPr>
        </p:nvSpPr>
        <p:spPr/>
        <p:txBody>
          <a:bodyPr/>
          <a:lstStyle/>
          <a:p>
            <a:endParaRPr lang="en-US"/>
          </a:p>
        </p:txBody>
      </p:sp>
      <p:sp>
        <p:nvSpPr>
          <p:cNvPr id="2" name="Rectangle 6">
            <a:extLst>
              <a:ext uri="{FF2B5EF4-FFF2-40B4-BE49-F238E27FC236}">
                <a16:creationId xmlns:a16="http://schemas.microsoft.com/office/drawing/2014/main" id="{83023051-993A-4F0F-B341-86052D6566FA}"/>
              </a:ext>
            </a:extLst>
          </p:cNvPr>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6" name="Zástupný symbol pro číslo snímku 7">
            <a:extLst>
              <a:ext uri="{FF2B5EF4-FFF2-40B4-BE49-F238E27FC236}">
                <a16:creationId xmlns:a16="http://schemas.microsoft.com/office/drawing/2014/main" id="{2E4D90DC-0132-45C9-BFF7-A9D132729014}"/>
              </a:ext>
            </a:extLst>
          </p:cNvPr>
          <p:cNvSpPr txBox="1">
            <a:spLocks/>
          </p:cNvSpPr>
          <p:nvPr/>
        </p:nvSpPr>
        <p:spPr>
          <a:xfrm>
            <a:off x="11185705" y="6488127"/>
            <a:ext cx="100629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72004286-5DE4-4387-BCBA-1BF75FFF5936}" type="slidenum">
              <a:rPr lang="cs-CZ" smtClean="0"/>
              <a:pPr/>
              <a:t>‹#›</a:t>
            </a:fld>
            <a:endParaRPr lang="cs-CZ" dirty="0"/>
          </a:p>
        </p:txBody>
      </p:sp>
      <p:sp>
        <p:nvSpPr>
          <p:cNvPr id="19" name="Title 1">
            <a:extLst>
              <a:ext uri="{FF2B5EF4-FFF2-40B4-BE49-F238E27FC236}">
                <a16:creationId xmlns:a16="http://schemas.microsoft.com/office/drawing/2014/main" id="{75299CBF-DFEB-430A-8893-24B7BBC97974}"/>
              </a:ext>
            </a:extLst>
          </p:cNvPr>
          <p:cNvSpPr>
            <a:spLocks noGrp="1"/>
          </p:cNvSpPr>
          <p:nvPr>
            <p:ph type="title"/>
          </p:nvPr>
        </p:nvSpPr>
        <p:spPr>
          <a:xfrm>
            <a:off x="975360" y="624110"/>
            <a:ext cx="10529251" cy="1280890"/>
          </a:xfrm>
        </p:spPr>
        <p:txBody>
          <a:bodyPr/>
          <a:lstStyle/>
          <a:p>
            <a:r>
              <a:rPr lang="cs-CZ"/>
              <a:t>Kliknutím lze upravit styl.</a:t>
            </a:r>
            <a:endParaRPr lang="en-US" dirty="0"/>
          </a:p>
        </p:txBody>
      </p:sp>
    </p:spTree>
    <p:extLst>
      <p:ext uri="{BB962C8B-B14F-4D97-AF65-F5344CB8AC3E}">
        <p14:creationId xmlns:p14="http://schemas.microsoft.com/office/powerpoint/2010/main" val="2751960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63336" y="624110"/>
            <a:ext cx="9841275"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1659236" y="2133600"/>
            <a:ext cx="9845376"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Rovnoramenný trojúhelník 8">
            <a:extLst>
              <a:ext uri="{FF2B5EF4-FFF2-40B4-BE49-F238E27FC236}">
                <a16:creationId xmlns:a16="http://schemas.microsoft.com/office/drawing/2014/main" id="{A05B8238-1E27-499D-A83D-D6306CB59E39}"/>
              </a:ext>
            </a:extLst>
          </p:cNvPr>
          <p:cNvSpPr/>
          <p:nvPr/>
        </p:nvSpPr>
        <p:spPr>
          <a:xfrm>
            <a:off x="11521444" y="6296296"/>
            <a:ext cx="659674" cy="561703"/>
          </a:xfrm>
          <a:prstGeom prst="triangle">
            <a:avLst>
              <a:gd name="adj"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Zástupný symbol pro číslo snímku 7">
            <a:extLst>
              <a:ext uri="{FF2B5EF4-FFF2-40B4-BE49-F238E27FC236}">
                <a16:creationId xmlns:a16="http://schemas.microsoft.com/office/drawing/2014/main" id="{00B1C248-719C-4E05-80CF-986EBC1FBB52}"/>
              </a:ext>
            </a:extLst>
          </p:cNvPr>
          <p:cNvSpPr>
            <a:spLocks noGrp="1"/>
          </p:cNvSpPr>
          <p:nvPr>
            <p:ph type="sldNum" sz="quarter" idx="4"/>
          </p:nvPr>
        </p:nvSpPr>
        <p:spPr>
          <a:xfrm>
            <a:off x="11185705" y="6488127"/>
            <a:ext cx="100629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7103941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www.youtube.com/watch?v=mb02e2SYdGg&amp;pp=QAA%3D"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ideo" Target="https://www.youtube.com/embed/aZr6KKcp8b0?feature=oembed" TargetMode="External"/><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www.youtube.com/watch?v=Myal-NSlIGA" TargetMode="Externa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hyperlink" Target="https://www.bejvavalo.cz/clanek/jak-zeny-pred-100-lety-pecovaly-o-sve-intimni-partie-a-dodavaly-jim-mladistvy-vzhled/" TargetMode="External"/><Relationship Id="rId2" Type="http://schemas.openxmlformats.org/officeDocument/2006/relationships/hyperlink" Target="https://www.bejvavalo.cz/clanek/sokujici-cisla-o-pohlavnim-zivote-mladych-divek-v-dobach-prvni-republiky/"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www.nevychova.cz/blog/rekla-jsem-detem-pravdu-o-jeziskovi/"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hyperlink" Target="https://www.youtube.com/watch?v=mb02e2SYdGg&amp;pp=QAA%3D" TargetMode="External"/><Relationship Id="rId2" Type="http://schemas.openxmlformats.org/officeDocument/2006/relationships/slideLayout" Target="../slideLayouts/slideLayout2.xml"/><Relationship Id="rId1" Type="http://schemas.openxmlformats.org/officeDocument/2006/relationships/video" Target="https://www.youtube.com/embed/mb02e2SYdGg?feature=oembed" TargetMode="External"/><Relationship Id="rId4" Type="http://schemas.openxmlformats.org/officeDocument/2006/relationships/image" Target="../media/image53.jpeg"/></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8BC093-3B55-408C-9222-94104E39E9B8}"/>
              </a:ext>
            </a:extLst>
          </p:cNvPr>
          <p:cNvSpPr>
            <a:spLocks noGrp="1"/>
          </p:cNvSpPr>
          <p:nvPr>
            <p:ph type="ctrTitle"/>
          </p:nvPr>
        </p:nvSpPr>
        <p:spPr/>
        <p:txBody>
          <a:bodyPr>
            <a:normAutofit/>
          </a:bodyPr>
          <a:lstStyle/>
          <a:p>
            <a:r>
              <a:rPr lang="cs-CZ" dirty="0"/>
              <a:t>Moderní kontinentální filosofie: vybrané kapitoly</a:t>
            </a:r>
          </a:p>
        </p:txBody>
      </p:sp>
      <p:sp>
        <p:nvSpPr>
          <p:cNvPr id="3" name="Podnadpis 2">
            <a:extLst>
              <a:ext uri="{FF2B5EF4-FFF2-40B4-BE49-F238E27FC236}">
                <a16:creationId xmlns:a16="http://schemas.microsoft.com/office/drawing/2014/main" id="{41EBBFF5-6FA7-4CA6-A44E-F10AB3EF85A3}"/>
              </a:ext>
            </a:extLst>
          </p:cNvPr>
          <p:cNvSpPr>
            <a:spLocks noGrp="1"/>
          </p:cNvSpPr>
          <p:nvPr>
            <p:ph type="subTitle" idx="1"/>
          </p:nvPr>
        </p:nvSpPr>
        <p:spPr/>
        <p:txBody>
          <a:bodyPr/>
          <a:lstStyle/>
          <a:p>
            <a:r>
              <a:rPr lang="cs-CZ"/>
              <a:t>Daniel Špelda, Katedra filosofie FF MU</a:t>
            </a:r>
          </a:p>
          <a:p>
            <a:r>
              <a:rPr lang="cs-CZ"/>
              <a:t>Podzimní semestr 2020</a:t>
            </a:r>
          </a:p>
        </p:txBody>
      </p:sp>
    </p:spTree>
    <p:extLst>
      <p:ext uri="{BB962C8B-B14F-4D97-AF65-F5344CB8AC3E}">
        <p14:creationId xmlns:p14="http://schemas.microsoft.com/office/powerpoint/2010/main" val="503332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6E853C42-E0FD-4318-A5CB-B31E4A71E198}"/>
              </a:ext>
            </a:extLst>
          </p:cNvPr>
          <p:cNvSpPr>
            <a:spLocks noGrp="1"/>
          </p:cNvSpPr>
          <p:nvPr>
            <p:ph type="title"/>
          </p:nvPr>
        </p:nvSpPr>
        <p:spPr/>
        <p:txBody>
          <a:bodyPr/>
          <a:lstStyle/>
          <a:p>
            <a:r>
              <a:rPr lang="cs-CZ" dirty="0"/>
              <a:t>Obsah</a:t>
            </a:r>
          </a:p>
        </p:txBody>
      </p:sp>
      <p:sp>
        <p:nvSpPr>
          <p:cNvPr id="6" name="Zástupný obsah 5">
            <a:extLst>
              <a:ext uri="{FF2B5EF4-FFF2-40B4-BE49-F238E27FC236}">
                <a16:creationId xmlns:a16="http://schemas.microsoft.com/office/drawing/2014/main" id="{0CDAEA2D-5013-46DD-8A4A-2D57A7356CD0}"/>
              </a:ext>
            </a:extLst>
          </p:cNvPr>
          <p:cNvSpPr>
            <a:spLocks noGrp="1"/>
          </p:cNvSpPr>
          <p:nvPr>
            <p:ph idx="1"/>
          </p:nvPr>
        </p:nvSpPr>
        <p:spPr>
          <a:xfrm>
            <a:off x="4931228" y="624110"/>
            <a:ext cx="7260771" cy="6233889"/>
          </a:xfrm>
        </p:spPr>
        <p:txBody>
          <a:bodyPr>
            <a:normAutofit/>
          </a:bodyPr>
          <a:lstStyle/>
          <a:p>
            <a:r>
              <a:rPr lang="cs-CZ" dirty="0"/>
              <a:t>Pojetí šílenství ve </a:t>
            </a:r>
            <a:r>
              <a:rPr lang="cs-CZ" b="1" dirty="0"/>
              <a:t>třech</a:t>
            </a:r>
            <a:r>
              <a:rPr lang="cs-CZ" dirty="0"/>
              <a:t> kulturních </a:t>
            </a:r>
            <a:r>
              <a:rPr lang="cs-CZ" b="1" dirty="0"/>
              <a:t>obdobích</a:t>
            </a:r>
            <a:r>
              <a:rPr lang="cs-CZ" dirty="0"/>
              <a:t> evropských dějin – v renesanci, v klasické době (tj. 17. a 18. století) a moderní době (19. století).</a:t>
            </a:r>
          </a:p>
          <a:p>
            <a:r>
              <a:rPr lang="cs-CZ" dirty="0"/>
              <a:t>Renesanční kultura byla tolerantní k bláznům.</a:t>
            </a:r>
          </a:p>
          <a:p>
            <a:r>
              <a:rPr lang="cs-CZ" dirty="0"/>
              <a:t>V novověku (v klasické době) přichází chvála rozumu a odsouzení šílenství.</a:t>
            </a:r>
          </a:p>
          <a:p>
            <a:r>
              <a:rPr lang="cs-CZ" dirty="0"/>
              <a:t>„Velké uvěznění“ v pol. 17. století: zadržení bláznů ve špitálech.</a:t>
            </a:r>
          </a:p>
          <a:p>
            <a:r>
              <a:rPr lang="cs-CZ" dirty="0"/>
              <a:t>Šílenství není chápáno jako nemoc, ale jako </a:t>
            </a:r>
            <a:r>
              <a:rPr lang="cs-CZ" b="1" dirty="0"/>
              <a:t>sociální nedostatek</a:t>
            </a:r>
            <a:r>
              <a:rPr lang="cs-CZ" dirty="0"/>
              <a:t>: jako neschopnost přizpůsobit se sociálnímu pořádku.</a:t>
            </a:r>
          </a:p>
          <a:p>
            <a:r>
              <a:rPr lang="cs-CZ" dirty="0"/>
              <a:t>V 18. století šílenství začíná být chápáno antropologicky a epistemologicky jako absence racionality – tedy jako </a:t>
            </a:r>
            <a:r>
              <a:rPr lang="cs-CZ" b="1" dirty="0"/>
              <a:t>čistá animalita </a:t>
            </a:r>
            <a:r>
              <a:rPr lang="cs-CZ" dirty="0"/>
              <a:t>– iracionální svoboda.</a:t>
            </a:r>
          </a:p>
          <a:p>
            <a:r>
              <a:rPr lang="cs-CZ" dirty="0"/>
              <a:t>Brutalita pocházela z určité koncepce lidské přirozenosti: plnohodnotná lidská bytost definována rozumem, zatímco nerozum je čistou animalitou.</a:t>
            </a:r>
          </a:p>
          <a:p>
            <a:endParaRPr lang="cs-CZ" dirty="0"/>
          </a:p>
        </p:txBody>
      </p:sp>
      <p:pic>
        <p:nvPicPr>
          <p:cNvPr id="8" name="Obrázek 7" descr="Obsah obrázku text, kniha, fotka, staré&#10;&#10;Popis byl vytvořen automaticky">
            <a:extLst>
              <a:ext uri="{FF2B5EF4-FFF2-40B4-BE49-F238E27FC236}">
                <a16:creationId xmlns:a16="http://schemas.microsoft.com/office/drawing/2014/main" id="{567A3682-18C9-4E24-8BC9-321DB8DCEADB}"/>
              </a:ext>
            </a:extLst>
          </p:cNvPr>
          <p:cNvPicPr>
            <a:picLocks noChangeAspect="1"/>
          </p:cNvPicPr>
          <p:nvPr/>
        </p:nvPicPr>
        <p:blipFill>
          <a:blip r:embed="rId2"/>
          <a:stretch>
            <a:fillRect/>
          </a:stretch>
        </p:blipFill>
        <p:spPr>
          <a:xfrm>
            <a:off x="287972" y="2698319"/>
            <a:ext cx="4643256" cy="3366361"/>
          </a:xfrm>
          <a:prstGeom prst="rect">
            <a:avLst/>
          </a:prstGeom>
        </p:spPr>
      </p:pic>
      <p:sp>
        <p:nvSpPr>
          <p:cNvPr id="9" name="TextovéPole 8">
            <a:extLst>
              <a:ext uri="{FF2B5EF4-FFF2-40B4-BE49-F238E27FC236}">
                <a16:creationId xmlns:a16="http://schemas.microsoft.com/office/drawing/2014/main" id="{4EA1C420-0E05-49AB-B2CA-94DE47A8898C}"/>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348626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6817135" cy="4633691"/>
          </a:xfrm>
        </p:spPr>
        <p:txBody>
          <a:bodyPr>
            <a:normAutofit fontScale="92500" lnSpcReduction="10000"/>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Foucault zpochybňuje </a:t>
            </a:r>
            <a:r>
              <a:rPr lang="cs-CZ" sz="1800" dirty="0" err="1">
                <a:effectLst/>
                <a:ea typeface="Calibri" panose="020F0502020204030204" pitchFamily="34" charset="0"/>
                <a:cs typeface="Times New Roman" panose="02020603050405020304" pitchFamily="18" charset="0"/>
              </a:rPr>
              <a:t>medikalizaci</a:t>
            </a:r>
            <a:r>
              <a:rPr lang="cs-CZ" sz="1800" dirty="0">
                <a:effectLst/>
                <a:ea typeface="Calibri" panose="020F0502020204030204" pitchFamily="34" charset="0"/>
                <a:cs typeface="Times New Roman" panose="02020603050405020304" pitchFamily="18" charset="0"/>
              </a:rPr>
              <a:t> šílenství od konce 18. století jako projev soucitu a pokroku.</a:t>
            </a:r>
          </a:p>
          <a:p>
            <a:pPr>
              <a:lnSpc>
                <a:spcPct val="107000"/>
              </a:lnSpc>
              <a:spcAft>
                <a:spcPts val="800"/>
              </a:spcAft>
            </a:pPr>
            <a:r>
              <a:rPr lang="cs-CZ" dirty="0">
                <a:ea typeface="Calibri" panose="020F0502020204030204" pitchFamily="34" charset="0"/>
                <a:cs typeface="Times New Roman" panose="02020603050405020304" pitchFamily="18" charset="0"/>
              </a:rPr>
              <a:t>L</a:t>
            </a:r>
            <a:r>
              <a:rPr lang="cs-CZ" sz="1800" dirty="0">
                <a:effectLst/>
                <a:ea typeface="Calibri" panose="020F0502020204030204" pitchFamily="34" charset="0"/>
                <a:cs typeface="Times New Roman" panose="02020603050405020304" pitchFamily="18" charset="0"/>
              </a:rPr>
              <a:t>ékař byl povolán k tomu, aby z děsivého šílenství učinil něco přístupného rozumu: tedy aby z nepochopitelného šílenství učinil </a:t>
            </a:r>
            <a:r>
              <a:rPr lang="cs-CZ" sz="1800" b="1" dirty="0">
                <a:effectLst/>
                <a:ea typeface="Calibri" panose="020F0502020204030204" pitchFamily="34" charset="0"/>
                <a:cs typeface="Times New Roman" panose="02020603050405020304" pitchFamily="18" charset="0"/>
              </a:rPr>
              <a:t>rozumově uchopitelnou nemoc.</a:t>
            </a:r>
            <a:endParaRPr lang="cs-CZ" sz="1800" dirty="0">
              <a:effectLst/>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ea typeface="Calibri" panose="020F0502020204030204" pitchFamily="34" charset="0"/>
                <a:cs typeface="Times New Roman" panose="02020603050405020304" pitchFamily="18" charset="0"/>
              </a:rPr>
              <a:t>Snaha oddělit šílence od žebráků, chudáků a zločinců.</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Specializované ústavy pro choromyslné bez brutality vyhrazené zločincům.</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Cíl: převýchova bláznů – blázni se musí podřídit.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Místo opravdového léčení jsou z šílenců prostřednictvím jakési </a:t>
            </a:r>
            <a:r>
              <a:rPr lang="cs-CZ" sz="1800" b="1" dirty="0">
                <a:effectLst/>
                <a:ea typeface="Calibri" panose="020F0502020204030204" pitchFamily="34" charset="0"/>
                <a:cs typeface="Times New Roman" panose="02020603050405020304" pitchFamily="18" charset="0"/>
              </a:rPr>
              <a:t>psychické drezúry </a:t>
            </a:r>
            <a:r>
              <a:rPr lang="cs-CZ" sz="1800" dirty="0">
                <a:effectLst/>
                <a:ea typeface="Calibri" panose="020F0502020204030204" pitchFamily="34" charset="0"/>
                <a:cs typeface="Times New Roman" panose="02020603050405020304" pitchFamily="18" charset="0"/>
              </a:rPr>
              <a:t>vychováváni nekonfliktní příslušníci společnosti, kteří nemají právo na to být sami sebou.</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err="1"/>
              <a:t>Medikalizace</a:t>
            </a:r>
            <a:r>
              <a:rPr lang="cs-CZ" dirty="0"/>
              <a:t> šílenství v moderní době</a:t>
            </a:r>
          </a:p>
        </p:txBody>
      </p:sp>
      <p:pic>
        <p:nvPicPr>
          <p:cNvPr id="5" name="Obrázek 4">
            <a:extLst>
              <a:ext uri="{FF2B5EF4-FFF2-40B4-BE49-F238E27FC236}">
                <a16:creationId xmlns:a16="http://schemas.microsoft.com/office/drawing/2014/main" id="{BCC7F22A-EE34-412C-9367-915CD29B744D}"/>
              </a:ext>
            </a:extLst>
          </p:cNvPr>
          <p:cNvPicPr>
            <a:picLocks noChangeAspect="1"/>
          </p:cNvPicPr>
          <p:nvPr/>
        </p:nvPicPr>
        <p:blipFill>
          <a:blip r:embed="rId2"/>
          <a:stretch>
            <a:fillRect/>
          </a:stretch>
        </p:blipFill>
        <p:spPr>
          <a:xfrm>
            <a:off x="7792494" y="1600200"/>
            <a:ext cx="4210749" cy="2367644"/>
          </a:xfrm>
          <a:prstGeom prst="rect">
            <a:avLst/>
          </a:prstGeom>
        </p:spPr>
      </p:pic>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68873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60BD9254-ECC8-4C82-880F-BEC247994304}"/>
              </a:ext>
            </a:extLst>
          </p:cNvPr>
          <p:cNvSpPr>
            <a:spLocks noGrp="1"/>
          </p:cNvSpPr>
          <p:nvPr>
            <p:ph idx="1"/>
          </p:nvPr>
        </p:nvSpPr>
        <p:spPr>
          <a:xfrm>
            <a:off x="3233058" y="1264554"/>
            <a:ext cx="8271554" cy="5397503"/>
          </a:xfrm>
        </p:spPr>
        <p:txBody>
          <a:bodyPr>
            <a:normAutofit/>
          </a:bodyPr>
          <a:lstStyle/>
          <a:p>
            <a:r>
              <a:rPr lang="cs-CZ" dirty="0"/>
              <a:t>F. je na straně šílenství – romantická heroizace šílenství jako historického protihráče rozumu.</a:t>
            </a:r>
          </a:p>
          <a:p>
            <a:r>
              <a:rPr lang="cs-CZ" dirty="0"/>
              <a:t>Šílenství ztělesňuje jinakost, kterou moderní společnost vylučuje a odsuzuje k mlčení.</a:t>
            </a:r>
          </a:p>
          <a:p>
            <a:r>
              <a:rPr lang="cs-CZ" dirty="0"/>
              <a:t>Rozum, který nás měl osvobodit, se stal hlavním nástrojem našeho ovládání.</a:t>
            </a:r>
          </a:p>
          <a:p>
            <a:r>
              <a:rPr lang="cs-CZ" dirty="0"/>
              <a:t>Šílenství ukazuje důsledky definic lidské přirozenosti: na ty se okamžitě naváže mocenský aparát, který vylučuje všechno ne-přirozené.</a:t>
            </a:r>
          </a:p>
          <a:p>
            <a:r>
              <a:rPr lang="cs-CZ" dirty="0"/>
              <a:t>Foucault ukazuje, že údajně nadčasové koncepce lidské přirozenost mají </a:t>
            </a:r>
            <a:r>
              <a:rPr lang="cs-CZ" b="1" dirty="0"/>
              <a:t>historický původ</a:t>
            </a:r>
            <a:r>
              <a:rPr lang="cs-CZ" dirty="0"/>
              <a:t>, tj. jsou výrazem konkrétních představ, zájmů a motivů (tj. nejsou univerzální).</a:t>
            </a:r>
          </a:p>
          <a:p>
            <a:endParaRPr lang="cs-CZ" dirty="0"/>
          </a:p>
        </p:txBody>
      </p:sp>
      <p:sp>
        <p:nvSpPr>
          <p:cNvPr id="3" name="Nadpis 2">
            <a:extLst>
              <a:ext uri="{FF2B5EF4-FFF2-40B4-BE49-F238E27FC236}">
                <a16:creationId xmlns:a16="http://schemas.microsoft.com/office/drawing/2014/main" id="{399AC71A-ED80-4642-9DCD-2EE901ABF788}"/>
              </a:ext>
            </a:extLst>
          </p:cNvPr>
          <p:cNvSpPr>
            <a:spLocks noGrp="1"/>
          </p:cNvSpPr>
          <p:nvPr>
            <p:ph type="title"/>
          </p:nvPr>
        </p:nvSpPr>
        <p:spPr/>
        <p:txBody>
          <a:bodyPr/>
          <a:lstStyle/>
          <a:p>
            <a:r>
              <a:rPr lang="cs-CZ" dirty="0" err="1"/>
              <a:t>Foucaultovo</a:t>
            </a:r>
            <a:r>
              <a:rPr lang="cs-CZ" dirty="0"/>
              <a:t> pojetí šílenství</a:t>
            </a:r>
          </a:p>
        </p:txBody>
      </p:sp>
      <p:pic>
        <p:nvPicPr>
          <p:cNvPr id="5" name="Obrázek 4" descr="Obsah obrázku pes, interiér, ležící, hnědá&#10;&#10;Popis byl vytvořen automaticky">
            <a:extLst>
              <a:ext uri="{FF2B5EF4-FFF2-40B4-BE49-F238E27FC236}">
                <a16:creationId xmlns:a16="http://schemas.microsoft.com/office/drawing/2014/main" id="{BE7FF095-73E5-468A-8A8E-E3A6D22C255E}"/>
              </a:ext>
            </a:extLst>
          </p:cNvPr>
          <p:cNvPicPr>
            <a:picLocks noChangeAspect="1"/>
          </p:cNvPicPr>
          <p:nvPr/>
        </p:nvPicPr>
        <p:blipFill>
          <a:blip r:embed="rId2"/>
          <a:stretch>
            <a:fillRect/>
          </a:stretch>
        </p:blipFill>
        <p:spPr>
          <a:xfrm>
            <a:off x="261257" y="1264554"/>
            <a:ext cx="2971800" cy="5463867"/>
          </a:xfrm>
          <a:prstGeom prst="rect">
            <a:avLst/>
          </a:prstGeom>
        </p:spPr>
      </p:pic>
      <p:sp>
        <p:nvSpPr>
          <p:cNvPr id="7" name="TextovéPole 6">
            <a:extLst>
              <a:ext uri="{FF2B5EF4-FFF2-40B4-BE49-F238E27FC236}">
                <a16:creationId xmlns:a16="http://schemas.microsoft.com/office/drawing/2014/main" id="{55351CCF-59BF-4CEC-80D6-96BD12648DE8}"/>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5040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90571A04-77E4-457D-B99E-C078EBFB184C}"/>
              </a:ext>
            </a:extLst>
          </p:cNvPr>
          <p:cNvSpPr>
            <a:spLocks noGrp="1"/>
          </p:cNvSpPr>
          <p:nvPr>
            <p:ph idx="1"/>
          </p:nvPr>
        </p:nvSpPr>
        <p:spPr>
          <a:xfrm>
            <a:off x="975360" y="1905000"/>
            <a:ext cx="10529252" cy="4006222"/>
          </a:xfrm>
        </p:spPr>
        <p:txBody>
          <a:bodyPr/>
          <a:lstStyle/>
          <a:p>
            <a:pPr>
              <a:buFont typeface="+mj-lt"/>
              <a:buAutoNum type="alphaLcParenR"/>
            </a:pPr>
            <a:r>
              <a:rPr lang="cs-CZ" dirty="0"/>
              <a:t>Odmítání univerzálních definic lidské přirozenosti.</a:t>
            </a:r>
          </a:p>
          <a:p>
            <a:pPr>
              <a:buFont typeface="+mj-lt"/>
              <a:buAutoNum type="alphaLcParenR"/>
            </a:pPr>
            <a:r>
              <a:rPr lang="cs-CZ" dirty="0"/>
              <a:t>Odmítání glorifikace rozumu. Foucault zbavuje rozum jeho údajné objektivity a ideologické nevinnosti.</a:t>
            </a:r>
          </a:p>
          <a:p>
            <a:pPr>
              <a:buFont typeface="+mj-lt"/>
              <a:buAutoNum type="alphaLcParenR"/>
            </a:pPr>
            <a:r>
              <a:rPr lang="cs-CZ" dirty="0"/>
              <a:t>Odmítání univerzálních pravd. Podle </a:t>
            </a:r>
            <a:r>
              <a:rPr lang="cs-CZ" dirty="0" err="1"/>
              <a:t>Foucaulta</a:t>
            </a:r>
            <a:r>
              <a:rPr lang="cs-CZ" dirty="0"/>
              <a:t> jsou poznatky týkající se lidí a jejich úsilí vždy historicky relativní.</a:t>
            </a:r>
          </a:p>
          <a:p>
            <a:pPr>
              <a:buFont typeface="+mj-lt"/>
              <a:buAutoNum type="alphaLcParenR"/>
            </a:pPr>
            <a:r>
              <a:rPr lang="cs-CZ" dirty="0"/>
              <a:t>Historická povaha filosofie: Foucault rád ukazoval historický původ údajných nadčasových a univerzálních, tedy ahistorických pojmů a kategorií, jako je rozum, člověk, trest, šílenství, sexualita nebo lidská přirozenost.</a:t>
            </a:r>
          </a:p>
          <a:p>
            <a:pPr>
              <a:buFont typeface="+mj-lt"/>
              <a:buAutoNum type="alphaLcParenR"/>
            </a:pPr>
            <a:r>
              <a:rPr lang="cs-CZ" dirty="0"/>
              <a:t>Nedůvěra v ušlechtilé ideje. Za vznešenými ideály se skrývá nějaký mocenský aspekt.</a:t>
            </a:r>
          </a:p>
          <a:p>
            <a:endParaRPr lang="cs-CZ" dirty="0"/>
          </a:p>
        </p:txBody>
      </p:sp>
      <p:sp>
        <p:nvSpPr>
          <p:cNvPr id="3" name="Nadpis 2">
            <a:extLst>
              <a:ext uri="{FF2B5EF4-FFF2-40B4-BE49-F238E27FC236}">
                <a16:creationId xmlns:a16="http://schemas.microsoft.com/office/drawing/2014/main" id="{84E65199-C007-4726-823D-963A89F5CDAC}"/>
              </a:ext>
            </a:extLst>
          </p:cNvPr>
          <p:cNvSpPr>
            <a:spLocks noGrp="1"/>
          </p:cNvSpPr>
          <p:nvPr>
            <p:ph type="title"/>
          </p:nvPr>
        </p:nvSpPr>
        <p:spPr/>
        <p:txBody>
          <a:bodyPr/>
          <a:lstStyle/>
          <a:p>
            <a:r>
              <a:rPr lang="cs-CZ" dirty="0"/>
              <a:t>Hlavní rysy </a:t>
            </a:r>
            <a:r>
              <a:rPr lang="cs-CZ" dirty="0" err="1"/>
              <a:t>Foucaultova</a:t>
            </a:r>
            <a:r>
              <a:rPr lang="cs-CZ" dirty="0"/>
              <a:t> myšlení</a:t>
            </a:r>
          </a:p>
        </p:txBody>
      </p:sp>
      <p:sp>
        <p:nvSpPr>
          <p:cNvPr id="5" name="TextovéPole 4">
            <a:extLst>
              <a:ext uri="{FF2B5EF4-FFF2-40B4-BE49-F238E27FC236}">
                <a16:creationId xmlns:a16="http://schemas.microsoft.com/office/drawing/2014/main" id="{986AEB24-C135-4F34-9036-2D043D5DDBFA}"/>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925168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5">
            <a:extLst>
              <a:ext uri="{FF2B5EF4-FFF2-40B4-BE49-F238E27FC236}">
                <a16:creationId xmlns:a16="http://schemas.microsoft.com/office/drawing/2014/main" id="{4E21B01B-2E76-459B-8B8D-43410E627571}"/>
              </a:ext>
            </a:extLst>
          </p:cNvPr>
          <p:cNvPicPr>
            <a:picLocks noGrp="1" noChangeAspect="1"/>
          </p:cNvPicPr>
          <p:nvPr>
            <p:ph idx="1"/>
          </p:nvPr>
        </p:nvPicPr>
        <p:blipFill>
          <a:blip r:embed="rId2"/>
          <a:stretch>
            <a:fillRect/>
          </a:stretch>
        </p:blipFill>
        <p:spPr>
          <a:xfrm>
            <a:off x="2596243" y="1300625"/>
            <a:ext cx="7217228" cy="5392182"/>
          </a:xfrm>
          <a:prstGeom prst="rect">
            <a:avLst/>
          </a:prstGeom>
        </p:spPr>
      </p:pic>
      <p:sp>
        <p:nvSpPr>
          <p:cNvPr id="3" name="Nadpis 2">
            <a:extLst>
              <a:ext uri="{FF2B5EF4-FFF2-40B4-BE49-F238E27FC236}">
                <a16:creationId xmlns:a16="http://schemas.microsoft.com/office/drawing/2014/main" id="{DF8C369D-0BA4-4190-B618-3913C5E0BA26}"/>
              </a:ext>
            </a:extLst>
          </p:cNvPr>
          <p:cNvSpPr>
            <a:spLocks noGrp="1"/>
          </p:cNvSpPr>
          <p:nvPr>
            <p:ph type="title"/>
          </p:nvPr>
        </p:nvSpPr>
        <p:spPr/>
        <p:txBody>
          <a:bodyPr/>
          <a:lstStyle/>
          <a:p>
            <a:r>
              <a:rPr lang="cs-CZ" dirty="0"/>
              <a:t>3. Slova a věci</a:t>
            </a:r>
          </a:p>
        </p:txBody>
      </p:sp>
      <p:sp>
        <p:nvSpPr>
          <p:cNvPr id="5" name="TextovéPole 4">
            <a:extLst>
              <a:ext uri="{FF2B5EF4-FFF2-40B4-BE49-F238E27FC236}">
                <a16:creationId xmlns:a16="http://schemas.microsoft.com/office/drawing/2014/main" id="{E3C851C1-613F-4D82-90DC-327411EBEE28}"/>
              </a:ext>
            </a:extLst>
          </p:cNvPr>
          <p:cNvSpPr txBox="1"/>
          <p:nvPr/>
        </p:nvSpPr>
        <p:spPr>
          <a:xfrm>
            <a:off x="8868427" y="50103"/>
            <a:ext cx="3323573" cy="369332"/>
          </a:xfrm>
          <a:prstGeom prst="rect">
            <a:avLst/>
          </a:prstGeom>
          <a:noFill/>
        </p:spPr>
        <p:txBody>
          <a:bodyPr wrap="square" rtlCol="0">
            <a:spAutoFit/>
          </a:bodyPr>
          <a:lstStyle/>
          <a:p>
            <a:pPr algn="ctr"/>
            <a:r>
              <a:rPr lang="cs-CZ">
                <a:solidFill>
                  <a:schemeClr val="bg1"/>
                </a:solidFill>
              </a:rPr>
              <a:t>III. Foucault</a:t>
            </a:r>
            <a:endParaRPr lang="cs-CZ" dirty="0">
              <a:solidFill>
                <a:schemeClr val="bg1"/>
              </a:solidFill>
            </a:endParaRPr>
          </a:p>
        </p:txBody>
      </p:sp>
    </p:spTree>
    <p:extLst>
      <p:ext uri="{BB962C8B-B14F-4D97-AF65-F5344CB8AC3E}">
        <p14:creationId xmlns:p14="http://schemas.microsoft.com/office/powerpoint/2010/main" val="954343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353604" y="1264555"/>
            <a:ext cx="5548886"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Taxonomie = biologická klasifikace rostlin a živočichů.</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 </a:t>
            </a:r>
            <a:r>
              <a:rPr lang="cs-CZ" sz="1800" dirty="0" err="1">
                <a:effectLst/>
                <a:ea typeface="Calibri" panose="020F0502020204030204" pitchFamily="34" charset="0"/>
                <a:cs typeface="Times New Roman" panose="02020603050405020304" pitchFamily="18" charset="0"/>
              </a:rPr>
              <a:t>Borgesově</a:t>
            </a:r>
            <a:r>
              <a:rPr lang="cs-CZ" sz="1800" dirty="0">
                <a:effectLst/>
                <a:ea typeface="Calibri" panose="020F0502020204030204" pitchFamily="34" charset="0"/>
                <a:cs typeface="Times New Roman" panose="02020603050405020304" pitchFamily="18" charset="0"/>
              </a:rPr>
              <a:t> čínské taxonomii nevidíme řád, princip nebo strukturu – ale bez toho se nedá myslet.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 chce najít skryté struktury, které organizují a uspořádávají naše přemýšlení o věcech.</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Východisko</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text&#10;&#10;Popis byl vytvořen automaticky">
            <a:extLst>
              <a:ext uri="{FF2B5EF4-FFF2-40B4-BE49-F238E27FC236}">
                <a16:creationId xmlns:a16="http://schemas.microsoft.com/office/drawing/2014/main" id="{707233B4-F59A-4492-B42D-E6552228F49D}"/>
              </a:ext>
            </a:extLst>
          </p:cNvPr>
          <p:cNvPicPr>
            <a:picLocks noChangeAspect="1"/>
          </p:cNvPicPr>
          <p:nvPr/>
        </p:nvPicPr>
        <p:blipFill>
          <a:blip r:embed="rId2"/>
          <a:stretch>
            <a:fillRect/>
          </a:stretch>
        </p:blipFill>
        <p:spPr>
          <a:xfrm>
            <a:off x="357172" y="4005486"/>
            <a:ext cx="5548886" cy="2740813"/>
          </a:xfrm>
          <a:prstGeom prst="rect">
            <a:avLst/>
          </a:prstGeom>
        </p:spPr>
      </p:pic>
      <p:sp>
        <p:nvSpPr>
          <p:cNvPr id="9" name="TextovéPole 8">
            <a:extLst>
              <a:ext uri="{FF2B5EF4-FFF2-40B4-BE49-F238E27FC236}">
                <a16:creationId xmlns:a16="http://schemas.microsoft.com/office/drawing/2014/main" id="{1403FB4F-8E03-463F-8F86-375635A286DD}"/>
              </a:ext>
            </a:extLst>
          </p:cNvPr>
          <p:cNvSpPr txBox="1"/>
          <p:nvPr/>
        </p:nvSpPr>
        <p:spPr>
          <a:xfrm>
            <a:off x="6030367" y="1240241"/>
            <a:ext cx="5477812" cy="4218591"/>
          </a:xfrm>
          <a:prstGeom prst="rect">
            <a:avLst/>
          </a:prstGeom>
          <a:noFill/>
        </p:spPr>
        <p:txBody>
          <a:bodyPr wrap="square">
            <a:spAutoFit/>
          </a:bodyPr>
          <a:lstStyle/>
          <a:p>
            <a:pPr algn="just">
              <a:lnSpc>
                <a:spcPct val="107000"/>
              </a:lnSpc>
              <a:spcAft>
                <a:spcPts val="800"/>
              </a:spcAft>
              <a:tabLst>
                <a:tab pos="5111750" algn="r"/>
              </a:tabLst>
            </a:pP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Tato kniha má svůj původ v jednom </a:t>
            </a:r>
            <a:r>
              <a:rPr lang="cs-CZ" sz="1800" i="1" dirty="0" err="1">
                <a:effectLst/>
                <a:ea typeface="Calibri" panose="020F0502020204030204" pitchFamily="34" charset="0"/>
                <a:cs typeface="Times New Roman" panose="02020603050405020304" pitchFamily="18" charset="0"/>
              </a:rPr>
              <a:t>Borgesově</a:t>
            </a:r>
            <a:r>
              <a:rPr lang="cs-CZ" sz="1800" i="1" dirty="0">
                <a:effectLst/>
                <a:ea typeface="Calibri" panose="020F0502020204030204" pitchFamily="34" charset="0"/>
                <a:cs typeface="Times New Roman" panose="02020603050405020304" pitchFamily="18" charset="0"/>
              </a:rPr>
              <a:t> textu […</a:t>
            </a:r>
            <a:r>
              <a:rPr lang="cs-CZ" i="1" dirty="0">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 Tento text uvádí ‚jistou čínskou encyklopedii‘, v níž se píše, že zvířata se dělí na: a) patřící císařovi, b) nabalzamovaná, </a:t>
            </a:r>
            <a:br>
              <a:rPr lang="cs-CZ" sz="1800" i="1" dirty="0">
                <a:effectLst/>
                <a:ea typeface="Calibri" panose="020F0502020204030204" pitchFamily="34" charset="0"/>
                <a:cs typeface="Times New Roman" panose="02020603050405020304" pitchFamily="18" charset="0"/>
              </a:rPr>
            </a:br>
            <a:r>
              <a:rPr lang="cs-CZ" sz="1800" i="1" dirty="0">
                <a:effectLst/>
                <a:ea typeface="Calibri" panose="020F0502020204030204" pitchFamily="34" charset="0"/>
                <a:cs typeface="Times New Roman" panose="02020603050405020304" pitchFamily="18" charset="0"/>
              </a:rPr>
              <a:t>c) zdomácnělá, d) prasátka, e) sirény, f) bájná, g) toulavé psy, h) zvířata zahrnutá do této klasifikace, i) co jsou jako bláznivá, j) nespočetná, k) nakreslená tenoučkým štětcem z </a:t>
            </a:r>
            <a:r>
              <a:rPr lang="cs-CZ" sz="1800" i="1" dirty="0" err="1">
                <a:effectLst/>
                <a:ea typeface="Calibri" panose="020F0502020204030204" pitchFamily="34" charset="0"/>
                <a:cs typeface="Times New Roman" panose="02020603050405020304" pitchFamily="18" charset="0"/>
              </a:rPr>
              <a:t>ťavej</a:t>
            </a:r>
            <a:r>
              <a:rPr lang="cs-CZ" sz="1800" i="1" dirty="0">
                <a:effectLst/>
                <a:ea typeface="Calibri" panose="020F0502020204030204" pitchFamily="34" charset="0"/>
                <a:cs typeface="Times New Roman" panose="02020603050405020304" pitchFamily="18" charset="0"/>
              </a:rPr>
              <a:t> srsti, l) a podobná, m) ta, co právě rozbila džbán, n) ta, co zdálky připomínají mouchy. To, před čím se v úžasu nad touto taxonomií najednou ocitáme, je hranice našeho myšlení: holá nemožnost takhle myslet</a:t>
            </a:r>
            <a:r>
              <a:rPr lang="cs-CZ" sz="1800" dirty="0">
                <a:effectLst/>
                <a:ea typeface="Calibri" panose="020F0502020204030204" pitchFamily="34" charset="0"/>
                <a:cs typeface="Times New Roman" panose="02020603050405020304" pitchFamily="18" charset="0"/>
              </a:rPr>
              <a:t>“ 	(s. 7)</a:t>
            </a:r>
          </a:p>
        </p:txBody>
      </p:sp>
    </p:spTree>
    <p:extLst>
      <p:ext uri="{BB962C8B-B14F-4D97-AF65-F5344CB8AC3E}">
        <p14:creationId xmlns:p14="http://schemas.microsoft.com/office/powerpoint/2010/main" val="75754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258036" y="1330233"/>
            <a:ext cx="7095809" cy="4633691"/>
          </a:xfrm>
        </p:spPr>
        <p:txBody>
          <a:bodyPr>
            <a:normAutofit/>
          </a:bodyPr>
          <a:lstStyle/>
          <a:p>
            <a:pPr>
              <a:lnSpc>
                <a:spcPct val="107000"/>
              </a:lnSpc>
              <a:spcAft>
                <a:spcPts val="800"/>
              </a:spcAft>
            </a:pPr>
            <a:r>
              <a:rPr lang="cs-CZ" sz="1800" i="1" dirty="0">
                <a:effectLst/>
                <a:ea typeface="Calibri" panose="020F0502020204030204" pitchFamily="34" charset="0"/>
                <a:cs typeface="Times New Roman" panose="02020603050405020304" pitchFamily="18" charset="0"/>
              </a:rPr>
              <a:t>A priori</a:t>
            </a:r>
            <a:r>
              <a:rPr lang="cs-CZ" sz="1800" dirty="0">
                <a:effectLst/>
                <a:ea typeface="Calibri" panose="020F0502020204030204" pitchFamily="34" charset="0"/>
                <a:cs typeface="Times New Roman" panose="02020603050405020304" pitchFamily="18" charset="0"/>
              </a:rPr>
              <a:t> v Kantově pojetí: apriorní formy poznání v subjektu, které dělají pořádek v chaotické smyslové zkušenosti; apriorní formy názoru: čas a prostor; </a:t>
            </a:r>
            <a:r>
              <a:rPr lang="cs-CZ" sz="1800" i="1" dirty="0" err="1">
                <a:effectLst/>
                <a:ea typeface="Calibri" panose="020F0502020204030204" pitchFamily="34" charset="0"/>
                <a:cs typeface="Times New Roman" panose="02020603050405020304" pitchFamily="18" charset="0"/>
              </a:rPr>
              <a:t>Verstand</a:t>
            </a:r>
            <a:r>
              <a:rPr lang="cs-CZ" sz="1800" dirty="0">
                <a:effectLst/>
                <a:ea typeface="Calibri" panose="020F0502020204030204" pitchFamily="34" charset="0"/>
                <a:cs typeface="Times New Roman" panose="02020603050405020304" pitchFamily="18" charset="0"/>
              </a:rPr>
              <a:t> – kategorie: syntéza názoru (zkušenosti) a myšlení = poznání.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 převedl Kantovo a priori na kulturní a historickou rovinu.</a:t>
            </a:r>
          </a:p>
          <a:p>
            <a:pPr>
              <a:lnSpc>
                <a:spcPct val="107000"/>
              </a:lnSpc>
              <a:spcAft>
                <a:spcPts val="800"/>
              </a:spcAft>
            </a:pPr>
            <a:r>
              <a:rPr lang="cs-CZ" sz="1800" i="1" dirty="0">
                <a:effectLst/>
                <a:ea typeface="Calibri" panose="020F0502020204030204" pitchFamily="34" charset="0"/>
                <a:cs typeface="Times New Roman" panose="02020603050405020304" pitchFamily="18" charset="0"/>
              </a:rPr>
              <a:t>Kantovo a </a:t>
            </a:r>
            <a:r>
              <a:rPr lang="cs-CZ" sz="1800" i="1" dirty="0" err="1">
                <a:effectLst/>
                <a:ea typeface="Calibri" panose="020F0502020204030204" pitchFamily="34" charset="0"/>
                <a:cs typeface="Times New Roman" panose="02020603050405020304" pitchFamily="18" charset="0"/>
              </a:rPr>
              <a:t>prorii</a:t>
            </a:r>
            <a:r>
              <a:rPr lang="cs-CZ" sz="1800" dirty="0">
                <a:effectLst/>
                <a:ea typeface="Calibri" panose="020F0502020204030204" pitchFamily="34" charset="0"/>
                <a:cs typeface="Times New Roman" panose="02020603050405020304" pitchFamily="18" charset="0"/>
              </a:rPr>
              <a:t>: otázka po podmínkách možné zkušenosti.</a:t>
            </a:r>
          </a:p>
          <a:p>
            <a:pPr>
              <a:lnSpc>
                <a:spcPct val="107000"/>
              </a:lnSpc>
              <a:spcAft>
                <a:spcPts val="800"/>
              </a:spcAft>
            </a:pPr>
            <a:r>
              <a:rPr lang="cs-CZ" sz="1800" dirty="0" err="1">
                <a:effectLst/>
                <a:ea typeface="Calibri" panose="020F0502020204030204" pitchFamily="34" charset="0"/>
                <a:cs typeface="Times New Roman" panose="02020603050405020304" pitchFamily="18" charset="0"/>
              </a:rPr>
              <a:t>Foucaultovo</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historické a priori</a:t>
            </a:r>
            <a:r>
              <a:rPr lang="cs-CZ" sz="1800" dirty="0">
                <a:effectLst/>
                <a:ea typeface="Calibri" panose="020F0502020204030204" pitchFamily="34" charset="0"/>
                <a:cs typeface="Times New Roman" panose="02020603050405020304" pitchFamily="18" charset="0"/>
              </a:rPr>
              <a:t>: soubor principů, které určují, co a jak si daná doba „myslí“; struktury, podle nichž daná doba uspořádává údaje, které má k dispozici.</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Historické apriori</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muž, fotka, osoba, pózování&#10;&#10;Popis byl vytvořen automaticky">
            <a:extLst>
              <a:ext uri="{FF2B5EF4-FFF2-40B4-BE49-F238E27FC236}">
                <a16:creationId xmlns:a16="http://schemas.microsoft.com/office/drawing/2014/main" id="{C51D08E9-C3AE-4108-A9FA-014C98038506}"/>
              </a:ext>
            </a:extLst>
          </p:cNvPr>
          <p:cNvPicPr>
            <a:picLocks noChangeAspect="1"/>
          </p:cNvPicPr>
          <p:nvPr/>
        </p:nvPicPr>
        <p:blipFill>
          <a:blip r:embed="rId2"/>
          <a:stretch>
            <a:fillRect/>
          </a:stretch>
        </p:blipFill>
        <p:spPr>
          <a:xfrm>
            <a:off x="7467056" y="1264555"/>
            <a:ext cx="4572000" cy="3429000"/>
          </a:xfrm>
          <a:prstGeom prst="rect">
            <a:avLst/>
          </a:prstGeom>
        </p:spPr>
      </p:pic>
    </p:spTree>
    <p:extLst>
      <p:ext uri="{BB962C8B-B14F-4D97-AF65-F5344CB8AC3E}">
        <p14:creationId xmlns:p14="http://schemas.microsoft.com/office/powerpoint/2010/main" val="526422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8" y="1515291"/>
            <a:ext cx="10529251" cy="4718599"/>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Epistéma</a:t>
            </a:r>
            <a:r>
              <a:rPr lang="cs-CZ" sz="1800" dirty="0">
                <a:effectLst/>
                <a:ea typeface="Calibri" panose="020F0502020204030204" pitchFamily="34" charset="0"/>
                <a:cs typeface="Times New Roman" panose="02020603050405020304" pitchFamily="18" charset="0"/>
              </a:rPr>
              <a:t> je apriorní, neuvědomovaná struktura, která utváří myšlení určité doby.</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 rozlišuje tři </a:t>
            </a:r>
            <a:r>
              <a:rPr lang="cs-CZ" sz="1800" b="1" dirty="0">
                <a:effectLst/>
                <a:ea typeface="Calibri" panose="020F0502020204030204" pitchFamily="34" charset="0"/>
                <a:cs typeface="Times New Roman" panose="02020603050405020304" pitchFamily="18" charset="0"/>
              </a:rPr>
              <a:t>epistémy</a:t>
            </a:r>
            <a:r>
              <a:rPr lang="cs-CZ" sz="1800" dirty="0">
                <a:effectLst/>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renesanční</a:t>
            </a:r>
            <a:r>
              <a:rPr lang="cs-CZ" sz="1800" dirty="0">
                <a:effectLst/>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klasická</a:t>
            </a:r>
            <a:r>
              <a:rPr lang="cs-CZ" sz="1800" dirty="0">
                <a:effectLst/>
                <a:ea typeface="Calibri" panose="020F0502020204030204" pitchFamily="34" charset="0"/>
                <a:cs typeface="Times New Roman" panose="02020603050405020304" pitchFamily="18" charset="0"/>
              </a:rPr>
              <a:t> (17.-18. století), </a:t>
            </a:r>
            <a:r>
              <a:rPr lang="cs-CZ" sz="1800" b="1" dirty="0">
                <a:effectLst/>
                <a:ea typeface="Calibri" panose="020F0502020204030204" pitchFamily="34" charset="0"/>
                <a:cs typeface="Times New Roman" panose="02020603050405020304" pitchFamily="18" charset="0"/>
              </a:rPr>
              <a:t>moderní</a:t>
            </a:r>
            <a:r>
              <a:rPr lang="cs-CZ" sz="1800" dirty="0">
                <a:effectLst/>
                <a:ea typeface="Calibri" panose="020F0502020204030204" pitchFamily="34" charset="0"/>
                <a:cs typeface="Times New Roman" panose="02020603050405020304" pitchFamily="18" charset="0"/>
              </a:rPr>
              <a:t> (19. – 20. století).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Každá epistéma spojuje jinak slova a věci: jazyk a skutečnost.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To, co si lidé myslí, si nemyslí náhodou – je to určováno epistémou.</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Epistéma určuje  témata, metody, kritéria pravdivosti, pojmy, povaha výsledků poznání.</a:t>
            </a:r>
          </a:p>
          <a:p>
            <a:pPr>
              <a:lnSpc>
                <a:spcPct val="107000"/>
              </a:lnSpc>
              <a:spcAft>
                <a:spcPts val="800"/>
              </a:spcAft>
            </a:pPr>
            <a:r>
              <a:rPr lang="cs-CZ" dirty="0">
                <a:ea typeface="Calibri" panose="020F0502020204030204" pitchFamily="34" charset="0"/>
                <a:cs typeface="Times New Roman" panose="02020603050405020304" pitchFamily="18" charset="0"/>
              </a:rPr>
              <a:t>E</a:t>
            </a:r>
            <a:r>
              <a:rPr lang="cs-CZ" sz="1800" dirty="0">
                <a:effectLst/>
                <a:ea typeface="Calibri" panose="020F0502020204030204" pitchFamily="34" charset="0"/>
                <a:cs typeface="Times New Roman" panose="02020603050405020304" pitchFamily="18" charset="0"/>
              </a:rPr>
              <a:t>xistenci epistémy si lidé neuvědomují.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Metoda k odhalení epistémy = „</a:t>
            </a:r>
            <a:r>
              <a:rPr lang="cs-CZ" sz="1800" i="1" dirty="0">
                <a:effectLst/>
                <a:ea typeface="Calibri" panose="020F0502020204030204" pitchFamily="34" charset="0"/>
                <a:cs typeface="Times New Roman" panose="02020603050405020304" pitchFamily="18" charset="0"/>
              </a:rPr>
              <a:t>archeologie vědění</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Epistéma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476620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513823"/>
            <a:ext cx="6557555" cy="4633691"/>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Renesanční epistéma:</a:t>
            </a:r>
            <a:r>
              <a:rPr lang="cs-CZ" sz="1800" dirty="0">
                <a:effectLst/>
                <a:ea typeface="Calibri" panose="020F0502020204030204" pitchFamily="34" charset="0"/>
                <a:cs typeface="Times New Roman" panose="02020603050405020304" pitchFamily="18" charset="0"/>
              </a:rPr>
              <a:t> poznání se opírá o kategorie podobnosti, příbuznosti, sympatie (okultní obory). </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Klasická epistéma: </a:t>
            </a:r>
            <a:r>
              <a:rPr lang="cs-CZ" sz="1800" dirty="0">
                <a:effectLst/>
                <a:ea typeface="Calibri" panose="020F0502020204030204" pitchFamily="34" charset="0"/>
                <a:cs typeface="Times New Roman" panose="02020603050405020304" pitchFamily="18" charset="0"/>
              </a:rPr>
              <a:t>poznání se opírá o matematiku (Descartes), kvantifikace; Foucault se soustředí na tři obory: jazykovědu, přírodopis, ekonomii.</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Moderní epistéma: </a:t>
            </a:r>
            <a:r>
              <a:rPr lang="cs-CZ" sz="1800" dirty="0">
                <a:effectLst/>
                <a:ea typeface="Calibri" panose="020F0502020204030204" pitchFamily="34" charset="0"/>
                <a:cs typeface="Times New Roman" panose="02020603050405020304" pitchFamily="18" charset="0"/>
              </a:rPr>
              <a:t>do poznání vstupuje čas – poznání se historizuje: věc poznáme tím, že pochopíme její dějiny, její postupné utváření. Opět tři obory: jazykověda, přírodopis a ekonomie.</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Moderní epistéma se vyčerpala – nastupuje nový způsob poznání: „</a:t>
            </a:r>
            <a:r>
              <a:rPr lang="cs-CZ" sz="1800" i="1" dirty="0">
                <a:effectLst/>
                <a:ea typeface="Calibri" panose="020F0502020204030204" pitchFamily="34" charset="0"/>
                <a:cs typeface="Times New Roman" panose="02020603050405020304" pitchFamily="18" charset="0"/>
              </a:rPr>
              <a:t>strukturalismus</a:t>
            </a:r>
            <a:r>
              <a:rPr lang="cs-CZ" sz="1800" dirty="0">
                <a:effectLst/>
                <a:ea typeface="Calibri" panose="020F0502020204030204" pitchFamily="34" charset="0"/>
                <a:cs typeface="Times New Roman" panose="02020603050405020304" pitchFamily="18" charset="0"/>
              </a:rPr>
              <a:t>“.</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Jednotlivé epistémy</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skupina, fotka, slon, mnoho&#10;&#10;Popis byl vytvořen automaticky">
            <a:extLst>
              <a:ext uri="{FF2B5EF4-FFF2-40B4-BE49-F238E27FC236}">
                <a16:creationId xmlns:a16="http://schemas.microsoft.com/office/drawing/2014/main" id="{38C35A13-88B3-4B68-B49B-5B70A1F4FE83}"/>
              </a:ext>
            </a:extLst>
          </p:cNvPr>
          <p:cNvPicPr>
            <a:picLocks noChangeAspect="1"/>
          </p:cNvPicPr>
          <p:nvPr/>
        </p:nvPicPr>
        <p:blipFill>
          <a:blip r:embed="rId2"/>
          <a:stretch>
            <a:fillRect/>
          </a:stretch>
        </p:blipFill>
        <p:spPr>
          <a:xfrm>
            <a:off x="7532914" y="1513823"/>
            <a:ext cx="4519749" cy="4338958"/>
          </a:xfrm>
          <a:prstGeom prst="rect">
            <a:avLst/>
          </a:prstGeom>
        </p:spPr>
      </p:pic>
    </p:spTree>
    <p:extLst>
      <p:ext uri="{BB962C8B-B14F-4D97-AF65-F5344CB8AC3E}">
        <p14:creationId xmlns:p14="http://schemas.microsoft.com/office/powerpoint/2010/main" val="3076580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10458995"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F. odmítl pozitivistické pojetí dějin, tj. představu, že dějiny představují souvislý a nepřerušovaný vývoj – </a:t>
            </a:r>
            <a:r>
              <a:rPr lang="cs-CZ" sz="1800" dirty="0" err="1">
                <a:effectLst/>
                <a:ea typeface="Calibri" panose="020F0502020204030204" pitchFamily="34" charset="0"/>
                <a:cs typeface="Times New Roman" panose="02020603050405020304" pitchFamily="18" charset="0"/>
              </a:rPr>
              <a:t>Comtův</a:t>
            </a:r>
            <a:r>
              <a:rPr lang="cs-CZ" sz="1800" dirty="0">
                <a:effectLst/>
                <a:ea typeface="Calibri" panose="020F0502020204030204" pitchFamily="34" charset="0"/>
                <a:cs typeface="Times New Roman" panose="02020603050405020304" pitchFamily="18" charset="0"/>
              </a:rPr>
              <a:t> zákon tří stádií – víra v pokrok; přesvědčení o existenci stále stejných témat, idejí a pojmů napříč epochami.</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Podle F. existují v dějinách mezery, diskontinuity, přeryvy.</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Kontinuita idejí a pojmů (např. gravitace) je zdánlivá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Nedochází ke kontinuálnímu pokrokovému vývoji, ale mění se způsob uvažování: metody, témata, pojmů, smysl výzkumu i jeho instituce.</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Každá epistéma má svou vnitřní logiku, která dává smysl jen </a:t>
            </a:r>
            <a:r>
              <a:rPr lang="cs-CZ" sz="1800" dirty="0" err="1">
                <a:effectLst/>
                <a:ea typeface="Calibri" panose="020F0502020204030204" pitchFamily="34" charset="0"/>
                <a:cs typeface="Times New Roman" panose="02020603050405020304" pitchFamily="18" charset="0"/>
              </a:rPr>
              <a:t>uvnitřn</a:t>
            </a:r>
            <a:r>
              <a:rPr lang="cs-CZ" sz="1800" dirty="0">
                <a:effectLst/>
                <a:ea typeface="Calibri" panose="020F0502020204030204" pitchFamily="34" charset="0"/>
                <a:cs typeface="Times New Roman" panose="02020603050405020304" pitchFamily="18" charset="0"/>
              </a:rPr>
              <a:t> ní samé.</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Epistémy jsou nesouměřitelné (Kuhn, </a:t>
            </a:r>
            <a:r>
              <a:rPr lang="cs-CZ" sz="1800" i="1" dirty="0">
                <a:effectLst/>
                <a:ea typeface="Calibri" panose="020F0502020204030204" pitchFamily="34" charset="0"/>
                <a:cs typeface="Times New Roman" panose="02020603050405020304" pitchFamily="18" charset="0"/>
              </a:rPr>
              <a:t>Struktura vědeckých revolucí</a:t>
            </a:r>
            <a:r>
              <a:rPr lang="cs-CZ" sz="1800" dirty="0">
                <a:effectLst/>
                <a:ea typeface="Calibri" panose="020F0502020204030204" pitchFamily="34" charset="0"/>
                <a:cs typeface="Times New Roman" panose="02020603050405020304" pitchFamily="18" charset="0"/>
              </a:rPr>
              <a:t>, 1962).</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To, co si myslíme, si nemyslíme </a:t>
            </a:r>
            <a:r>
              <a:rPr lang="cs-CZ" sz="1800" b="1" dirty="0">
                <a:effectLst/>
                <a:ea typeface="Calibri" panose="020F0502020204030204" pitchFamily="34" charset="0"/>
                <a:cs typeface="Times New Roman" panose="02020603050405020304" pitchFamily="18" charset="0"/>
              </a:rPr>
              <a:t>náhodou</a:t>
            </a:r>
            <a:r>
              <a:rPr lang="cs-CZ" sz="1800" dirty="0">
                <a:effectLst/>
                <a:ea typeface="Calibri" panose="020F0502020204030204" pitchFamily="34" charset="0"/>
                <a:cs typeface="Times New Roman" panose="02020603050405020304" pitchFamily="18" charset="0"/>
              </a:rPr>
              <a:t> – spontánnost myšlení je iluze.</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Diskontinuita dějin</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2832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58A2AF8A-2518-4DA1-A7BD-A30CBC677794}"/>
              </a:ext>
            </a:extLst>
          </p:cNvPr>
          <p:cNvSpPr>
            <a:spLocks noGrp="1"/>
          </p:cNvSpPr>
          <p:nvPr>
            <p:ph type="title"/>
          </p:nvPr>
        </p:nvSpPr>
        <p:spPr/>
        <p:txBody>
          <a:bodyPr/>
          <a:lstStyle/>
          <a:p>
            <a:r>
              <a:rPr lang="cs-CZ" dirty="0"/>
              <a:t>Seznam témat a okruhů ke zkoušce</a:t>
            </a:r>
          </a:p>
        </p:txBody>
      </p:sp>
      <p:sp>
        <p:nvSpPr>
          <p:cNvPr id="2" name="TextovéPole 1">
            <a:extLst>
              <a:ext uri="{FF2B5EF4-FFF2-40B4-BE49-F238E27FC236}">
                <a16:creationId xmlns:a16="http://schemas.microsoft.com/office/drawing/2014/main" id="{248B45EB-7D0A-4019-B6CA-0D9DBAAAEB3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
        <p:nvSpPr>
          <p:cNvPr id="11" name="Šipka: pětiúhelník 10">
            <a:extLst>
              <a:ext uri="{FF2B5EF4-FFF2-40B4-BE49-F238E27FC236}">
                <a16:creationId xmlns:a16="http://schemas.microsoft.com/office/drawing/2014/main" id="{DAB9EB5E-1D51-4183-B0D9-2C83669D151E}"/>
              </a:ext>
            </a:extLst>
          </p:cNvPr>
          <p:cNvSpPr/>
          <p:nvPr/>
        </p:nvSpPr>
        <p:spPr>
          <a:xfrm>
            <a:off x="1412897" y="3376997"/>
            <a:ext cx="3621219"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pětiúhelník 11">
            <a:extLst>
              <a:ext uri="{FF2B5EF4-FFF2-40B4-BE49-F238E27FC236}">
                <a16:creationId xmlns:a16="http://schemas.microsoft.com/office/drawing/2014/main" id="{DB789EFE-F343-432E-9482-D73C963235B1}"/>
              </a:ext>
            </a:extLst>
          </p:cNvPr>
          <p:cNvSpPr/>
          <p:nvPr/>
        </p:nvSpPr>
        <p:spPr>
          <a:xfrm>
            <a:off x="1412897" y="2976026"/>
            <a:ext cx="3621219"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Šipka: pětiúhelník 12">
            <a:extLst>
              <a:ext uri="{FF2B5EF4-FFF2-40B4-BE49-F238E27FC236}">
                <a16:creationId xmlns:a16="http://schemas.microsoft.com/office/drawing/2014/main" id="{A408F983-A406-46EF-87F4-03EB4A40013D}"/>
              </a:ext>
            </a:extLst>
          </p:cNvPr>
          <p:cNvSpPr/>
          <p:nvPr/>
        </p:nvSpPr>
        <p:spPr>
          <a:xfrm>
            <a:off x="1412897" y="2599131"/>
            <a:ext cx="4279980"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Šipka: pětiúhelník 13">
            <a:extLst>
              <a:ext uri="{FF2B5EF4-FFF2-40B4-BE49-F238E27FC236}">
                <a16:creationId xmlns:a16="http://schemas.microsoft.com/office/drawing/2014/main" id="{57DDF9A3-951A-49D2-B876-B6ECBF8C6541}"/>
              </a:ext>
            </a:extLst>
          </p:cNvPr>
          <p:cNvSpPr/>
          <p:nvPr/>
        </p:nvSpPr>
        <p:spPr>
          <a:xfrm>
            <a:off x="975361" y="2163655"/>
            <a:ext cx="1497675"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5" name="Šipka: pětiúhelník 14">
            <a:extLst>
              <a:ext uri="{FF2B5EF4-FFF2-40B4-BE49-F238E27FC236}">
                <a16:creationId xmlns:a16="http://schemas.microsoft.com/office/drawing/2014/main" id="{236ECF6B-456F-4E0E-B2F9-03C99BCAB2EE}"/>
              </a:ext>
            </a:extLst>
          </p:cNvPr>
          <p:cNvSpPr/>
          <p:nvPr/>
        </p:nvSpPr>
        <p:spPr>
          <a:xfrm>
            <a:off x="975359" y="4189970"/>
            <a:ext cx="1909243" cy="437583"/>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Šipka: pětiúhelník 17">
            <a:extLst>
              <a:ext uri="{FF2B5EF4-FFF2-40B4-BE49-F238E27FC236}">
                <a16:creationId xmlns:a16="http://schemas.microsoft.com/office/drawing/2014/main" id="{F7BC86BA-54E2-49B6-A0F3-78101299B3AF}"/>
              </a:ext>
            </a:extLst>
          </p:cNvPr>
          <p:cNvSpPr/>
          <p:nvPr/>
        </p:nvSpPr>
        <p:spPr>
          <a:xfrm>
            <a:off x="975359" y="3801686"/>
            <a:ext cx="2870777" cy="353962"/>
          </a:xfrm>
          <a:prstGeom prst="homePlat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6" name="Zástupný obsah 3">
            <a:extLst>
              <a:ext uri="{FF2B5EF4-FFF2-40B4-BE49-F238E27FC236}">
                <a16:creationId xmlns:a16="http://schemas.microsoft.com/office/drawing/2014/main" id="{C182E4EB-6C75-4200-9B09-196D6369FE84}"/>
              </a:ext>
            </a:extLst>
          </p:cNvPr>
          <p:cNvSpPr>
            <a:spLocks noGrp="1"/>
          </p:cNvSpPr>
          <p:nvPr>
            <p:ph idx="1"/>
          </p:nvPr>
        </p:nvSpPr>
        <p:spPr>
          <a:xfrm>
            <a:off x="975360" y="2133600"/>
            <a:ext cx="10529252" cy="3777622"/>
          </a:xfrm>
        </p:spPr>
        <p:txBody>
          <a:bodyPr>
            <a:normAutofit/>
          </a:bodyPr>
          <a:lstStyle/>
          <a:p>
            <a:pPr marL="400050" indent="-400050">
              <a:buFont typeface="+mj-lt"/>
              <a:buAutoNum type="romanUcPeriod"/>
            </a:pPr>
            <a:r>
              <a:rPr lang="cs-CZ" sz="2000" dirty="0">
                <a:effectLst/>
                <a:ea typeface="Times New Roman" panose="02020603050405020304" pitchFamily="18" charset="0"/>
              </a:rPr>
              <a:t>Marx</a:t>
            </a:r>
          </a:p>
          <a:p>
            <a:pPr marL="946150" lvl="1" indent="-546100">
              <a:buFont typeface="+mj-lt"/>
              <a:buAutoNum type="arabicPeriod"/>
            </a:pPr>
            <a:r>
              <a:rPr lang="cs-CZ" sz="1800" dirty="0">
                <a:ea typeface="Times New Roman" panose="02020603050405020304" pitchFamily="18" charset="0"/>
              </a:rPr>
              <a:t>Antropologie odcizené práce</a:t>
            </a:r>
          </a:p>
          <a:p>
            <a:pPr marL="946150" lvl="1" indent="-546100">
              <a:buFont typeface="+mj-lt"/>
              <a:buAutoNum type="arabicPeriod"/>
            </a:pPr>
            <a:r>
              <a:rPr lang="cs-CZ" sz="1800" dirty="0">
                <a:ea typeface="Times New Roman" panose="02020603050405020304" pitchFamily="18" charset="0"/>
              </a:rPr>
              <a:t>Historický materialismus</a:t>
            </a:r>
          </a:p>
          <a:p>
            <a:pPr marL="946150" lvl="1" indent="-546100">
              <a:buFont typeface="+mj-lt"/>
              <a:buAutoNum type="arabicPeriod"/>
            </a:pPr>
            <a:r>
              <a:rPr lang="cs-CZ" sz="1800" dirty="0">
                <a:effectLst/>
                <a:ea typeface="Times New Roman" panose="02020603050405020304" pitchFamily="18" charset="0"/>
              </a:rPr>
              <a:t>Bytí, vědomí a ideologie</a:t>
            </a:r>
          </a:p>
          <a:p>
            <a:pPr marL="400050" indent="-400050">
              <a:buFont typeface="+mj-lt"/>
              <a:buAutoNum type="romanUcPeriod"/>
            </a:pPr>
            <a:r>
              <a:rPr lang="cs-CZ" sz="2000" dirty="0">
                <a:ea typeface="Times New Roman" panose="02020603050405020304" pitchFamily="18" charset="0"/>
              </a:rPr>
              <a:t>Frankfurtská škola</a:t>
            </a:r>
          </a:p>
          <a:p>
            <a:pPr marL="400050" indent="-400050">
              <a:buFont typeface="+mj-lt"/>
              <a:buAutoNum type="romanUcPeriod"/>
            </a:pPr>
            <a:r>
              <a:rPr lang="cs-CZ" sz="2000" dirty="0">
                <a:ea typeface="Times New Roman" panose="02020603050405020304" pitchFamily="18" charset="0"/>
              </a:rPr>
              <a:t>Foucault</a:t>
            </a:r>
          </a:p>
          <a:p>
            <a:pPr marL="400050" indent="-400050">
              <a:buFont typeface="+mj-lt"/>
              <a:buAutoNum type="romanUcPeriod"/>
            </a:pPr>
            <a:r>
              <a:rPr lang="cs-CZ" sz="2000" dirty="0" err="1">
                <a:effectLst/>
                <a:ea typeface="Times New Roman" panose="02020603050405020304" pitchFamily="18" charset="0"/>
              </a:rPr>
              <a:t>Bauman</a:t>
            </a:r>
            <a:endParaRPr lang="cs-CZ" sz="2000" dirty="0">
              <a:effectLst/>
              <a:ea typeface="Times New Roman" panose="02020603050405020304" pitchFamily="18" charset="0"/>
            </a:endParaRPr>
          </a:p>
          <a:p>
            <a:endParaRPr lang="cs-CZ" sz="2000" dirty="0"/>
          </a:p>
        </p:txBody>
      </p:sp>
    </p:spTree>
    <p:extLst>
      <p:ext uri="{BB962C8B-B14F-4D97-AF65-F5344CB8AC3E}">
        <p14:creationId xmlns:p14="http://schemas.microsoft.com/office/powerpoint/2010/main" val="429336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grpId="0" nodeType="withEffect">
                                  <p:stCondLst>
                                    <p:cond delay="0"/>
                                  </p:stCondLst>
                                  <p:childTnLst>
                                    <p:set>
                                      <p:cBhvr>
                                        <p:cTn id="6" dur="indefinite"/>
                                        <p:tgtEl>
                                          <p:spTgt spid="14"/>
                                        </p:tgtEl>
                                        <p:attrNameLst>
                                          <p:attrName>style.opacity</p:attrName>
                                        </p:attrNameLst>
                                      </p:cBhvr>
                                      <p:to>
                                        <p:strVal val="0.5"/>
                                      </p:to>
                                    </p:set>
                                    <p:animEffect filter="image" prLst="opacity: 0.5">
                                      <p:cBhvr rctx="IE">
                                        <p:cTn id="7" dur="indefinite"/>
                                        <p:tgtEl>
                                          <p:spTgt spid="14"/>
                                        </p:tgtEl>
                                      </p:cBhvr>
                                    </p:animEffect>
                                  </p:childTnLst>
                                </p:cTn>
                              </p:par>
                              <p:par>
                                <p:cTn id="8" presetID="3" presetClass="emph" presetSubtype="2" fill="hold" nodeType="withEffect">
                                  <p:stCondLst>
                                    <p:cond delay="0"/>
                                  </p:stCondLst>
                                  <p:childTnLst>
                                    <p:animClr clrSpc="rgb" dir="cw">
                                      <p:cBhvr override="childStyle">
                                        <p:cTn id="9" dur="2000" fill="hold"/>
                                        <p:tgtEl>
                                          <p:spTgt spid="16">
                                            <p:txEl>
                                              <p:pRg st="0" end="0"/>
                                            </p:txEl>
                                          </p:spTgt>
                                        </p:tgtEl>
                                        <p:attrNameLst>
                                          <p:attrName>style.color</p:attrName>
                                        </p:attrNameLst>
                                      </p:cBhvr>
                                      <p:to>
                                        <a:schemeClr val="bg1"/>
                                      </p:to>
                                    </p:animClr>
                                  </p:childTnLst>
                                </p:cTn>
                              </p:par>
                              <p:par>
                                <p:cTn id="10" presetID="19" presetClass="emph" presetSubtype="0" fill="hold" grpId="1" nodeType="withEffect">
                                  <p:stCondLst>
                                    <p:cond delay="0"/>
                                  </p:stCondLst>
                                  <p:childTnLst>
                                    <p:animClr clrSpc="rgb" dir="cw">
                                      <p:cBhvr override="childStyle">
                                        <p:cTn id="11" dur="500" fill="hold"/>
                                        <p:tgtEl>
                                          <p:spTgt spid="14"/>
                                        </p:tgtEl>
                                        <p:attrNameLst>
                                          <p:attrName>style.color</p:attrName>
                                        </p:attrNameLst>
                                      </p:cBhvr>
                                      <p:to>
                                        <a:schemeClr val="accent2"/>
                                      </p:to>
                                    </p:animClr>
                                    <p:animClr clrSpc="rgb" dir="cw">
                                      <p:cBhvr>
                                        <p:cTn id="12" dur="500" fill="hold"/>
                                        <p:tgtEl>
                                          <p:spTgt spid="14"/>
                                        </p:tgtEl>
                                        <p:attrNameLst>
                                          <p:attrName>fillcolor</p:attrName>
                                        </p:attrNameLst>
                                      </p:cBhvr>
                                      <p:to>
                                        <a:schemeClr val="accent2"/>
                                      </p:to>
                                    </p:animClr>
                                    <p:set>
                                      <p:cBhvr>
                                        <p:cTn id="13" dur="500" fill="hold"/>
                                        <p:tgtEl>
                                          <p:spTgt spid="14"/>
                                        </p:tgtEl>
                                        <p:attrNameLst>
                                          <p:attrName>fill.type</p:attrName>
                                        </p:attrNameLst>
                                      </p:cBhvr>
                                      <p:to>
                                        <p:strVal val="solid"/>
                                      </p:to>
                                    </p:set>
                                    <p:set>
                                      <p:cBhvr>
                                        <p:cTn id="14" dur="500" fill="hold"/>
                                        <p:tgtEl>
                                          <p:spTgt spid="14"/>
                                        </p:tgtEl>
                                        <p:attrNameLst>
                                          <p:attrName>fill.on</p:attrName>
                                        </p:attrNameLst>
                                      </p:cBhvr>
                                      <p:to>
                                        <p:strVal val="true"/>
                                      </p:to>
                                    </p:set>
                                  </p:childTnLst>
                                </p:cTn>
                              </p:par>
                              <p:par>
                                <p:cTn id="15" presetID="9" presetClass="emph" presetSubtype="0" grpId="0" nodeType="withEffect">
                                  <p:stCondLst>
                                    <p:cond delay="0"/>
                                  </p:stCondLst>
                                  <p:childTnLst>
                                    <p:set>
                                      <p:cBhvr>
                                        <p:cTn id="16" dur="indefinite"/>
                                        <p:tgtEl>
                                          <p:spTgt spid="13"/>
                                        </p:tgtEl>
                                        <p:attrNameLst>
                                          <p:attrName>style.opacity</p:attrName>
                                        </p:attrNameLst>
                                      </p:cBhvr>
                                      <p:to>
                                        <p:strVal val="0.5"/>
                                      </p:to>
                                    </p:set>
                                    <p:animEffect filter="image" prLst="opacity: 0.5">
                                      <p:cBhvr rctx="IE">
                                        <p:cTn id="17" dur="indefinite"/>
                                        <p:tgtEl>
                                          <p:spTgt spid="13"/>
                                        </p:tgtEl>
                                      </p:cBhvr>
                                    </p:animEffect>
                                  </p:childTnLst>
                                </p:cTn>
                              </p:par>
                              <p:par>
                                <p:cTn id="18" presetID="3" presetClass="emph" presetSubtype="2" fill="hold" nodeType="withEffect">
                                  <p:stCondLst>
                                    <p:cond delay="0"/>
                                  </p:stCondLst>
                                  <p:childTnLst>
                                    <p:animClr clrSpc="rgb" dir="cw">
                                      <p:cBhvr override="childStyle">
                                        <p:cTn id="19" dur="2000" fill="hold"/>
                                        <p:tgtEl>
                                          <p:spTgt spid="16">
                                            <p:txEl>
                                              <p:pRg st="1" end="1"/>
                                            </p:txEl>
                                          </p:spTgt>
                                        </p:tgtEl>
                                        <p:attrNameLst>
                                          <p:attrName>style.color</p:attrName>
                                        </p:attrNameLst>
                                      </p:cBhvr>
                                      <p:to>
                                        <a:schemeClr val="bg1"/>
                                      </p:to>
                                    </p:animClr>
                                  </p:childTnLst>
                                </p:cTn>
                              </p:par>
                              <p:par>
                                <p:cTn id="20" presetID="19" presetClass="emph" presetSubtype="0" fill="hold" grpId="1" nodeType="withEffect">
                                  <p:stCondLst>
                                    <p:cond delay="0"/>
                                  </p:stCondLst>
                                  <p:childTnLst>
                                    <p:animClr clrSpc="rgb" dir="cw">
                                      <p:cBhvr override="childStyle">
                                        <p:cTn id="21" dur="500" fill="hold"/>
                                        <p:tgtEl>
                                          <p:spTgt spid="13"/>
                                        </p:tgtEl>
                                        <p:attrNameLst>
                                          <p:attrName>style.color</p:attrName>
                                        </p:attrNameLst>
                                      </p:cBhvr>
                                      <p:to>
                                        <a:schemeClr val="accent2"/>
                                      </p:to>
                                    </p:animClr>
                                    <p:animClr clrSpc="rgb" dir="cw">
                                      <p:cBhvr>
                                        <p:cTn id="22" dur="500" fill="hold"/>
                                        <p:tgtEl>
                                          <p:spTgt spid="13"/>
                                        </p:tgtEl>
                                        <p:attrNameLst>
                                          <p:attrName>fillcolor</p:attrName>
                                        </p:attrNameLst>
                                      </p:cBhvr>
                                      <p:to>
                                        <a:schemeClr val="accent2"/>
                                      </p:to>
                                    </p:animClr>
                                    <p:set>
                                      <p:cBhvr>
                                        <p:cTn id="23" dur="500" fill="hold"/>
                                        <p:tgtEl>
                                          <p:spTgt spid="13"/>
                                        </p:tgtEl>
                                        <p:attrNameLst>
                                          <p:attrName>fill.type</p:attrName>
                                        </p:attrNameLst>
                                      </p:cBhvr>
                                      <p:to>
                                        <p:strVal val="solid"/>
                                      </p:to>
                                    </p:set>
                                    <p:set>
                                      <p:cBhvr>
                                        <p:cTn id="24" dur="500" fill="hold"/>
                                        <p:tgtEl>
                                          <p:spTgt spid="13"/>
                                        </p:tgtEl>
                                        <p:attrNameLst>
                                          <p:attrName>fill.on</p:attrName>
                                        </p:attrNameLst>
                                      </p:cBhvr>
                                      <p:to>
                                        <p:strVal val="true"/>
                                      </p:to>
                                    </p:set>
                                  </p:childTnLst>
                                </p:cTn>
                              </p:par>
                              <p:par>
                                <p:cTn id="25" presetID="9" presetClass="emph" presetSubtype="0" grpId="0" nodeType="withEffect">
                                  <p:stCondLst>
                                    <p:cond delay="0"/>
                                  </p:stCondLst>
                                  <p:childTnLst>
                                    <p:set>
                                      <p:cBhvr>
                                        <p:cTn id="26" dur="indefinite"/>
                                        <p:tgtEl>
                                          <p:spTgt spid="12"/>
                                        </p:tgtEl>
                                        <p:attrNameLst>
                                          <p:attrName>style.opacity</p:attrName>
                                        </p:attrNameLst>
                                      </p:cBhvr>
                                      <p:to>
                                        <p:strVal val="0.5"/>
                                      </p:to>
                                    </p:set>
                                    <p:animEffect filter="image" prLst="opacity: 0.5">
                                      <p:cBhvr rctx="IE">
                                        <p:cTn id="27" dur="indefinite"/>
                                        <p:tgtEl>
                                          <p:spTgt spid="12"/>
                                        </p:tgtEl>
                                      </p:cBhvr>
                                    </p:animEffect>
                                  </p:childTnLst>
                                </p:cTn>
                              </p:par>
                              <p:par>
                                <p:cTn id="28" presetID="3" presetClass="emph" presetSubtype="2" fill="hold" nodeType="withEffect">
                                  <p:stCondLst>
                                    <p:cond delay="0"/>
                                  </p:stCondLst>
                                  <p:childTnLst>
                                    <p:animClr clrSpc="rgb" dir="cw">
                                      <p:cBhvr override="childStyle">
                                        <p:cTn id="29" dur="2000" fill="hold"/>
                                        <p:tgtEl>
                                          <p:spTgt spid="16">
                                            <p:txEl>
                                              <p:pRg st="2" end="2"/>
                                            </p:txEl>
                                          </p:spTgt>
                                        </p:tgtEl>
                                        <p:attrNameLst>
                                          <p:attrName>style.color</p:attrName>
                                        </p:attrNameLst>
                                      </p:cBhvr>
                                      <p:to>
                                        <a:schemeClr val="bg1"/>
                                      </p:to>
                                    </p:animClr>
                                  </p:childTnLst>
                                </p:cTn>
                              </p:par>
                              <p:par>
                                <p:cTn id="30" presetID="19" presetClass="emph" presetSubtype="0" fill="hold" grpId="1" nodeType="withEffect">
                                  <p:stCondLst>
                                    <p:cond delay="0"/>
                                  </p:stCondLst>
                                  <p:childTnLst>
                                    <p:animClr clrSpc="rgb" dir="cw">
                                      <p:cBhvr override="childStyle">
                                        <p:cTn id="31" dur="500" fill="hold"/>
                                        <p:tgtEl>
                                          <p:spTgt spid="12"/>
                                        </p:tgtEl>
                                        <p:attrNameLst>
                                          <p:attrName>style.color</p:attrName>
                                        </p:attrNameLst>
                                      </p:cBhvr>
                                      <p:to>
                                        <a:schemeClr val="accent2"/>
                                      </p:to>
                                    </p:animClr>
                                    <p:animClr clrSpc="rgb" dir="cw">
                                      <p:cBhvr>
                                        <p:cTn id="32" dur="500" fill="hold"/>
                                        <p:tgtEl>
                                          <p:spTgt spid="12"/>
                                        </p:tgtEl>
                                        <p:attrNameLst>
                                          <p:attrName>fillcolor</p:attrName>
                                        </p:attrNameLst>
                                      </p:cBhvr>
                                      <p:to>
                                        <a:schemeClr val="accent2"/>
                                      </p:to>
                                    </p:animClr>
                                    <p:set>
                                      <p:cBhvr>
                                        <p:cTn id="33" dur="500" fill="hold"/>
                                        <p:tgtEl>
                                          <p:spTgt spid="12"/>
                                        </p:tgtEl>
                                        <p:attrNameLst>
                                          <p:attrName>fill.type</p:attrName>
                                        </p:attrNameLst>
                                      </p:cBhvr>
                                      <p:to>
                                        <p:strVal val="solid"/>
                                      </p:to>
                                    </p:set>
                                    <p:set>
                                      <p:cBhvr>
                                        <p:cTn id="34" dur="500" fill="hold"/>
                                        <p:tgtEl>
                                          <p:spTgt spid="12"/>
                                        </p:tgtEl>
                                        <p:attrNameLst>
                                          <p:attrName>fill.on</p:attrName>
                                        </p:attrNameLst>
                                      </p:cBhvr>
                                      <p:to>
                                        <p:strVal val="true"/>
                                      </p:to>
                                    </p:set>
                                  </p:childTnLst>
                                </p:cTn>
                              </p:par>
                              <p:par>
                                <p:cTn id="35" presetID="9" presetClass="emph" presetSubtype="0" grpId="0" nodeType="withEffect">
                                  <p:stCondLst>
                                    <p:cond delay="0"/>
                                  </p:stCondLst>
                                  <p:childTnLst>
                                    <p:set>
                                      <p:cBhvr>
                                        <p:cTn id="36" dur="indefinite"/>
                                        <p:tgtEl>
                                          <p:spTgt spid="11"/>
                                        </p:tgtEl>
                                        <p:attrNameLst>
                                          <p:attrName>style.opacity</p:attrName>
                                        </p:attrNameLst>
                                      </p:cBhvr>
                                      <p:to>
                                        <p:strVal val="0.5"/>
                                      </p:to>
                                    </p:set>
                                    <p:animEffect filter="image" prLst="opacity: 0.5">
                                      <p:cBhvr rctx="IE">
                                        <p:cTn id="37" dur="indefinite"/>
                                        <p:tgtEl>
                                          <p:spTgt spid="11"/>
                                        </p:tgtEl>
                                      </p:cBhvr>
                                    </p:animEffect>
                                  </p:childTnLst>
                                </p:cTn>
                              </p:par>
                              <p:par>
                                <p:cTn id="38" presetID="3" presetClass="emph" presetSubtype="2" fill="hold" nodeType="withEffect">
                                  <p:stCondLst>
                                    <p:cond delay="0"/>
                                  </p:stCondLst>
                                  <p:childTnLst>
                                    <p:animClr clrSpc="rgb" dir="cw">
                                      <p:cBhvr override="childStyle">
                                        <p:cTn id="39" dur="2000" fill="hold"/>
                                        <p:tgtEl>
                                          <p:spTgt spid="16">
                                            <p:txEl>
                                              <p:pRg st="3" end="3"/>
                                            </p:txEl>
                                          </p:spTgt>
                                        </p:tgtEl>
                                        <p:attrNameLst>
                                          <p:attrName>style.color</p:attrName>
                                        </p:attrNameLst>
                                      </p:cBhvr>
                                      <p:to>
                                        <a:schemeClr val="bg1"/>
                                      </p:to>
                                    </p:animClr>
                                  </p:childTnLst>
                                </p:cTn>
                              </p:par>
                              <p:par>
                                <p:cTn id="40" presetID="19" presetClass="emph" presetSubtype="0" fill="hold" grpId="1" nodeType="withEffect">
                                  <p:stCondLst>
                                    <p:cond delay="0"/>
                                  </p:stCondLst>
                                  <p:childTnLst>
                                    <p:animClr clrSpc="rgb" dir="cw">
                                      <p:cBhvr override="childStyle">
                                        <p:cTn id="41" dur="500" fill="hold"/>
                                        <p:tgtEl>
                                          <p:spTgt spid="11"/>
                                        </p:tgtEl>
                                        <p:attrNameLst>
                                          <p:attrName>style.color</p:attrName>
                                        </p:attrNameLst>
                                      </p:cBhvr>
                                      <p:to>
                                        <a:schemeClr val="accent2"/>
                                      </p:to>
                                    </p:animClr>
                                    <p:animClr clrSpc="rgb" dir="cw">
                                      <p:cBhvr>
                                        <p:cTn id="42" dur="500" fill="hold"/>
                                        <p:tgtEl>
                                          <p:spTgt spid="11"/>
                                        </p:tgtEl>
                                        <p:attrNameLst>
                                          <p:attrName>fillcolor</p:attrName>
                                        </p:attrNameLst>
                                      </p:cBhvr>
                                      <p:to>
                                        <a:schemeClr val="accent2"/>
                                      </p:to>
                                    </p:animClr>
                                    <p:set>
                                      <p:cBhvr>
                                        <p:cTn id="43" dur="500" fill="hold"/>
                                        <p:tgtEl>
                                          <p:spTgt spid="11"/>
                                        </p:tgtEl>
                                        <p:attrNameLst>
                                          <p:attrName>fill.type</p:attrName>
                                        </p:attrNameLst>
                                      </p:cBhvr>
                                      <p:to>
                                        <p:strVal val="solid"/>
                                      </p:to>
                                    </p:set>
                                    <p:set>
                                      <p:cBhvr>
                                        <p:cTn id="44" dur="500" fill="hold"/>
                                        <p:tgtEl>
                                          <p:spTgt spid="11"/>
                                        </p:tgtEl>
                                        <p:attrNameLst>
                                          <p:attrName>fill.on</p:attrName>
                                        </p:attrNameLst>
                                      </p:cBhvr>
                                      <p:to>
                                        <p:strVal val="true"/>
                                      </p:to>
                                    </p:set>
                                  </p:childTnLst>
                                </p:cTn>
                              </p:par>
                            </p:childTnLst>
                          </p:cTn>
                        </p:par>
                        <p:par>
                          <p:cTn id="45" fill="hold">
                            <p:stCondLst>
                              <p:cond delay="2000"/>
                            </p:stCondLst>
                            <p:childTnLst>
                              <p:par>
                                <p:cTn id="46" presetID="9" presetClass="emph" presetSubtype="0" grpId="0" nodeType="afterEffect">
                                  <p:stCondLst>
                                    <p:cond delay="0"/>
                                  </p:stCondLst>
                                  <p:childTnLst>
                                    <p:set>
                                      <p:cBhvr>
                                        <p:cTn id="47" dur="indefinite"/>
                                        <p:tgtEl>
                                          <p:spTgt spid="18"/>
                                        </p:tgtEl>
                                        <p:attrNameLst>
                                          <p:attrName>style.opacity</p:attrName>
                                        </p:attrNameLst>
                                      </p:cBhvr>
                                      <p:to>
                                        <p:strVal val="0.5"/>
                                      </p:to>
                                    </p:set>
                                    <p:animEffect filter="image" prLst="opacity: 0.5">
                                      <p:cBhvr rctx="IE">
                                        <p:cTn id="48" dur="indefinite"/>
                                        <p:tgtEl>
                                          <p:spTgt spid="18"/>
                                        </p:tgtEl>
                                      </p:cBhvr>
                                    </p:animEffect>
                                  </p:childTnLst>
                                </p:cTn>
                              </p:par>
                              <p:par>
                                <p:cTn id="49" presetID="3" presetClass="emph" presetSubtype="2" fill="hold" nodeType="withEffect">
                                  <p:stCondLst>
                                    <p:cond delay="0"/>
                                  </p:stCondLst>
                                  <p:childTnLst>
                                    <p:animClr clrSpc="rgb" dir="cw">
                                      <p:cBhvr override="childStyle">
                                        <p:cTn id="50" dur="2000" fill="hold"/>
                                        <p:tgtEl>
                                          <p:spTgt spid="16">
                                            <p:txEl>
                                              <p:pRg st="4" end="4"/>
                                            </p:txEl>
                                          </p:spTgt>
                                        </p:tgtEl>
                                        <p:attrNameLst>
                                          <p:attrName>style.color</p:attrName>
                                        </p:attrNameLst>
                                      </p:cBhvr>
                                      <p:to>
                                        <a:schemeClr val="bg1"/>
                                      </p:to>
                                    </p:animClr>
                                  </p:childTnLst>
                                </p:cTn>
                              </p:par>
                              <p:par>
                                <p:cTn id="51" presetID="19" presetClass="emph" presetSubtype="0" fill="hold" grpId="1" nodeType="withEffect">
                                  <p:stCondLst>
                                    <p:cond delay="0"/>
                                  </p:stCondLst>
                                  <p:childTnLst>
                                    <p:animClr clrSpc="rgb" dir="cw">
                                      <p:cBhvr override="childStyle">
                                        <p:cTn id="52" dur="500" fill="hold"/>
                                        <p:tgtEl>
                                          <p:spTgt spid="18"/>
                                        </p:tgtEl>
                                        <p:attrNameLst>
                                          <p:attrName>style.color</p:attrName>
                                        </p:attrNameLst>
                                      </p:cBhvr>
                                      <p:to>
                                        <a:schemeClr val="accent2"/>
                                      </p:to>
                                    </p:animClr>
                                    <p:animClr clrSpc="rgb" dir="cw">
                                      <p:cBhvr>
                                        <p:cTn id="53" dur="500" fill="hold"/>
                                        <p:tgtEl>
                                          <p:spTgt spid="18"/>
                                        </p:tgtEl>
                                        <p:attrNameLst>
                                          <p:attrName>fillcolor</p:attrName>
                                        </p:attrNameLst>
                                      </p:cBhvr>
                                      <p:to>
                                        <a:schemeClr val="accent2"/>
                                      </p:to>
                                    </p:animClr>
                                    <p:set>
                                      <p:cBhvr>
                                        <p:cTn id="54" dur="500" fill="hold"/>
                                        <p:tgtEl>
                                          <p:spTgt spid="18"/>
                                        </p:tgtEl>
                                        <p:attrNameLst>
                                          <p:attrName>fill.type</p:attrName>
                                        </p:attrNameLst>
                                      </p:cBhvr>
                                      <p:to>
                                        <p:strVal val="solid"/>
                                      </p:to>
                                    </p:set>
                                    <p:set>
                                      <p:cBhvr>
                                        <p:cTn id="55" dur="500" fill="hold"/>
                                        <p:tgtEl>
                                          <p:spTgt spid="18"/>
                                        </p:tgtEl>
                                        <p:attrNameLst>
                                          <p:attrName>fill.on</p:attrName>
                                        </p:attrNameLst>
                                      </p:cBhvr>
                                      <p:to>
                                        <p:strVal val="true"/>
                                      </p:to>
                                    </p:set>
                                  </p:childTnLst>
                                </p:cTn>
                              </p:par>
                            </p:childTnLst>
                          </p:cTn>
                        </p:par>
                        <p:par>
                          <p:cTn id="56" fill="hold">
                            <p:stCondLst>
                              <p:cond delay="4000"/>
                            </p:stCondLst>
                            <p:childTnLst>
                              <p:par>
                                <p:cTn id="57" presetID="22" presetClass="entr" presetSubtype="8"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wipe(left)">
                                      <p:cBhvr>
                                        <p:cTn id="59" dur="500"/>
                                        <p:tgtEl>
                                          <p:spTgt spid="15"/>
                                        </p:tgtEl>
                                      </p:cBhvr>
                                    </p:animEffect>
                                  </p:childTnLst>
                                </p:cTn>
                              </p:par>
                              <p:par>
                                <p:cTn id="60" presetID="3" presetClass="emph" presetSubtype="2" fill="hold" nodeType="withEffect">
                                  <p:stCondLst>
                                    <p:cond delay="0"/>
                                  </p:stCondLst>
                                  <p:childTnLst>
                                    <p:animClr clrSpc="rgb" dir="cw">
                                      <p:cBhvr override="childStyle">
                                        <p:cTn id="61" dur="2000" fill="hold"/>
                                        <p:tgtEl>
                                          <p:spTgt spid="16">
                                            <p:txEl>
                                              <p:pRg st="5" end="5"/>
                                            </p:txEl>
                                          </p:spTgt>
                                        </p:tgtEl>
                                        <p:attrNameLst>
                                          <p:attrName>style.color</p:attrName>
                                        </p:attrNameLst>
                                      </p:cBhvr>
                                      <p:to>
                                        <a:schemeClr val="bg1"/>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8" grpId="0" animBg="1"/>
      <p:bldP spid="1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F8C369D-0BA4-4190-B618-3913C5E0BA26}"/>
              </a:ext>
            </a:extLst>
          </p:cNvPr>
          <p:cNvSpPr>
            <a:spLocks noGrp="1"/>
          </p:cNvSpPr>
          <p:nvPr>
            <p:ph type="title"/>
          </p:nvPr>
        </p:nvSpPr>
        <p:spPr/>
        <p:txBody>
          <a:bodyPr/>
          <a:lstStyle/>
          <a:p>
            <a:r>
              <a:rPr lang="cs-CZ" dirty="0"/>
              <a:t>4. Archeologie vědění</a:t>
            </a:r>
          </a:p>
        </p:txBody>
      </p:sp>
      <p:sp>
        <p:nvSpPr>
          <p:cNvPr id="5" name="TextovéPole 4">
            <a:extLst>
              <a:ext uri="{FF2B5EF4-FFF2-40B4-BE49-F238E27FC236}">
                <a16:creationId xmlns:a16="http://schemas.microsoft.com/office/drawing/2014/main" id="{E3C851C1-613F-4D82-90DC-327411EBEE28}"/>
              </a:ext>
            </a:extLst>
          </p:cNvPr>
          <p:cNvSpPr txBox="1"/>
          <p:nvPr/>
        </p:nvSpPr>
        <p:spPr>
          <a:xfrm>
            <a:off x="8868427" y="50103"/>
            <a:ext cx="3323573" cy="369332"/>
          </a:xfrm>
          <a:prstGeom prst="rect">
            <a:avLst/>
          </a:prstGeom>
          <a:noFill/>
        </p:spPr>
        <p:txBody>
          <a:bodyPr wrap="square" rtlCol="0">
            <a:spAutoFit/>
          </a:bodyPr>
          <a:lstStyle/>
          <a:p>
            <a:pPr algn="ctr"/>
            <a:r>
              <a:rPr lang="cs-CZ">
                <a:solidFill>
                  <a:schemeClr val="bg1"/>
                </a:solidFill>
              </a:rPr>
              <a:t>III. Foucault</a:t>
            </a:r>
            <a:endParaRPr lang="cs-CZ" dirty="0">
              <a:solidFill>
                <a:schemeClr val="bg1"/>
              </a:solidFill>
            </a:endParaRPr>
          </a:p>
        </p:txBody>
      </p:sp>
      <p:pic>
        <p:nvPicPr>
          <p:cNvPr id="8" name="Zástupný obsah 7" descr="Obsah obrázku vsedě, kytara, myš&#10;&#10;Popis byl vytvořen automaticky">
            <a:extLst>
              <a:ext uri="{FF2B5EF4-FFF2-40B4-BE49-F238E27FC236}">
                <a16:creationId xmlns:a16="http://schemas.microsoft.com/office/drawing/2014/main" id="{554D73F9-77F6-4877-AFDC-742AB440227C}"/>
              </a:ext>
            </a:extLst>
          </p:cNvPr>
          <p:cNvPicPr>
            <a:picLocks noGrp="1" noChangeAspect="1"/>
          </p:cNvPicPr>
          <p:nvPr>
            <p:ph idx="1"/>
          </p:nvPr>
        </p:nvPicPr>
        <p:blipFill>
          <a:blip r:embed="rId2"/>
          <a:stretch>
            <a:fillRect/>
          </a:stretch>
        </p:blipFill>
        <p:spPr>
          <a:xfrm>
            <a:off x="4327071" y="1274739"/>
            <a:ext cx="3722915" cy="5349016"/>
          </a:xfrm>
        </p:spPr>
      </p:pic>
    </p:spTree>
    <p:extLst>
      <p:ext uri="{BB962C8B-B14F-4D97-AF65-F5344CB8AC3E}">
        <p14:creationId xmlns:p14="http://schemas.microsoft.com/office/powerpoint/2010/main" val="22520255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6817135" cy="4633691"/>
          </a:xfrm>
        </p:spPr>
        <p:txBody>
          <a:bodyPr>
            <a:normAutofit lnSpcReduction="10000"/>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Kritika </a:t>
            </a:r>
            <a:r>
              <a:rPr lang="cs-CZ" sz="1800" i="1" dirty="0">
                <a:effectLst/>
                <a:ea typeface="Calibri" panose="020F0502020204030204" pitchFamily="34" charset="0"/>
                <a:cs typeface="Times New Roman" panose="02020603050405020304" pitchFamily="18" charset="0"/>
              </a:rPr>
              <a:t>Slov a věcí</a:t>
            </a:r>
            <a:r>
              <a:rPr lang="cs-CZ" sz="1800" dirty="0">
                <a:effectLst/>
                <a:ea typeface="Calibri" panose="020F0502020204030204" pitchFamily="34" charset="0"/>
                <a:cs typeface="Times New Roman" panose="02020603050405020304" pitchFamily="18" charset="0"/>
              </a:rPr>
              <a:t> : absence metody.</a:t>
            </a:r>
          </a:p>
          <a:p>
            <a:pPr>
              <a:lnSpc>
                <a:spcPct val="107000"/>
              </a:lnSpc>
              <a:spcAft>
                <a:spcPts val="800"/>
              </a:spcAft>
            </a:pPr>
            <a:r>
              <a:rPr lang="cs-CZ" sz="1800" i="1" dirty="0" err="1">
                <a:effectLst/>
                <a:ea typeface="Calibri" panose="020F0502020204030204" pitchFamily="34" charset="0"/>
                <a:cs typeface="Times New Roman" panose="02020603050405020304" pitchFamily="18" charset="0"/>
              </a:rPr>
              <a:t>Acheologie</a:t>
            </a:r>
            <a:r>
              <a:rPr lang="cs-CZ" sz="1800" i="1" dirty="0">
                <a:effectLst/>
                <a:ea typeface="Calibri" panose="020F0502020204030204" pitchFamily="34" charset="0"/>
                <a:cs typeface="Times New Roman" panose="02020603050405020304" pitchFamily="18" charset="0"/>
              </a:rPr>
              <a:t> vědění </a:t>
            </a:r>
            <a:r>
              <a:rPr lang="cs-CZ" sz="1800" dirty="0">
                <a:effectLst/>
                <a:ea typeface="Calibri" panose="020F0502020204030204" pitchFamily="34" charset="0"/>
                <a:cs typeface="Times New Roman" panose="02020603050405020304" pitchFamily="18" charset="0"/>
              </a:rPr>
              <a:t>(1966) čistě metodologický spis, který pojednává o </a:t>
            </a:r>
            <a:r>
              <a:rPr lang="cs-CZ" sz="1800" b="1" dirty="0">
                <a:effectLst/>
                <a:ea typeface="Calibri" panose="020F0502020204030204" pitchFamily="34" charset="0"/>
                <a:cs typeface="Times New Roman" panose="02020603050405020304" pitchFamily="18" charset="0"/>
              </a:rPr>
              <a:t>hledání</a:t>
            </a:r>
            <a:r>
              <a:rPr lang="cs-CZ" sz="1800" dirty="0">
                <a:effectLst/>
                <a:ea typeface="Calibri" panose="020F0502020204030204" pitchFamily="34" charset="0"/>
                <a:cs typeface="Times New Roman" panose="02020603050405020304" pitchFamily="18" charset="0"/>
              </a:rPr>
              <a:t> </a:t>
            </a:r>
            <a:r>
              <a:rPr lang="cs-CZ" sz="1800" b="1" dirty="0">
                <a:effectLst/>
                <a:ea typeface="Calibri" panose="020F0502020204030204" pitchFamily="34" charset="0"/>
                <a:cs typeface="Times New Roman" panose="02020603050405020304" pitchFamily="18" charset="0"/>
              </a:rPr>
              <a:t>neviditelných struktur </a:t>
            </a:r>
            <a:r>
              <a:rPr lang="cs-CZ" sz="1800" dirty="0">
                <a:effectLst/>
                <a:ea typeface="Calibri" panose="020F0502020204030204" pitchFamily="34" charset="0"/>
                <a:cs typeface="Times New Roman" panose="02020603050405020304" pitchFamily="18" charset="0"/>
              </a:rPr>
              <a:t>myšlení.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 každé historické epoše je způsob myšlení vždy nějak determinován: gramatikou, logikou a implicitními pravidly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Pravidla jsou neuvědomovaná: stanovují horizont myslitelného, tj. množinu myšlenek, které by dávaly smysl.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Archeologie chce stanovit pravidla nebo struktury, které stanovují, o čem lze přemýšlet a co je nesmysl.</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I naše současné myšlení se řídí pravidly.</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Základní vymezení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956994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10529251" cy="4633691"/>
          </a:xfrm>
        </p:spPr>
        <p:txBody>
          <a:bodyPr>
            <a:normAutofit/>
          </a:bodyPr>
          <a:lstStyle/>
          <a:p>
            <a:pPr>
              <a:lnSpc>
                <a:spcPct val="107000"/>
              </a:lnSpc>
              <a:spcAft>
                <a:spcPts val="800"/>
              </a:spcAft>
            </a:pPr>
            <a:r>
              <a:rPr lang="cs-CZ" dirty="0">
                <a:ea typeface="Calibri" panose="020F0502020204030204" pitchFamily="34" charset="0"/>
                <a:cs typeface="Times New Roman" panose="02020603050405020304" pitchFamily="18" charset="0"/>
              </a:rPr>
              <a:t>A</a:t>
            </a:r>
            <a:r>
              <a:rPr lang="cs-CZ" sz="1800" dirty="0">
                <a:effectLst/>
                <a:ea typeface="Calibri" panose="020F0502020204030204" pitchFamily="34" charset="0"/>
                <a:cs typeface="Times New Roman" panose="02020603050405020304" pitchFamily="18" charset="0"/>
              </a:rPr>
              <a:t>rcheologie předpokládá existenci struktur.</a:t>
            </a:r>
          </a:p>
          <a:p>
            <a:pPr>
              <a:lnSpc>
                <a:spcPct val="107000"/>
              </a:lnSpc>
              <a:spcAft>
                <a:spcPts val="800"/>
              </a:spcAft>
            </a:pPr>
            <a:r>
              <a:rPr lang="cs-CZ" dirty="0">
                <a:ea typeface="Calibri" panose="020F0502020204030204" pitchFamily="34" charset="0"/>
                <a:cs typeface="Times New Roman" panose="02020603050405020304" pitchFamily="18" charset="0"/>
              </a:rPr>
              <a:t>A</a:t>
            </a:r>
            <a:r>
              <a:rPr lang="cs-CZ" sz="1800" dirty="0">
                <a:effectLst/>
                <a:ea typeface="Calibri" panose="020F0502020204030204" pitchFamily="34" charset="0"/>
                <a:cs typeface="Times New Roman" panose="02020603050405020304" pitchFamily="18" charset="0"/>
              </a:rPr>
              <a:t>rcheologii nezajímají jednotlivci – na rozdíl od dějin filosofie (</a:t>
            </a:r>
            <a:r>
              <a:rPr lang="cs-CZ" sz="1800" dirty="0" err="1">
                <a:effectLst/>
                <a:ea typeface="Calibri" panose="020F0502020204030204" pitchFamily="34" charset="0"/>
                <a:cs typeface="Times New Roman" panose="02020603050405020304" pitchFamily="18" charset="0"/>
              </a:rPr>
              <a:t>Hume</a:t>
            </a:r>
            <a:r>
              <a:rPr lang="cs-CZ" sz="1800" dirty="0">
                <a:effectLst/>
                <a:ea typeface="Calibri" panose="020F0502020204030204" pitchFamily="34" charset="0"/>
                <a:cs typeface="Times New Roman" panose="02020603050405020304" pitchFamily="18" charset="0"/>
              </a:rPr>
              <a:t>, Descartes atp.</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Odhalení strukturních pravidel myslitelného: Jaká pravidla umožnila, že Descartes formuloval cogito ergo sum jako východisko své filosofie.</a:t>
            </a:r>
          </a:p>
          <a:p>
            <a:pPr marL="3770313">
              <a:lnSpc>
                <a:spcPct val="107000"/>
              </a:lnSpc>
              <a:spcAft>
                <a:spcPts val="800"/>
              </a:spcAft>
            </a:pPr>
            <a:r>
              <a:rPr lang="cs-CZ" sz="1800" b="1" dirty="0">
                <a:effectLst/>
                <a:ea typeface="Calibri" panose="020F0502020204030204" pitchFamily="34" charset="0"/>
                <a:cs typeface="Times New Roman" panose="02020603050405020304" pitchFamily="18" charset="0"/>
              </a:rPr>
              <a:t>Marginalizace subjektu</a:t>
            </a:r>
            <a:r>
              <a:rPr lang="cs-CZ" sz="1800" dirty="0">
                <a:effectLst/>
                <a:ea typeface="Calibri" panose="020F0502020204030204" pitchFamily="34" charset="0"/>
                <a:cs typeface="Times New Roman" panose="02020603050405020304" pitchFamily="18" charset="0"/>
              </a:rPr>
              <a:t>: individua žijí v prostředí, které určuje a omezuje, co může být řečeno a co by nedávalo smysl. </a:t>
            </a:r>
          </a:p>
          <a:p>
            <a:pPr marL="3770313">
              <a:lnSpc>
                <a:spcPct val="107000"/>
              </a:lnSpc>
              <a:spcAft>
                <a:spcPts val="800"/>
              </a:spcAft>
            </a:pPr>
            <a:r>
              <a:rPr lang="cs-CZ" sz="1800" dirty="0">
                <a:effectLst/>
                <a:ea typeface="Calibri" panose="020F0502020204030204" pitchFamily="34" charset="0"/>
                <a:cs typeface="Times New Roman" panose="02020603050405020304" pitchFamily="18" charset="0"/>
              </a:rPr>
              <a:t>Archeolog se neptá, co řekl Descartes.</a:t>
            </a:r>
          </a:p>
          <a:p>
            <a:pPr marL="3770313">
              <a:lnSpc>
                <a:spcPct val="107000"/>
              </a:lnSpc>
              <a:spcAft>
                <a:spcPts val="800"/>
              </a:spcAft>
            </a:pPr>
            <a:r>
              <a:rPr lang="cs-CZ" sz="1800" dirty="0">
                <a:effectLst/>
                <a:ea typeface="Calibri" panose="020F0502020204030204" pitchFamily="34" charset="0"/>
                <a:cs typeface="Times New Roman" panose="02020603050405020304" pitchFamily="18" charset="0"/>
              </a:rPr>
              <a:t>Archeologie chce odkrýt: obecnou strukturu myšlení – dobovou konfiguraci myšlení.</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normAutofit/>
          </a:bodyPr>
          <a:lstStyle/>
          <a:p>
            <a:r>
              <a:rPr lang="cs-CZ" dirty="0"/>
              <a:t>Strukturalistická povaha archeologie</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stůl&#10;&#10;Popis byl vytvořen automaticky">
            <a:extLst>
              <a:ext uri="{FF2B5EF4-FFF2-40B4-BE49-F238E27FC236}">
                <a16:creationId xmlns:a16="http://schemas.microsoft.com/office/drawing/2014/main" id="{FE2D5400-051D-4C95-8F0B-81D791CF2312}"/>
              </a:ext>
            </a:extLst>
          </p:cNvPr>
          <p:cNvPicPr>
            <a:picLocks noChangeAspect="1"/>
          </p:cNvPicPr>
          <p:nvPr/>
        </p:nvPicPr>
        <p:blipFill>
          <a:blip r:embed="rId2"/>
          <a:stretch>
            <a:fillRect/>
          </a:stretch>
        </p:blipFill>
        <p:spPr>
          <a:xfrm>
            <a:off x="305670" y="3429435"/>
            <a:ext cx="3970240" cy="3279065"/>
          </a:xfrm>
          <a:prstGeom prst="rect">
            <a:avLst/>
          </a:prstGeom>
        </p:spPr>
      </p:pic>
    </p:spTree>
    <p:extLst>
      <p:ext uri="{BB962C8B-B14F-4D97-AF65-F5344CB8AC3E}">
        <p14:creationId xmlns:p14="http://schemas.microsoft.com/office/powerpoint/2010/main" val="353728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487680" y="1384664"/>
            <a:ext cx="5277394" cy="5423234"/>
          </a:xfrm>
        </p:spPr>
        <p:txBody>
          <a:bodyPr>
            <a:normAutofit/>
          </a:bodyPr>
          <a:lstStyle/>
          <a:p>
            <a:pPr>
              <a:lnSpc>
                <a:spcPct val="107000"/>
              </a:lnSpc>
              <a:spcAft>
                <a:spcPts val="800"/>
              </a:spcAft>
            </a:pPr>
            <a:r>
              <a:rPr lang="cs-CZ" dirty="0">
                <a:ea typeface="Calibri" panose="020F0502020204030204" pitchFamily="34" charset="0"/>
                <a:cs typeface="Times New Roman" panose="02020603050405020304" pitchFamily="18" charset="0"/>
              </a:rPr>
              <a:t>K</a:t>
            </a:r>
            <a:r>
              <a:rPr lang="cs-CZ" sz="1800" dirty="0">
                <a:effectLst/>
                <a:ea typeface="Calibri" panose="020F0502020204030204" pitchFamily="34" charset="0"/>
                <a:cs typeface="Times New Roman" panose="02020603050405020304" pitchFamily="18" charset="0"/>
              </a:rPr>
              <a:t>lasické dějiny filosofie – po osobnostech.</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Filosofie jako příběh individua – román se zápletkou: iluze, že dějiny filosofie mají smysl, že události po sobě následovaly v logickém pořadí a že vše sledovalo nějaký smysl a cíl.</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Falešný dojem kontinuity a smysluplnosti.</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Archeologická kniha o novověké filosofii: nikoli stanoviska jednotlivých filosofů, ale rekonstrukce toho, co jim bylo společné, co determinovalo horizont jejich myšlení.</a:t>
            </a:r>
          </a:p>
          <a:p>
            <a:endParaRPr lang="cs-CZ" dirty="0"/>
          </a:p>
        </p:txBody>
      </p:sp>
      <p:sp>
        <p:nvSpPr>
          <p:cNvPr id="4" name="Zástupný obsah 3">
            <a:extLst>
              <a:ext uri="{FF2B5EF4-FFF2-40B4-BE49-F238E27FC236}">
                <a16:creationId xmlns:a16="http://schemas.microsoft.com/office/drawing/2014/main" id="{6CAD02C7-2EC0-48ED-A9E3-FC3C985FDE09}"/>
              </a:ext>
            </a:extLst>
          </p:cNvPr>
          <p:cNvSpPr>
            <a:spLocks noGrp="1"/>
          </p:cNvSpPr>
          <p:nvPr>
            <p:ph sz="half" idx="2"/>
          </p:nvPr>
        </p:nvSpPr>
        <p:spPr>
          <a:xfrm>
            <a:off x="6096000" y="1384663"/>
            <a:ext cx="5782495" cy="5423234"/>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F. není marxista: myšlení není projevem ekonomické základy; soustředil se čistě na intelektuální kontext: politicko-sociálně-ekonomický kontext ho nezajímal.</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Epistémy jsou arbitrární a diskontinuitní: netvoří pokrok od nejhorší k nejlepší.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Archeolog se nezajímá o pravdivost výpovědí (jestli měl pravdu Descartes nebo </a:t>
            </a:r>
            <a:r>
              <a:rPr lang="cs-CZ" sz="1800" dirty="0" err="1">
                <a:effectLst/>
                <a:ea typeface="Calibri" panose="020F0502020204030204" pitchFamily="34" charset="0"/>
                <a:cs typeface="Times New Roman" panose="02020603050405020304" pitchFamily="18" charset="0"/>
              </a:rPr>
              <a:t>Hume</a:t>
            </a:r>
            <a:r>
              <a:rPr lang="cs-CZ" sz="1800" dirty="0">
                <a:effectLst/>
                <a:ea typeface="Calibri" panose="020F0502020204030204" pitchFamily="34" charset="0"/>
                <a:cs typeface="Times New Roman" panose="02020603050405020304" pitchFamily="18" charset="0"/>
              </a:rPr>
              <a: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Archeolog odkrývá v dějinách myšlení nahodilosti, které se tváří jako nutnosti – bojuje tedy proti velkým příběhům o vzniku této civilizace.</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 nechce zkoumat příčiny změn epistém a jejich genezi: neví, jak na to.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Příklad novověké filosofie</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118752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9727475" cy="5000898"/>
          </a:xfrm>
        </p:spPr>
        <p:txBody>
          <a:bodyPr>
            <a:normAutofit lnSpcReduction="10000"/>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F. sám pojem diskurs nedefinoval a netrápilo ho to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Výchozí </a:t>
            </a:r>
            <a:r>
              <a:rPr lang="cs-CZ" sz="1800" b="1" dirty="0">
                <a:effectLst/>
                <a:ea typeface="Calibri" panose="020F0502020204030204" pitchFamily="34" charset="0"/>
                <a:cs typeface="Times New Roman" panose="02020603050405020304" pitchFamily="18" charset="0"/>
              </a:rPr>
              <a:t>definice</a:t>
            </a:r>
            <a:r>
              <a:rPr lang="cs-CZ" sz="1800" dirty="0">
                <a:effectLst/>
                <a:ea typeface="Calibri" panose="020F0502020204030204" pitchFamily="34" charset="0"/>
                <a:cs typeface="Times New Roman" panose="02020603050405020304" pitchFamily="18" charset="0"/>
              </a:rPr>
              <a:t> diskursu: systém výpovědí, které jsou sjednoceny tématem, metodou a pravidly.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Cílem archeologie je popis diskursu: tedy popis výpovědí, z nichž se skládá, a také popis pravidelností a pravidel, podle kterých funguje  (= </a:t>
            </a:r>
            <a:r>
              <a:rPr lang="cs-CZ" sz="1800" i="1" dirty="0">
                <a:effectLst/>
                <a:ea typeface="Calibri" panose="020F0502020204030204" pitchFamily="34" charset="0"/>
                <a:cs typeface="Times New Roman" panose="02020603050405020304" pitchFamily="18" charset="0"/>
              </a:rPr>
              <a:t>diskursivní regularity</a:t>
            </a:r>
            <a:r>
              <a:rPr lang="cs-CZ" sz="1800" dirty="0">
                <a:effectLst/>
                <a:ea typeface="Calibri" panose="020F0502020204030204" pitchFamily="34" charset="0"/>
                <a:cs typeface="Times New Roman" panose="02020603050405020304" pitchFamily="18" charset="0"/>
              </a:rPr>
              <a:t>).</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1. Diskurs není věda (</a:t>
            </a:r>
            <a:r>
              <a:rPr lang="cs-CZ" sz="1800" b="1" i="1" dirty="0">
                <a:effectLst/>
                <a:ea typeface="Calibri" panose="020F0502020204030204" pitchFamily="34" charset="0"/>
                <a:cs typeface="Times New Roman" panose="02020603050405020304" pitchFamily="18" charset="0"/>
              </a:rPr>
              <a:t>nebo vědecká disciplína</a:t>
            </a:r>
            <a:r>
              <a:rPr lang="cs-CZ" sz="1800" b="1"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F. někdy ztotožňuje diskurs s obory (medicína, ekonomie atp. viz </a:t>
            </a:r>
            <a:r>
              <a:rPr lang="cs-CZ" sz="1800" i="1" dirty="0">
                <a:effectLst/>
                <a:ea typeface="Calibri" panose="020F0502020204030204" pitchFamily="34" charset="0"/>
                <a:cs typeface="Times New Roman" panose="02020603050405020304" pitchFamily="18" charset="0"/>
              </a:rPr>
              <a:t>Archeologie Vědění</a:t>
            </a:r>
            <a:r>
              <a:rPr lang="cs-CZ" sz="1800" dirty="0">
                <a:effectLst/>
                <a:ea typeface="Calibri" panose="020F0502020204030204" pitchFamily="34" charset="0"/>
                <a:cs typeface="Times New Roman" panose="02020603050405020304" pitchFamily="18" charset="0"/>
              </a:rPr>
              <a:t>, s. 99). Ale pojem diskursu zahrnuje i nevědecké a mimovědecké výpovědi. </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2. Synchronní koexistence diskursů. </a:t>
            </a:r>
            <a:r>
              <a:rPr lang="cs-CZ" sz="1800" dirty="0">
                <a:effectLst/>
                <a:ea typeface="Calibri" panose="020F0502020204030204" pitchFamily="34" charset="0"/>
                <a:cs typeface="Times New Roman" panose="02020603050405020304" pitchFamily="18" charset="0"/>
              </a:rPr>
              <a:t>O stejném předmětu může pojednávat více diskursů (kniha o novověké filosofii)</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3</a:t>
            </a:r>
            <a:r>
              <a:rPr lang="cs-CZ" sz="1800" b="1" dirty="0">
                <a:effectLst/>
                <a:ea typeface="Calibri" panose="020F0502020204030204" pitchFamily="34" charset="0"/>
                <a:cs typeface="Times New Roman" panose="02020603050405020304" pitchFamily="18" charset="0"/>
              </a:rPr>
              <a:t>. Diskurs je řízen a konstituován pravidly (diskurs. regularitami). </a:t>
            </a:r>
            <a:r>
              <a:rPr lang="cs-CZ" sz="1800" dirty="0">
                <a:effectLst/>
                <a:ea typeface="Calibri" panose="020F0502020204030204" pitchFamily="34" charset="0"/>
                <a:cs typeface="Times New Roman" panose="02020603050405020304" pitchFamily="18" charset="0"/>
              </a:rPr>
              <a:t>Pravidla určují, co a jak smí být myšleno, napsáno, vysloveno a učiněno; co je ne/pravdivé. </a:t>
            </a:r>
            <a:r>
              <a:rPr lang="cs-CZ" sz="1800" dirty="0" err="1">
                <a:effectLst/>
                <a:ea typeface="Calibri" panose="020F0502020204030204" pitchFamily="34" charset="0"/>
                <a:cs typeface="Times New Roman" panose="02020603050405020304" pitchFamily="18" charset="0"/>
              </a:rPr>
              <a:t>Foucaulta</a:t>
            </a:r>
            <a:r>
              <a:rPr lang="cs-CZ" sz="1800" dirty="0">
                <a:effectLst/>
                <a:ea typeface="Calibri" panose="020F0502020204030204" pitchFamily="34" charset="0"/>
                <a:cs typeface="Times New Roman" panose="02020603050405020304" pitchFamily="18" charset="0"/>
              </a:rPr>
              <a:t> zajímají právě tato pravidla tj. formální struktura diskursu</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Diskurs</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1797063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322218" y="1600199"/>
            <a:ext cx="5773782" cy="4948647"/>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4. Diskurs je způsob vnímání a rozumění světu.</a:t>
            </a:r>
            <a:r>
              <a:rPr lang="cs-CZ" sz="1800" dirty="0">
                <a:effectLst/>
                <a:ea typeface="Calibri" panose="020F0502020204030204" pitchFamily="34" charset="0"/>
                <a:cs typeface="Times New Roman" panose="02020603050405020304" pitchFamily="18" charset="0"/>
              </a:rPr>
              <a:t> Diskurs je opět cosi jako apriorní forma poznání, která určuje naše chápání světa.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Diskurs znamená, že si pojmově a pomocí různých kategorií přivlastňujeme a vykládáme svět – „škatulkování“ i proti vůli věcí.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Diskurs je mřížka, kterou pohlížíme na svět – části mřížky jsou pravidla.</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Nic takového jako „</a:t>
            </a:r>
            <a:r>
              <a:rPr lang="cs-CZ" sz="1800" i="1" dirty="0">
                <a:effectLst/>
                <a:ea typeface="Calibri" panose="020F0502020204030204" pitchFamily="34" charset="0"/>
                <a:cs typeface="Times New Roman" panose="02020603050405020304" pitchFamily="18" charset="0"/>
              </a:rPr>
              <a:t>normální</a:t>
            </a:r>
            <a:r>
              <a:rPr lang="cs-CZ" sz="1800" dirty="0">
                <a:effectLst/>
                <a:ea typeface="Calibri" panose="020F0502020204030204" pitchFamily="34" charset="0"/>
                <a:cs typeface="Times New Roman" panose="02020603050405020304" pitchFamily="18" charset="0"/>
              </a:rPr>
              <a:t>“, „</a:t>
            </a:r>
            <a:r>
              <a:rPr lang="cs-CZ" sz="1800" i="1" dirty="0">
                <a:effectLst/>
                <a:ea typeface="Calibri" panose="020F0502020204030204" pitchFamily="34" charset="0"/>
                <a:cs typeface="Times New Roman" panose="02020603050405020304" pitchFamily="18" charset="0"/>
              </a:rPr>
              <a:t>přirozená</a:t>
            </a:r>
            <a:r>
              <a:rPr lang="cs-CZ" sz="1800" dirty="0">
                <a:effectLst/>
                <a:ea typeface="Calibri" panose="020F0502020204030204" pitchFamily="34" charset="0"/>
                <a:cs typeface="Times New Roman" panose="02020603050405020304" pitchFamily="18" charset="0"/>
              </a:rPr>
              <a:t>“ interpretace světa „podle zdravého rozumu“ neexistuje. Svět je vždy filtrován diskursivním strukturami v naší mysli.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Diskurs</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
        <p:nvSpPr>
          <p:cNvPr id="6" name="TextovéPole 5">
            <a:extLst>
              <a:ext uri="{FF2B5EF4-FFF2-40B4-BE49-F238E27FC236}">
                <a16:creationId xmlns:a16="http://schemas.microsoft.com/office/drawing/2014/main" id="{199B0F9D-47C3-4122-A9B6-6C405465717E}"/>
              </a:ext>
            </a:extLst>
          </p:cNvPr>
          <p:cNvSpPr txBox="1"/>
          <p:nvPr/>
        </p:nvSpPr>
        <p:spPr>
          <a:xfrm>
            <a:off x="6235337" y="1600199"/>
            <a:ext cx="5634446" cy="2440412"/>
          </a:xfrm>
          <a:prstGeom prst="rect">
            <a:avLst/>
          </a:prstGeom>
          <a:noFill/>
        </p:spPr>
        <p:txBody>
          <a:bodyPr wrap="square">
            <a:spAutoFit/>
          </a:bodyPr>
          <a:lstStyle/>
          <a:p>
            <a:pPr algn="just">
              <a:lnSpc>
                <a:spcPct val="107000"/>
              </a:lnSpc>
              <a:spcAft>
                <a:spcPts val="800"/>
              </a:spcAft>
              <a:tabLst>
                <a:tab pos="5381625" algn="r"/>
              </a:tabLst>
            </a:pPr>
            <a:r>
              <a:rPr lang="cs-CZ" dirty="0">
                <a:ea typeface="Calibri" panose="020F0502020204030204" pitchFamily="34" charset="0"/>
                <a:cs typeface="Times New Roman" panose="02020603050405020304" pitchFamily="18" charset="0"/>
              </a:rPr>
              <a:t>N</a:t>
            </a:r>
            <a:r>
              <a:rPr lang="cs-CZ" sz="1800" dirty="0">
                <a:effectLst/>
                <a:ea typeface="Calibri" panose="020F0502020204030204" pitchFamily="34" charset="0"/>
                <a:cs typeface="Times New Roman" panose="02020603050405020304" pitchFamily="18" charset="0"/>
              </a:rPr>
              <a:t>eplatí představa, že před námi všemi stojí stejná skutečnost, kterou máme rozklíčovat: „</a:t>
            </a:r>
            <a:r>
              <a:rPr lang="cs-CZ" sz="1800" i="1" dirty="0">
                <a:effectLst/>
                <a:ea typeface="Calibri" panose="020F0502020204030204" pitchFamily="34" charset="0"/>
                <a:cs typeface="Times New Roman" panose="02020603050405020304" pitchFamily="18" charset="0"/>
              </a:rPr>
              <a:t>nepředstavovat si, že svět k nám obrací čitelnou tvář, kterou nám postačí jen rozluštit; svět není pomocníkem naší znalosti (…) Diskurs je třeba pojímat jako násilí, které působíme věcem, v každém případě jako jistou praxi, kterou jim vnucujeme…“ 	</a:t>
            </a: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Řád diskursu</a:t>
            </a:r>
            <a:r>
              <a:rPr lang="cs-CZ" sz="1800" dirty="0">
                <a:effectLst/>
                <a:ea typeface="Calibri" panose="020F0502020204030204" pitchFamily="34" charset="0"/>
                <a:cs typeface="Times New Roman" panose="02020603050405020304" pitchFamily="18" charset="0"/>
              </a:rPr>
              <a:t>, s. 27)</a:t>
            </a:r>
          </a:p>
        </p:txBody>
      </p:sp>
    </p:spTree>
    <p:extLst>
      <p:ext uri="{BB962C8B-B14F-4D97-AF65-F5344CB8AC3E}">
        <p14:creationId xmlns:p14="http://schemas.microsoft.com/office/powerpoint/2010/main" val="357478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60" y="1541417"/>
            <a:ext cx="10711544" cy="4692473"/>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5. Diskurs jako výsledek pravidel omezení a vylučování. </a:t>
            </a:r>
            <a:r>
              <a:rPr lang="cs-CZ" sz="1800" dirty="0">
                <a:effectLst/>
                <a:ea typeface="Calibri" panose="020F0502020204030204" pitchFamily="34" charset="0"/>
                <a:cs typeface="Times New Roman" panose="02020603050405020304" pitchFamily="18" charset="0"/>
              </a:rPr>
              <a:t>Diskurs utvářejí zejména negativní pravidla vylučování a zakazování. Diskurs vzniká vymezením toho, co se nesmí říci.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Když mluvíme, vždy si neseme v hlavě pravidla.</a:t>
            </a:r>
          </a:p>
          <a:p>
            <a:pPr>
              <a:lnSpc>
                <a:spcPct val="107000"/>
              </a:lnSpc>
              <a:spcAft>
                <a:spcPts val="800"/>
              </a:spcAft>
            </a:pPr>
            <a:r>
              <a:rPr lang="cs-CZ" dirty="0">
                <a:ea typeface="Calibri" panose="020F0502020204030204" pitchFamily="34" charset="0"/>
                <a:cs typeface="Times New Roman" panose="02020603050405020304" pitchFamily="18" charset="0"/>
              </a:rPr>
              <a:t>N</a:t>
            </a:r>
            <a:r>
              <a:rPr lang="cs-CZ" sz="1800" dirty="0">
                <a:effectLst/>
                <a:ea typeface="Calibri" panose="020F0502020204030204" pitchFamily="34" charset="0"/>
                <a:cs typeface="Times New Roman" panose="02020603050405020304" pitchFamily="18" charset="0"/>
              </a:rPr>
              <a:t>elze myslet a jednat mimo diskurs</a:t>
            </a:r>
          </a:p>
          <a:p>
            <a:pPr marL="6548438">
              <a:lnSpc>
                <a:spcPct val="107000"/>
              </a:lnSpc>
              <a:spcAft>
                <a:spcPts val="800"/>
              </a:spcAft>
            </a:pPr>
            <a:r>
              <a:rPr lang="cs-CZ" sz="1800" dirty="0">
                <a:effectLst/>
                <a:ea typeface="Calibri" panose="020F0502020204030204" pitchFamily="34" charset="0"/>
                <a:cs typeface="Times New Roman" panose="02020603050405020304" pitchFamily="18" charset="0"/>
              </a:rPr>
              <a:t>Rituální pravidla diskursu: např. formálnost akademického diskursu</a:t>
            </a:r>
          </a:p>
          <a:p>
            <a:pPr marL="6548438">
              <a:lnSpc>
                <a:spcPct val="107000"/>
              </a:lnSpc>
              <a:spcAft>
                <a:spcPts val="800"/>
              </a:spcAft>
            </a:pPr>
            <a:r>
              <a:rPr lang="cs-CZ" sz="1800" dirty="0">
                <a:effectLst/>
                <a:ea typeface="Calibri" panose="020F0502020204030204" pitchFamily="34" charset="0"/>
                <a:cs typeface="Times New Roman" panose="02020603050405020304" pitchFamily="18" charset="0"/>
              </a:rPr>
              <a:t>Univerzity : místa vštěpování akademického diskursu → univerzita je rozsáhlý systém umlčování anebo nucení k mluvení</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Diskurs</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AF290513-09E1-4C1E-B192-2BDEDC8E572E}"/>
              </a:ext>
            </a:extLst>
          </p:cNvPr>
          <p:cNvPicPr>
            <a:picLocks noChangeAspect="1"/>
          </p:cNvPicPr>
          <p:nvPr/>
        </p:nvPicPr>
        <p:blipFill>
          <a:blip r:embed="rId2"/>
          <a:stretch>
            <a:fillRect/>
          </a:stretch>
        </p:blipFill>
        <p:spPr>
          <a:xfrm>
            <a:off x="182880" y="3352800"/>
            <a:ext cx="7010400" cy="3505200"/>
          </a:xfrm>
          <a:prstGeom prst="rect">
            <a:avLst/>
          </a:prstGeom>
        </p:spPr>
      </p:pic>
    </p:spTree>
    <p:extLst>
      <p:ext uri="{BB962C8B-B14F-4D97-AF65-F5344CB8AC3E}">
        <p14:creationId xmlns:p14="http://schemas.microsoft.com/office/powerpoint/2010/main" val="2797091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89463"/>
            <a:ext cx="10650584" cy="4937760"/>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6. Diskurs vytváří své předměty</a:t>
            </a:r>
            <a:r>
              <a:rPr lang="cs-CZ" sz="1800" dirty="0">
                <a:effectLst/>
                <a:ea typeface="Calibri" panose="020F0502020204030204" pitchFamily="34" charset="0"/>
                <a:cs typeface="Times New Roman" panose="02020603050405020304" pitchFamily="18" charset="0"/>
              </a:rPr>
              <a:t>. </a:t>
            </a:r>
            <a:r>
              <a:rPr lang="cs-CZ" sz="1800" u="sng" dirty="0">
                <a:effectLst/>
                <a:ea typeface="Calibri" panose="020F0502020204030204" pitchFamily="34" charset="0"/>
                <a:cs typeface="Times New Roman" panose="02020603050405020304" pitchFamily="18" charset="0"/>
              </a:rPr>
              <a:t>Šílenství</a:t>
            </a:r>
            <a:r>
              <a:rPr lang="cs-CZ" sz="1800" dirty="0">
                <a:effectLst/>
                <a:ea typeface="Calibri" panose="020F0502020204030204" pitchFamily="34" charset="0"/>
                <a:cs typeface="Times New Roman" panose="02020603050405020304" pitchFamily="18" charset="0"/>
              </a:rPr>
              <a:t> bylo pochopeno jako nemoc, teprve když vznikl medicínský diskurs, který o něm mluvil jako o nemoci. </a:t>
            </a:r>
            <a:r>
              <a:rPr lang="cs-CZ" sz="1800" u="sng" dirty="0">
                <a:effectLst/>
                <a:ea typeface="Calibri" panose="020F0502020204030204" pitchFamily="34" charset="0"/>
                <a:cs typeface="Times New Roman" panose="02020603050405020304" pitchFamily="18" charset="0"/>
              </a:rPr>
              <a:t>Sexualita</a:t>
            </a:r>
            <a:r>
              <a:rPr lang="cs-CZ" sz="1800" dirty="0">
                <a:effectLst/>
                <a:ea typeface="Calibri" panose="020F0502020204030204" pitchFamily="34" charset="0"/>
                <a:cs typeface="Times New Roman" panose="02020603050405020304" pitchFamily="18" charset="0"/>
              </a:rPr>
              <a:t> (která není totéž jako pohlavní styk) vzniká teprve tehdy co v 19. století vznikají sexuologické, biologické, evoluční, psychiatrické a také demografické a populační diskursy, které definují sexuální praktiky, jejich normality a abnormality.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Výstupní </a:t>
            </a:r>
            <a:r>
              <a:rPr lang="cs-CZ" sz="1800" b="1" dirty="0">
                <a:effectLst/>
                <a:ea typeface="Calibri" panose="020F0502020204030204" pitchFamily="34" charset="0"/>
                <a:cs typeface="Times New Roman" panose="02020603050405020304" pitchFamily="18" charset="0"/>
              </a:rPr>
              <a:t>definice</a:t>
            </a:r>
            <a:r>
              <a:rPr lang="cs-CZ" sz="1800" dirty="0">
                <a:effectLst/>
                <a:ea typeface="Calibri" panose="020F0502020204030204" pitchFamily="34" charset="0"/>
                <a:cs typeface="Times New Roman" panose="02020603050405020304" pitchFamily="18" charset="0"/>
              </a:rPr>
              <a:t> diskursu: </a:t>
            </a:r>
          </a:p>
          <a:p>
            <a:pPr lvl="1">
              <a:lnSpc>
                <a:spcPct val="107000"/>
              </a:lnSpc>
              <a:spcAft>
                <a:spcPts val="800"/>
              </a:spcAft>
            </a:pPr>
            <a:r>
              <a:rPr lang="cs-CZ" sz="1800" dirty="0">
                <a:effectLst/>
                <a:ea typeface="Calibri" panose="020F0502020204030204" pitchFamily="34" charset="0"/>
                <a:cs typeface="Times New Roman" panose="02020603050405020304" pitchFamily="18" charset="0"/>
              </a:rPr>
              <a:t>Diskurs je určitá praxe myšlení, psaní, mluvení a jednání, která sama systematicky vytváří předměty, o </a:t>
            </a:r>
            <a:r>
              <a:rPr lang="cs-CZ" sz="1800">
                <a:effectLst/>
                <a:ea typeface="Calibri" panose="020F0502020204030204" pitchFamily="34" charset="0"/>
                <a:cs typeface="Times New Roman" panose="02020603050405020304" pitchFamily="18" charset="0"/>
              </a:rPr>
              <a:t>nichž pojednává</a:t>
            </a:r>
            <a:r>
              <a:rPr lang="cs-CZ" sz="1800" dirty="0">
                <a:effectLst/>
                <a:ea typeface="Calibri" panose="020F0502020204030204" pitchFamily="34" charset="0"/>
                <a:cs typeface="Times New Roman" panose="02020603050405020304" pitchFamily="18" charset="0"/>
              </a:rPr>
              <a:t>.</a:t>
            </a:r>
          </a:p>
          <a:p>
            <a:pPr lvl="1">
              <a:lnSpc>
                <a:spcPct val="107000"/>
              </a:lnSpc>
              <a:spcAft>
                <a:spcPts val="800"/>
              </a:spcAft>
            </a:pPr>
            <a:r>
              <a:rPr lang="cs-CZ" sz="1800" dirty="0">
                <a:effectLst/>
                <a:ea typeface="Calibri" panose="020F0502020204030204" pitchFamily="34" charset="0"/>
                <a:cs typeface="Times New Roman" panose="02020603050405020304" pitchFamily="18" charset="0"/>
              </a:rPr>
              <a:t>Diskurs je systém výpovědí, pravidla, podle nichž musí být výpovědi formulovány, a procesy, jimiž jsou některé výpovědi uznávány a jiné vylučovány.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Víceméně synonymně užívá Foucault také pojmy epistéma, archiv, diskursivní formace.</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Video: </a:t>
            </a:r>
            <a:r>
              <a:rPr lang="cs-CZ" sz="1800" i="1" u="sng" dirty="0" err="1">
                <a:solidFill>
                  <a:srgbClr val="0563C1"/>
                </a:solidFill>
                <a:effectLst/>
                <a:ea typeface="Calibri" panose="020F0502020204030204" pitchFamily="34" charset="0"/>
                <a:cs typeface="Times New Roman" panose="02020603050405020304" pitchFamily="18" charset="0"/>
                <a:hlinkClick r:id="rId2"/>
              </a:rPr>
              <a:t>Discourse</a:t>
            </a:r>
            <a:r>
              <a:rPr lang="cs-CZ" sz="1800" i="1" u="sng" dirty="0">
                <a:solidFill>
                  <a:srgbClr val="0563C1"/>
                </a:solidFill>
                <a:effectLst/>
                <a:ea typeface="Calibri" panose="020F0502020204030204" pitchFamily="34" charset="0"/>
                <a:cs typeface="Times New Roman" panose="02020603050405020304" pitchFamily="18" charset="0"/>
                <a:hlinkClick r:id="rId2"/>
              </a:rPr>
              <a:t> – </a:t>
            </a:r>
            <a:r>
              <a:rPr lang="cs-CZ" sz="1800" i="1" u="sng" dirty="0" err="1">
                <a:solidFill>
                  <a:srgbClr val="0563C1"/>
                </a:solidFill>
                <a:effectLst/>
                <a:ea typeface="Calibri" panose="020F0502020204030204" pitchFamily="34" charset="0"/>
                <a:cs typeface="Times New Roman" panose="02020603050405020304" pitchFamily="18" charset="0"/>
                <a:hlinkClick r:id="rId2"/>
              </a:rPr>
              <a:t>Knowledge</a:t>
            </a:r>
            <a:r>
              <a:rPr lang="cs-CZ" sz="1800" i="1" u="sng" dirty="0">
                <a:solidFill>
                  <a:srgbClr val="0563C1"/>
                </a:solidFill>
                <a:effectLst/>
                <a:ea typeface="Calibri" panose="020F0502020204030204" pitchFamily="34" charset="0"/>
                <a:cs typeface="Times New Roman" panose="02020603050405020304" pitchFamily="18" charset="0"/>
                <a:hlinkClick r:id="rId2"/>
              </a:rPr>
              <a:t> - </a:t>
            </a:r>
            <a:r>
              <a:rPr lang="cs-CZ" sz="1800" i="1" u="sng" dirty="0" err="1">
                <a:solidFill>
                  <a:srgbClr val="0563C1"/>
                </a:solidFill>
                <a:effectLst/>
                <a:ea typeface="Calibri" panose="020F0502020204030204" pitchFamily="34" charset="0"/>
                <a:cs typeface="Times New Roman" panose="02020603050405020304" pitchFamily="18" charset="0"/>
                <a:hlinkClick r:id="rId2"/>
              </a:rPr>
              <a:t>Power</a:t>
            </a: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Diskurs</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41212739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DF8C369D-0BA4-4190-B618-3913C5E0BA26}"/>
              </a:ext>
            </a:extLst>
          </p:cNvPr>
          <p:cNvSpPr>
            <a:spLocks noGrp="1"/>
          </p:cNvSpPr>
          <p:nvPr>
            <p:ph type="title"/>
          </p:nvPr>
        </p:nvSpPr>
        <p:spPr/>
        <p:txBody>
          <a:bodyPr/>
          <a:lstStyle/>
          <a:p>
            <a:r>
              <a:rPr lang="cs-CZ" dirty="0"/>
              <a:t>5. </a:t>
            </a:r>
            <a:r>
              <a:rPr lang="cs-CZ" dirty="0" err="1"/>
              <a:t>Geneaologie</a:t>
            </a:r>
            <a:endParaRPr lang="cs-CZ" dirty="0"/>
          </a:p>
        </p:txBody>
      </p:sp>
      <p:sp>
        <p:nvSpPr>
          <p:cNvPr id="5" name="TextovéPole 4">
            <a:extLst>
              <a:ext uri="{FF2B5EF4-FFF2-40B4-BE49-F238E27FC236}">
                <a16:creationId xmlns:a16="http://schemas.microsoft.com/office/drawing/2014/main" id="{E3C851C1-613F-4D82-90DC-327411EBEE28}"/>
              </a:ext>
            </a:extLst>
          </p:cNvPr>
          <p:cNvSpPr txBox="1"/>
          <p:nvPr/>
        </p:nvSpPr>
        <p:spPr>
          <a:xfrm>
            <a:off x="8868427" y="50103"/>
            <a:ext cx="3323573" cy="369332"/>
          </a:xfrm>
          <a:prstGeom prst="rect">
            <a:avLst/>
          </a:prstGeom>
          <a:noFill/>
        </p:spPr>
        <p:txBody>
          <a:bodyPr wrap="square" rtlCol="0">
            <a:spAutoFit/>
          </a:bodyPr>
          <a:lstStyle/>
          <a:p>
            <a:pPr algn="ctr"/>
            <a:r>
              <a:rPr lang="cs-CZ">
                <a:solidFill>
                  <a:schemeClr val="bg1"/>
                </a:solidFill>
              </a:rPr>
              <a:t>III. Foucault</a:t>
            </a:r>
            <a:endParaRPr lang="cs-CZ" dirty="0">
              <a:solidFill>
                <a:schemeClr val="bg1"/>
              </a:solidFill>
            </a:endParaRPr>
          </a:p>
        </p:txBody>
      </p:sp>
      <p:pic>
        <p:nvPicPr>
          <p:cNvPr id="7" name="Obrázek 6">
            <a:extLst>
              <a:ext uri="{FF2B5EF4-FFF2-40B4-BE49-F238E27FC236}">
                <a16:creationId xmlns:a16="http://schemas.microsoft.com/office/drawing/2014/main" id="{CDB4AE9A-D8D6-45FE-A77D-D153888E2F38}"/>
              </a:ext>
            </a:extLst>
          </p:cNvPr>
          <p:cNvPicPr>
            <a:picLocks noChangeAspect="1"/>
          </p:cNvPicPr>
          <p:nvPr/>
        </p:nvPicPr>
        <p:blipFill>
          <a:blip r:embed="rId2"/>
          <a:stretch>
            <a:fillRect/>
          </a:stretch>
        </p:blipFill>
        <p:spPr>
          <a:xfrm>
            <a:off x="3918237" y="1264007"/>
            <a:ext cx="3114675" cy="4876800"/>
          </a:xfrm>
          <a:prstGeom prst="rect">
            <a:avLst/>
          </a:prstGeom>
        </p:spPr>
      </p:pic>
      <p:sp>
        <p:nvSpPr>
          <p:cNvPr id="9" name="TextovéPole 8">
            <a:extLst>
              <a:ext uri="{FF2B5EF4-FFF2-40B4-BE49-F238E27FC236}">
                <a16:creationId xmlns:a16="http://schemas.microsoft.com/office/drawing/2014/main" id="{19A28248-C9D9-4206-9DCD-2989E7CCAA8D}"/>
              </a:ext>
            </a:extLst>
          </p:cNvPr>
          <p:cNvSpPr txBox="1"/>
          <p:nvPr/>
        </p:nvSpPr>
        <p:spPr>
          <a:xfrm>
            <a:off x="7382538" y="1264007"/>
            <a:ext cx="2196435" cy="369332"/>
          </a:xfrm>
          <a:prstGeom prst="rect">
            <a:avLst/>
          </a:prstGeom>
          <a:noFill/>
        </p:spPr>
        <p:txBody>
          <a:bodyPr wrap="none" rtlCol="0">
            <a:spAutoFit/>
          </a:bodyPr>
          <a:lstStyle/>
          <a:p>
            <a:r>
              <a:rPr lang="cs-CZ" i="1" dirty="0"/>
              <a:t>Řád diskursu</a:t>
            </a:r>
            <a:r>
              <a:rPr lang="cs-CZ" dirty="0"/>
              <a:t>, 1971</a:t>
            </a:r>
          </a:p>
        </p:txBody>
      </p:sp>
      <p:sp>
        <p:nvSpPr>
          <p:cNvPr id="10" name="TextovéPole 9">
            <a:extLst>
              <a:ext uri="{FF2B5EF4-FFF2-40B4-BE49-F238E27FC236}">
                <a16:creationId xmlns:a16="http://schemas.microsoft.com/office/drawing/2014/main" id="{C82BA83C-46C8-4A69-9031-E4A25BF86D58}"/>
              </a:ext>
            </a:extLst>
          </p:cNvPr>
          <p:cNvSpPr txBox="1"/>
          <p:nvPr/>
        </p:nvSpPr>
        <p:spPr>
          <a:xfrm>
            <a:off x="7385905" y="1633339"/>
            <a:ext cx="3780326" cy="646331"/>
          </a:xfrm>
          <a:prstGeom prst="rect">
            <a:avLst/>
          </a:prstGeom>
          <a:noFill/>
        </p:spPr>
        <p:txBody>
          <a:bodyPr wrap="square" rtlCol="0">
            <a:spAutoFit/>
          </a:bodyPr>
          <a:lstStyle/>
          <a:p>
            <a:r>
              <a:rPr lang="cs-CZ"/>
              <a:t>česky vyšlo v souboru </a:t>
            </a:r>
            <a:r>
              <a:rPr lang="cs-CZ" i="1"/>
              <a:t>Diskurs, autor, genealogie </a:t>
            </a:r>
            <a:r>
              <a:rPr lang="cs-CZ"/>
              <a:t>(1994)</a:t>
            </a:r>
            <a:endParaRPr lang="cs-CZ" dirty="0"/>
          </a:p>
        </p:txBody>
      </p:sp>
      <p:pic>
        <p:nvPicPr>
          <p:cNvPr id="12" name="Obrázek 11">
            <a:extLst>
              <a:ext uri="{FF2B5EF4-FFF2-40B4-BE49-F238E27FC236}">
                <a16:creationId xmlns:a16="http://schemas.microsoft.com/office/drawing/2014/main" id="{5C41B497-F51B-4212-ACFB-668A82C40C63}"/>
              </a:ext>
            </a:extLst>
          </p:cNvPr>
          <p:cNvPicPr>
            <a:picLocks noChangeAspect="1"/>
          </p:cNvPicPr>
          <p:nvPr/>
        </p:nvPicPr>
        <p:blipFill rotWithShape="1">
          <a:blip r:embed="rId3"/>
          <a:srcRect l="24095" t="9101" r="16850" b="7381"/>
          <a:stretch/>
        </p:blipFill>
        <p:spPr>
          <a:xfrm>
            <a:off x="269375" y="1264555"/>
            <a:ext cx="3475311" cy="4876252"/>
          </a:xfrm>
          <a:prstGeom prst="rect">
            <a:avLst/>
          </a:prstGeom>
        </p:spPr>
      </p:pic>
    </p:spTree>
    <p:extLst>
      <p:ext uri="{BB962C8B-B14F-4D97-AF65-F5344CB8AC3E}">
        <p14:creationId xmlns:p14="http://schemas.microsoft.com/office/powerpoint/2010/main" val="4646534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6817135"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Kolem roku 1970 Foucault projekt archeologie opustil – obrat.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Rozlišují se tedy dvě hlavní </a:t>
            </a:r>
            <a:r>
              <a:rPr lang="cs-CZ" sz="1800" dirty="0" err="1">
                <a:effectLst/>
                <a:ea typeface="Calibri" panose="020F0502020204030204" pitchFamily="34" charset="0"/>
                <a:cs typeface="Times New Roman" panose="02020603050405020304" pitchFamily="18" charset="0"/>
              </a:rPr>
              <a:t>Foucaultova</a:t>
            </a:r>
            <a:r>
              <a:rPr lang="cs-CZ" sz="1800" dirty="0">
                <a:effectLst/>
                <a:ea typeface="Calibri" panose="020F0502020204030204" pitchFamily="34" charset="0"/>
                <a:cs typeface="Times New Roman" panose="02020603050405020304" pitchFamily="18" charset="0"/>
              </a:rPr>
              <a:t> období: </a:t>
            </a:r>
          </a:p>
          <a:p>
            <a:pPr marL="800100" lvl="1" indent="-342900">
              <a:lnSpc>
                <a:spcPct val="107000"/>
              </a:lnSpc>
              <a:spcAft>
                <a:spcPts val="800"/>
              </a:spcAft>
              <a:buFont typeface="+mj-lt"/>
              <a:buAutoNum type="arabicPeriod"/>
            </a:pPr>
            <a:r>
              <a:rPr lang="cs-CZ" sz="1800" dirty="0">
                <a:solidFill>
                  <a:schemeClr val="accent1"/>
                </a:solidFill>
                <a:effectLst/>
                <a:ea typeface="Calibri" panose="020F0502020204030204" pitchFamily="34" charset="0"/>
                <a:cs typeface="Times New Roman" panose="02020603050405020304" pitchFamily="18" charset="0"/>
              </a:rPr>
              <a:t>archeologické období </a:t>
            </a:r>
            <a:r>
              <a:rPr lang="cs-CZ" sz="1800" dirty="0">
                <a:effectLst/>
                <a:ea typeface="Calibri" panose="020F0502020204030204" pitchFamily="34" charset="0"/>
                <a:cs typeface="Times New Roman" panose="02020603050405020304" pitchFamily="18" charset="0"/>
              </a:rPr>
              <a:t>(do r. 1970)</a:t>
            </a:r>
          </a:p>
          <a:p>
            <a:pPr marL="800100" lvl="1" indent="-342900">
              <a:lnSpc>
                <a:spcPct val="107000"/>
              </a:lnSpc>
              <a:spcAft>
                <a:spcPts val="800"/>
              </a:spcAft>
              <a:buFont typeface="+mj-lt"/>
              <a:buAutoNum type="arabicPeriod"/>
            </a:pPr>
            <a:r>
              <a:rPr lang="cs-CZ" sz="1800" dirty="0">
                <a:solidFill>
                  <a:schemeClr val="accent1"/>
                </a:solidFill>
                <a:effectLst/>
                <a:ea typeface="Calibri" panose="020F0502020204030204" pitchFamily="34" charset="0"/>
                <a:cs typeface="Times New Roman" panose="02020603050405020304" pitchFamily="18" charset="0"/>
              </a:rPr>
              <a:t>genealogické období.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Nový program genealogie – přednáška </a:t>
            </a:r>
            <a:r>
              <a:rPr lang="cs-CZ" sz="1800" i="1" dirty="0">
                <a:effectLst/>
                <a:ea typeface="Calibri" panose="020F0502020204030204" pitchFamily="34" charset="0"/>
                <a:cs typeface="Times New Roman" panose="02020603050405020304" pitchFamily="18" charset="0"/>
              </a:rPr>
              <a:t>Řád diskursu </a:t>
            </a:r>
            <a:r>
              <a:rPr lang="cs-CZ" sz="1800" dirty="0">
                <a:effectLst/>
                <a:ea typeface="Calibri" panose="020F0502020204030204" pitchFamily="34" charset="0"/>
                <a:cs typeface="Times New Roman" panose="02020603050405020304" pitchFamily="18" charset="0"/>
              </a:rPr>
              <a:t>(1970)</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Hlásí se k </a:t>
            </a:r>
            <a:r>
              <a:rPr lang="cs-CZ" sz="1800" dirty="0" err="1">
                <a:effectLst/>
                <a:ea typeface="Calibri" panose="020F0502020204030204" pitchFamily="34" charset="0"/>
                <a:cs typeface="Times New Roman" panose="02020603050405020304" pitchFamily="18" charset="0"/>
              </a:rPr>
              <a:t>Nietzschovi</a:t>
            </a:r>
            <a:r>
              <a:rPr lang="cs-CZ" sz="1800" dirty="0">
                <a:effectLst/>
                <a:ea typeface="Calibri" panose="020F0502020204030204" pitchFamily="34" charset="0"/>
                <a:cs typeface="Times New Roman" panose="02020603050405020304" pitchFamily="18" charset="0"/>
              </a:rPr>
              <a:t> a jeho </a:t>
            </a:r>
            <a:r>
              <a:rPr lang="cs-CZ" sz="1800" i="1" dirty="0">
                <a:effectLst/>
                <a:ea typeface="Calibri" panose="020F0502020204030204" pitchFamily="34" charset="0"/>
                <a:cs typeface="Times New Roman" panose="02020603050405020304" pitchFamily="18" charset="0"/>
              </a:rPr>
              <a:t>Genealogii morálky</a:t>
            </a:r>
            <a:r>
              <a:rPr lang="cs-CZ" sz="1800" dirty="0">
                <a:effectLst/>
                <a:ea typeface="Calibri" panose="020F0502020204030204" pitchFamily="34" charset="0"/>
                <a:cs typeface="Times New Roman" panose="02020603050405020304" pitchFamily="18" charset="0"/>
              </a:rPr>
              <a: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Genealogii nikde nedefinuje! Metafory a abstraktní příměry.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Obrat ke genealogii</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osoba, muž, fotka, lidé&#10;&#10;Popis byl vytvořen automaticky">
            <a:extLst>
              <a:ext uri="{FF2B5EF4-FFF2-40B4-BE49-F238E27FC236}">
                <a16:creationId xmlns:a16="http://schemas.microsoft.com/office/drawing/2014/main" id="{21AF3A2F-BB1C-473F-9B7C-CB6FF693BDEC}"/>
              </a:ext>
            </a:extLst>
          </p:cNvPr>
          <p:cNvPicPr>
            <a:picLocks noChangeAspect="1"/>
          </p:cNvPicPr>
          <p:nvPr/>
        </p:nvPicPr>
        <p:blipFill>
          <a:blip r:embed="rId2"/>
          <a:stretch>
            <a:fillRect/>
          </a:stretch>
        </p:blipFill>
        <p:spPr>
          <a:xfrm>
            <a:off x="7710187" y="2881089"/>
            <a:ext cx="2316480" cy="975360"/>
          </a:xfrm>
          <a:prstGeom prst="rect">
            <a:avLst/>
          </a:prstGeom>
        </p:spPr>
      </p:pic>
    </p:spTree>
    <p:extLst>
      <p:ext uri="{BB962C8B-B14F-4D97-AF65-F5344CB8AC3E}">
        <p14:creationId xmlns:p14="http://schemas.microsoft.com/office/powerpoint/2010/main" val="1739551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246C93A-F97B-4F6C-A41E-8E94323B8DB2}"/>
              </a:ext>
            </a:extLst>
          </p:cNvPr>
          <p:cNvSpPr>
            <a:spLocks noGrp="1"/>
          </p:cNvSpPr>
          <p:nvPr>
            <p:ph type="title"/>
          </p:nvPr>
        </p:nvSpPr>
        <p:spPr/>
        <p:txBody>
          <a:bodyPr/>
          <a:lstStyle/>
          <a:p>
            <a:r>
              <a:rPr lang="cs-CZ" dirty="0"/>
              <a:t>III. Michel Foucault (1926-1984)</a:t>
            </a:r>
          </a:p>
        </p:txBody>
      </p:sp>
      <p:sp>
        <p:nvSpPr>
          <p:cNvPr id="2" name="TextovéPole 1">
            <a:extLst>
              <a:ext uri="{FF2B5EF4-FFF2-40B4-BE49-F238E27FC236}">
                <a16:creationId xmlns:a16="http://schemas.microsoft.com/office/drawing/2014/main" id="{7C15E99E-F51F-43C2-A17B-FC1F69A83662}"/>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16" name="Obrázek 15">
            <a:extLst>
              <a:ext uri="{FF2B5EF4-FFF2-40B4-BE49-F238E27FC236}">
                <a16:creationId xmlns:a16="http://schemas.microsoft.com/office/drawing/2014/main" id="{33264C18-C2C8-491B-A5CE-5B3F0AC3EE6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067447" y="1215569"/>
            <a:ext cx="4057106" cy="5527600"/>
          </a:xfrm>
          <a:prstGeom prst="rect">
            <a:avLst/>
          </a:prstGeom>
          <a:noFill/>
          <a:ln>
            <a:noFill/>
          </a:ln>
        </p:spPr>
      </p:pic>
    </p:spTree>
    <p:extLst>
      <p:ext uri="{BB962C8B-B14F-4D97-AF65-F5344CB8AC3E}">
        <p14:creationId xmlns:p14="http://schemas.microsoft.com/office/powerpoint/2010/main" val="1249274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10241281"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1. Hlavním předmětem zájmu genealogie je i nadále diskurs. Nejde už o popis pravidel, ale o to, jakými způsoby společnost kontroluje, řídí, formuje a omezuje vznik a podobu diskursu. Změna perspektivy: nejde o teoretický popis jeho pravidel, ale o to, jakými sociálními prostředky je utvářen.</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2. Genealogie chce uvádět sociální příčiny vzniku a změn diskursů. </a:t>
            </a:r>
            <a:r>
              <a:rPr lang="cs-CZ" sz="1800" b="1" dirty="0">
                <a:effectLst/>
                <a:ea typeface="Calibri" panose="020F0502020204030204" pitchFamily="34" charset="0"/>
                <a:cs typeface="Times New Roman" panose="02020603050405020304" pitchFamily="18" charset="0"/>
              </a:rPr>
              <a:t>Archeologie</a:t>
            </a:r>
            <a:r>
              <a:rPr lang="cs-CZ" sz="1800" dirty="0">
                <a:effectLst/>
                <a:ea typeface="Calibri" panose="020F0502020204030204" pitchFamily="34" charset="0"/>
                <a:cs typeface="Times New Roman" panose="02020603050405020304" pitchFamily="18" charset="0"/>
              </a:rPr>
              <a:t> byla popisná, </a:t>
            </a:r>
            <a:r>
              <a:rPr lang="cs-CZ" sz="1800" b="1" dirty="0">
                <a:effectLst/>
                <a:ea typeface="Calibri" panose="020F0502020204030204" pitchFamily="34" charset="0"/>
                <a:cs typeface="Times New Roman" panose="02020603050405020304" pitchFamily="18" charset="0"/>
              </a:rPr>
              <a:t>genealogie</a:t>
            </a:r>
            <a:r>
              <a:rPr lang="cs-CZ" sz="1800" dirty="0">
                <a:effectLst/>
                <a:ea typeface="Calibri" panose="020F0502020204030204" pitchFamily="34" charset="0"/>
                <a:cs typeface="Times New Roman" panose="02020603050405020304" pitchFamily="18" charset="0"/>
              </a:rPr>
              <a:t> chce vysvětlovat mizení a vznik diskursů prostřednictvím sociálních příčin.</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Znaky genealogie</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111839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9370424" cy="5079275"/>
          </a:xfrm>
        </p:spPr>
        <p:txBody>
          <a:bodyPr>
            <a:normAutofit lnSpcReduction="10000"/>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3. Genealogie zkoumá vědění jako něco, co splývá s mocí. </a:t>
            </a:r>
            <a:r>
              <a:rPr lang="cs-CZ" sz="1800" dirty="0">
                <a:effectLst/>
                <a:ea typeface="Calibri" panose="020F0502020204030204" pitchFamily="34" charset="0"/>
                <a:cs typeface="Times New Roman" panose="02020603050405020304" pitchFamily="18" charset="0"/>
              </a:rPr>
              <a:t>Způsob, jakým myslíme, je důsledkem existence moci – a moc zase vzniká na základě existence diskursů.</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 Dva extrémy vztahu vědění a moci:</a:t>
            </a:r>
          </a:p>
          <a:p>
            <a:pPr lvl="1">
              <a:lnSpc>
                <a:spcPct val="107000"/>
              </a:lnSpc>
              <a:spcAft>
                <a:spcPts val="800"/>
              </a:spcAft>
              <a:buFont typeface="+mj-lt"/>
              <a:buAutoNum type="alphaLcParenR"/>
            </a:pPr>
            <a:r>
              <a:rPr lang="cs-CZ" sz="1900" dirty="0">
                <a:effectLst/>
                <a:ea typeface="Calibri" panose="020F0502020204030204" pitchFamily="34" charset="0"/>
                <a:cs typeface="Times New Roman" panose="02020603050405020304" pitchFamily="18" charset="0"/>
              </a:rPr>
              <a:t>„A ví, že p“ = „sociální síly nutí A přijmout, že p“</a:t>
            </a:r>
          </a:p>
          <a:p>
            <a:pPr lvl="1">
              <a:lnSpc>
                <a:spcPct val="107000"/>
              </a:lnSpc>
              <a:spcAft>
                <a:spcPts val="800"/>
              </a:spcAft>
              <a:buFont typeface="+mj-lt"/>
              <a:buAutoNum type="alphaLcParenR"/>
            </a:pPr>
            <a:r>
              <a:rPr lang="cs-CZ" sz="1900" dirty="0">
                <a:effectLst/>
                <a:ea typeface="Calibri" panose="020F0502020204030204" pitchFamily="34" charset="0"/>
                <a:cs typeface="Times New Roman" panose="02020603050405020304" pitchFamily="18" charset="0"/>
              </a:rPr>
              <a:t>„A ví, že p“ = „A-</a:t>
            </a:r>
            <a:r>
              <a:rPr lang="cs-CZ" sz="1900" dirty="0" err="1">
                <a:effectLst/>
                <a:ea typeface="Calibri" panose="020F0502020204030204" pitchFamily="34" charset="0"/>
                <a:cs typeface="Times New Roman" panose="02020603050405020304" pitchFamily="18" charset="0"/>
              </a:rPr>
              <a:t>ovo</a:t>
            </a:r>
            <a:r>
              <a:rPr lang="cs-CZ" sz="1900" dirty="0">
                <a:effectLst/>
                <a:ea typeface="Calibri" panose="020F0502020204030204" pitchFamily="34" charset="0"/>
                <a:cs typeface="Times New Roman" panose="02020603050405020304" pitchFamily="18" charset="0"/>
              </a:rPr>
              <a:t> uznání platnosti p je zcela nezávislé na všech sociálních silách“.</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Foucault spojuje obojí.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Genealogie se snaží hledat mocenské působení za vědami, institucemi a dalšími kognitivními autoritami, které se tváří, jako by jim šlo o čisté poznání bez jakékoli snahy o mocenské působení.</a:t>
            </a:r>
          </a:p>
          <a:p>
            <a:pPr>
              <a:lnSpc>
                <a:spcPct val="107000"/>
              </a:lnSpc>
              <a:spcAft>
                <a:spcPts val="800"/>
              </a:spcAft>
            </a:pPr>
            <a:r>
              <a:rPr lang="cs-CZ" dirty="0">
                <a:ea typeface="Calibri" panose="020F0502020204030204" pitchFamily="34" charset="0"/>
                <a:cs typeface="Times New Roman" panose="02020603050405020304" pitchFamily="18" charset="0"/>
              </a:rPr>
              <a:t>„</a:t>
            </a:r>
            <a:r>
              <a:rPr lang="cs-CZ" i="1" dirty="0">
                <a:ea typeface="Calibri" panose="020F0502020204030204" pitchFamily="34" charset="0"/>
                <a:cs typeface="Times New Roman" panose="02020603050405020304" pitchFamily="18" charset="0"/>
              </a:rPr>
              <a:t>V</a:t>
            </a:r>
            <a:r>
              <a:rPr lang="cs-CZ" sz="1800" i="1" dirty="0">
                <a:effectLst/>
                <a:ea typeface="Calibri" panose="020F0502020204030204" pitchFamily="34" charset="0"/>
                <a:cs typeface="Times New Roman" panose="02020603050405020304" pitchFamily="18" charset="0"/>
              </a:rPr>
              <a:t>ůle k vědění</a:t>
            </a:r>
            <a:r>
              <a:rPr lang="cs-CZ" sz="1800" dirty="0">
                <a:effectLst/>
                <a:ea typeface="Calibri" panose="020F0502020204030204" pitchFamily="34" charset="0"/>
                <a:cs typeface="Times New Roman" panose="02020603050405020304" pitchFamily="18" charset="0"/>
              </a:rPr>
              <a:t>“ – je puzení k utváření vědomostních struktur, které umožňují snadnější ovládání lidí.</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Znaky genealogie</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094506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375955"/>
            <a:ext cx="10529251" cy="5320936"/>
          </a:xfrm>
        </p:spPr>
        <p:txBody>
          <a:bodyPr>
            <a:normAutofit lnSpcReduction="10000"/>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4. Genealogie zpochybňuje věrohodnost a autoritu sociálních věd.</a:t>
            </a:r>
            <a:r>
              <a:rPr lang="cs-CZ" sz="1800" dirty="0">
                <a:effectLst/>
                <a:ea typeface="Calibri" panose="020F0502020204030204" pitchFamily="34" charset="0"/>
                <a:cs typeface="Times New Roman" panose="02020603050405020304" pitchFamily="18" charset="0"/>
              </a:rPr>
              <a:t> Foucault napadá především sociální a humanitní vědy: psychiatrie, pedagogika, ekonomie, demografie, sociologie aj. – zde všude odkrývá poťouchlou a neukojitelnou „</a:t>
            </a:r>
            <a:r>
              <a:rPr lang="cs-CZ" sz="1800" i="1" dirty="0">
                <a:effectLst/>
                <a:ea typeface="Calibri" panose="020F0502020204030204" pitchFamily="34" charset="0"/>
                <a:cs typeface="Times New Roman" panose="02020603050405020304" pitchFamily="18" charset="0"/>
              </a:rPr>
              <a:t>vůli k vědění</a:t>
            </a:r>
            <a:r>
              <a:rPr lang="cs-CZ" sz="1800" dirty="0">
                <a:effectLst/>
                <a:ea typeface="Calibri" panose="020F0502020204030204" pitchFamily="34" charset="0"/>
                <a:cs typeface="Times New Roman" panose="02020603050405020304" pitchFamily="18" charset="0"/>
              </a:rPr>
              <a:t>“. Přírodní vědy ho nezajímají a nezpochybňuje je. </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5. Genealogie má sloužit k historické relativizaci přítomnosti.</a:t>
            </a:r>
            <a:r>
              <a:rPr lang="cs-CZ" sz="1800" dirty="0">
                <a:effectLst/>
                <a:ea typeface="Calibri" panose="020F0502020204030204" pitchFamily="34" charset="0"/>
                <a:cs typeface="Times New Roman" panose="02020603050405020304" pitchFamily="18" charset="0"/>
              </a:rPr>
              <a:t> Výklad minulosti   má kritizovat současnost: „</a:t>
            </a:r>
            <a:r>
              <a:rPr lang="cs-CZ" sz="1800" i="1" dirty="0">
                <a:effectLst/>
                <a:ea typeface="Calibri" panose="020F0502020204030204" pitchFamily="34" charset="0"/>
                <a:cs typeface="Times New Roman" panose="02020603050405020304" pitchFamily="18" charset="0"/>
              </a:rPr>
              <a:t>historie přítomnosti</a:t>
            </a:r>
            <a:r>
              <a:rPr lang="cs-CZ" sz="1800" dirty="0">
                <a:effectLst/>
                <a:ea typeface="Calibri" panose="020F0502020204030204" pitchFamily="34" charset="0"/>
                <a:cs typeface="Times New Roman" panose="02020603050405020304" pitchFamily="18" charset="0"/>
              </a:rPr>
              <a:t>“. </a:t>
            </a:r>
          </a:p>
          <a:p>
            <a:pPr lvl="1">
              <a:lnSpc>
                <a:spcPct val="107000"/>
              </a:lnSpc>
              <a:spcAft>
                <a:spcPts val="800"/>
              </a:spcAft>
              <a:buFont typeface="+mj-lt"/>
              <a:buAutoNum type="alphaLcParenR"/>
            </a:pPr>
            <a:r>
              <a:rPr lang="cs-CZ" sz="1800" dirty="0">
                <a:ea typeface="Calibri" panose="020F0502020204030204" pitchFamily="34" charset="0"/>
                <a:cs typeface="Times New Roman" panose="02020603050405020304" pitchFamily="18" charset="0"/>
              </a:rPr>
              <a:t>P</a:t>
            </a:r>
            <a:r>
              <a:rPr lang="cs-CZ" sz="1800" dirty="0">
                <a:effectLst/>
                <a:ea typeface="Calibri" panose="020F0502020204030204" pitchFamily="34" charset="0"/>
                <a:cs typeface="Times New Roman" panose="02020603050405020304" pitchFamily="18" charset="0"/>
              </a:rPr>
              <a:t>ředmětem historického zkoumání je původ pravidel, postupů a institucí, které si nárokují autoritu v naší společnosti (školy, nemocnice, vězení, úřady, vědecké obory, demografická politika, systém veřejného zdraví atp.).</a:t>
            </a:r>
          </a:p>
          <a:p>
            <a:pPr lvl="1">
              <a:lnSpc>
                <a:spcPct val="107000"/>
              </a:lnSpc>
              <a:spcAft>
                <a:spcPts val="800"/>
              </a:spcAft>
              <a:buFont typeface="+mj-lt"/>
              <a:buAutoNum type="alphaLcParenR"/>
            </a:pPr>
            <a:r>
              <a:rPr lang="cs-CZ" sz="1800" dirty="0">
                <a:effectLst/>
                <a:ea typeface="Calibri" panose="020F0502020204030204" pitchFamily="34" charset="0"/>
                <a:cs typeface="Times New Roman" panose="02020603050405020304" pitchFamily="18" charset="0"/>
              </a:rPr>
              <a:t>Genealogie chce pochopit přítomnost – a zdiskreditovat neoprávněné nároky na autoritu.</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Typická témata: svoboda, práce, sexuální svoboda, humanizace vězeňství, školský systém, veřejné zdravotnictví, atd.</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Tyto hodnoty a ideály mají často „</a:t>
            </a:r>
            <a:r>
              <a:rPr lang="cs-CZ" sz="1800" i="1" dirty="0">
                <a:effectLst/>
                <a:ea typeface="Calibri" panose="020F0502020204030204" pitchFamily="34" charset="0"/>
                <a:cs typeface="Times New Roman" panose="02020603050405020304" pitchFamily="18" charset="0"/>
              </a:rPr>
              <a:t>zlý</a:t>
            </a:r>
            <a:r>
              <a:rPr lang="cs-CZ" sz="1800" dirty="0">
                <a:effectLst/>
                <a:ea typeface="Calibri" panose="020F0502020204030204" pitchFamily="34" charset="0"/>
                <a:cs typeface="Times New Roman" panose="02020603050405020304" pitchFamily="18" charset="0"/>
              </a:rPr>
              <a:t>“ původ: jsou projevem zlomyslného působení moci.</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Znaky genealogie</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967507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6. Dohlížet a trestat</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Zástupný obsah 5">
            <a:extLst>
              <a:ext uri="{FF2B5EF4-FFF2-40B4-BE49-F238E27FC236}">
                <a16:creationId xmlns:a16="http://schemas.microsoft.com/office/drawing/2014/main" id="{52A94747-CC3D-4A00-B012-403F4E8ABADA}"/>
              </a:ext>
            </a:extLst>
          </p:cNvPr>
          <p:cNvPicPr>
            <a:picLocks noGrp="1" noChangeAspect="1"/>
          </p:cNvPicPr>
          <p:nvPr>
            <p:ph idx="1"/>
          </p:nvPr>
        </p:nvPicPr>
        <p:blipFill>
          <a:blip r:embed="rId2"/>
          <a:stretch>
            <a:fillRect/>
          </a:stretch>
        </p:blipFill>
        <p:spPr>
          <a:xfrm>
            <a:off x="4414356" y="1348921"/>
            <a:ext cx="3363288" cy="5436399"/>
          </a:xfrm>
          <a:prstGeom prst="rect">
            <a:avLst/>
          </a:prstGeom>
        </p:spPr>
      </p:pic>
    </p:spTree>
    <p:extLst>
      <p:ext uri="{BB962C8B-B14F-4D97-AF65-F5344CB8AC3E}">
        <p14:creationId xmlns:p14="http://schemas.microsoft.com/office/powerpoint/2010/main" val="1018720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60" y="1600199"/>
            <a:ext cx="5617030" cy="4633691"/>
          </a:xfrm>
        </p:spPr>
        <p:txBody>
          <a:bodyPr>
            <a:normAutofit/>
          </a:bodyPr>
          <a:lstStyle/>
          <a:p>
            <a:pPr>
              <a:lnSpc>
                <a:spcPct val="107000"/>
              </a:lnSpc>
              <a:spcAft>
                <a:spcPts val="800"/>
              </a:spcAft>
            </a:pPr>
            <a:r>
              <a:rPr lang="cs-CZ" sz="1800" i="1" dirty="0">
                <a:effectLst/>
                <a:ea typeface="Calibri" panose="020F0502020204030204" pitchFamily="34" charset="0"/>
                <a:cs typeface="Times New Roman" panose="02020603050405020304" pitchFamily="18" charset="0"/>
              </a:rPr>
              <a:t>Dohlížet a trestat: Kniha o zrodu vězení </a:t>
            </a:r>
            <a:r>
              <a:rPr lang="cs-CZ" sz="1800" dirty="0">
                <a:effectLst/>
                <a:ea typeface="Calibri" panose="020F0502020204030204" pitchFamily="34" charset="0"/>
                <a:cs typeface="Times New Roman" panose="02020603050405020304" pitchFamily="18" charset="0"/>
              </a:rPr>
              <a:t>(</a:t>
            </a:r>
            <a:r>
              <a:rPr lang="cs-CZ" sz="1800">
                <a:effectLst/>
                <a:ea typeface="Calibri" panose="020F0502020204030204" pitchFamily="34" charset="0"/>
                <a:cs typeface="Times New Roman" panose="02020603050405020304" pitchFamily="18" charset="0"/>
              </a:rPr>
              <a:t>1975)</a:t>
            </a:r>
            <a:endParaRPr lang="cs-CZ" sz="1800" dirty="0">
              <a:effectLst/>
              <a:ea typeface="Calibri" panose="020F0502020204030204" pitchFamily="34" charset="0"/>
              <a:cs typeface="Times New Roman" panose="02020603050405020304" pitchFamily="18" charset="0"/>
            </a:endParaRPr>
          </a:p>
          <a:p>
            <a:pPr>
              <a:lnSpc>
                <a:spcPct val="107000"/>
              </a:lnSpc>
              <a:spcAft>
                <a:spcPts val="800"/>
              </a:spcAft>
            </a:pPr>
            <a:r>
              <a:rPr lang="cs-CZ" sz="1800" dirty="0">
                <a:effectLst/>
                <a:ea typeface="Calibri" panose="020F0502020204030204" pitchFamily="34" charset="0"/>
                <a:cs typeface="Times New Roman" panose="02020603050405020304" pitchFamily="18" charset="0"/>
              </a:rPr>
              <a:t>Vztah vědění a moci ukazuje na dějinách trestání lidí.</a:t>
            </a:r>
          </a:p>
          <a:p>
            <a:pPr>
              <a:lnSpc>
                <a:spcPct val="107000"/>
              </a:lnSpc>
              <a:spcAft>
                <a:spcPts val="800"/>
              </a:spcAft>
            </a:pPr>
            <a:r>
              <a:rPr lang="cs-CZ" dirty="0">
                <a:ea typeface="Calibri" panose="020F0502020204030204" pitchFamily="34" charset="0"/>
                <a:cs typeface="Times New Roman" panose="02020603050405020304" pitchFamily="18" charset="0"/>
              </a:rPr>
              <a:t>Z</a:t>
            </a:r>
            <a:r>
              <a:rPr lang="cs-CZ" sz="1800" dirty="0">
                <a:effectLst/>
                <a:ea typeface="Calibri" panose="020F0502020204030204" pitchFamily="34" charset="0"/>
                <a:cs typeface="Times New Roman" panose="02020603050405020304" pitchFamily="18" charset="0"/>
              </a:rPr>
              <a:t>ačátek: srovnání dvou příkladů trestání.</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Úvod</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text&#10;&#10;Popis byl vytvořen automaticky">
            <a:extLst>
              <a:ext uri="{FF2B5EF4-FFF2-40B4-BE49-F238E27FC236}">
                <a16:creationId xmlns:a16="http://schemas.microsoft.com/office/drawing/2014/main" id="{57C88E28-BEED-4C82-831D-64539847F9CD}"/>
              </a:ext>
            </a:extLst>
          </p:cNvPr>
          <p:cNvPicPr>
            <a:picLocks noChangeAspect="1"/>
          </p:cNvPicPr>
          <p:nvPr/>
        </p:nvPicPr>
        <p:blipFill>
          <a:blip r:embed="rId2"/>
          <a:stretch>
            <a:fillRect/>
          </a:stretch>
        </p:blipFill>
        <p:spPr>
          <a:xfrm>
            <a:off x="6592390" y="1600199"/>
            <a:ext cx="5472535" cy="4469675"/>
          </a:xfrm>
          <a:prstGeom prst="rect">
            <a:avLst/>
          </a:prstGeom>
        </p:spPr>
      </p:pic>
    </p:spTree>
    <p:extLst>
      <p:ext uri="{BB962C8B-B14F-4D97-AF65-F5344CB8AC3E}">
        <p14:creationId xmlns:p14="http://schemas.microsoft.com/office/powerpoint/2010/main" val="182331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10154195" cy="4633691"/>
          </a:xfrm>
        </p:spPr>
        <p:txBody>
          <a:bodyPr>
            <a:normAutofit/>
          </a:bodyPr>
          <a:lstStyle/>
          <a:p>
            <a:pPr>
              <a:lnSpc>
                <a:spcPct val="107000"/>
              </a:lnSpc>
              <a:spcAft>
                <a:spcPts val="800"/>
              </a:spcAft>
            </a:pPr>
            <a:r>
              <a:rPr lang="cs-CZ" dirty="0">
                <a:ea typeface="Calibri" panose="020F0502020204030204" pitchFamily="34" charset="0"/>
                <a:cs typeface="Times New Roman" panose="02020603050405020304" pitchFamily="18" charset="0"/>
              </a:rPr>
              <a:t>B</a:t>
            </a:r>
            <a:r>
              <a:rPr lang="cs-CZ" sz="1800" dirty="0">
                <a:effectLst/>
                <a:ea typeface="Calibri" panose="020F0502020204030204" pitchFamily="34" charset="0"/>
                <a:cs typeface="Times New Roman" panose="02020603050405020304" pitchFamily="18" charset="0"/>
              </a:rPr>
              <a:t>rutální poprava neúspěšného kralovraha </a:t>
            </a:r>
            <a:r>
              <a:rPr lang="cs-CZ" sz="1800" dirty="0" err="1">
                <a:effectLst/>
                <a:ea typeface="Calibri" panose="020F0502020204030204" pitchFamily="34" charset="0"/>
                <a:cs typeface="Times New Roman" panose="02020603050405020304" pitchFamily="18" charset="0"/>
              </a:rPr>
              <a:t>Damiense</a:t>
            </a:r>
            <a:r>
              <a:rPr lang="cs-CZ" sz="1800" dirty="0">
                <a:effectLst/>
                <a:ea typeface="Calibri" panose="020F0502020204030204" pitchFamily="34" charset="0"/>
                <a:cs typeface="Times New Roman" panose="02020603050405020304" pitchFamily="18" charset="0"/>
              </a:rPr>
              <a:t> z roku 1757.</a:t>
            </a: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err="1"/>
              <a:t>Damiensova</a:t>
            </a:r>
            <a:r>
              <a:rPr lang="cs-CZ" dirty="0"/>
              <a:t> poprava (1757) </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C29893AD-E7DB-4F45-AF00-AACAAC70F7A6}"/>
              </a:ext>
            </a:extLst>
          </p:cNvPr>
          <p:cNvPicPr>
            <a:picLocks noChangeAspect="1"/>
          </p:cNvPicPr>
          <p:nvPr/>
        </p:nvPicPr>
        <p:blipFill>
          <a:blip r:embed="rId3"/>
          <a:stretch>
            <a:fillRect/>
          </a:stretch>
        </p:blipFill>
        <p:spPr>
          <a:xfrm>
            <a:off x="309214" y="2374790"/>
            <a:ext cx="5555714" cy="3545589"/>
          </a:xfrm>
          <a:prstGeom prst="rect">
            <a:avLst/>
          </a:prstGeom>
        </p:spPr>
      </p:pic>
      <p:pic>
        <p:nvPicPr>
          <p:cNvPr id="6" name="Online médium 5" title="Damiens : a case of Parricide">
            <a:hlinkClick r:id="" action="ppaction://media"/>
            <a:extLst>
              <a:ext uri="{FF2B5EF4-FFF2-40B4-BE49-F238E27FC236}">
                <a16:creationId xmlns:a16="http://schemas.microsoft.com/office/drawing/2014/main" id="{FD103578-54E3-4F1F-BEDF-5FF5693305EE}"/>
              </a:ext>
            </a:extLst>
          </p:cNvPr>
          <p:cNvPicPr>
            <a:picLocks noRot="1" noChangeAspect="1"/>
          </p:cNvPicPr>
          <p:nvPr>
            <a:videoFile r:link="rId1"/>
          </p:nvPr>
        </p:nvPicPr>
        <p:blipFill>
          <a:blip r:embed="rId4"/>
          <a:stretch>
            <a:fillRect/>
          </a:stretch>
        </p:blipFill>
        <p:spPr>
          <a:xfrm>
            <a:off x="6239985" y="2504113"/>
            <a:ext cx="5843451" cy="3286941"/>
          </a:xfrm>
          <a:prstGeom prst="rect">
            <a:avLst/>
          </a:prstGeom>
        </p:spPr>
      </p:pic>
    </p:spTree>
    <p:extLst>
      <p:ext uri="{BB962C8B-B14F-4D97-AF65-F5344CB8AC3E}">
        <p14:creationId xmlns:p14="http://schemas.microsoft.com/office/powerpoint/2010/main" val="255876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a:xfrm>
            <a:off x="975360" y="526136"/>
            <a:ext cx="10529251" cy="1280890"/>
          </a:xfrm>
        </p:spPr>
        <p:txBody>
          <a:bodyPr/>
          <a:lstStyle/>
          <a:p>
            <a:r>
              <a:rPr lang="cs-CZ" dirty="0"/>
              <a:t>Trestní řád (1838)</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
        <p:nvSpPr>
          <p:cNvPr id="8" name="Zástupný obsah 7">
            <a:extLst>
              <a:ext uri="{FF2B5EF4-FFF2-40B4-BE49-F238E27FC236}">
                <a16:creationId xmlns:a16="http://schemas.microsoft.com/office/drawing/2014/main" id="{903723F8-1AB5-4A37-AFF6-E1FD155562BB}"/>
              </a:ext>
            </a:extLst>
          </p:cNvPr>
          <p:cNvSpPr>
            <a:spLocks noGrp="1"/>
          </p:cNvSpPr>
          <p:nvPr>
            <p:ph idx="1"/>
          </p:nvPr>
        </p:nvSpPr>
        <p:spPr>
          <a:xfrm>
            <a:off x="-132805" y="1257300"/>
            <a:ext cx="12185467" cy="5550597"/>
          </a:xfrm>
        </p:spPr>
        <p:txBody>
          <a:bodyPr numCol="2">
            <a:normAutofit fontScale="92500" lnSpcReduction="20000"/>
          </a:bodyPr>
          <a:lstStyle/>
          <a:p>
            <a:pPr marL="357188" indent="87313" algn="just">
              <a:lnSpc>
                <a:spcPct val="110000"/>
              </a:lnSpc>
              <a:buNone/>
            </a:pPr>
            <a:r>
              <a:rPr lang="cs-CZ" sz="1900" dirty="0"/>
              <a:t>„… v každé ruční době. Dvě hodiny denně budou věnovány studiu. Práce a den končí v devět hodin v zimě, v osm létě.</a:t>
            </a:r>
          </a:p>
          <a:p>
            <a:pPr marL="357188" indent="87313" algn="just">
              <a:lnSpc>
                <a:spcPct val="110000"/>
              </a:lnSpc>
              <a:buNone/>
            </a:pPr>
            <a:r>
              <a:rPr lang="cs-CZ" sz="1900" dirty="0"/>
              <a:t>Článek 18. </a:t>
            </a:r>
            <a:r>
              <a:rPr lang="cs-CZ" sz="1900" i="1" dirty="0"/>
              <a:t>Vstávání</a:t>
            </a:r>
            <a:r>
              <a:rPr lang="cs-CZ" sz="1900" dirty="0"/>
              <a:t>. Při prvním znamení bubnu musí vězňové vstát a v tichosti se obléknout, zatímco dozorce otevře dveře cel. Při druhém znamení bubnu musí být již vzhůru a stláti si lůžko. Při třetím se seřadí podle pořádku, aby mohli přejít do kaple, kde je konána ranní modlitba. Mezi znameními bubnu jsou pětiminutové intervaly. </a:t>
            </a:r>
          </a:p>
          <a:p>
            <a:pPr marL="357188" indent="87313" algn="just">
              <a:lnSpc>
                <a:spcPct val="110000"/>
              </a:lnSpc>
              <a:buNone/>
            </a:pPr>
            <a:r>
              <a:rPr lang="cs-CZ" sz="1900" dirty="0"/>
              <a:t>Článek 19. </a:t>
            </a:r>
            <a:r>
              <a:rPr lang="cs-CZ" sz="1900" i="1" dirty="0"/>
              <a:t>Ranní modlitba </a:t>
            </a:r>
            <a:r>
              <a:rPr lang="cs-CZ" sz="1900" dirty="0"/>
              <a:t>je vedena katechetou a po ní následuje Čtení morálních či náboženských textů. Toto cviče-ní by nemělo trvat déle než půl hodiny. </a:t>
            </a:r>
          </a:p>
          <a:p>
            <a:pPr marL="357188" indent="87313" algn="just">
              <a:lnSpc>
                <a:spcPct val="110000"/>
              </a:lnSpc>
              <a:buNone/>
            </a:pPr>
            <a:r>
              <a:rPr lang="cs-CZ" sz="1900" dirty="0"/>
              <a:t>Článek 20. </a:t>
            </a:r>
            <a:r>
              <a:rPr lang="cs-CZ" sz="1900" i="1" dirty="0"/>
              <a:t>Práce</a:t>
            </a:r>
            <a:r>
              <a:rPr lang="cs-CZ" sz="1900" dirty="0"/>
              <a:t>. Ve tři čtvrtě na šest v létě, ve tři čtvrtě na sedm v zimě vyjdou vězňové na dvůr, kde si umyji ruce a obličej a obdrží první dávku chleba. Bezprostředně poté se rozejdou do dílen a nastoupí práci, která by měla začínat v šest hodin v létě, v sedm hodin v zimě. </a:t>
            </a:r>
          </a:p>
          <a:p>
            <a:pPr marL="357188" indent="87313" algn="just">
              <a:lnSpc>
                <a:spcPct val="110000"/>
              </a:lnSpc>
              <a:buNone/>
            </a:pPr>
            <a:r>
              <a:rPr lang="cs-CZ" sz="1900" dirty="0"/>
              <a:t>Článek 21. </a:t>
            </a:r>
            <a:r>
              <a:rPr lang="cs-CZ" sz="1900" i="1" dirty="0"/>
              <a:t>Oběd</a:t>
            </a:r>
            <a:r>
              <a:rPr lang="cs-CZ" sz="1900" dirty="0"/>
              <a:t>. V deset hodin opustí vězňové zaměstnání a dostaví se do společné jídelny; jdou si umýt ruce na své dvory a rozdělí se podle oddělení. Po jídle je čas na odpočinek až do za pět minut tři čtvrtě na jedenáct. Článek 22. Škola. Za pět minut tři čtvrtě na jedenáct zazní buben, vězňové se seřadí a vstoupí po odděleních do školy. Výuka trvá dvě hodiny a je zasvěcena střídavě čtení, psaní, rýsování a počtům. </a:t>
            </a:r>
          </a:p>
          <a:p>
            <a:pPr marL="357188" indent="87313" algn="just">
              <a:lnSpc>
                <a:spcPct val="110000"/>
              </a:lnSpc>
              <a:buNone/>
            </a:pPr>
            <a:r>
              <a:rPr lang="cs-CZ" sz="1900" dirty="0"/>
              <a:t>Článek 23. Za pět minut tři čtvrtě na jednu opustí vězňové školu po odděleních a odeberou se na své dvory k odpočinku. Pět minut před jednou hodinou se na znamení bubnu znovu rozejdou do dílen. </a:t>
            </a:r>
          </a:p>
          <a:p>
            <a:pPr marL="357188" indent="87313" algn="just">
              <a:lnSpc>
                <a:spcPct val="110000"/>
              </a:lnSpc>
              <a:buNone/>
            </a:pPr>
            <a:r>
              <a:rPr lang="cs-CZ" sz="1900" dirty="0"/>
              <a:t>Článek 24. V jednu hodinu se vězňové musejí nacházet v dílnách; práce trvá až do čtyř hodin. </a:t>
            </a:r>
          </a:p>
          <a:p>
            <a:pPr marL="357188" indent="87313" algn="just">
              <a:lnSpc>
                <a:spcPct val="110000"/>
              </a:lnSpc>
              <a:buNone/>
              <a:tabLst>
                <a:tab pos="5564188" algn="r"/>
              </a:tabLst>
            </a:pPr>
            <a:r>
              <a:rPr lang="cs-CZ" sz="1900" dirty="0"/>
              <a:t>Článek 25. Ve čtyři hodiny vězňové odcházejí z dílen, aby se dostavili na dvory, kde si umyjí ruce a rozdělí se podle od-děleni před vstupem do společné jídelny.“	</a:t>
            </a:r>
            <a:r>
              <a:rPr lang="cs-CZ" dirty="0"/>
              <a:t>(S. 37)</a:t>
            </a:r>
          </a:p>
        </p:txBody>
      </p:sp>
    </p:spTree>
    <p:extLst>
      <p:ext uri="{BB962C8B-B14F-4D97-AF65-F5344CB8AC3E}">
        <p14:creationId xmlns:p14="http://schemas.microsoft.com/office/powerpoint/2010/main" val="30599980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687390" y="1314994"/>
            <a:ext cx="10971710" cy="4361548"/>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Příběh o tom, že se od 18. století prosazovaly humánnější způsoby trestání: ve ještě horší forma ovládání.</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1. část: Mučení</a:t>
            </a:r>
            <a:r>
              <a:rPr lang="cs-CZ" sz="1800" dirty="0">
                <a:effectLst/>
                <a:ea typeface="Calibri" panose="020F0502020204030204" pitchFamily="34" charset="0"/>
                <a:cs typeface="Times New Roman" panose="02020603050405020304" pitchFamily="18" charset="0"/>
              </a:rPr>
              <a:t>.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Trestání zahrnovalo především fyzické utrpení: velikost bolesti měla odpovídat velikosti prohřešku.</a:t>
            </a:r>
          </a:p>
          <a:p>
            <a:pPr marL="5024438">
              <a:lnSpc>
                <a:spcPct val="107000"/>
              </a:lnSpc>
              <a:spcAft>
                <a:spcPts val="800"/>
              </a:spcAft>
            </a:pPr>
            <a:r>
              <a:rPr lang="cs-CZ" sz="1800" dirty="0">
                <a:effectLst/>
                <a:ea typeface="Calibri" panose="020F0502020204030204" pitchFamily="34" charset="0"/>
                <a:cs typeface="Times New Roman" panose="02020603050405020304" pitchFamily="18" charset="0"/>
              </a:rPr>
              <a:t>Tělu odsouzence je vryto nesmazatelné znamení v podobě nějaké tělesné devastace.</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Struktura díla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descr="Obsah obrázku text, kniha&#10;&#10;Popis byl vytvořen automaticky">
            <a:extLst>
              <a:ext uri="{FF2B5EF4-FFF2-40B4-BE49-F238E27FC236}">
                <a16:creationId xmlns:a16="http://schemas.microsoft.com/office/drawing/2014/main" id="{B124D697-331A-44E1-800B-6A9FDC84C68F}"/>
              </a:ext>
            </a:extLst>
          </p:cNvPr>
          <p:cNvPicPr>
            <a:picLocks noChangeAspect="1"/>
          </p:cNvPicPr>
          <p:nvPr/>
        </p:nvPicPr>
        <p:blipFill>
          <a:blip r:embed="rId2"/>
          <a:stretch>
            <a:fillRect/>
          </a:stretch>
        </p:blipFill>
        <p:spPr>
          <a:xfrm>
            <a:off x="278673" y="3429000"/>
            <a:ext cx="5029199" cy="3352799"/>
          </a:xfrm>
          <a:prstGeom prst="rect">
            <a:avLst/>
          </a:prstGeom>
        </p:spPr>
      </p:pic>
    </p:spTree>
    <p:extLst>
      <p:ext uri="{BB962C8B-B14F-4D97-AF65-F5344CB8AC3E}">
        <p14:creationId xmlns:p14="http://schemas.microsoft.com/office/powerpoint/2010/main" val="2468206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6817135" cy="4633691"/>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2. část: Trestání.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Od 18. století protesty proti brutalitě. Kritikům brutality trestání vadilo primárně neekonomické zacházení s mocí.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Trest už neměl být znakem osobní pomsty, ale měl sloužit preventivním účelům. S tím souvisel nejdůležitější přechod: </a:t>
            </a:r>
          </a:p>
          <a:p>
            <a:pPr marL="0" indent="0" algn="just">
              <a:lnSpc>
                <a:spcPct val="107000"/>
              </a:lnSpc>
              <a:spcAft>
                <a:spcPts val="800"/>
              </a:spcAft>
              <a:buNone/>
              <a:tabLst>
                <a:tab pos="6548438" algn="r"/>
              </a:tabLst>
            </a:pP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Po pokání, které se vyzuřilo na těle, musí nastoupit trest, jenž působí v hloubce: na srdce, na myšlení, na vůli na hnutí mysli.</a:t>
            </a:r>
            <a:r>
              <a:rPr lang="cs-CZ" sz="1800" dirty="0">
                <a:effectLst/>
                <a:ea typeface="Calibri" panose="020F0502020204030204" pitchFamily="34" charset="0"/>
                <a:cs typeface="Times New Roman" panose="02020603050405020304" pitchFamily="18" charset="0"/>
              </a:rPr>
              <a:t>“ 	(49)</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Struktura díla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B07F3012-FDF2-4B16-A499-2877234F46B6}"/>
              </a:ext>
            </a:extLst>
          </p:cNvPr>
          <p:cNvPicPr>
            <a:picLocks noChangeAspect="1"/>
          </p:cNvPicPr>
          <p:nvPr/>
        </p:nvPicPr>
        <p:blipFill>
          <a:blip r:embed="rId2"/>
          <a:stretch>
            <a:fillRect/>
          </a:stretch>
        </p:blipFill>
        <p:spPr>
          <a:xfrm>
            <a:off x="8868427" y="2109675"/>
            <a:ext cx="3088187" cy="3429000"/>
          </a:xfrm>
          <a:prstGeom prst="rect">
            <a:avLst/>
          </a:prstGeom>
        </p:spPr>
      </p:pic>
    </p:spTree>
    <p:extLst>
      <p:ext uri="{BB962C8B-B14F-4D97-AF65-F5344CB8AC3E}">
        <p14:creationId xmlns:p14="http://schemas.microsoft.com/office/powerpoint/2010/main" val="1334320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10529251" cy="4852852"/>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Na konci 18. století tři způsoby trestání: </a:t>
            </a:r>
          </a:p>
          <a:p>
            <a:pPr lvl="1">
              <a:lnSpc>
                <a:spcPct val="107000"/>
              </a:lnSpc>
              <a:spcAft>
                <a:spcPts val="800"/>
              </a:spcAft>
              <a:buFont typeface="+mj-lt"/>
              <a:buAutoNum type="alphaLcParenR"/>
            </a:pPr>
            <a:r>
              <a:rPr lang="cs-CZ" sz="1800" dirty="0">
                <a:effectLst/>
                <a:ea typeface="Calibri" panose="020F0502020204030204" pitchFamily="34" charset="0"/>
                <a:cs typeface="Times New Roman" panose="02020603050405020304" pitchFamily="18" charset="0"/>
              </a:rPr>
              <a:t>V </a:t>
            </a:r>
            <a:r>
              <a:rPr lang="cs-CZ" sz="1800" i="1" dirty="0">
                <a:effectLst/>
                <a:ea typeface="Calibri" panose="020F0502020204030204" pitchFamily="34" charset="0"/>
                <a:cs typeface="Times New Roman" panose="02020603050405020304" pitchFamily="18" charset="0"/>
              </a:rPr>
              <a:t>monarchickém právu </a:t>
            </a:r>
            <a:r>
              <a:rPr lang="cs-CZ" sz="1800" dirty="0">
                <a:effectLst/>
                <a:ea typeface="Calibri" panose="020F0502020204030204" pitchFamily="34" charset="0"/>
                <a:cs typeface="Times New Roman" panose="02020603050405020304" pitchFamily="18" charset="0"/>
              </a:rPr>
              <a:t>bylo trestání </a:t>
            </a:r>
            <a:r>
              <a:rPr lang="cs-CZ" sz="1800" b="1" dirty="0">
                <a:effectLst/>
                <a:ea typeface="Calibri" panose="020F0502020204030204" pitchFamily="34" charset="0"/>
                <a:cs typeface="Times New Roman" panose="02020603050405020304" pitchFamily="18" charset="0"/>
              </a:rPr>
              <a:t>brutální</a:t>
            </a:r>
            <a:r>
              <a:rPr lang="cs-CZ" sz="1800" dirty="0">
                <a:effectLst/>
                <a:ea typeface="Calibri" panose="020F0502020204030204" pitchFamily="34" charset="0"/>
                <a:cs typeface="Times New Roman" panose="02020603050405020304" pitchFamily="18" charset="0"/>
              </a:rPr>
              <a:t> ceremonií vladařské suverenity.</a:t>
            </a:r>
          </a:p>
          <a:p>
            <a:pPr lvl="1">
              <a:lnSpc>
                <a:spcPct val="107000"/>
              </a:lnSpc>
              <a:spcAft>
                <a:spcPts val="800"/>
              </a:spcAft>
              <a:buFont typeface="+mj-lt"/>
              <a:buAutoNum type="alphaLcParenR"/>
            </a:pPr>
            <a:r>
              <a:rPr lang="cs-CZ" sz="1800" i="1" dirty="0">
                <a:effectLst/>
                <a:ea typeface="Calibri" panose="020F0502020204030204" pitchFamily="34" charset="0"/>
                <a:cs typeface="Times New Roman" panose="02020603050405020304" pitchFamily="18" charset="0"/>
              </a:rPr>
              <a:t>Reformističtí osvícenští </a:t>
            </a:r>
            <a:r>
              <a:rPr lang="cs-CZ" sz="1800" dirty="0">
                <a:effectLst/>
                <a:ea typeface="Calibri" panose="020F0502020204030204" pitchFamily="34" charset="0"/>
                <a:cs typeface="Times New Roman" panose="02020603050405020304" pitchFamily="18" charset="0"/>
              </a:rPr>
              <a:t>právníci chtěli změnit zločincovu mysl a současně donutit pracovat pro blaho společnosti na veřejnosti. Veřejné </a:t>
            </a:r>
            <a:r>
              <a:rPr lang="cs-CZ" sz="1800" b="1" dirty="0">
                <a:effectLst/>
                <a:ea typeface="Calibri" panose="020F0502020204030204" pitchFamily="34" charset="0"/>
                <a:cs typeface="Times New Roman" panose="02020603050405020304" pitchFamily="18" charset="0"/>
              </a:rPr>
              <a:t>práce</a:t>
            </a:r>
            <a:r>
              <a:rPr lang="cs-CZ" sz="1800" dirty="0">
                <a:effectLst/>
                <a:ea typeface="Calibri" panose="020F0502020204030204" pitchFamily="34" charset="0"/>
                <a:cs typeface="Times New Roman" panose="02020603050405020304" pitchFamily="18" charset="0"/>
              </a:rPr>
              <a:t> měly tedy symbolicky odrazovat a být ekonomicky efektivní. </a:t>
            </a:r>
          </a:p>
          <a:p>
            <a:pPr lvl="1">
              <a:lnSpc>
                <a:spcPct val="107000"/>
              </a:lnSpc>
              <a:spcAft>
                <a:spcPts val="800"/>
              </a:spcAft>
              <a:buFont typeface="+mj-lt"/>
              <a:buAutoNum type="alphaLcParenR"/>
            </a:pPr>
            <a:r>
              <a:rPr lang="cs-CZ" sz="1800" dirty="0">
                <a:effectLst/>
                <a:ea typeface="Calibri" panose="020F0502020204030204" pitchFamily="34" charset="0"/>
                <a:cs typeface="Times New Roman" panose="02020603050405020304" pitchFamily="18" charset="0"/>
              </a:rPr>
              <a:t>Projekt </a:t>
            </a:r>
            <a:r>
              <a:rPr lang="cs-CZ" sz="1800" i="1" dirty="0">
                <a:effectLst/>
                <a:ea typeface="Calibri" panose="020F0502020204030204" pitchFamily="34" charset="0"/>
                <a:cs typeface="Times New Roman" panose="02020603050405020304" pitchFamily="18" charset="0"/>
              </a:rPr>
              <a:t>instituce vězení</a:t>
            </a:r>
            <a:r>
              <a:rPr lang="cs-CZ" sz="1800" dirty="0">
                <a:effectLst/>
                <a:ea typeface="Calibri" panose="020F0502020204030204" pitchFamily="34" charset="0"/>
                <a:cs typeface="Times New Roman" panose="02020603050405020304" pitchFamily="18" charset="0"/>
              </a:rPr>
              <a:t>, která spočívá v důsledné </a:t>
            </a:r>
            <a:r>
              <a:rPr lang="cs-CZ" sz="1800" b="1" dirty="0">
                <a:effectLst/>
                <a:ea typeface="Calibri" panose="020F0502020204030204" pitchFamily="34" charset="0"/>
                <a:cs typeface="Times New Roman" panose="02020603050405020304" pitchFamily="18" charset="0"/>
              </a:rPr>
              <a:t>kontrole</a:t>
            </a:r>
            <a:r>
              <a:rPr lang="cs-CZ" sz="1800" dirty="0">
                <a:effectLst/>
                <a:ea typeface="Calibri" panose="020F0502020204030204" pitchFamily="34" charset="0"/>
                <a:cs typeface="Times New Roman" panose="02020603050405020304" pitchFamily="18" charset="0"/>
              </a:rPr>
              <a:t> jednotlivců a v proměnu jejich myšlení pomocí </a:t>
            </a:r>
            <a:r>
              <a:rPr lang="cs-CZ" sz="1800" b="1" dirty="0">
                <a:effectLst/>
                <a:ea typeface="Calibri" panose="020F0502020204030204" pitchFamily="34" charset="0"/>
                <a:cs typeface="Times New Roman" panose="02020603050405020304" pitchFamily="18" charset="0"/>
              </a:rPr>
              <a:t>drezúry</a:t>
            </a:r>
            <a:r>
              <a:rPr lang="cs-CZ" sz="1800" dirty="0">
                <a:effectLst/>
                <a:ea typeface="Calibri" panose="020F0502020204030204" pitchFamily="34" charset="0"/>
                <a:cs typeface="Times New Roman" panose="02020603050405020304" pitchFamily="18" charset="0"/>
              </a:rPr>
              <a:t>. </a:t>
            </a:r>
          </a:p>
          <a:p>
            <a:pPr>
              <a:lnSpc>
                <a:spcPct val="107000"/>
              </a:lnSpc>
              <a:spcAft>
                <a:spcPts val="800"/>
              </a:spcAft>
            </a:pPr>
            <a:r>
              <a:rPr lang="cs-CZ" dirty="0">
                <a:ea typeface="Calibri" panose="020F0502020204030204" pitchFamily="34" charset="0"/>
                <a:cs typeface="Times New Roman" panose="02020603050405020304" pitchFamily="18" charset="0"/>
              </a:rPr>
              <a:t>T</a:t>
            </a:r>
            <a:r>
              <a:rPr lang="cs-CZ" sz="1800" dirty="0">
                <a:effectLst/>
                <a:ea typeface="Calibri" panose="020F0502020204030204" pitchFamily="34" charset="0"/>
                <a:cs typeface="Times New Roman" panose="02020603050405020304" pitchFamily="18" charset="0"/>
              </a:rPr>
              <a:t>ři přístupy: znamení, znak a stopa  </a:t>
            </a:r>
            <a:r>
              <a:rPr lang="cs-CZ" sz="2400" dirty="0">
                <a:effectLst/>
                <a:ea typeface="Calibri" panose="020F0502020204030204" pitchFamily="34" charset="0"/>
                <a:cs typeface="Times New Roman" panose="02020603050405020304" pitchFamily="18" charset="0"/>
              </a:rPr>
              <a:t>× </a:t>
            </a:r>
            <a:r>
              <a:rPr lang="cs-CZ" sz="1800" dirty="0">
                <a:effectLst/>
                <a:ea typeface="Calibri" panose="020F0502020204030204" pitchFamily="34" charset="0"/>
                <a:cs typeface="Times New Roman" panose="02020603050405020304" pitchFamily="18" charset="0"/>
              </a:rPr>
              <a:t> Tři projevy: ceremonie, reprezentace, výcvik.</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Klíčová otázka: </a:t>
            </a:r>
            <a:r>
              <a:rPr lang="cs-CZ" sz="1800" i="1" dirty="0">
                <a:effectLst/>
                <a:ea typeface="Calibri" panose="020F0502020204030204" pitchFamily="34" charset="0"/>
                <a:cs typeface="Times New Roman" panose="02020603050405020304" pitchFamily="18" charset="0"/>
              </a:rPr>
              <a:t>Proč zvítězil v moderní společnosti ten třetí</a:t>
            </a:r>
            <a:r>
              <a:rPr lang="cs-CZ" sz="1800" dirty="0">
                <a:effectLst/>
                <a:ea typeface="Calibri" panose="020F0502020204030204" pitchFamily="34" charset="0"/>
                <a:cs typeface="Times New Roman" panose="02020603050405020304" pitchFamily="18" charset="0"/>
              </a:rPr>
              <a:t>?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Struktura díla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702183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obsah 5">
            <a:extLst>
              <a:ext uri="{FF2B5EF4-FFF2-40B4-BE49-F238E27FC236}">
                <a16:creationId xmlns:a16="http://schemas.microsoft.com/office/drawing/2014/main" id="{A39CD67D-66DA-46F4-8B9C-B0CC2EC2508F}"/>
              </a:ext>
            </a:extLst>
          </p:cNvPr>
          <p:cNvSpPr>
            <a:spLocks noGrp="1"/>
          </p:cNvSpPr>
          <p:nvPr>
            <p:ph idx="1"/>
          </p:nvPr>
        </p:nvSpPr>
        <p:spPr>
          <a:xfrm>
            <a:off x="975360" y="1485900"/>
            <a:ext cx="10529252" cy="4747990"/>
          </a:xfrm>
        </p:spPr>
        <p:txBody>
          <a:bodyPr>
            <a:normAutofit/>
          </a:bodyPr>
          <a:lstStyle/>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Život a dílo</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Dějiny šílenství</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Slova a věci</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Archeologie vědění</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Genealogie </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Dohlížet a trestat</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Dějiny sexuality</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 Moc</a:t>
            </a:r>
          </a:p>
          <a:p>
            <a:pPr>
              <a:lnSpc>
                <a:spcPct val="107000"/>
              </a:lnSpc>
              <a:spcAft>
                <a:spcPts val="800"/>
              </a:spcAft>
              <a:buFont typeface="+mj-lt"/>
              <a:buAutoNum type="arabicPeriod"/>
            </a:pPr>
            <a:r>
              <a:rPr lang="cs-CZ" sz="1800" dirty="0">
                <a:effectLst/>
                <a:latin typeface="Calibri" panose="020F0502020204030204" pitchFamily="34" charset="0"/>
                <a:ea typeface="Calibri" panose="020F0502020204030204" pitchFamily="34" charset="0"/>
                <a:cs typeface="Times New Roman" panose="02020603050405020304" pitchFamily="18" charset="0"/>
              </a:rPr>
              <a:t>Závěrečné poznámky</a:t>
            </a:r>
          </a:p>
          <a:p>
            <a:endParaRPr lang="cs-CZ" dirty="0"/>
          </a:p>
        </p:txBody>
      </p:sp>
      <p:sp>
        <p:nvSpPr>
          <p:cNvPr id="5" name="Nadpis 4">
            <a:extLst>
              <a:ext uri="{FF2B5EF4-FFF2-40B4-BE49-F238E27FC236}">
                <a16:creationId xmlns:a16="http://schemas.microsoft.com/office/drawing/2014/main" id="{EA3A5F40-77A2-42FD-91C7-0E6817C1A0C6}"/>
              </a:ext>
            </a:extLst>
          </p:cNvPr>
          <p:cNvSpPr>
            <a:spLocks noGrp="1"/>
          </p:cNvSpPr>
          <p:nvPr>
            <p:ph type="title"/>
          </p:nvPr>
        </p:nvSpPr>
        <p:spPr/>
        <p:txBody>
          <a:bodyPr/>
          <a:lstStyle/>
          <a:p>
            <a:r>
              <a:rPr lang="cs-CZ" dirty="0"/>
              <a:t>Obsah</a:t>
            </a:r>
          </a:p>
        </p:txBody>
      </p:sp>
      <p:sp>
        <p:nvSpPr>
          <p:cNvPr id="10" name="TextovéPole 9">
            <a:extLst>
              <a:ext uri="{FF2B5EF4-FFF2-40B4-BE49-F238E27FC236}">
                <a16:creationId xmlns:a16="http://schemas.microsoft.com/office/drawing/2014/main" id="{1A848A52-7E15-41A5-9AB6-D1EBE5084B72}"/>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909322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6135741" y="1264555"/>
            <a:ext cx="5699208" cy="4633691"/>
          </a:xfrm>
        </p:spPr>
        <p:txBody>
          <a:bodyPr>
            <a:normAutofit/>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3. část: Disciplína</a:t>
            </a:r>
            <a:r>
              <a:rPr lang="cs-CZ" sz="1800" dirty="0">
                <a:effectLst/>
                <a:ea typeface="Calibri" panose="020F0502020204030204" pitchFamily="34" charset="0"/>
                <a:cs typeface="Times New Roman" panose="02020603050405020304" pitchFamily="18" charset="0"/>
              </a:rPr>
              <a:t>. Nejdůležitější část (viz níže)</a:t>
            </a:r>
          </a:p>
          <a:p>
            <a:pPr>
              <a:lnSpc>
                <a:spcPct val="107000"/>
              </a:lnSpc>
              <a:spcAft>
                <a:spcPts val="800"/>
              </a:spcAft>
            </a:pPr>
            <a:r>
              <a:rPr lang="cs-CZ" sz="1800" b="1" dirty="0">
                <a:effectLst/>
                <a:ea typeface="Calibri" panose="020F0502020204030204" pitchFamily="34" charset="0"/>
                <a:cs typeface="Times New Roman" panose="02020603050405020304" pitchFamily="18" charset="0"/>
              </a:rPr>
              <a:t>4. část: Vězení. </a:t>
            </a:r>
            <a:r>
              <a:rPr lang="cs-CZ" sz="1800" dirty="0">
                <a:effectLst/>
                <a:ea typeface="Calibri" panose="020F0502020204030204" pitchFamily="34" charset="0"/>
                <a:cs typeface="Times New Roman" panose="02020603050405020304" pitchFamily="18" charset="0"/>
              </a:rPr>
              <a:t>Dějiny vězeňství od osvícenství do 20. století. Spíše historicko-právní text. Zpochybňuje „samozřejmost“ a „přirozenost“ moderního trestání.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Struktura díla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22876E73-0F79-4855-9F17-21079E8B7644}"/>
              </a:ext>
            </a:extLst>
          </p:cNvPr>
          <p:cNvPicPr>
            <a:picLocks noChangeAspect="1"/>
          </p:cNvPicPr>
          <p:nvPr/>
        </p:nvPicPr>
        <p:blipFill>
          <a:blip r:embed="rId2"/>
          <a:stretch>
            <a:fillRect/>
          </a:stretch>
        </p:blipFill>
        <p:spPr>
          <a:xfrm>
            <a:off x="282944" y="1264555"/>
            <a:ext cx="5773317" cy="4328890"/>
          </a:xfrm>
          <a:prstGeom prst="rect">
            <a:avLst/>
          </a:prstGeom>
        </p:spPr>
      </p:pic>
    </p:spTree>
    <p:extLst>
      <p:ext uri="{BB962C8B-B14F-4D97-AF65-F5344CB8AC3E}">
        <p14:creationId xmlns:p14="http://schemas.microsoft.com/office/powerpoint/2010/main" val="2847766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453434" y="1402080"/>
            <a:ext cx="8533812" cy="5329645"/>
          </a:xfrm>
        </p:spPr>
        <p:txBody>
          <a:bodyPr>
            <a:normAutofit/>
          </a:bodyPr>
          <a:lstStyle/>
          <a:p>
            <a:pPr>
              <a:lnSpc>
                <a:spcPct val="107000"/>
              </a:lnSpc>
              <a:spcAft>
                <a:spcPts val="800"/>
              </a:spcAft>
            </a:pPr>
            <a:r>
              <a:rPr lang="cs-CZ" dirty="0">
                <a:ea typeface="Calibri" panose="020F0502020204030204" pitchFamily="34" charset="0"/>
                <a:cs typeface="Times New Roman" panose="02020603050405020304" pitchFamily="18" charset="0"/>
              </a:rPr>
              <a:t>D</a:t>
            </a:r>
            <a:r>
              <a:rPr lang="cs-CZ" sz="1800" dirty="0">
                <a:effectLst/>
                <a:ea typeface="Calibri" panose="020F0502020204030204" pitchFamily="34" charset="0"/>
                <a:cs typeface="Times New Roman" panose="02020603050405020304" pitchFamily="18" charset="0"/>
              </a:rPr>
              <a:t>isciplína ve </a:t>
            </a:r>
            <a:r>
              <a:rPr lang="cs-CZ" sz="1800" dirty="0" err="1">
                <a:effectLst/>
                <a:ea typeface="Calibri" panose="020F0502020204030204" pitchFamily="34" charset="0"/>
                <a:cs typeface="Times New Roman" panose="02020603050405020304" pitchFamily="18" charset="0"/>
              </a:rPr>
              <a:t>Foucaultově</a:t>
            </a:r>
            <a:r>
              <a:rPr lang="cs-CZ" sz="1800" dirty="0">
                <a:effectLst/>
                <a:ea typeface="Calibri" panose="020F0502020204030204" pitchFamily="34" charset="0"/>
                <a:cs typeface="Times New Roman" panose="02020603050405020304" pitchFamily="18" charset="0"/>
              </a:rPr>
              <a:t> pojetí je „</a:t>
            </a:r>
            <a:r>
              <a:rPr lang="cs-CZ" sz="1800" i="1" dirty="0">
                <a:effectLst/>
                <a:ea typeface="Calibri" panose="020F0502020204030204" pitchFamily="34" charset="0"/>
                <a:cs typeface="Times New Roman" panose="02020603050405020304" pitchFamily="18" charset="0"/>
              </a:rPr>
              <a:t>typ moci</a:t>
            </a:r>
            <a:r>
              <a:rPr lang="cs-CZ" sz="1800" dirty="0">
                <a:effectLst/>
                <a:ea typeface="Calibri" panose="020F0502020204030204" pitchFamily="34" charset="0"/>
                <a:cs typeface="Times New Roman" panose="02020603050405020304" pitchFamily="18" charset="0"/>
              </a:rPr>
              <a:t>“ (DT 300), který vyrábí jednotlivce.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Voják z doby napoleonských válek: „</a:t>
            </a:r>
            <a:r>
              <a:rPr lang="cs-CZ" sz="1800" i="1" dirty="0">
                <a:effectLst/>
                <a:ea typeface="Calibri" panose="020F0502020204030204" pitchFamily="34" charset="0"/>
                <a:cs typeface="Times New Roman" panose="02020603050405020304" pitchFamily="18" charset="0"/>
              </a:rPr>
              <a:t>voják se stává věcí, která se vyrábí; z neforemného těsta, z nevhodného těla je vyráběn stroj“ </a:t>
            </a:r>
            <a:r>
              <a:rPr lang="cs-CZ" sz="1800" dirty="0">
                <a:effectLst/>
                <a:ea typeface="Calibri" panose="020F0502020204030204" pitchFamily="34" charset="0"/>
                <a:cs typeface="Times New Roman" panose="02020603050405020304" pitchFamily="18" charset="0"/>
              </a:rPr>
              <a:t>(s. 199).</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Disciplíny nejsou brutální a destruktivní – disciplína je </a:t>
            </a:r>
            <a:r>
              <a:rPr lang="cs-CZ" sz="1800" b="1" dirty="0">
                <a:effectLst/>
                <a:ea typeface="Calibri" panose="020F0502020204030204" pitchFamily="34" charset="0"/>
                <a:cs typeface="Times New Roman" panose="02020603050405020304" pitchFamily="18" charset="0"/>
              </a:rPr>
              <a:t>drezúra.</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V disciplíně dochází k „</a:t>
            </a:r>
            <a:r>
              <a:rPr lang="cs-CZ" sz="1800" i="1" dirty="0">
                <a:effectLst/>
                <a:ea typeface="Calibri" panose="020F0502020204030204" pitchFamily="34" charset="0"/>
                <a:cs typeface="Times New Roman" panose="02020603050405020304" pitchFamily="18" charset="0"/>
              </a:rPr>
              <a:t>objevení </a:t>
            </a:r>
            <a:r>
              <a:rPr lang="cs-CZ" sz="1800" b="1" i="1" dirty="0">
                <a:effectLst/>
                <a:ea typeface="Calibri" panose="020F0502020204030204" pitchFamily="34" charset="0"/>
                <a:cs typeface="Times New Roman" panose="02020603050405020304" pitchFamily="18" charset="0"/>
              </a:rPr>
              <a:t>těla</a:t>
            </a:r>
            <a:r>
              <a:rPr lang="cs-CZ" sz="1800" i="1" dirty="0">
                <a:effectLst/>
                <a:ea typeface="Calibri" panose="020F0502020204030204" pitchFamily="34" charset="0"/>
                <a:cs typeface="Times New Roman" panose="02020603050405020304" pitchFamily="18" charset="0"/>
              </a:rPr>
              <a:t> jako objektu moci</a:t>
            </a:r>
            <a:r>
              <a:rPr lang="cs-CZ" sz="1800" dirty="0">
                <a:effectLst/>
                <a:ea typeface="Calibri" panose="020F0502020204030204" pitchFamily="34" charset="0"/>
                <a:cs typeface="Times New Roman" panose="02020603050405020304" pitchFamily="18" charset="0"/>
              </a:rPr>
              <a:t>“ (200) – bezmyšlenkovité provádění automatismů</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Individuální tělo má být vycvičeno tak, aby bylo a) </a:t>
            </a:r>
            <a:r>
              <a:rPr lang="cs-CZ" sz="1800" b="1" dirty="0">
                <a:effectLst/>
                <a:ea typeface="Calibri" panose="020F0502020204030204" pitchFamily="34" charset="0"/>
                <a:cs typeface="Times New Roman" panose="02020603050405020304" pitchFamily="18" charset="0"/>
              </a:rPr>
              <a:t>poslušné</a:t>
            </a:r>
            <a:r>
              <a:rPr lang="cs-CZ" sz="1800" dirty="0">
                <a:effectLst/>
                <a:ea typeface="Calibri" panose="020F0502020204030204" pitchFamily="34" charset="0"/>
                <a:cs typeface="Times New Roman" panose="02020603050405020304" pitchFamily="18" charset="0"/>
              </a:rPr>
              <a:t> a b) </a:t>
            </a:r>
            <a:r>
              <a:rPr lang="cs-CZ" sz="1800" b="1" dirty="0">
                <a:effectLst/>
                <a:ea typeface="Calibri" panose="020F0502020204030204" pitchFamily="34" charset="0"/>
                <a:cs typeface="Times New Roman" panose="02020603050405020304" pitchFamily="18" charset="0"/>
              </a:rPr>
              <a:t>výkonné</a:t>
            </a:r>
            <a:r>
              <a:rPr lang="cs-CZ" sz="1800" dirty="0">
                <a:effectLst/>
                <a:ea typeface="Calibri" panose="020F0502020204030204" pitchFamily="34" charset="0"/>
                <a:cs typeface="Times New Roman" panose="02020603050405020304" pitchFamily="18" charset="0"/>
              </a:rPr>
              <a:t>, tedy ekonomicky užitečné. </a:t>
            </a:r>
          </a:p>
          <a:p>
            <a:pPr algn="just">
              <a:lnSpc>
                <a:spcPct val="107000"/>
              </a:lnSpc>
              <a:spcAft>
                <a:spcPts val="800"/>
              </a:spcAft>
            </a:pPr>
            <a:r>
              <a:rPr lang="cs-CZ" sz="1800" dirty="0">
                <a:effectLst/>
                <a:ea typeface="Calibri" panose="020F0502020204030204" pitchFamily="34" charset="0"/>
                <a:cs typeface="Times New Roman" panose="02020603050405020304" pitchFamily="18" charset="0"/>
              </a:rPr>
              <a:t>„</a:t>
            </a:r>
            <a:r>
              <a:rPr lang="cs-CZ" sz="1800" i="1" dirty="0">
                <a:effectLst/>
                <a:ea typeface="Calibri" panose="020F0502020204030204" pitchFamily="34" charset="0"/>
                <a:cs typeface="Times New Roman" panose="02020603050405020304" pitchFamily="18" charset="0"/>
              </a:rPr>
              <a:t>Disciplína vyrábí podřízená a vycvičená těla, těla poslušná. </a:t>
            </a:r>
            <a:r>
              <a:rPr lang="cs-CZ" sz="1800" i="1" u="sng" dirty="0">
                <a:effectLst/>
                <a:ea typeface="Calibri" panose="020F0502020204030204" pitchFamily="34" charset="0"/>
                <a:cs typeface="Times New Roman" panose="02020603050405020304" pitchFamily="18" charset="0"/>
              </a:rPr>
              <a:t>Disciplína síly těla zvyšuje (v ekonomickém smyslu užitečnosti) a tytéž síly zmenšuje (v politickém smyslu poslušnosti)</a:t>
            </a:r>
            <a:r>
              <a:rPr lang="cs-CZ" sz="1800" dirty="0">
                <a:effectLst/>
                <a:ea typeface="Calibri" panose="020F0502020204030204" pitchFamily="34" charset="0"/>
                <a:cs typeface="Times New Roman" panose="02020603050405020304" pitchFamily="18" charset="0"/>
              </a:rPr>
              <a:t>“ (s. 202).</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Disciplína</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exteriér, sníh, muž, osoba&#10;&#10;Popis byl vytvořen automaticky">
            <a:extLst>
              <a:ext uri="{FF2B5EF4-FFF2-40B4-BE49-F238E27FC236}">
                <a16:creationId xmlns:a16="http://schemas.microsoft.com/office/drawing/2014/main" id="{EFED233F-C9B2-469C-BE82-750F24B46BAE}"/>
              </a:ext>
            </a:extLst>
          </p:cNvPr>
          <p:cNvPicPr>
            <a:picLocks noChangeAspect="1"/>
          </p:cNvPicPr>
          <p:nvPr/>
        </p:nvPicPr>
        <p:blipFill>
          <a:blip r:embed="rId2"/>
          <a:stretch>
            <a:fillRect/>
          </a:stretch>
        </p:blipFill>
        <p:spPr>
          <a:xfrm>
            <a:off x="9056914" y="624109"/>
            <a:ext cx="2969623" cy="5707847"/>
          </a:xfrm>
          <a:prstGeom prst="rect">
            <a:avLst/>
          </a:prstGeom>
        </p:spPr>
      </p:pic>
    </p:spTree>
    <p:extLst>
      <p:ext uri="{BB962C8B-B14F-4D97-AF65-F5344CB8AC3E}">
        <p14:creationId xmlns:p14="http://schemas.microsoft.com/office/powerpoint/2010/main" val="3382894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4885508" y="1264555"/>
            <a:ext cx="7106195"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Vycvičená těla: Jejich síly jsou v ekonomickém smyslu užitečnosti </a:t>
            </a:r>
            <a:r>
              <a:rPr lang="cs-CZ" sz="1800" b="1" dirty="0">
                <a:effectLst/>
                <a:ea typeface="Calibri" panose="020F0502020204030204" pitchFamily="34" charset="0"/>
                <a:cs typeface="Times New Roman" panose="02020603050405020304" pitchFamily="18" charset="0"/>
              </a:rPr>
              <a:t>zvětšovány</a:t>
            </a:r>
            <a:r>
              <a:rPr lang="cs-CZ" sz="1800" dirty="0">
                <a:effectLst/>
                <a:ea typeface="Calibri" panose="020F0502020204030204" pitchFamily="34" charset="0"/>
                <a:cs typeface="Times New Roman" panose="02020603050405020304" pitchFamily="18" charset="0"/>
              </a:rPr>
              <a:t> vnucováním zautomatizovaných návyků a postupů. Zároveň jsou však jejich síly </a:t>
            </a:r>
            <a:r>
              <a:rPr lang="cs-CZ" sz="1800" b="1" dirty="0">
                <a:effectLst/>
                <a:ea typeface="Calibri" panose="020F0502020204030204" pitchFamily="34" charset="0"/>
                <a:cs typeface="Times New Roman" panose="02020603050405020304" pitchFamily="18" charset="0"/>
              </a:rPr>
              <a:t>zmenšovány</a:t>
            </a:r>
            <a:r>
              <a:rPr lang="cs-CZ" sz="1800" dirty="0">
                <a:effectLst/>
                <a:ea typeface="Calibri" panose="020F0502020204030204" pitchFamily="34" charset="0"/>
                <a:cs typeface="Times New Roman" panose="02020603050405020304" pitchFamily="18" charset="0"/>
              </a:rPr>
              <a:t> v politickém smyslu poslušnosti tím, že se jim omezí možnosti jednání.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Procesy </a:t>
            </a:r>
            <a:r>
              <a:rPr lang="cs-CZ" sz="1800" b="1" dirty="0">
                <a:effectLst/>
                <a:ea typeface="Calibri" panose="020F0502020204030204" pitchFamily="34" charset="0"/>
                <a:cs typeface="Times New Roman" panose="02020603050405020304" pitchFamily="18" charset="0"/>
              </a:rPr>
              <a:t>maximalizace</a:t>
            </a:r>
            <a:r>
              <a:rPr lang="cs-CZ" sz="1800" dirty="0">
                <a:effectLst/>
                <a:ea typeface="Calibri" panose="020F0502020204030204" pitchFamily="34" charset="0"/>
                <a:cs typeface="Times New Roman" panose="02020603050405020304" pitchFamily="18" charset="0"/>
              </a:rPr>
              <a:t> výkonu a </a:t>
            </a:r>
            <a:r>
              <a:rPr lang="cs-CZ" sz="1800" b="1" dirty="0">
                <a:effectLst/>
                <a:ea typeface="Calibri" panose="020F0502020204030204" pitchFamily="34" charset="0"/>
                <a:cs typeface="Times New Roman" panose="02020603050405020304" pitchFamily="18" charset="0"/>
              </a:rPr>
              <a:t>minimalizace</a:t>
            </a:r>
            <a:r>
              <a:rPr lang="cs-CZ" sz="1800" dirty="0">
                <a:effectLst/>
                <a:ea typeface="Calibri" panose="020F0502020204030204" pitchFamily="34" charset="0"/>
                <a:cs typeface="Times New Roman" panose="02020603050405020304" pitchFamily="18" charset="0"/>
              </a:rPr>
              <a:t> neposlušnosti najdeme ve  vězeních, v nemocnicích, v kasárnách, v internátech, v továrnách, v blázincích a ve školách.</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Disciplíny se od dřívějších forem ovládání liší tím, že se malicherně soustředí na </a:t>
            </a:r>
            <a:r>
              <a:rPr lang="cs-CZ" sz="1800" b="1" dirty="0">
                <a:effectLst/>
                <a:ea typeface="Calibri" panose="020F0502020204030204" pitchFamily="34" charset="0"/>
                <a:cs typeface="Times New Roman" panose="02020603050405020304" pitchFamily="18" charset="0"/>
              </a:rPr>
              <a:t>maličkosti</a:t>
            </a:r>
            <a:r>
              <a:rPr lang="cs-CZ" sz="1800" dirty="0">
                <a:effectLst/>
                <a:ea typeface="Calibri" panose="020F0502020204030204" pitchFamily="34" charset="0"/>
                <a:cs typeface="Times New Roman" panose="02020603050405020304" pitchFamily="18" charset="0"/>
              </a:rPr>
              <a:t> všedního dne. </a:t>
            </a:r>
          </a:p>
          <a:p>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
        <p:nvSpPr>
          <p:cNvPr id="5" name="Nadpis 4">
            <a:extLst>
              <a:ext uri="{FF2B5EF4-FFF2-40B4-BE49-F238E27FC236}">
                <a16:creationId xmlns:a16="http://schemas.microsoft.com/office/drawing/2014/main" id="{3D70AB70-700E-4CBD-B3B9-6D71AE67AFFE}"/>
              </a:ext>
            </a:extLst>
          </p:cNvPr>
          <p:cNvSpPr>
            <a:spLocks noGrp="1"/>
          </p:cNvSpPr>
          <p:nvPr>
            <p:ph type="title"/>
          </p:nvPr>
        </p:nvSpPr>
        <p:spPr/>
        <p:txBody>
          <a:bodyPr/>
          <a:lstStyle/>
          <a:p>
            <a:r>
              <a:rPr lang="cs-CZ" dirty="0"/>
              <a:t>Disciplína</a:t>
            </a:r>
          </a:p>
        </p:txBody>
      </p:sp>
      <p:pic>
        <p:nvPicPr>
          <p:cNvPr id="8" name="Obrázek 7" descr="Obsah obrázku budova, text, fotka, skupina&#10;&#10;Popis byl vytvořen automaticky">
            <a:extLst>
              <a:ext uri="{FF2B5EF4-FFF2-40B4-BE49-F238E27FC236}">
                <a16:creationId xmlns:a16="http://schemas.microsoft.com/office/drawing/2014/main" id="{4DB12206-CE8F-416A-8F0F-EE886CB1BB64}"/>
              </a:ext>
            </a:extLst>
          </p:cNvPr>
          <p:cNvPicPr>
            <a:picLocks noChangeAspect="1"/>
          </p:cNvPicPr>
          <p:nvPr/>
        </p:nvPicPr>
        <p:blipFill>
          <a:blip r:embed="rId2"/>
          <a:stretch>
            <a:fillRect/>
          </a:stretch>
        </p:blipFill>
        <p:spPr>
          <a:xfrm>
            <a:off x="292832" y="1264555"/>
            <a:ext cx="4480054" cy="2989036"/>
          </a:xfrm>
          <a:prstGeom prst="rect">
            <a:avLst/>
          </a:prstGeom>
        </p:spPr>
      </p:pic>
    </p:spTree>
    <p:extLst>
      <p:ext uri="{BB962C8B-B14F-4D97-AF65-F5344CB8AC3E}">
        <p14:creationId xmlns:p14="http://schemas.microsoft.com/office/powerpoint/2010/main" val="1262870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975359" y="1600199"/>
            <a:ext cx="8760824" cy="4633691"/>
          </a:xfrm>
        </p:spPr>
        <p:txBody>
          <a:bodyPr>
            <a:normAutofit lnSpcReduction="10000"/>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1. Umění rozdělení</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Uzavření lidí.</a:t>
            </a:r>
          </a:p>
          <a:p>
            <a:pPr>
              <a:lnSpc>
                <a:spcPct val="107000"/>
              </a:lnSpc>
              <a:spcAft>
                <a:spcPts val="800"/>
              </a:spcAft>
            </a:pPr>
            <a:r>
              <a:rPr lang="cs-CZ" dirty="0">
                <a:ea typeface="Calibri" panose="020F0502020204030204" pitchFamily="34" charset="0"/>
                <a:cs typeface="Times New Roman" panose="02020603050405020304" pitchFamily="18" charset="0"/>
              </a:rPr>
              <a:t>V</a:t>
            </a:r>
            <a:r>
              <a:rPr lang="cs-CZ" sz="1800" dirty="0">
                <a:effectLst/>
                <a:ea typeface="Calibri" panose="020F0502020204030204" pitchFamily="34" charset="0"/>
                <a:cs typeface="Times New Roman" panose="02020603050405020304" pitchFamily="18" charset="0"/>
              </a:rPr>
              <a:t>nitřní prostor je důmyslně rozdělen na místa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s různým statusem.</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Stanoviště je většinou spojené s nějakou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činností nebo funkcí, kterou má individuum </a:t>
            </a:r>
            <a:br>
              <a:rPr lang="cs-CZ" sz="1800" dirty="0">
                <a:effectLst/>
                <a:ea typeface="Calibri" panose="020F0502020204030204" pitchFamily="34" charset="0"/>
                <a:cs typeface="Times New Roman" panose="02020603050405020304" pitchFamily="18" charset="0"/>
              </a:rPr>
            </a:br>
            <a:r>
              <a:rPr lang="cs-CZ" sz="1800" dirty="0">
                <a:effectLst/>
                <a:ea typeface="Calibri" panose="020F0502020204030204" pitchFamily="34" charset="0"/>
                <a:cs typeface="Times New Roman" panose="02020603050405020304" pitchFamily="18" charset="0"/>
              </a:rPr>
              <a:t>vykonávat (jiné činnosti vykonávat nesmí: např. jíst v kuřárně)</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S prostorem se pojí hierarchie: ve školních třídách „</a:t>
            </a:r>
            <a:r>
              <a:rPr lang="cs-CZ" sz="1800" i="1" dirty="0" err="1">
                <a:effectLst/>
                <a:ea typeface="Calibri" panose="020F0502020204030204" pitchFamily="34" charset="0"/>
                <a:cs typeface="Times New Roman" panose="02020603050405020304" pitchFamily="18" charset="0"/>
              </a:rPr>
              <a:t>oslovské</a:t>
            </a:r>
            <a:r>
              <a:rPr lang="cs-CZ" sz="1800" i="1" dirty="0">
                <a:effectLst/>
                <a:ea typeface="Calibri" panose="020F0502020204030204" pitchFamily="34" charset="0"/>
                <a:cs typeface="Times New Roman" panose="02020603050405020304" pitchFamily="18" charset="0"/>
              </a:rPr>
              <a:t> lavice</a:t>
            </a:r>
            <a:r>
              <a:rPr lang="cs-CZ" sz="1800" dirty="0">
                <a:effectLst/>
                <a:ea typeface="Calibri" panose="020F0502020204030204" pitchFamily="34" charset="0"/>
                <a:cs typeface="Times New Roman" panose="02020603050405020304" pitchFamily="18" charset="0"/>
              </a:rPr>
              <a:t>“ pro „</a:t>
            </a:r>
            <a:r>
              <a:rPr lang="cs-CZ" sz="1800" i="1" dirty="0">
                <a:effectLst/>
                <a:ea typeface="Calibri" panose="020F0502020204030204" pitchFamily="34" charset="0"/>
                <a:cs typeface="Times New Roman" panose="02020603050405020304" pitchFamily="18" charset="0"/>
              </a:rPr>
              <a:t>hlupáky</a:t>
            </a:r>
            <a:r>
              <a:rPr lang="cs-CZ" sz="1800" dirty="0">
                <a:effectLst/>
                <a:ea typeface="Calibri" panose="020F0502020204030204" pitchFamily="34" charset="0"/>
                <a:cs typeface="Times New Roman" panose="02020603050405020304" pitchFamily="18" charset="0"/>
              </a:rPr>
              <a:t>“.</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Třída se tak mění v takovou velkou tabulku, kde mají jednotlivé pozice nějakou klasifikační funkci. A proto se školy mění ve „</a:t>
            </a:r>
            <a:r>
              <a:rPr lang="cs-CZ" sz="1800" i="1" dirty="0">
                <a:effectLst/>
                <a:ea typeface="Calibri" panose="020F0502020204030204" pitchFamily="34" charset="0"/>
                <a:cs typeface="Times New Roman" panose="02020603050405020304" pitchFamily="18" charset="0"/>
              </a:rPr>
              <a:t>vyučovací stroj</a:t>
            </a:r>
            <a:r>
              <a:rPr lang="cs-CZ" sz="1800" dirty="0">
                <a:effectLst/>
                <a:ea typeface="Calibri" panose="020F0502020204030204" pitchFamily="34" charset="0"/>
                <a:cs typeface="Times New Roman" panose="02020603050405020304" pitchFamily="18" charset="0"/>
              </a:rPr>
              <a:t>“ (214).</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opatření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6" name="Obrázek 5">
            <a:extLst>
              <a:ext uri="{FF2B5EF4-FFF2-40B4-BE49-F238E27FC236}">
                <a16:creationId xmlns:a16="http://schemas.microsoft.com/office/drawing/2014/main" id="{27F9B261-1495-4511-A65B-2B02907C7AA8}"/>
              </a:ext>
            </a:extLst>
          </p:cNvPr>
          <p:cNvPicPr>
            <a:picLocks noChangeAspect="1"/>
          </p:cNvPicPr>
          <p:nvPr/>
        </p:nvPicPr>
        <p:blipFill>
          <a:blip r:embed="rId2"/>
          <a:stretch>
            <a:fillRect/>
          </a:stretch>
        </p:blipFill>
        <p:spPr>
          <a:xfrm flipH="1">
            <a:off x="6548846" y="505367"/>
            <a:ext cx="5643154" cy="3174587"/>
          </a:xfrm>
          <a:prstGeom prst="rect">
            <a:avLst/>
          </a:prstGeom>
        </p:spPr>
      </p:pic>
    </p:spTree>
    <p:extLst>
      <p:ext uri="{BB962C8B-B14F-4D97-AF65-F5344CB8AC3E}">
        <p14:creationId xmlns:p14="http://schemas.microsoft.com/office/powerpoint/2010/main" val="3301885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3901439" y="1445623"/>
            <a:ext cx="7733212" cy="4911634"/>
          </a:xfrm>
        </p:spPr>
        <p:txBody>
          <a:bodyPr>
            <a:normAutofit lnSpcReduction="10000"/>
          </a:bodyPr>
          <a:lstStyle/>
          <a:p>
            <a:pPr>
              <a:lnSpc>
                <a:spcPct val="107000"/>
              </a:lnSpc>
              <a:spcAft>
                <a:spcPts val="800"/>
              </a:spcAft>
            </a:pPr>
            <a:r>
              <a:rPr lang="cs-CZ" sz="1800" b="1" dirty="0">
                <a:effectLst/>
                <a:ea typeface="Calibri" panose="020F0502020204030204" pitchFamily="34" charset="0"/>
                <a:cs typeface="Times New Roman" panose="02020603050405020304" pitchFamily="18" charset="0"/>
              </a:rPr>
              <a:t>2. Kontrola aktivity</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Časové plánování: Lidé si musí interiorizovat určitý rytmus práce – rytmické provádění určitého algoritmu.</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Továrny, školy – přesně definované činnosti v 8:45, 8:52, 9:12 atd. </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Činnosti změněné v algoritmus: </a:t>
            </a:r>
          </a:p>
          <a:p>
            <a:pPr algn="just">
              <a:lnSpc>
                <a:spcPct val="107000"/>
              </a:lnSpc>
              <a:spcAft>
                <a:spcPts val="800"/>
              </a:spcAft>
              <a:tabLst>
                <a:tab pos="7445375" algn="r"/>
              </a:tabLst>
            </a:pPr>
            <a:r>
              <a:rPr lang="cs-CZ" sz="1800" dirty="0">
                <a:effectLst/>
                <a:ea typeface="Calibri" panose="020F0502020204030204" pitchFamily="34" charset="0"/>
                <a:cs typeface="Times New Roman" panose="02020603050405020304" pitchFamily="18" charset="0"/>
              </a:rPr>
              <a:t>Např. cvičení armádního kroku: Řádný krok se vyznačuje tím, že je prováděn „</a:t>
            </a:r>
            <a:r>
              <a:rPr lang="cs-CZ" sz="1800" i="1" dirty="0">
                <a:effectLst/>
                <a:ea typeface="Calibri" panose="020F0502020204030204" pitchFamily="34" charset="0"/>
                <a:cs typeface="Times New Roman" panose="02020603050405020304" pitchFamily="18" charset="0"/>
              </a:rPr>
              <a:t>dopředu s hlavou vztyčenou a tělem vzpřímeným, přičemž je třeba udržet se v rovnováze postupně na jedné noze a druhou posouvat vpřed, podkolení napjaté, špičku nohy poněkud vytočenou vně a dolů, aby nenuceně dosedla na terén, po němž voják musí pochodovat, a klást nohy na zem takovým způsobem, že ji položí naráz, aniž by jí o zem udeřil.</a:t>
            </a:r>
            <a:r>
              <a:rPr lang="cs-CZ" sz="1800" dirty="0">
                <a:effectLst/>
                <a:ea typeface="Calibri" panose="020F0502020204030204" pitchFamily="34" charset="0"/>
                <a:cs typeface="Times New Roman" panose="02020603050405020304" pitchFamily="18" charset="0"/>
              </a:rPr>
              <a:t>“ 	(220)</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opatření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držení, muž, skupina, lidé&#10;&#10;Popis byl vytvořen automaticky">
            <a:extLst>
              <a:ext uri="{FF2B5EF4-FFF2-40B4-BE49-F238E27FC236}">
                <a16:creationId xmlns:a16="http://schemas.microsoft.com/office/drawing/2014/main" id="{6C896BEA-5779-40FC-AAAB-6C5FBC1157C2}"/>
              </a:ext>
            </a:extLst>
          </p:cNvPr>
          <p:cNvPicPr>
            <a:picLocks noChangeAspect="1"/>
          </p:cNvPicPr>
          <p:nvPr/>
        </p:nvPicPr>
        <p:blipFill>
          <a:blip r:embed="rId2"/>
          <a:stretch>
            <a:fillRect/>
          </a:stretch>
        </p:blipFill>
        <p:spPr>
          <a:xfrm>
            <a:off x="210345" y="1193074"/>
            <a:ext cx="3577884" cy="5651430"/>
          </a:xfrm>
          <a:prstGeom prst="rect">
            <a:avLst/>
          </a:prstGeom>
        </p:spPr>
      </p:pic>
    </p:spTree>
    <p:extLst>
      <p:ext uri="{BB962C8B-B14F-4D97-AF65-F5344CB8AC3E}">
        <p14:creationId xmlns:p14="http://schemas.microsoft.com/office/powerpoint/2010/main" val="4113641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287972" y="1280160"/>
            <a:ext cx="6469880" cy="5329645"/>
          </a:xfrm>
        </p:spPr>
        <p:txBody>
          <a:bodyPr>
            <a:normAutofit fontScale="92500" lnSpcReduction="10000"/>
          </a:bodyPr>
          <a:lstStyle/>
          <a:p>
            <a:pPr>
              <a:lnSpc>
                <a:spcPct val="107000"/>
              </a:lnSpc>
              <a:spcAft>
                <a:spcPts val="800"/>
              </a:spcAft>
            </a:pPr>
            <a:r>
              <a:rPr lang="cs-CZ" dirty="0">
                <a:ea typeface="Calibri" panose="020F0502020204030204" pitchFamily="34" charset="0"/>
                <a:cs typeface="Times New Roman" panose="02020603050405020304" pitchFamily="18" charset="0"/>
              </a:rPr>
              <a:t>K</a:t>
            </a:r>
            <a:r>
              <a:rPr lang="cs-CZ" sz="1800" dirty="0">
                <a:effectLst/>
                <a:ea typeface="Calibri" panose="020F0502020204030204" pitchFamily="34" charset="0"/>
                <a:cs typeface="Times New Roman" panose="02020603050405020304" pitchFamily="18" charset="0"/>
              </a:rPr>
              <a:t>orelace těla a pohybu: sjednocení těla s objektem.</a:t>
            </a:r>
          </a:p>
          <a:p>
            <a:pPr algn="just">
              <a:lnSpc>
                <a:spcPct val="107000"/>
              </a:lnSpc>
              <a:spcAft>
                <a:spcPts val="800"/>
              </a:spcAft>
            </a:pPr>
            <a:r>
              <a:rPr lang="cs-CZ" sz="1800" dirty="0">
                <a:effectLst/>
                <a:ea typeface="Calibri" panose="020F0502020204030204" pitchFamily="34" charset="0"/>
                <a:cs typeface="Times New Roman" panose="02020603050405020304" pitchFamily="18" charset="0"/>
              </a:rPr>
              <a:t>Např. gymnastika správného psaní: Foucault cituje z dobových předpisů: </a:t>
            </a:r>
          </a:p>
          <a:p>
            <a:pPr algn="just">
              <a:lnSpc>
                <a:spcPct val="107000"/>
              </a:lnSpc>
              <a:spcAft>
                <a:spcPts val="800"/>
              </a:spcAft>
              <a:tabLst>
                <a:tab pos="6191250" algn="r"/>
              </a:tabLst>
            </a:pPr>
            <a:r>
              <a:rPr lang="cs-CZ" dirty="0">
                <a:ea typeface="Calibri" panose="020F0502020204030204" pitchFamily="34" charset="0"/>
                <a:cs typeface="Times New Roman" panose="02020603050405020304" pitchFamily="18" charset="0"/>
              </a:rPr>
              <a:t>J</a:t>
            </a:r>
            <a:r>
              <a:rPr lang="cs-CZ" sz="1800" dirty="0">
                <a:effectLst/>
                <a:ea typeface="Calibri" panose="020F0502020204030204" pitchFamily="34" charset="0"/>
                <a:cs typeface="Times New Roman" panose="02020603050405020304" pitchFamily="18" charset="0"/>
              </a:rPr>
              <a:t>e třeba „</a:t>
            </a:r>
            <a:r>
              <a:rPr lang="cs-CZ" sz="1800" i="1" dirty="0">
                <a:effectLst/>
                <a:ea typeface="Calibri" panose="020F0502020204030204" pitchFamily="34" charset="0"/>
                <a:cs typeface="Times New Roman" panose="02020603050405020304" pitchFamily="18" charset="0"/>
              </a:rPr>
              <a:t>držet tělo zpříma, mírně pootočené a uvolněné po levé straně, lehce skloněné kupředu tak, že je-li loket položený na stole, brada může být podepřena o dlani, aniž by to omezovalo rozsah pohledu; levá noha musí být pod stolem posunuta poněkud více dopředu než pravá. Tělo musí být udržováno ve vzdálenosti dvou palců od stolu; neboť nejenže je tak možné psát s větší pohotovostí, ale nic není pro zdraví zhoubnější než osvojit si návyk opírat se žaludkem o stůl; levá paže od lokte až k zápěstí musí být položena na stole. Pravá paže musí být držena podél těla ve vzdálenosti tří palců a vést asi pět palců nad stolem, na nějž musí být kladena lehce. Učitel seznámí žáky s pozicí těla, kterou musejí při psaní dodržovat, a když se od ní odchýlí, bude je opravovat.</a:t>
            </a:r>
            <a:r>
              <a:rPr lang="cs-CZ" sz="1800" dirty="0">
                <a:effectLst/>
                <a:ea typeface="Calibri" panose="020F0502020204030204" pitchFamily="34" charset="0"/>
                <a:cs typeface="Times New Roman" panose="02020603050405020304" pitchFamily="18" charset="0"/>
              </a:rPr>
              <a:t>“ 	(s. 221)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opatření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20C2A519-99BF-45E9-A4E3-39A80D98F45C}"/>
              </a:ext>
            </a:extLst>
          </p:cNvPr>
          <p:cNvPicPr>
            <a:picLocks noChangeAspect="1"/>
          </p:cNvPicPr>
          <p:nvPr/>
        </p:nvPicPr>
        <p:blipFill>
          <a:blip r:embed="rId2"/>
          <a:stretch>
            <a:fillRect/>
          </a:stretch>
        </p:blipFill>
        <p:spPr>
          <a:xfrm>
            <a:off x="6844937" y="1280160"/>
            <a:ext cx="5225143" cy="4114800"/>
          </a:xfrm>
          <a:prstGeom prst="rect">
            <a:avLst/>
          </a:prstGeom>
        </p:spPr>
      </p:pic>
    </p:spTree>
    <p:extLst>
      <p:ext uri="{BB962C8B-B14F-4D97-AF65-F5344CB8AC3E}">
        <p14:creationId xmlns:p14="http://schemas.microsoft.com/office/powerpoint/2010/main" val="33287193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idx="1"/>
          </p:nvPr>
        </p:nvSpPr>
        <p:spPr>
          <a:xfrm>
            <a:off x="199561" y="1264555"/>
            <a:ext cx="5696878" cy="4633691"/>
          </a:xfrm>
        </p:spPr>
        <p:txBody>
          <a:bodyPr>
            <a:normAutofit/>
          </a:bodyPr>
          <a:lstStyle/>
          <a:p>
            <a:pPr>
              <a:lnSpc>
                <a:spcPct val="107000"/>
              </a:lnSpc>
              <a:spcAft>
                <a:spcPts val="800"/>
              </a:spcAft>
            </a:pPr>
            <a:r>
              <a:rPr lang="cs-CZ" sz="1800" dirty="0">
                <a:effectLst/>
                <a:ea typeface="Calibri" panose="020F0502020204030204" pitchFamily="34" charset="0"/>
                <a:cs typeface="Times New Roman" panose="02020603050405020304" pitchFamily="18" charset="0"/>
              </a:rPr>
              <a:t>Každý úkon má přidělenou časovou jednotku nebo povel → člověk-stroj.</a:t>
            </a:r>
          </a:p>
          <a:p>
            <a:pPr>
              <a:lnSpc>
                <a:spcPct val="107000"/>
              </a:lnSpc>
              <a:spcAft>
                <a:spcPts val="800"/>
              </a:spcAft>
            </a:pPr>
            <a:r>
              <a:rPr lang="cs-CZ" sz="1800" dirty="0">
                <a:effectLst/>
                <a:ea typeface="Calibri" panose="020F0502020204030204" pitchFamily="34" charset="0"/>
                <a:cs typeface="Times New Roman" panose="02020603050405020304" pitchFamily="18" charset="0"/>
              </a:rPr>
              <a:t>Aparát organizace činností těla v prostoru a v čase byl následně vtělen do přehledného </a:t>
            </a:r>
            <a:r>
              <a:rPr lang="cs-CZ" sz="1800" b="1" dirty="0">
                <a:effectLst/>
                <a:ea typeface="Calibri" panose="020F0502020204030204" pitchFamily="34" charset="0"/>
                <a:cs typeface="Times New Roman" panose="02020603050405020304" pitchFamily="18" charset="0"/>
              </a:rPr>
              <a:t>světa signálů</a:t>
            </a:r>
            <a:r>
              <a:rPr lang="cs-CZ" sz="1800" dirty="0">
                <a:effectLst/>
                <a:ea typeface="Calibri" panose="020F0502020204030204" pitchFamily="34" charset="0"/>
                <a:cs typeface="Times New Roman" panose="02020603050405020304" pitchFamily="18" charset="0"/>
              </a:rPr>
              <a:t>: zvony, trubky, sirény, píšťalky, houkačky, světla, blikání, pípání atd. Např. školní zvonění </a:t>
            </a: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opatření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interiér, osoba, vsedě, místnost&#10;&#10;Popis byl vytvořen automaticky">
            <a:extLst>
              <a:ext uri="{FF2B5EF4-FFF2-40B4-BE49-F238E27FC236}">
                <a16:creationId xmlns:a16="http://schemas.microsoft.com/office/drawing/2014/main" id="{538FC59F-76A9-409A-9379-D5CB6C382A7D}"/>
              </a:ext>
            </a:extLst>
          </p:cNvPr>
          <p:cNvPicPr>
            <a:picLocks noChangeAspect="1"/>
          </p:cNvPicPr>
          <p:nvPr/>
        </p:nvPicPr>
        <p:blipFill>
          <a:blip r:embed="rId2"/>
          <a:stretch>
            <a:fillRect/>
          </a:stretch>
        </p:blipFill>
        <p:spPr>
          <a:xfrm>
            <a:off x="199560" y="3787139"/>
            <a:ext cx="4861818" cy="3053443"/>
          </a:xfrm>
          <a:prstGeom prst="rect">
            <a:avLst/>
          </a:prstGeom>
        </p:spPr>
      </p:pic>
      <p:sp>
        <p:nvSpPr>
          <p:cNvPr id="9" name="TextovéPole 8">
            <a:extLst>
              <a:ext uri="{FF2B5EF4-FFF2-40B4-BE49-F238E27FC236}">
                <a16:creationId xmlns:a16="http://schemas.microsoft.com/office/drawing/2014/main" id="{D93EEE26-35A8-4A16-B368-B21BBB2526C1}"/>
              </a:ext>
            </a:extLst>
          </p:cNvPr>
          <p:cNvSpPr txBox="1"/>
          <p:nvPr/>
        </p:nvSpPr>
        <p:spPr>
          <a:xfrm>
            <a:off x="5896439" y="1264555"/>
            <a:ext cx="6096000" cy="5107680"/>
          </a:xfrm>
          <a:prstGeom prst="rect">
            <a:avLst/>
          </a:prstGeom>
          <a:noFill/>
        </p:spPr>
        <p:txBody>
          <a:bodyPr wrap="square">
            <a:spAutoFit/>
          </a:bodyPr>
          <a:lstStyle/>
          <a:p>
            <a:pPr marL="0" indent="0" algn="just">
              <a:lnSpc>
                <a:spcPct val="107000"/>
              </a:lnSpc>
              <a:spcAft>
                <a:spcPts val="800"/>
              </a:spcAft>
              <a:buNone/>
              <a:tabLst>
                <a:tab pos="5826125" algn="r"/>
              </a:tabLst>
            </a:pPr>
            <a:r>
              <a:rPr lang="cs-CZ" sz="1800" dirty="0">
                <a:effectLst/>
                <a:ea typeface="Calibri" panose="020F0502020204030204" pitchFamily="34" charset="0"/>
                <a:cs typeface="Times New Roman" panose="02020603050405020304" pitchFamily="18" charset="0"/>
              </a:rPr>
              <a:t>Výcvik držení pušky v armádě: „</a:t>
            </a:r>
            <a:r>
              <a:rPr lang="cs-CZ" sz="1800" i="1" dirty="0">
                <a:effectLst/>
                <a:ea typeface="Calibri" panose="020F0502020204030204" pitchFamily="34" charset="0"/>
                <a:cs typeface="Times New Roman" panose="02020603050405020304" pitchFamily="18" charset="0"/>
              </a:rPr>
              <a:t>Vzdejte čest zbraní kupředu. Ve třech krocích. Vezměte pušku do pravé ruky, přičemž ji tiskněte k tělu tak, aby byla opřena kolmo k pravému koleni, konec hlavně ve výši očí, držte ji přitisknutím pravé ruky, přičemž paže je napjata podél těla ve výši opasku. Ve druhé fázi přeneste pušku levou rukou svisle před sebou, hlaveň uprostřed mezi očima, pravou rukou ji uchopíte za pažbu, paže je napjata, lučík opřený o první prst, s levou rukou ve výši zářezu, aby byl palec natažen podél hlavně oproti žlábku. Ve třetí fázi puška opustí levou ruku, která klesne podél stehna, přičemž je puška zdvihána pravou rukou, objímkou vně a proti hrudi, pravá paže do půli napjata, loket přitisknutý k tělu, palec natažen podél objímky, spočívaje na prvním šroubu, kohoutek pušky zapřený o první prst, hlaveň v kolmici.</a:t>
            </a:r>
            <a:r>
              <a:rPr lang="cs-CZ" sz="1800" dirty="0">
                <a:effectLst/>
                <a:ea typeface="Calibri" panose="020F0502020204030204" pitchFamily="34" charset="0"/>
                <a:cs typeface="Times New Roman" panose="02020603050405020304" pitchFamily="18" charset="0"/>
              </a:rPr>
              <a:t>“ 	(222)</a:t>
            </a:r>
          </a:p>
        </p:txBody>
      </p:sp>
    </p:spTree>
    <p:extLst>
      <p:ext uri="{BB962C8B-B14F-4D97-AF65-F5344CB8AC3E}">
        <p14:creationId xmlns:p14="http://schemas.microsoft.com/office/powerpoint/2010/main" val="3454995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p:txBody>
          <a:bodyPr>
            <a:normAutofit/>
          </a:bodyPr>
          <a:lstStyle/>
          <a:p>
            <a:pPr>
              <a:lnSpc>
                <a:spcPct val="107000"/>
              </a:lnSpc>
              <a:spcAft>
                <a:spcPts val="800"/>
              </a:spcAft>
            </a:pPr>
            <a:r>
              <a:rPr lang="cs-CZ" b="1" dirty="0">
                <a:solidFill>
                  <a:srgbClr val="000000"/>
                </a:solidFill>
                <a:latin typeface="+mj-lt"/>
                <a:ea typeface="Calibri" panose="020F0502020204030204" pitchFamily="34" charset="0"/>
                <a:cs typeface="Times New Roman" panose="02020603050405020304" pitchFamily="18" charset="0"/>
              </a:rPr>
              <a:t>A</a:t>
            </a:r>
            <a:r>
              <a:rPr lang="cs-CZ" sz="1800" b="1" dirty="0">
                <a:solidFill>
                  <a:srgbClr val="000000"/>
                </a:solidFill>
                <a:effectLst/>
                <a:latin typeface="+mj-lt"/>
                <a:ea typeface="Calibri" panose="020F0502020204030204" pitchFamily="34" charset="0"/>
                <a:cs typeface="Times New Roman" panose="02020603050405020304" pitchFamily="18" charset="0"/>
              </a:rPr>
              <a:t>rchitektura</a:t>
            </a:r>
            <a:r>
              <a:rPr lang="cs-CZ" sz="1800" dirty="0">
                <a:solidFill>
                  <a:srgbClr val="000000"/>
                </a:solidFill>
                <a:effectLst/>
                <a:latin typeface="+mj-lt"/>
                <a:ea typeface="Calibri" panose="020F0502020204030204" pitchFamily="34" charset="0"/>
                <a:cs typeface="Times New Roman" panose="02020603050405020304" pitchFamily="18" charset="0"/>
              </a:rPr>
              <a:t> disciplinárních institucí bývala pravidelně uzpůsobena potřebám nepřetržitého dohledu: sledování, šmírování, kontrolování. „Budova školy musí být operátorem výcviku“ (247). </a:t>
            </a:r>
          </a:p>
          <a:p>
            <a:pPr>
              <a:lnSpc>
                <a:spcPct val="107000"/>
              </a:lnSpc>
              <a:spcAft>
                <a:spcPts val="800"/>
              </a:spcAft>
            </a:pPr>
            <a:r>
              <a:rPr lang="cs-CZ" dirty="0">
                <a:solidFill>
                  <a:srgbClr val="000000"/>
                </a:solidFill>
                <a:latin typeface="+mj-lt"/>
                <a:ea typeface="Calibri" panose="020F0502020204030204" pitchFamily="34" charset="0"/>
                <a:cs typeface="Times New Roman" panose="02020603050405020304" pitchFamily="18" charset="0"/>
              </a:rPr>
              <a:t>A</a:t>
            </a:r>
            <a:r>
              <a:rPr lang="cs-CZ" sz="1800" dirty="0">
                <a:solidFill>
                  <a:srgbClr val="000000"/>
                </a:solidFill>
                <a:effectLst/>
                <a:latin typeface="+mj-lt"/>
                <a:ea typeface="Calibri" panose="020F0502020204030204" pitchFamily="34" charset="0"/>
                <a:cs typeface="Times New Roman" panose="02020603050405020304" pitchFamily="18" charset="0"/>
              </a:rPr>
              <a:t>rchitektura s „tisícem nízkých a bezectných zařízení“ (248)</a:t>
            </a:r>
            <a:endParaRPr lang="cs-CZ" dirty="0">
              <a:solidFill>
                <a:srgbClr val="000000"/>
              </a:solidFill>
              <a:latin typeface="+mj-lt"/>
              <a:ea typeface="Calibri" panose="020F0502020204030204" pitchFamily="34" charset="0"/>
              <a:cs typeface="Times New Roman" panose="02020603050405020304" pitchFamily="18" charset="0"/>
            </a:endParaRPr>
          </a:p>
          <a:p>
            <a:pPr>
              <a:lnSpc>
                <a:spcPct val="107000"/>
              </a:lnSpc>
              <a:spcAft>
                <a:spcPts val="800"/>
              </a:spcAft>
            </a:pPr>
            <a:endParaRPr lang="cs-CZ" sz="1800" dirty="0">
              <a:effectLst/>
              <a:ea typeface="Calibri" panose="020F0502020204030204" pitchFamily="34" charset="0"/>
              <a:cs typeface="Times New Roman" panose="02020603050405020304" pitchFamily="18" charset="0"/>
            </a:endParaRPr>
          </a:p>
          <a:p>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a:t>
            </a:r>
            <a:r>
              <a:rPr lang="cs-CZ"/>
              <a:t>výroba jednotlivců: </a:t>
            </a:r>
            <a:br>
              <a:rPr lang="cs-CZ"/>
            </a:br>
            <a:r>
              <a:rPr lang="cs-CZ"/>
              <a:t>a) hierarchický dohled</a:t>
            </a: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Zástupný symbol pro obsah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56161" y="2109675"/>
            <a:ext cx="5240338" cy="3493558"/>
          </a:xfrm>
        </p:spPr>
      </p:pic>
    </p:spTree>
    <p:extLst>
      <p:ext uri="{BB962C8B-B14F-4D97-AF65-F5344CB8AC3E}">
        <p14:creationId xmlns:p14="http://schemas.microsoft.com/office/powerpoint/2010/main" val="3806727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975360" y="2126222"/>
            <a:ext cx="8152598" cy="4731778"/>
          </a:xfrm>
        </p:spPr>
        <p:txBody>
          <a:bodyPr>
            <a:normAutofit/>
          </a:bodyPr>
          <a:lstStyle/>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V</a:t>
            </a:r>
            <a:r>
              <a:rPr lang="cs-CZ" sz="1800" dirty="0">
                <a:solidFill>
                  <a:srgbClr val="000000"/>
                </a:solidFill>
                <a:effectLst/>
                <a:ea typeface="Calibri" panose="020F0502020204030204" pitchFamily="34" charset="0"/>
                <a:cs typeface="Times New Roman" panose="02020603050405020304" pitchFamily="18" charset="0"/>
              </a:rPr>
              <a:t> </a:t>
            </a:r>
            <a:r>
              <a:rPr lang="cs-CZ" sz="1800" dirty="0" err="1">
                <a:solidFill>
                  <a:srgbClr val="000000"/>
                </a:solidFill>
                <a:effectLst/>
                <a:ea typeface="Calibri" panose="020F0502020204030204" pitchFamily="34" charset="0"/>
                <a:cs typeface="Times New Roman" panose="02020603050405020304" pitchFamily="18" charset="0"/>
              </a:rPr>
              <a:t>disciplinačních</a:t>
            </a:r>
            <a:r>
              <a:rPr lang="cs-CZ" sz="1800" dirty="0">
                <a:solidFill>
                  <a:srgbClr val="000000"/>
                </a:solidFill>
                <a:effectLst/>
                <a:ea typeface="Calibri" panose="020F0502020204030204" pitchFamily="34" charset="0"/>
                <a:cs typeface="Times New Roman" panose="02020603050405020304" pitchFamily="18" charset="0"/>
              </a:rPr>
              <a:t> institucích, v dílně, ve škole, v armádě „zuří </a:t>
            </a:r>
            <a:r>
              <a:rPr lang="cs-CZ" sz="1800" dirty="0" err="1">
                <a:solidFill>
                  <a:srgbClr val="000000"/>
                </a:solidFill>
                <a:effectLst/>
                <a:ea typeface="Calibri" panose="020F0502020204030204" pitchFamily="34" charset="0"/>
                <a:cs typeface="Times New Roman" panose="02020603050405020304" pitchFamily="18" charset="0"/>
              </a:rPr>
              <a:t>mikropenalita</a:t>
            </a:r>
            <a:r>
              <a:rPr lang="cs-CZ" sz="1800" dirty="0">
                <a:solidFill>
                  <a:srgbClr val="000000"/>
                </a:solidFill>
                <a:effectLst/>
                <a:ea typeface="Calibri" panose="020F0502020204030204" pitchFamily="34" charset="0"/>
                <a:cs typeface="Times New Roman" panose="02020603050405020304" pitchFamily="18" charset="0"/>
              </a:rPr>
              <a:t>“ v různých formách.</a:t>
            </a: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Disciplíny kontrolují čas, činnosti, způsob chování, řeč, tělo, sexualitu.</a:t>
            </a:r>
          </a:p>
          <a:p>
            <a:pPr>
              <a:lnSpc>
                <a:spcPct val="107000"/>
              </a:lnSpc>
              <a:spcAft>
                <a:spcPts val="800"/>
              </a:spcAft>
            </a:pPr>
            <a:r>
              <a:rPr lang="cs-CZ" sz="1800" dirty="0">
                <a:solidFill>
                  <a:srgbClr val="000000"/>
                </a:solidFill>
                <a:effectLst/>
                <a:ea typeface="Calibri" panose="020F0502020204030204" pitchFamily="34" charset="0"/>
                <a:cs typeface="Times New Roman" panose="02020603050405020304" pitchFamily="18" charset="0"/>
              </a:rPr>
              <a:t>Dělníci/dělnice, žáci a žačky, vojáci – ti všichni si musí ustavičně dávat pozor na každý detail. „</a:t>
            </a:r>
            <a:r>
              <a:rPr lang="cs-CZ" sz="1800" i="1" dirty="0">
                <a:solidFill>
                  <a:srgbClr val="000000"/>
                </a:solidFill>
                <a:effectLst/>
                <a:ea typeface="Calibri" panose="020F0502020204030204" pitchFamily="34" charset="0"/>
                <a:cs typeface="Times New Roman" panose="02020603050405020304" pitchFamily="18" charset="0"/>
              </a:rPr>
              <a:t>Jde o to současně učinit </a:t>
            </a:r>
            <a:r>
              <a:rPr lang="cs-CZ" sz="1800" i="1" dirty="0" err="1">
                <a:solidFill>
                  <a:srgbClr val="000000"/>
                </a:solidFill>
                <a:effectLst/>
                <a:ea typeface="Calibri" panose="020F0502020204030204" pitchFamily="34" charset="0"/>
                <a:cs typeface="Times New Roman" panose="02020603050405020304" pitchFamily="18" charset="0"/>
              </a:rPr>
              <a:t>trestatelné</a:t>
            </a:r>
            <a:r>
              <a:rPr lang="cs-CZ" sz="1800" i="1" dirty="0">
                <a:solidFill>
                  <a:srgbClr val="000000"/>
                </a:solidFill>
                <a:effectLst/>
                <a:ea typeface="Calibri" panose="020F0502020204030204" pitchFamily="34" charset="0"/>
                <a:cs typeface="Times New Roman" panose="02020603050405020304" pitchFamily="18" charset="0"/>
              </a:rPr>
              <a:t> i nejmenší odchylky v chování a dodat trestní funkci i zdánlivě indiferentním prvkům disciplinárního aparátu</a:t>
            </a:r>
            <a:r>
              <a:rPr lang="cs-CZ" sz="1800" dirty="0">
                <a:solidFill>
                  <a:srgbClr val="000000"/>
                </a:solidFill>
                <a:effectLst/>
                <a:ea typeface="Calibri" panose="020F0502020204030204" pitchFamily="34" charset="0"/>
                <a:cs typeface="Times New Roman" panose="02020603050405020304" pitchFamily="18" charset="0"/>
              </a:rPr>
              <a:t>“ (255). Jinými slovy, „</a:t>
            </a:r>
            <a:r>
              <a:rPr lang="cs-CZ" sz="1800" i="1" dirty="0">
                <a:solidFill>
                  <a:srgbClr val="000000"/>
                </a:solidFill>
                <a:effectLst/>
                <a:ea typeface="Calibri" panose="020F0502020204030204" pitchFamily="34" charset="0"/>
                <a:cs typeface="Times New Roman" panose="02020603050405020304" pitchFamily="18" charset="0"/>
              </a:rPr>
              <a:t>trestná je každá oblast nekonformního</a:t>
            </a:r>
            <a:r>
              <a:rPr lang="cs-CZ" sz="1800" dirty="0">
                <a:solidFill>
                  <a:srgbClr val="000000"/>
                </a:solidFill>
                <a:effectLst/>
                <a:ea typeface="Calibri" panose="020F0502020204030204" pitchFamily="34" charset="0"/>
                <a:cs typeface="Times New Roman" panose="02020603050405020304" pitchFamily="18" charset="0"/>
              </a:rPr>
              <a:t>“. </a:t>
            </a:r>
          </a:p>
          <a:p>
            <a:pPr>
              <a:lnSpc>
                <a:spcPct val="107000"/>
              </a:lnSpc>
              <a:spcAft>
                <a:spcPts val="800"/>
              </a:spcAft>
            </a:pPr>
            <a:r>
              <a:rPr lang="cs-CZ" sz="1800" dirty="0">
                <a:solidFill>
                  <a:srgbClr val="000000"/>
                </a:solidFill>
                <a:effectLst/>
                <a:ea typeface="Calibri" panose="020F0502020204030204" pitchFamily="34" charset="0"/>
                <a:cs typeface="Times New Roman" panose="02020603050405020304" pitchFamily="18" charset="0"/>
              </a:rPr>
              <a:t>Konformita je stanovena normativně, jako tzv. </a:t>
            </a:r>
            <a:r>
              <a:rPr lang="cs-CZ" sz="1800" b="1" dirty="0">
                <a:solidFill>
                  <a:srgbClr val="000000"/>
                </a:solidFill>
                <a:effectLst/>
                <a:ea typeface="Calibri" panose="020F0502020204030204" pitchFamily="34" charset="0"/>
                <a:cs typeface="Times New Roman" panose="02020603050405020304" pitchFamily="18" charset="0"/>
              </a:rPr>
              <a:t>normalita</a:t>
            </a:r>
            <a:r>
              <a:rPr lang="cs-CZ" sz="1800" dirty="0">
                <a:solidFill>
                  <a:srgbClr val="000000"/>
                </a:solidFill>
                <a:effectLst/>
                <a:ea typeface="Calibri" panose="020F0502020204030204" pitchFamily="34" charset="0"/>
                <a:cs typeface="Times New Roman" panose="02020603050405020304" pitchFamily="18" charset="0"/>
              </a:rPr>
              <a:t>. </a:t>
            </a:r>
            <a:endParaRPr lang="cs-CZ" sz="1800" dirty="0">
              <a:effectLst/>
              <a:ea typeface="Calibri" panose="020F0502020204030204" pitchFamily="34" charset="0"/>
              <a:cs typeface="Times New Roman" panose="02020603050405020304" pitchFamily="18" charset="0"/>
            </a:endParaRPr>
          </a:p>
          <a:p>
            <a:r>
              <a:rPr lang="cs-CZ" sz="1800" b="1" dirty="0">
                <a:solidFill>
                  <a:srgbClr val="000000"/>
                </a:solidFill>
                <a:effectLst/>
                <a:ea typeface="Calibri" panose="020F0502020204030204" pitchFamily="34" charset="0"/>
                <a:cs typeface="Times New Roman" panose="02020603050405020304" pitchFamily="18" charset="0"/>
              </a:rPr>
              <a:t>Tresty</a:t>
            </a:r>
            <a:r>
              <a:rPr lang="cs-CZ" sz="1800" dirty="0">
                <a:solidFill>
                  <a:srgbClr val="000000"/>
                </a:solidFill>
                <a:effectLst/>
                <a:ea typeface="Calibri" panose="020F0502020204030204" pitchFamily="34" charset="0"/>
                <a:cs typeface="Times New Roman" panose="02020603050405020304" pitchFamily="18" charset="0"/>
              </a:rPr>
              <a:t> přitom nemají být devastující (tj. násilné), ale vždy nápravné (opiš 100x). Trestat znamená cvičit </a:t>
            </a:r>
          </a:p>
          <a:p>
            <a:r>
              <a:rPr lang="cs-CZ" sz="1800" dirty="0">
                <a:solidFill>
                  <a:srgbClr val="000000"/>
                </a:solidFill>
                <a:effectLst/>
                <a:ea typeface="Calibri" panose="020F0502020204030204" pitchFamily="34" charset="0"/>
                <a:cs typeface="Times New Roman" panose="02020603050405020304" pitchFamily="18" charset="0"/>
              </a:rPr>
              <a:t>„</a:t>
            </a:r>
            <a:r>
              <a:rPr lang="cs-CZ" dirty="0">
                <a:solidFill>
                  <a:srgbClr val="000000"/>
                </a:solidFill>
                <a:ea typeface="Calibri" panose="020F0502020204030204" pitchFamily="34" charset="0"/>
                <a:cs typeface="Times New Roman" panose="02020603050405020304" pitchFamily="18" charset="0"/>
              </a:rPr>
              <a:t>Trestní účetnictví“ (257: </a:t>
            </a:r>
            <a:r>
              <a:rPr lang="cs-CZ" sz="1800" dirty="0">
                <a:solidFill>
                  <a:srgbClr val="000000"/>
                </a:solidFill>
                <a:effectLst/>
                <a:ea typeface="Calibri" panose="020F0502020204030204" pitchFamily="34" charset="0"/>
                <a:cs typeface="Times New Roman" panose="02020603050405020304" pitchFamily="18" charset="0"/>
              </a:rPr>
              <a:t>puntíky, bodíky)</a:t>
            </a: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a:t>
            </a:r>
            <a:r>
              <a:rPr lang="cs-CZ"/>
              <a:t>výroba jednotlivců: </a:t>
            </a:r>
            <a:br>
              <a:rPr lang="cs-CZ"/>
            </a:br>
            <a:r>
              <a:rPr lang="cs-CZ"/>
              <a:t>b) normalizační sankce</a:t>
            </a: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016347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975360" y="1905000"/>
            <a:ext cx="7013608" cy="4832684"/>
          </a:xfrm>
        </p:spPr>
        <p:txBody>
          <a:bodyPr>
            <a:normAutofit lnSpcReduction="10000"/>
          </a:bodyPr>
          <a:lstStyle/>
          <a:p>
            <a:pPr>
              <a:lnSpc>
                <a:spcPct val="107000"/>
              </a:lnSpc>
              <a:spcAft>
                <a:spcPts val="800"/>
              </a:spcAft>
            </a:pPr>
            <a:r>
              <a:rPr lang="cs-CZ" sz="1800" b="1" dirty="0">
                <a:solidFill>
                  <a:srgbClr val="000000"/>
                </a:solidFill>
                <a:effectLst/>
                <a:ea typeface="Calibri" panose="020F0502020204030204" pitchFamily="34" charset="0"/>
                <a:cs typeface="Times New Roman" panose="02020603050405020304" pitchFamily="18" charset="0"/>
              </a:rPr>
              <a:t>Disciplína</a:t>
            </a:r>
            <a:r>
              <a:rPr lang="cs-CZ" sz="1800" dirty="0">
                <a:solidFill>
                  <a:srgbClr val="000000"/>
                </a:solidFill>
                <a:effectLst/>
                <a:ea typeface="Calibri" panose="020F0502020204030204" pitchFamily="34" charset="0"/>
                <a:cs typeface="Times New Roman" panose="02020603050405020304" pitchFamily="18" charset="0"/>
              </a:rPr>
              <a:t> „</a:t>
            </a:r>
            <a:r>
              <a:rPr lang="cs-CZ" sz="1800" i="1" dirty="0">
                <a:solidFill>
                  <a:srgbClr val="000000"/>
                </a:solidFill>
                <a:effectLst/>
                <a:ea typeface="Calibri" panose="020F0502020204030204" pitchFamily="34" charset="0"/>
                <a:cs typeface="Times New Roman" panose="02020603050405020304" pitchFamily="18" charset="0"/>
              </a:rPr>
              <a:t>porovnává, diferencuje, hierarchizuje, homogenizuje a vylučuje. Jedním slovem – normalizuje</a:t>
            </a:r>
            <a:r>
              <a:rPr lang="cs-CZ" sz="1800" dirty="0">
                <a:solidFill>
                  <a:srgbClr val="000000"/>
                </a:solidFill>
                <a:effectLst/>
                <a:ea typeface="Calibri" panose="020F0502020204030204" pitchFamily="34" charset="0"/>
                <a:cs typeface="Times New Roman" panose="02020603050405020304" pitchFamily="18" charset="0"/>
              </a:rPr>
              <a:t>“ (260). </a:t>
            </a:r>
            <a:r>
              <a:rPr lang="cs-CZ" sz="1800" b="1" dirty="0">
                <a:solidFill>
                  <a:srgbClr val="000000"/>
                </a:solidFill>
                <a:effectLst/>
                <a:ea typeface="Calibri" panose="020F0502020204030204" pitchFamily="34" charset="0"/>
                <a:cs typeface="Times New Roman" panose="02020603050405020304" pitchFamily="18" charset="0"/>
              </a:rPr>
              <a:t>Disciplína</a:t>
            </a:r>
            <a:r>
              <a:rPr lang="cs-CZ" sz="1800" dirty="0">
                <a:solidFill>
                  <a:srgbClr val="000000"/>
                </a:solidFill>
                <a:effectLst/>
                <a:ea typeface="Calibri" panose="020F0502020204030204" pitchFamily="34" charset="0"/>
                <a:cs typeface="Times New Roman" panose="02020603050405020304" pitchFamily="18" charset="0"/>
              </a:rPr>
              <a:t> jako nový typ moci s sebou také přináší moc Normy (vedle moci Zákona, Slova, Tradice). </a:t>
            </a:r>
          </a:p>
          <a:p>
            <a:pPr marL="0" indent="0" algn="just">
              <a:lnSpc>
                <a:spcPct val="107000"/>
              </a:lnSpc>
              <a:spcAft>
                <a:spcPts val="800"/>
              </a:spcAft>
              <a:buNone/>
            </a:pPr>
            <a:r>
              <a:rPr lang="cs-CZ" sz="1800" dirty="0">
                <a:solidFill>
                  <a:srgbClr val="000000"/>
                </a:solidFill>
                <a:effectLst/>
                <a:ea typeface="Calibri" panose="020F0502020204030204" pitchFamily="34" charset="0"/>
                <a:cs typeface="Times New Roman" panose="02020603050405020304" pitchFamily="18" charset="0"/>
              </a:rPr>
              <a:t>„</a:t>
            </a:r>
            <a:r>
              <a:rPr lang="cs-CZ" sz="1800" i="1" dirty="0">
                <a:solidFill>
                  <a:srgbClr val="000000"/>
                </a:solidFill>
                <a:effectLst/>
                <a:ea typeface="Calibri" panose="020F0502020204030204" pitchFamily="34" charset="0"/>
                <a:cs typeface="Times New Roman" panose="02020603050405020304" pitchFamily="18" charset="0"/>
              </a:rPr>
              <a:t>Normální se ustavilo jako princip donucování…</a:t>
            </a:r>
            <a:r>
              <a:rPr lang="cs-CZ" sz="1800" dirty="0">
                <a:solidFill>
                  <a:srgbClr val="000000"/>
                </a:solidFill>
                <a:effectLst/>
                <a:ea typeface="Calibri" panose="020F0502020204030204" pitchFamily="34" charset="0"/>
                <a:cs typeface="Times New Roman" panose="02020603050405020304" pitchFamily="18" charset="0"/>
              </a:rPr>
              <a:t>“ (261).</a:t>
            </a:r>
          </a:p>
          <a:p>
            <a:pPr>
              <a:lnSpc>
                <a:spcPct val="107000"/>
              </a:lnSpc>
              <a:spcAft>
                <a:spcPts val="800"/>
              </a:spcAft>
            </a:pPr>
            <a:r>
              <a:rPr lang="cs-CZ" sz="1800" dirty="0">
                <a:solidFill>
                  <a:srgbClr val="000000"/>
                </a:solidFill>
                <a:effectLst/>
                <a:ea typeface="Calibri" panose="020F0502020204030204" pitchFamily="34" charset="0"/>
                <a:cs typeface="Times New Roman" panose="02020603050405020304" pitchFamily="18" charset="0"/>
              </a:rPr>
              <a:t>Norma umožňuje individualizaci tím, že „</a:t>
            </a:r>
            <a:r>
              <a:rPr lang="cs-CZ" sz="1800" i="1" dirty="0">
                <a:solidFill>
                  <a:srgbClr val="000000"/>
                </a:solidFill>
                <a:effectLst/>
                <a:ea typeface="Calibri" panose="020F0502020204030204" pitchFamily="34" charset="0"/>
                <a:cs typeface="Times New Roman" panose="02020603050405020304" pitchFamily="18" charset="0"/>
              </a:rPr>
              <a:t>umožňuje měřit odchylky, determinovat úrovně, fixovat </a:t>
            </a:r>
            <a:r>
              <a:rPr lang="cs-CZ" sz="1800" i="1" dirty="0" err="1">
                <a:solidFill>
                  <a:srgbClr val="000000"/>
                </a:solidFill>
                <a:effectLst/>
                <a:ea typeface="Calibri" panose="020F0502020204030204" pitchFamily="34" charset="0"/>
                <a:cs typeface="Times New Roman" panose="02020603050405020304" pitchFamily="18" charset="0"/>
              </a:rPr>
              <a:t>zvlášnosti</a:t>
            </a:r>
            <a:r>
              <a:rPr lang="cs-CZ" sz="1800" i="1" dirty="0">
                <a:solidFill>
                  <a:srgbClr val="000000"/>
                </a:solidFill>
                <a:effectLst/>
                <a:ea typeface="Calibri" panose="020F0502020204030204" pitchFamily="34" charset="0"/>
                <a:cs typeface="Times New Roman" panose="02020603050405020304" pitchFamily="18" charset="0"/>
              </a:rPr>
              <a:t> a zužitkovat diference, když jedny přizpůsobuje druhým</a:t>
            </a:r>
            <a:r>
              <a:rPr lang="cs-CZ" sz="1800" dirty="0">
                <a:solidFill>
                  <a:srgbClr val="000000"/>
                </a:solidFill>
                <a:effectLst/>
                <a:ea typeface="Calibri" panose="020F0502020204030204" pitchFamily="34" charset="0"/>
                <a:cs typeface="Times New Roman" panose="02020603050405020304" pitchFamily="18" charset="0"/>
              </a:rPr>
              <a:t>“. Výsledkem je „</a:t>
            </a:r>
            <a:r>
              <a:rPr lang="cs-CZ" sz="1800" i="1" dirty="0">
                <a:solidFill>
                  <a:srgbClr val="000000"/>
                </a:solidFill>
                <a:effectLst/>
                <a:ea typeface="Calibri" panose="020F0502020204030204" pitchFamily="34" charset="0"/>
                <a:cs typeface="Times New Roman" panose="02020603050405020304" pitchFamily="18" charset="0"/>
              </a:rPr>
              <a:t>naprostá degradace individuálních rozdílů</a:t>
            </a:r>
            <a:r>
              <a:rPr lang="cs-CZ" sz="1800" dirty="0">
                <a:solidFill>
                  <a:srgbClr val="000000"/>
                </a:solidFill>
                <a:effectLst/>
                <a:ea typeface="Calibri" panose="020F0502020204030204" pitchFamily="34" charset="0"/>
                <a:cs typeface="Times New Roman" panose="02020603050405020304" pitchFamily="18" charset="0"/>
              </a:rPr>
              <a:t>“ (262). </a:t>
            </a:r>
            <a:endParaRPr lang="cs-CZ" sz="1800" dirty="0">
              <a:effectLst/>
              <a:ea typeface="Calibri" panose="020F0502020204030204" pitchFamily="34" charset="0"/>
              <a:cs typeface="Times New Roman" panose="02020603050405020304" pitchFamily="18" charset="0"/>
            </a:endParaRP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Normalita se stává mocí - </a:t>
            </a:r>
            <a:r>
              <a:rPr lang="cs-CZ" sz="1800" dirty="0">
                <a:effectLst/>
                <a:ea typeface="Calibri" panose="020F0502020204030204" pitchFamily="34" charset="0"/>
                <a:cs typeface="Times New Roman" panose="02020603050405020304" pitchFamily="18" charset="0"/>
              </a:rPr>
              <a:t>člověk, který nedokáže za hodinu otočit 12000x kolečkem, je nenormální, líný, nepřizpůsobivý, neužitečný či vzpurný a zaslouží si „zvýšenou péči“</a:t>
            </a:r>
            <a:endParaRPr lang="cs-CZ" sz="1800" dirty="0">
              <a:solidFill>
                <a:srgbClr val="000000"/>
              </a:solidFill>
              <a:effectLst/>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a:t>
            </a:r>
            <a:r>
              <a:rPr lang="cs-CZ"/>
              <a:t>výroba jednotlivců: </a:t>
            </a:r>
            <a:br>
              <a:rPr lang="cs-CZ"/>
            </a:br>
            <a:r>
              <a:rPr lang="cs-CZ"/>
              <a:t>b) normalizační sankce</a:t>
            </a: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osoba, příprava, vaření&#10;&#10;Popis byl vytvořen automaticky">
            <a:extLst>
              <a:ext uri="{FF2B5EF4-FFF2-40B4-BE49-F238E27FC236}">
                <a16:creationId xmlns:a16="http://schemas.microsoft.com/office/drawing/2014/main" id="{D316BB1F-A9D1-4C57-8EC6-0B33BA73BE47}"/>
              </a:ext>
            </a:extLst>
          </p:cNvPr>
          <p:cNvPicPr>
            <a:picLocks noChangeAspect="1"/>
          </p:cNvPicPr>
          <p:nvPr/>
        </p:nvPicPr>
        <p:blipFill>
          <a:blip r:embed="rId2"/>
          <a:stretch>
            <a:fillRect/>
          </a:stretch>
        </p:blipFill>
        <p:spPr>
          <a:xfrm>
            <a:off x="8216415" y="1905000"/>
            <a:ext cx="3975585" cy="3509759"/>
          </a:xfrm>
          <a:prstGeom prst="rect">
            <a:avLst/>
          </a:prstGeom>
        </p:spPr>
      </p:pic>
    </p:spTree>
    <p:extLst>
      <p:ext uri="{BB962C8B-B14F-4D97-AF65-F5344CB8AC3E}">
        <p14:creationId xmlns:p14="http://schemas.microsoft.com/office/powerpoint/2010/main" val="373177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9672F94B-F7FC-42AA-AA12-794CB8275458}"/>
              </a:ext>
            </a:extLst>
          </p:cNvPr>
          <p:cNvSpPr>
            <a:spLocks noGrp="1"/>
          </p:cNvSpPr>
          <p:nvPr>
            <p:ph type="title"/>
          </p:nvPr>
        </p:nvSpPr>
        <p:spPr/>
        <p:txBody>
          <a:bodyPr vert="horz" lIns="91440" tIns="45720" rIns="91440" bIns="45720" rtlCol="0" anchor="t">
            <a:normAutofit/>
          </a:bodyPr>
          <a:lstStyle/>
          <a:p>
            <a:r>
              <a:rPr lang="cs-CZ"/>
              <a:t>1. Život a dílo</a:t>
            </a:r>
          </a:p>
        </p:txBody>
      </p:sp>
      <p:pic>
        <p:nvPicPr>
          <p:cNvPr id="10" name="Obrázek 9">
            <a:extLst>
              <a:ext uri="{FF2B5EF4-FFF2-40B4-BE49-F238E27FC236}">
                <a16:creationId xmlns:a16="http://schemas.microsoft.com/office/drawing/2014/main" id="{B3D87E55-BE01-4F25-8763-E216CDA30186}"/>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0382" y="624110"/>
            <a:ext cx="6074229" cy="6074229"/>
          </a:xfrm>
          <a:prstGeom prst="rect">
            <a:avLst/>
          </a:prstGeom>
          <a:noFill/>
          <a:ln>
            <a:noFill/>
          </a:ln>
        </p:spPr>
      </p:pic>
      <p:sp>
        <p:nvSpPr>
          <p:cNvPr id="7" name="TextovéPole 6">
            <a:extLst>
              <a:ext uri="{FF2B5EF4-FFF2-40B4-BE49-F238E27FC236}">
                <a16:creationId xmlns:a16="http://schemas.microsoft.com/office/drawing/2014/main" id="{A9B6CF0E-1A20-40AA-83F8-160B02A832CC}"/>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1073432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975360" y="1905000"/>
            <a:ext cx="7013608" cy="4832684"/>
          </a:xfrm>
        </p:spPr>
        <p:txBody>
          <a:bodyPr>
            <a:normAutofit lnSpcReduction="10000"/>
          </a:bodyPr>
          <a:lstStyle/>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Z</a:t>
            </a:r>
            <a:r>
              <a:rPr lang="cs-CZ" sz="1800" dirty="0">
                <a:solidFill>
                  <a:srgbClr val="000000"/>
                </a:solidFill>
                <a:effectLst/>
                <a:ea typeface="Calibri" panose="020F0502020204030204" pitchFamily="34" charset="0"/>
                <a:cs typeface="Times New Roman" panose="02020603050405020304" pitchFamily="18" charset="0"/>
              </a:rPr>
              <a:t>kouška kombinuje dohled a normalizování</a:t>
            </a: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Zkouška umožňuje: klasifikovat, třídit a trestat; škola se stala </a:t>
            </a:r>
            <a:r>
              <a:rPr lang="cs-CZ" dirty="0" err="1"/>
              <a:t>stala</a:t>
            </a:r>
            <a:r>
              <a:rPr lang="cs-CZ" dirty="0"/>
              <a:t> „</a:t>
            </a:r>
            <a:r>
              <a:rPr lang="cs-CZ" i="1" dirty="0"/>
              <a:t>aparátem nepřetržité zkoušky</a:t>
            </a:r>
            <a:r>
              <a:rPr lang="cs-CZ" dirty="0"/>
              <a:t>“ (264). </a:t>
            </a: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Zkouška = akumulace a vytváření dokumentů → </a:t>
            </a:r>
            <a:r>
              <a:rPr lang="cs-CZ" dirty="0"/>
              <a:t>„</a:t>
            </a:r>
            <a:r>
              <a:rPr lang="cs-CZ" i="1" dirty="0"/>
              <a:t>tvoří se kategorie, stanovují se průměry, upevňují se normy</a:t>
            </a:r>
            <a:r>
              <a:rPr lang="cs-CZ" dirty="0"/>
              <a:t>“ (269). </a:t>
            </a:r>
          </a:p>
          <a:p>
            <a:pPr>
              <a:lnSpc>
                <a:spcPct val="107000"/>
              </a:lnSpc>
              <a:spcAft>
                <a:spcPts val="800"/>
              </a:spcAft>
            </a:pPr>
            <a:r>
              <a:rPr lang="cs-CZ" dirty="0"/>
              <a:t>Vznik vědění, které umožňuje měření „</a:t>
            </a:r>
            <a:r>
              <a:rPr lang="cs-CZ" i="1" dirty="0"/>
              <a:t>globálních jevů, popis skupin, charakterizaci kolektivních faktů, odhadování individuálních odchylek</a:t>
            </a:r>
            <a:r>
              <a:rPr lang="cs-CZ" dirty="0"/>
              <a:t>“ (269).</a:t>
            </a: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Zkouška konstituuje individuum jako </a:t>
            </a:r>
            <a:r>
              <a:rPr lang="cs-CZ" dirty="0"/>
              <a:t>popsatelný a analyzovatelný objekt </a:t>
            </a:r>
          </a:p>
          <a:p>
            <a:pPr marL="0" indent="0" algn="just">
              <a:lnSpc>
                <a:spcPct val="107000"/>
              </a:lnSpc>
              <a:spcAft>
                <a:spcPts val="800"/>
              </a:spcAft>
              <a:buNone/>
            </a:pPr>
            <a:r>
              <a:rPr lang="cs-CZ" dirty="0"/>
              <a:t>„</a:t>
            </a:r>
            <a:r>
              <a:rPr lang="cs-CZ" i="1" dirty="0"/>
              <a:t>Zkouška stojí v centru procedur, které konstituují individuum jako účinek a objekt moci, jako účinek a objekt vědění</a:t>
            </a:r>
            <a:r>
              <a:rPr lang="cs-CZ" dirty="0"/>
              <a:t>“ (271). </a:t>
            </a: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Disciplinární </a:t>
            </a:r>
            <a:r>
              <a:rPr lang="cs-CZ"/>
              <a:t>výroba jednotlivců: </a:t>
            </a:r>
            <a:br>
              <a:rPr lang="cs-CZ"/>
            </a:br>
            <a:r>
              <a:rPr lang="cs-CZ"/>
              <a:t>c) zkouška</a:t>
            </a: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550" y="1905000"/>
            <a:ext cx="3861450" cy="3077547"/>
          </a:xfrm>
          <a:prstGeom prst="rect">
            <a:avLst/>
          </a:prstGeom>
        </p:spPr>
      </p:pic>
    </p:spTree>
    <p:extLst>
      <p:ext uri="{BB962C8B-B14F-4D97-AF65-F5344CB8AC3E}">
        <p14:creationId xmlns:p14="http://schemas.microsoft.com/office/powerpoint/2010/main" val="38085035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287971" y="1606420"/>
            <a:ext cx="9751768" cy="5251580"/>
          </a:xfrm>
        </p:spPr>
        <p:txBody>
          <a:bodyPr>
            <a:normAutofit lnSpcReduction="10000"/>
          </a:bodyPr>
          <a:lstStyle/>
          <a:p>
            <a:pPr>
              <a:lnSpc>
                <a:spcPct val="107000"/>
              </a:lnSpc>
              <a:spcAft>
                <a:spcPts val="800"/>
              </a:spcAft>
            </a:pPr>
            <a:r>
              <a:rPr lang="cs-CZ" b="1" dirty="0"/>
              <a:t>Vědy o člověku</a:t>
            </a:r>
            <a:r>
              <a:rPr lang="cs-CZ" dirty="0"/>
              <a:t> se podle </a:t>
            </a:r>
            <a:r>
              <a:rPr lang="cs-CZ" dirty="0" err="1"/>
              <a:t>Foucaulta</a:t>
            </a:r>
            <a:r>
              <a:rPr lang="cs-CZ" dirty="0"/>
              <a:t> nerodí z nějakého ušlechtilého zájmu o pochopení lidskosti, ale z disciplinárních materiálů a archivů o individuích a jejich prohřešcích.</a:t>
            </a:r>
          </a:p>
          <a:p>
            <a:pPr>
              <a:lnSpc>
                <a:spcPct val="107000"/>
              </a:lnSpc>
              <a:spcAft>
                <a:spcPts val="800"/>
              </a:spcAft>
            </a:pPr>
            <a:r>
              <a:rPr lang="cs-CZ" dirty="0"/>
              <a:t>V identifikačních a klasifikačních procedurách justice, policie, pedagogiky, medicíny a psychiatrie rozpoznává Foucault místo </a:t>
            </a:r>
            <a:r>
              <a:rPr lang="cs-CZ" b="1" dirty="0"/>
              <a:t>zrodu individua</a:t>
            </a:r>
            <a:r>
              <a:rPr lang="cs-CZ" dirty="0"/>
              <a:t> buržoazní společnosti: vypočitatelného člověka.</a:t>
            </a:r>
          </a:p>
          <a:p>
            <a:pPr>
              <a:lnSpc>
                <a:spcPct val="107000"/>
              </a:lnSpc>
              <a:spcAft>
                <a:spcPts val="800"/>
              </a:spcAft>
            </a:pPr>
            <a:r>
              <a:rPr lang="cs-CZ" dirty="0"/>
              <a:t>Moderní člověk je nepodstatná a beze zbytku popsatelná část velkého </a:t>
            </a:r>
            <a:r>
              <a:rPr lang="cs-CZ" dirty="0" err="1"/>
              <a:t>discplinárního</a:t>
            </a:r>
            <a:r>
              <a:rPr lang="cs-CZ" dirty="0"/>
              <a:t> aparátu. Žijeme ve věku inspekcí. Ze života se stala škola a ze školy se stalo permanentní zkoušení. </a:t>
            </a:r>
          </a:p>
          <a:p>
            <a:pPr>
              <a:lnSpc>
                <a:spcPct val="107000"/>
              </a:lnSpc>
              <a:spcAft>
                <a:spcPts val="800"/>
              </a:spcAft>
            </a:pPr>
            <a:r>
              <a:rPr lang="cs-CZ" dirty="0"/>
              <a:t>Disciplína nepracuje s davem; produkuje dokonale vycvičená individua.</a:t>
            </a:r>
          </a:p>
          <a:p>
            <a:pPr algn="just">
              <a:lnSpc>
                <a:spcPct val="107000"/>
              </a:lnSpc>
              <a:spcAft>
                <a:spcPts val="800"/>
              </a:spcAft>
            </a:pPr>
            <a:r>
              <a:rPr lang="cs-CZ" dirty="0"/>
              <a:t>„</a:t>
            </a:r>
            <a:r>
              <a:rPr lang="cs-CZ" i="1" dirty="0"/>
              <a:t>Musíme jednou provždy přestat popisovat účinky moci v termínech negativních: moc ‚vylučuje‘ , ‚utlačuje( (…). Moc ve skutečnosti produkuje. (…) Individuum patří k této produkci</a:t>
            </a:r>
            <a:r>
              <a:rPr lang="cs-CZ" dirty="0"/>
              <a:t>“ (274). Skutečná moc není zakazováním, ale produkováním. </a:t>
            </a:r>
          </a:p>
          <a:p>
            <a:pPr>
              <a:lnSpc>
                <a:spcPct val="107000"/>
              </a:lnSpc>
              <a:spcAft>
                <a:spcPts val="800"/>
              </a:spcAft>
            </a:pPr>
            <a:r>
              <a:rPr lang="cs-CZ" b="1" dirty="0"/>
              <a:t>Skutečná moc není zakazováním, ale produkováním. </a:t>
            </a:r>
          </a:p>
          <a:p>
            <a:pPr>
              <a:lnSpc>
                <a:spcPct val="107000"/>
              </a:lnSpc>
              <a:spcAft>
                <a:spcPts val="800"/>
              </a:spcAft>
            </a:pPr>
            <a:endParaRPr lang="cs-CZ" dirty="0"/>
          </a:p>
          <a:p>
            <a:pPr>
              <a:lnSpc>
                <a:spcPct val="107000"/>
              </a:lnSpc>
              <a:spcAft>
                <a:spcPts val="800"/>
              </a:spcAft>
            </a:pPr>
            <a:endParaRPr lang="cs-CZ" dirty="0"/>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a:xfrm>
            <a:off x="975360" y="419435"/>
            <a:ext cx="10529251" cy="1485565"/>
          </a:xfrm>
        </p:spPr>
        <p:txBody>
          <a:bodyPr>
            <a:normAutofit fontScale="90000"/>
          </a:bodyPr>
          <a:lstStyle/>
          <a:p>
            <a:r>
              <a:rPr lang="cs-CZ" sz="4000" dirty="0"/>
              <a:t>Disciplinární </a:t>
            </a:r>
            <a:r>
              <a:rPr lang="cs-CZ" sz="4000"/>
              <a:t>výroba jednotlivců a zrození věd o člověku</a:t>
            </a:r>
            <a:r>
              <a:rPr lang="cs-CZ"/>
              <a:t/>
            </a:r>
            <a:br>
              <a:rPr lang="cs-CZ"/>
            </a:b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919618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287971" y="1606420"/>
            <a:ext cx="6071551" cy="5251580"/>
          </a:xfrm>
        </p:spPr>
        <p:txBody>
          <a:bodyPr>
            <a:normAutofit/>
          </a:bodyPr>
          <a:lstStyle/>
          <a:p>
            <a:pPr>
              <a:lnSpc>
                <a:spcPct val="107000"/>
              </a:lnSpc>
              <a:spcAft>
                <a:spcPts val="800"/>
              </a:spcAft>
            </a:pPr>
            <a:r>
              <a:rPr lang="cs-CZ" dirty="0"/>
              <a:t>Ideální model pro rozvoj disciplín = </a:t>
            </a:r>
            <a:r>
              <a:rPr lang="cs-CZ" dirty="0" err="1"/>
              <a:t>Panopticon</a:t>
            </a:r>
            <a:r>
              <a:rPr lang="cs-CZ" dirty="0"/>
              <a:t>.</a:t>
            </a:r>
          </a:p>
          <a:p>
            <a:pPr>
              <a:lnSpc>
                <a:spcPct val="107000"/>
              </a:lnSpc>
              <a:spcAft>
                <a:spcPts val="800"/>
              </a:spcAft>
            </a:pPr>
            <a:r>
              <a:rPr lang="cs-CZ" dirty="0"/>
              <a:t>Forma vězení, kterou navrhl roku 1787 Jeremy </a:t>
            </a:r>
            <a:r>
              <a:rPr lang="cs-CZ" dirty="0" err="1"/>
              <a:t>Bentham</a:t>
            </a:r>
            <a:r>
              <a:rPr lang="cs-CZ" dirty="0"/>
              <a:t>.</a:t>
            </a:r>
          </a:p>
          <a:p>
            <a:pPr>
              <a:lnSpc>
                <a:spcPct val="107000"/>
              </a:lnSpc>
              <a:spcAft>
                <a:spcPts val="800"/>
              </a:spcAft>
            </a:pPr>
            <a:r>
              <a:rPr lang="cs-CZ" dirty="0"/>
              <a:t>Animace </a:t>
            </a:r>
            <a:r>
              <a:rPr lang="cs-CZ" dirty="0" err="1">
                <a:hlinkClick r:id="rId2"/>
              </a:rPr>
              <a:t>Panoptikonu</a:t>
            </a:r>
            <a:r>
              <a:rPr lang="cs-CZ" dirty="0"/>
              <a:t>.</a:t>
            </a:r>
          </a:p>
          <a:p>
            <a:pPr>
              <a:lnSpc>
                <a:spcPct val="107000"/>
              </a:lnSpc>
              <a:spcAft>
                <a:spcPts val="800"/>
              </a:spcAft>
            </a:pPr>
            <a:r>
              <a:rPr lang="cs-CZ" dirty="0" err="1"/>
              <a:t>Panoptická</a:t>
            </a:r>
            <a:r>
              <a:rPr lang="cs-CZ" dirty="0"/>
              <a:t> architektura je „</a:t>
            </a:r>
            <a:r>
              <a:rPr lang="cs-CZ" i="1" dirty="0"/>
              <a:t>stroj na homogenní účinky moci</a:t>
            </a:r>
            <a:r>
              <a:rPr lang="cs-CZ" dirty="0"/>
              <a:t>“ (284).</a:t>
            </a:r>
          </a:p>
          <a:p>
            <a:pPr>
              <a:lnSpc>
                <a:spcPct val="107000"/>
              </a:lnSpc>
              <a:spcAft>
                <a:spcPts val="800"/>
              </a:spcAft>
            </a:pPr>
            <a:r>
              <a:rPr lang="cs-CZ" dirty="0"/>
              <a:t>Model pro vězení, školy, špitály, internáty atd. </a:t>
            </a:r>
          </a:p>
          <a:p>
            <a:pPr>
              <a:lnSpc>
                <a:spcPct val="107000"/>
              </a:lnSpc>
              <a:spcAft>
                <a:spcPts val="800"/>
              </a:spcAft>
            </a:pPr>
            <a:r>
              <a:rPr lang="cs-CZ" dirty="0"/>
              <a:t>Ustavičný dozor: „</a:t>
            </a:r>
            <a:r>
              <a:rPr lang="cs-CZ" b="1" dirty="0"/>
              <a:t>vidět, a nebýt viděn</a:t>
            </a:r>
            <a:r>
              <a:rPr lang="cs-CZ" dirty="0"/>
              <a:t>“.</a:t>
            </a:r>
          </a:p>
          <a:p>
            <a:pPr algn="just">
              <a:lnSpc>
                <a:spcPct val="107000"/>
              </a:lnSpc>
              <a:spcAft>
                <a:spcPts val="800"/>
              </a:spcAft>
            </a:pPr>
            <a:r>
              <a:rPr lang="cs-CZ" dirty="0"/>
              <a:t>Efektivita Panoptika: „</a:t>
            </a:r>
            <a:r>
              <a:rPr lang="cs-CZ" i="1" dirty="0"/>
              <a:t>Umožňuje redukovat počet těch, kteří moc vykonávají, a přitom znásobit počet těch, nad nimiž je moc vykonávána</a:t>
            </a:r>
            <a:r>
              <a:rPr lang="cs-CZ" dirty="0"/>
              <a:t>“ (288). </a:t>
            </a:r>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a:xfrm>
            <a:off x="975360" y="419435"/>
            <a:ext cx="10529251" cy="1485565"/>
          </a:xfrm>
        </p:spPr>
        <p:txBody>
          <a:bodyPr>
            <a:normAutofit/>
          </a:bodyPr>
          <a:lstStyle/>
          <a:p>
            <a:r>
              <a:rPr lang="cs-CZ" sz="4000"/>
              <a:t>Panoptikum a panoptismus</a:t>
            </a:r>
            <a:r>
              <a:rPr lang="cs-CZ"/>
              <a:t/>
            </a:r>
            <a:br>
              <a:rPr lang="cs-CZ"/>
            </a:b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992" y="1149199"/>
            <a:ext cx="5306008" cy="5251601"/>
          </a:xfrm>
          <a:prstGeom prst="rect">
            <a:avLst/>
          </a:prstGeom>
        </p:spPr>
      </p:pic>
    </p:spTree>
    <p:extLst>
      <p:ext uri="{BB962C8B-B14F-4D97-AF65-F5344CB8AC3E}">
        <p14:creationId xmlns:p14="http://schemas.microsoft.com/office/powerpoint/2010/main" val="12750996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186612" y="1312506"/>
            <a:ext cx="6860299" cy="5545494"/>
          </a:xfrm>
        </p:spPr>
        <p:txBody>
          <a:bodyPr>
            <a:normAutofit lnSpcReduction="10000"/>
          </a:bodyPr>
          <a:lstStyle/>
          <a:p>
            <a:pPr algn="just">
              <a:lnSpc>
                <a:spcPct val="107000"/>
              </a:lnSpc>
              <a:spcAft>
                <a:spcPts val="800"/>
              </a:spcAft>
            </a:pPr>
            <a:r>
              <a:rPr lang="cs-CZ" dirty="0"/>
              <a:t>Disciplíny se prosadily, protože efektivně dokázaly produkovat </a:t>
            </a:r>
            <a:r>
              <a:rPr lang="cs-CZ" b="1" dirty="0"/>
              <a:t>politicky poslušná</a:t>
            </a:r>
            <a:r>
              <a:rPr lang="cs-CZ" dirty="0"/>
              <a:t> a ekonomicky </a:t>
            </a:r>
            <a:r>
              <a:rPr lang="cs-CZ" b="1" dirty="0"/>
              <a:t>užitečná</a:t>
            </a:r>
            <a:r>
              <a:rPr lang="cs-CZ" dirty="0"/>
              <a:t> individua. „</a:t>
            </a:r>
            <a:r>
              <a:rPr lang="cs-CZ" i="1" dirty="0"/>
              <a:t>Disciplíny jsou souborem nepatrných technických vynálezů, které dovolovaly zvětšovat užitnou velikost množství tím, že zmenšovaly potíže moci, která těmto množstvím právě proto, aby je učinila užitečnými, musí vládnout.</a:t>
            </a:r>
            <a:r>
              <a:rPr lang="cs-CZ" dirty="0"/>
              <a:t>“ (306) </a:t>
            </a:r>
          </a:p>
          <a:p>
            <a:pPr>
              <a:lnSpc>
                <a:spcPct val="107000"/>
              </a:lnSpc>
              <a:spcAft>
                <a:spcPts val="800"/>
              </a:spcAft>
            </a:pPr>
            <a:r>
              <a:rPr lang="cs-CZ" dirty="0"/>
              <a:t>Prudký růst populace v 19. století, kterou bylo nutné nějak zvládnout a zorganizovat. </a:t>
            </a:r>
          </a:p>
          <a:p>
            <a:pPr>
              <a:lnSpc>
                <a:spcPct val="107000"/>
              </a:lnSpc>
              <a:spcAft>
                <a:spcPts val="800"/>
              </a:spcAft>
            </a:pPr>
            <a:r>
              <a:rPr lang="cs-CZ" dirty="0">
                <a:solidFill>
                  <a:srgbClr val="000000"/>
                </a:solidFill>
                <a:ea typeface="Calibri" panose="020F0502020204030204" pitchFamily="34" charset="0"/>
                <a:cs typeface="Times New Roman" panose="02020603050405020304" pitchFamily="18" charset="0"/>
              </a:rPr>
              <a:t>Spojení s produkcí pravdy: </a:t>
            </a:r>
            <a:r>
              <a:rPr lang="cs-CZ" dirty="0"/>
              <a:t>psychiatrie, psychologie, </a:t>
            </a:r>
            <a:r>
              <a:rPr lang="cs-CZ" dirty="0" err="1"/>
              <a:t>psychopedagogika</a:t>
            </a:r>
            <a:r>
              <a:rPr lang="cs-CZ" dirty="0"/>
              <a:t>, pedagogika, kriminologie racionalizace práce (tj. managment). Tyto obory „</a:t>
            </a:r>
            <a:r>
              <a:rPr lang="cs-CZ" i="1" dirty="0"/>
              <a:t>a mnoho jiných podivných věd</a:t>
            </a:r>
            <a:r>
              <a:rPr lang="cs-CZ" dirty="0"/>
              <a:t>“ (313) jsou postaveny na „</a:t>
            </a:r>
            <a:r>
              <a:rPr lang="cs-CZ" i="1" dirty="0"/>
              <a:t>zlovolné a malicherné svědomitosti disciplín</a:t>
            </a:r>
            <a:r>
              <a:rPr lang="cs-CZ" dirty="0"/>
              <a:t>“ (313).</a:t>
            </a:r>
          </a:p>
          <a:p>
            <a:pPr>
              <a:lnSpc>
                <a:spcPct val="107000"/>
              </a:lnSpc>
              <a:spcAft>
                <a:spcPts val="800"/>
              </a:spcAft>
            </a:pPr>
            <a:r>
              <a:rPr lang="cs-CZ" dirty="0"/>
              <a:t>Systematizace, rozdělování a klasifikování a průměrování lidí do </a:t>
            </a:r>
            <a:r>
              <a:rPr lang="cs-CZ" b="1" dirty="0"/>
              <a:t>škatulek</a:t>
            </a:r>
            <a:r>
              <a:rPr lang="cs-CZ" dirty="0"/>
              <a:t>.</a:t>
            </a: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a:xfrm>
            <a:off x="975360" y="419435"/>
            <a:ext cx="10706567" cy="893071"/>
          </a:xfrm>
        </p:spPr>
        <p:txBody>
          <a:bodyPr>
            <a:normAutofit fontScale="90000"/>
          </a:bodyPr>
          <a:lstStyle/>
          <a:p>
            <a:r>
              <a:rPr lang="cs-CZ" sz="4000"/>
              <a:t>Disciplinární společnost: důvody</a:t>
            </a:r>
            <a:r>
              <a:rPr lang="cs-CZ"/>
              <a:t/>
            </a:r>
            <a:br>
              <a:rPr lang="cs-CZ"/>
            </a:b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6911" y="1606420"/>
            <a:ext cx="5158840" cy="4365172"/>
          </a:xfrm>
          <a:prstGeom prst="rect">
            <a:avLst/>
          </a:prstGeom>
        </p:spPr>
      </p:pic>
    </p:spTree>
    <p:extLst>
      <p:ext uri="{BB962C8B-B14F-4D97-AF65-F5344CB8AC3E}">
        <p14:creationId xmlns:p14="http://schemas.microsoft.com/office/powerpoint/2010/main" val="1212641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76AC066C-EA42-4A67-940D-8E436790ABB8}"/>
              </a:ext>
            </a:extLst>
          </p:cNvPr>
          <p:cNvSpPr>
            <a:spLocks noGrp="1"/>
          </p:cNvSpPr>
          <p:nvPr>
            <p:ph sz="half" idx="1"/>
          </p:nvPr>
        </p:nvSpPr>
        <p:spPr>
          <a:xfrm>
            <a:off x="186612" y="1312506"/>
            <a:ext cx="5990253" cy="5545494"/>
          </a:xfrm>
        </p:spPr>
        <p:txBody>
          <a:bodyPr>
            <a:normAutofit/>
          </a:bodyPr>
          <a:lstStyle/>
          <a:p>
            <a:pPr>
              <a:lnSpc>
                <a:spcPct val="107000"/>
              </a:lnSpc>
              <a:spcAft>
                <a:spcPts val="800"/>
              </a:spcAft>
            </a:pPr>
            <a:r>
              <a:rPr lang="cs-CZ" dirty="0"/>
              <a:t>Tři posuny genealogie vůči archeologii.</a:t>
            </a:r>
          </a:p>
          <a:p>
            <a:pPr>
              <a:lnSpc>
                <a:spcPct val="107000"/>
              </a:lnSpc>
              <a:spcAft>
                <a:spcPts val="800"/>
              </a:spcAft>
              <a:buFont typeface="+mj-lt"/>
              <a:buAutoNum type="arabicParenR"/>
            </a:pPr>
            <a:r>
              <a:rPr lang="cs-CZ" dirty="0" err="1"/>
              <a:t>Posund</a:t>
            </a:r>
            <a:r>
              <a:rPr lang="cs-CZ" dirty="0"/>
              <a:t> k praxi: k pochopení diskursu už neslouží analýza teoretických textů. </a:t>
            </a:r>
          </a:p>
          <a:p>
            <a:pPr>
              <a:lnSpc>
                <a:spcPct val="107000"/>
              </a:lnSpc>
              <a:spcAft>
                <a:spcPts val="800"/>
              </a:spcAft>
              <a:buFont typeface="+mj-lt"/>
              <a:buAutoNum type="arabicParenR"/>
            </a:pPr>
            <a:r>
              <a:rPr lang="cs-CZ" dirty="0">
                <a:solidFill>
                  <a:srgbClr val="000000"/>
                </a:solidFill>
                <a:ea typeface="Calibri" panose="020F0502020204030204" pitchFamily="34" charset="0"/>
                <a:cs typeface="Times New Roman" panose="02020603050405020304" pitchFamily="18" charset="0"/>
              </a:rPr>
              <a:t>G</a:t>
            </a:r>
            <a:r>
              <a:rPr lang="cs-CZ" dirty="0"/>
              <a:t>enealogie se tolik nekoncentruje na psané texty, ale primárním </a:t>
            </a:r>
            <a:r>
              <a:rPr lang="cs-CZ" dirty="0" err="1"/>
              <a:t>tématet</a:t>
            </a:r>
            <a:r>
              <a:rPr lang="cs-CZ" dirty="0"/>
              <a:t> genealogie: je individuum a jeho nebo její tělo. </a:t>
            </a:r>
          </a:p>
          <a:p>
            <a:pPr>
              <a:lnSpc>
                <a:spcPct val="107000"/>
              </a:lnSpc>
              <a:spcAft>
                <a:spcPts val="800"/>
              </a:spcAft>
              <a:buFont typeface="+mj-lt"/>
              <a:buAutoNum type="arabicParenR"/>
            </a:pPr>
            <a:r>
              <a:rPr lang="cs-CZ" dirty="0"/>
              <a:t>Genealogii nezajímá samoúčelné odhalování diskursů a jejich fungování: jeho zajímá to, jak jsou vytvářena individua, jak vznikají jednotlivé subjekty, jakožto důsledky fungování diskursů. </a:t>
            </a:r>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solidFill>
                <a:srgbClr val="000000"/>
              </a:solidFill>
              <a:ea typeface="Calibri" panose="020F0502020204030204" pitchFamily="34" charset="0"/>
              <a:cs typeface="Times New Roman" panose="02020603050405020304" pitchFamily="18" charset="0"/>
            </a:endParaRPr>
          </a:p>
          <a:p>
            <a:pPr>
              <a:lnSpc>
                <a:spcPct val="107000"/>
              </a:lnSpc>
              <a:spcAft>
                <a:spcPts val="800"/>
              </a:spcAft>
            </a:pPr>
            <a:endParaRPr lang="cs-CZ" dirty="0"/>
          </a:p>
        </p:txBody>
      </p:sp>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a:xfrm>
            <a:off x="975360" y="419435"/>
            <a:ext cx="10706567" cy="893071"/>
          </a:xfrm>
        </p:spPr>
        <p:txBody>
          <a:bodyPr>
            <a:normAutofit fontScale="90000"/>
          </a:bodyPr>
          <a:lstStyle/>
          <a:p>
            <a:r>
              <a:rPr lang="cs-CZ" sz="4000"/>
              <a:t>Genealogie vs. archeologie</a:t>
            </a:r>
            <a:r>
              <a:rPr lang="cs-CZ"/>
              <a:t/>
            </a:r>
            <a:br>
              <a:rPr lang="cs-CZ"/>
            </a:br>
            <a:endParaRPr lang="cs-CZ" dirty="0"/>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8" name="Zástupný obsah 5" descr="Obsah obrázku text, interiér, police&#10;&#10;Popis byl vytvořen automaticky">
            <a:extLst>
              <a:ext uri="{FF2B5EF4-FFF2-40B4-BE49-F238E27FC236}">
                <a16:creationId xmlns:a16="http://schemas.microsoft.com/office/drawing/2014/main" id="{E470F6ED-96E7-47E6-8D69-31C673A8FA35}"/>
              </a:ext>
            </a:extLst>
          </p:cNvPr>
          <p:cNvPicPr>
            <a:picLocks noGrp="1" noChangeAspect="1"/>
          </p:cNvPicPr>
          <p:nvPr>
            <p:ph sz="half" idx="2"/>
          </p:nvPr>
        </p:nvPicPr>
        <p:blipFill>
          <a:blip r:embed="rId2"/>
          <a:stretch>
            <a:fillRect/>
          </a:stretch>
        </p:blipFill>
        <p:spPr>
          <a:xfrm>
            <a:off x="6441589" y="1312505"/>
            <a:ext cx="5741516" cy="3614057"/>
          </a:xfrm>
        </p:spPr>
      </p:pic>
    </p:spTree>
    <p:extLst>
      <p:ext uri="{BB962C8B-B14F-4D97-AF65-F5344CB8AC3E}">
        <p14:creationId xmlns:p14="http://schemas.microsoft.com/office/powerpoint/2010/main" val="40249194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7. Dějiny sexuality – Vůle k vědění</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6609" y="1606421"/>
            <a:ext cx="3057525" cy="4876800"/>
          </a:xfrm>
          <a:prstGeom prst="rect">
            <a:avLst/>
          </a:prstGeom>
        </p:spPr>
      </p:pic>
    </p:spTree>
    <p:extLst>
      <p:ext uri="{BB962C8B-B14F-4D97-AF65-F5344CB8AC3E}">
        <p14:creationId xmlns:p14="http://schemas.microsoft.com/office/powerpoint/2010/main" val="2788902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p:txBody>
          <a:bodyPr/>
          <a:lstStyle/>
          <a:p>
            <a:r>
              <a:rPr lang="cs-CZ" dirty="0"/>
              <a:t>1976 – Dějiny sexuality – 1. díl: </a:t>
            </a:r>
            <a:r>
              <a:rPr lang="cs-CZ" i="1" dirty="0"/>
              <a:t>Vůle k vědění</a:t>
            </a:r>
            <a:r>
              <a:rPr lang="cs-CZ" dirty="0"/>
              <a:t>.</a:t>
            </a:r>
          </a:p>
          <a:p>
            <a:r>
              <a:rPr lang="cs-CZ" dirty="0"/>
              <a:t>Projekt genealogie sexuality, který nebyl dokončen.</a:t>
            </a:r>
          </a:p>
          <a:p>
            <a:r>
              <a:rPr lang="cs-CZ" dirty="0"/>
              <a:t>1984 – po F. smrti vyšel 2. a 3. díl </a:t>
            </a:r>
            <a:r>
              <a:rPr lang="cs-CZ" i="1" dirty="0"/>
              <a:t>Dějin sexuality </a:t>
            </a:r>
            <a:r>
              <a:rPr lang="cs-CZ" dirty="0"/>
              <a:t>: pojednávají o něčem jiném, než F. původně oznamoval.</a:t>
            </a:r>
          </a:p>
          <a:p>
            <a:r>
              <a:rPr lang="cs-CZ" dirty="0"/>
              <a:t>Tématem </a:t>
            </a:r>
            <a:r>
              <a:rPr lang="cs-CZ" i="1" dirty="0" err="1"/>
              <a:t>DějSex</a:t>
            </a:r>
            <a:r>
              <a:rPr lang="cs-CZ" dirty="0"/>
              <a:t> nejsou dějiny sexuálních zvyklostí/praktik, jak se tyto zvyklosti staly objektem vědění, jak jsou napojeny na produkci diskursů a na instituce a mechanismy moci. </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Dějiny sexuality – přehled</a:t>
            </a:r>
          </a:p>
        </p:txBody>
      </p:sp>
      <p:pic>
        <p:nvPicPr>
          <p:cNvPr id="5" name="Obrázek 4" descr="Obsah obrázku text, malování&#10;&#10;Popis byl vytvořen automaticky">
            <a:extLst>
              <a:ext uri="{FF2B5EF4-FFF2-40B4-BE49-F238E27FC236}">
                <a16:creationId xmlns:a16="http://schemas.microsoft.com/office/drawing/2014/main" id="{00367F1B-1916-4478-8287-F2B6553D0C88}"/>
              </a:ext>
            </a:extLst>
          </p:cNvPr>
          <p:cNvPicPr>
            <a:picLocks noChangeAspect="1"/>
          </p:cNvPicPr>
          <p:nvPr/>
        </p:nvPicPr>
        <p:blipFill>
          <a:blip r:embed="rId2"/>
          <a:stretch>
            <a:fillRect/>
          </a:stretch>
        </p:blipFill>
        <p:spPr>
          <a:xfrm>
            <a:off x="8868427" y="509233"/>
            <a:ext cx="3323573" cy="2213928"/>
          </a:xfrm>
          <a:prstGeom prst="rect">
            <a:avLst/>
          </a:prstGeom>
        </p:spPr>
      </p:pic>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7892639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4140230" y="1261760"/>
            <a:ext cx="7364381" cy="4552685"/>
          </a:xfrm>
        </p:spPr>
        <p:txBody>
          <a:bodyPr>
            <a:normAutofit/>
          </a:bodyPr>
          <a:lstStyle/>
          <a:p>
            <a:r>
              <a:rPr lang="cs-CZ" b="1" dirty="0"/>
              <a:t>Represivní hypotéza</a:t>
            </a:r>
            <a:r>
              <a:rPr lang="cs-CZ" dirty="0"/>
              <a:t> = populární přesvědčení, že sexualita byla v 19. a první polovině 20. století potlačována a zamlčována (puritanismus); v polovině 20. století údajně přišlo osvobození: </a:t>
            </a:r>
            <a:r>
              <a:rPr lang="cs-CZ" dirty="0" err="1"/>
              <a:t>hippies</a:t>
            </a:r>
            <a:r>
              <a:rPr lang="cs-CZ" dirty="0"/>
              <a:t>, sex, drogy a </a:t>
            </a:r>
            <a:r>
              <a:rPr lang="cs-CZ" dirty="0" err="1"/>
              <a:t>rock’n’roll</a:t>
            </a:r>
            <a:r>
              <a:rPr lang="cs-CZ" dirty="0"/>
              <a:t>.</a:t>
            </a:r>
          </a:p>
          <a:p>
            <a:r>
              <a:rPr lang="cs-CZ" dirty="0" err="1"/>
              <a:t>Hippies</a:t>
            </a:r>
            <a:r>
              <a:rPr lang="cs-CZ" dirty="0"/>
              <a:t> a levice v 1970’s: </a:t>
            </a:r>
            <a:r>
              <a:rPr lang="cs-CZ" u="sng" dirty="0"/>
              <a:t>sexuální svobodomyslnost </a:t>
            </a:r>
            <a:r>
              <a:rPr lang="cs-CZ" dirty="0"/>
              <a:t>– projev pokroku; ostatní jsou pokrytci</a:t>
            </a:r>
          </a:p>
          <a:p>
            <a:r>
              <a:rPr lang="cs-CZ" u="sng" dirty="0"/>
              <a:t>F. odmítá represivní hypotézu</a:t>
            </a:r>
            <a:r>
              <a:rPr lang="cs-CZ" dirty="0"/>
              <a:t>: jistě docházelo od novověku k zostřené kontrole sex. chování, ale represe je jen povrchní jev</a:t>
            </a:r>
          </a:p>
          <a:p>
            <a:r>
              <a:rPr lang="cs-CZ" dirty="0"/>
              <a:t>Ve skutečnost sexualita nebyla v moderní společnosti potlačována, ale byla předmětem enormního zájmu – „</a:t>
            </a:r>
            <a:r>
              <a:rPr lang="cs-CZ" i="1" dirty="0"/>
              <a:t>diskursivní exploze</a:t>
            </a:r>
            <a:r>
              <a:rPr lang="cs-CZ" dirty="0"/>
              <a:t>“: sexualita se stala tématem až úzkostlivého zájmu, podrobného zkoumání, poťouchlého sledování a využitelného normalizování.</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Represivní hypotéza</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7" name="Obrázek 6" descr="Obsah obrázku osoba, lidé, dav&#10;&#10;Popis byl vytvořen automaticky">
            <a:extLst>
              <a:ext uri="{FF2B5EF4-FFF2-40B4-BE49-F238E27FC236}">
                <a16:creationId xmlns:a16="http://schemas.microsoft.com/office/drawing/2014/main" id="{322B90A3-44CB-4A12-AAAF-8DC50A22723C}"/>
              </a:ext>
            </a:extLst>
          </p:cNvPr>
          <p:cNvPicPr>
            <a:picLocks noChangeAspect="1"/>
          </p:cNvPicPr>
          <p:nvPr/>
        </p:nvPicPr>
        <p:blipFill>
          <a:blip r:embed="rId2"/>
          <a:stretch>
            <a:fillRect/>
          </a:stretch>
        </p:blipFill>
        <p:spPr>
          <a:xfrm>
            <a:off x="184512" y="1261760"/>
            <a:ext cx="3882391" cy="5596240"/>
          </a:xfrm>
          <a:prstGeom prst="rect">
            <a:avLst/>
          </a:prstGeom>
        </p:spPr>
      </p:pic>
    </p:spTree>
    <p:extLst>
      <p:ext uri="{BB962C8B-B14F-4D97-AF65-F5344CB8AC3E}">
        <p14:creationId xmlns:p14="http://schemas.microsoft.com/office/powerpoint/2010/main" val="3938660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367246"/>
            <a:ext cx="10529252" cy="4543976"/>
          </a:xfrm>
        </p:spPr>
        <p:txBody>
          <a:bodyPr/>
          <a:lstStyle/>
          <a:p>
            <a:r>
              <a:rPr lang="cs-CZ" dirty="0"/>
              <a:t>Křesťan se měl vyznat ze svodů tělesnosti: zpovědníci chtěli nejmenší podrobnosti o aktech i o tužbách.</a:t>
            </a:r>
          </a:p>
          <a:p>
            <a:r>
              <a:rPr lang="cs-CZ" dirty="0"/>
              <a:t>Výsledkem zpovědi pro zpovídaného mělo být hlavně </a:t>
            </a:r>
            <a:r>
              <a:rPr lang="cs-CZ" dirty="0" err="1"/>
              <a:t>sebezpoznání</a:t>
            </a:r>
            <a:r>
              <a:rPr lang="cs-CZ" dirty="0"/>
              <a:t> – ale to </a:t>
            </a:r>
            <a:r>
              <a:rPr lang="cs-CZ" dirty="0" err="1"/>
              <a:t>závsilo</a:t>
            </a:r>
            <a:r>
              <a:rPr lang="cs-CZ" dirty="0"/>
              <a:t> na kategoriích, které užíval zpovědník (trest, vina, abnormalita atp.).</a:t>
            </a:r>
          </a:p>
          <a:p>
            <a:r>
              <a:rPr lang="cs-CZ" dirty="0"/>
              <a:t>V moderní době se zpovědní praxe rozšířila do celé společnosti.</a:t>
            </a:r>
          </a:p>
          <a:p>
            <a:r>
              <a:rPr lang="cs-CZ" dirty="0"/>
              <a:t>Zpovědníkem se stal lékař, psychiatr, psycholog, pedagog, vyšetřovatel, vychovatel.</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Nárůst diskursů o sexu: 1. Zpověď</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7" name="Obrázek 6">
            <a:extLst>
              <a:ext uri="{FF2B5EF4-FFF2-40B4-BE49-F238E27FC236}">
                <a16:creationId xmlns:a16="http://schemas.microsoft.com/office/drawing/2014/main" id="{FDBED931-1626-443C-BB53-24B9D21A656E}"/>
              </a:ext>
            </a:extLst>
          </p:cNvPr>
          <p:cNvPicPr>
            <a:picLocks noChangeAspect="1"/>
          </p:cNvPicPr>
          <p:nvPr/>
        </p:nvPicPr>
        <p:blipFill>
          <a:blip r:embed="rId2"/>
          <a:stretch>
            <a:fillRect/>
          </a:stretch>
        </p:blipFill>
        <p:spPr>
          <a:xfrm>
            <a:off x="185874" y="3614057"/>
            <a:ext cx="4869028" cy="3243943"/>
          </a:xfrm>
          <a:prstGeom prst="rect">
            <a:avLst/>
          </a:prstGeom>
        </p:spPr>
      </p:pic>
    </p:spTree>
    <p:extLst>
      <p:ext uri="{BB962C8B-B14F-4D97-AF65-F5344CB8AC3E}">
        <p14:creationId xmlns:p14="http://schemas.microsoft.com/office/powerpoint/2010/main" val="301048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774371"/>
            <a:ext cx="5937834" cy="4813465"/>
          </a:xfrm>
        </p:spPr>
        <p:txBody>
          <a:bodyPr/>
          <a:lstStyle/>
          <a:p>
            <a:r>
              <a:rPr lang="cs-CZ" dirty="0"/>
              <a:t>Zpověď byla přenesena i do věd o člověku : </a:t>
            </a:r>
          </a:p>
          <a:p>
            <a:pPr marL="0" indent="0" algn="just">
              <a:buNone/>
              <a:tabLst>
                <a:tab pos="5651500" algn="r"/>
              </a:tabLst>
            </a:pPr>
            <a:r>
              <a:rPr lang="cs-CZ" dirty="0"/>
              <a:t>„</a:t>
            </a:r>
            <a:r>
              <a:rPr lang="cs-CZ" i="1" dirty="0"/>
              <a:t>Západní člověk je již tři století připoután k úloze říkat vše o svém sexu.</a:t>
            </a:r>
            <a:r>
              <a:rPr lang="cs-CZ" dirty="0"/>
              <a:t>“ 	(35)</a:t>
            </a:r>
          </a:p>
          <a:p>
            <a:r>
              <a:rPr lang="cs-CZ" dirty="0"/>
              <a:t>Zevrubné informace o sex. životě se staly zdrojem dat pro „podivné“ vědy o člověku (pedagogika, psychologie, sexuologie…)</a:t>
            </a:r>
          </a:p>
          <a:p>
            <a:r>
              <a:rPr lang="cs-CZ" dirty="0"/>
              <a:t>Podle jsme se stali „</a:t>
            </a:r>
            <a:r>
              <a:rPr lang="cs-CZ" i="1" dirty="0"/>
              <a:t>doznávající společností</a:t>
            </a:r>
            <a:r>
              <a:rPr lang="cs-CZ" dirty="0"/>
              <a:t>“ (70).</a:t>
            </a:r>
          </a:p>
          <a:p>
            <a:r>
              <a:rPr lang="cs-CZ" dirty="0"/>
              <a:t>Doznání je důležitým faktorem utváření moderní individuality: </a:t>
            </a:r>
          </a:p>
          <a:p>
            <a:pPr marL="0" indent="0" algn="just">
              <a:buNone/>
              <a:tabLst>
                <a:tab pos="5651500" algn="r"/>
              </a:tabLst>
            </a:pPr>
            <a:r>
              <a:rPr lang="cs-CZ" dirty="0"/>
              <a:t>„</a:t>
            </a:r>
            <a:r>
              <a:rPr lang="cs-CZ" i="1" dirty="0"/>
              <a:t>Moc vepsala doznání k pravdě do základu procedur individuace</a:t>
            </a:r>
            <a:r>
              <a:rPr lang="cs-CZ" dirty="0"/>
              <a:t>.“ 	(70)</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8" name="Obrázek 7">
            <a:extLst>
              <a:ext uri="{FF2B5EF4-FFF2-40B4-BE49-F238E27FC236}">
                <a16:creationId xmlns:a16="http://schemas.microsoft.com/office/drawing/2014/main" id="{4EC65C21-BCAD-4FA5-874D-249292C7C028}"/>
              </a:ext>
            </a:extLst>
          </p:cNvPr>
          <p:cNvPicPr>
            <a:picLocks noChangeAspect="1"/>
          </p:cNvPicPr>
          <p:nvPr/>
        </p:nvPicPr>
        <p:blipFill>
          <a:blip r:embed="rId2"/>
          <a:stretch>
            <a:fillRect/>
          </a:stretch>
        </p:blipFill>
        <p:spPr>
          <a:xfrm>
            <a:off x="6913194" y="1774372"/>
            <a:ext cx="5278806" cy="3458528"/>
          </a:xfrm>
          <a:prstGeom prst="rect">
            <a:avLst/>
          </a:prstGeom>
        </p:spPr>
      </p:pic>
    </p:spTree>
    <p:extLst>
      <p:ext uri="{BB962C8B-B14F-4D97-AF65-F5344CB8AC3E}">
        <p14:creationId xmlns:p14="http://schemas.microsoft.com/office/powerpoint/2010/main" val="3328526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a:extLst>
              <a:ext uri="{FF2B5EF4-FFF2-40B4-BE49-F238E27FC236}">
                <a16:creationId xmlns:a16="http://schemas.microsoft.com/office/drawing/2014/main" id="{DEB4A2BF-97B6-40AD-93B5-78F74935D2FA}"/>
              </a:ext>
            </a:extLst>
          </p:cNvPr>
          <p:cNvSpPr>
            <a:spLocks noGrp="1"/>
          </p:cNvSpPr>
          <p:nvPr>
            <p:ph sz="half" idx="2"/>
          </p:nvPr>
        </p:nvSpPr>
        <p:spPr>
          <a:xfrm>
            <a:off x="687390" y="1045028"/>
            <a:ext cx="5592828" cy="5812971"/>
          </a:xfrm>
        </p:spPr>
        <p:txBody>
          <a:bodyPr>
            <a:normAutofit lnSpcReduction="10000"/>
          </a:bodyPr>
          <a:lstStyle/>
          <a:p>
            <a:r>
              <a:rPr lang="cs-CZ" dirty="0"/>
              <a:t>1926 Narozen v </a:t>
            </a:r>
            <a:r>
              <a:rPr lang="cs-CZ" dirty="0" err="1"/>
              <a:t>Poitiers</a:t>
            </a:r>
            <a:r>
              <a:rPr lang="cs-CZ" dirty="0"/>
              <a:t> jako syn lékaře.</a:t>
            </a:r>
          </a:p>
          <a:p>
            <a:r>
              <a:rPr lang="cs-CZ" dirty="0"/>
              <a:t>1945 Ochod do Paříže.</a:t>
            </a:r>
          </a:p>
          <a:p>
            <a:r>
              <a:rPr lang="cs-CZ" dirty="0"/>
              <a:t>1945-1951 </a:t>
            </a:r>
            <a:r>
              <a:rPr lang="cs-CZ" dirty="0" err="1"/>
              <a:t>École</a:t>
            </a:r>
            <a:r>
              <a:rPr lang="cs-CZ" dirty="0"/>
              <a:t> </a:t>
            </a:r>
            <a:r>
              <a:rPr lang="cs-CZ" dirty="0" err="1"/>
              <a:t>normale</a:t>
            </a:r>
            <a:r>
              <a:rPr lang="cs-CZ" dirty="0"/>
              <a:t> </a:t>
            </a:r>
            <a:r>
              <a:rPr lang="cs-CZ" dirty="0" err="1"/>
              <a:t>superiere</a:t>
            </a:r>
            <a:r>
              <a:rPr lang="cs-CZ" dirty="0"/>
              <a:t> – obory psychologie – filosofie.</a:t>
            </a:r>
          </a:p>
          <a:p>
            <a:r>
              <a:rPr lang="cs-CZ" dirty="0"/>
              <a:t>Pokus o sebevraždu, patrně kvůli homosexualitě (1952 A. </a:t>
            </a:r>
            <a:r>
              <a:rPr lang="cs-CZ" dirty="0" err="1"/>
              <a:t>Turing</a:t>
            </a:r>
            <a:r>
              <a:rPr lang="cs-CZ" dirty="0"/>
              <a:t> odsouzen k chemické </a:t>
            </a:r>
            <a:r>
              <a:rPr lang="cs-CZ" dirty="0" err="1"/>
              <a:t>kastastraci</a:t>
            </a:r>
            <a:r>
              <a:rPr lang="cs-CZ" dirty="0"/>
              <a:t>!)</a:t>
            </a:r>
          </a:p>
          <a:p>
            <a:r>
              <a:rPr lang="cs-CZ" dirty="0"/>
              <a:t>1951-1955 Psycholog v nemocnicích, členství ve francouzské komunistické straně.</a:t>
            </a:r>
          </a:p>
          <a:p>
            <a:r>
              <a:rPr lang="cs-CZ" dirty="0"/>
              <a:t>1955 Švédsko, Uppsala</a:t>
            </a:r>
          </a:p>
          <a:p>
            <a:r>
              <a:rPr lang="cs-CZ" dirty="0"/>
              <a:t>1958 Varšava</a:t>
            </a:r>
          </a:p>
          <a:p>
            <a:r>
              <a:rPr lang="cs-CZ" dirty="0"/>
              <a:t>1959 Hamburg</a:t>
            </a:r>
          </a:p>
          <a:p>
            <a:r>
              <a:rPr lang="cs-CZ" dirty="0"/>
              <a:t>1960 Návrat do Francie. </a:t>
            </a:r>
          </a:p>
          <a:p>
            <a:r>
              <a:rPr lang="cs-CZ" dirty="0"/>
              <a:t>1961 Vydává doktorskou práci Dějiny šílenství.</a:t>
            </a:r>
          </a:p>
          <a:p>
            <a:r>
              <a:rPr lang="cs-CZ" dirty="0"/>
              <a:t>1962 Profesor na univerzitě v </a:t>
            </a:r>
            <a:r>
              <a:rPr lang="cs-CZ" dirty="0" err="1"/>
              <a:t>Clermont-Ferrandu</a:t>
            </a:r>
            <a:r>
              <a:rPr lang="cs-CZ" dirty="0"/>
              <a:t>.</a:t>
            </a:r>
          </a:p>
          <a:p>
            <a:r>
              <a:rPr lang="cs-CZ" dirty="0"/>
              <a:t>1966 Přednášky v Tunisu, Slova a věci</a:t>
            </a:r>
          </a:p>
        </p:txBody>
      </p:sp>
      <p:sp>
        <p:nvSpPr>
          <p:cNvPr id="7" name="Zástupný symbol pro obsah 6">
            <a:extLst>
              <a:ext uri="{FF2B5EF4-FFF2-40B4-BE49-F238E27FC236}">
                <a16:creationId xmlns:a16="http://schemas.microsoft.com/office/drawing/2014/main" id="{87A46943-FD62-43D8-B42C-212928D3F78A}"/>
              </a:ext>
            </a:extLst>
          </p:cNvPr>
          <p:cNvSpPr>
            <a:spLocks noGrp="1"/>
          </p:cNvSpPr>
          <p:nvPr>
            <p:ph sz="quarter" idx="4"/>
          </p:nvPr>
        </p:nvSpPr>
        <p:spPr>
          <a:xfrm>
            <a:off x="6219216" y="1045028"/>
            <a:ext cx="5592828" cy="5812971"/>
          </a:xfrm>
        </p:spPr>
        <p:txBody>
          <a:bodyPr>
            <a:normAutofit fontScale="92500" lnSpcReduction="10000"/>
          </a:bodyPr>
          <a:lstStyle/>
          <a:p>
            <a:r>
              <a:rPr lang="cs-CZ" dirty="0"/>
              <a:t>1968 Profesor na univerzitě ve </a:t>
            </a:r>
            <a:r>
              <a:rPr lang="cs-CZ" dirty="0" err="1"/>
              <a:t>Vincennes</a:t>
            </a:r>
            <a:r>
              <a:rPr lang="cs-CZ" dirty="0"/>
              <a:t>, angažovanost ve studentském hnutí.</a:t>
            </a:r>
          </a:p>
          <a:p>
            <a:r>
              <a:rPr lang="cs-CZ" dirty="0"/>
              <a:t>1969 Archeologie vědění.</a:t>
            </a:r>
          </a:p>
          <a:p>
            <a:r>
              <a:rPr lang="cs-CZ" dirty="0"/>
              <a:t>1970 Nástup na </a:t>
            </a:r>
            <a:r>
              <a:rPr lang="cs-CZ" dirty="0" err="1"/>
              <a:t>Collège</a:t>
            </a:r>
            <a:r>
              <a:rPr lang="cs-CZ" dirty="0"/>
              <a:t> de France.</a:t>
            </a:r>
          </a:p>
          <a:p>
            <a:r>
              <a:rPr lang="cs-CZ" dirty="0"/>
              <a:t>1971 Informační skupina o vězeních.</a:t>
            </a:r>
          </a:p>
          <a:p>
            <a:r>
              <a:rPr lang="cs-CZ" dirty="0"/>
              <a:t>70. léta: Prototyp angažovaného intelektuála; íránská revoluce.</a:t>
            </a:r>
          </a:p>
          <a:p>
            <a:r>
              <a:rPr lang="cs-CZ" dirty="0"/>
              <a:t>1975 Dohlížet a trestat.</a:t>
            </a:r>
          </a:p>
          <a:p>
            <a:r>
              <a:rPr lang="cs-CZ" dirty="0"/>
              <a:t>1975 Dějiny sexuality 1. Vůle k vědění.</a:t>
            </a:r>
          </a:p>
          <a:p>
            <a:r>
              <a:rPr lang="cs-CZ" dirty="0"/>
              <a:t>1975 Profesor na univerzitě v Berkeley</a:t>
            </a:r>
          </a:p>
          <a:p>
            <a:r>
              <a:rPr lang="cs-CZ" dirty="0"/>
              <a:t>„</a:t>
            </a:r>
            <a:r>
              <a:rPr lang="cs-CZ" i="1" dirty="0" err="1"/>
              <a:t>Foucaultovo</a:t>
            </a:r>
            <a:r>
              <a:rPr lang="cs-CZ" i="1" dirty="0"/>
              <a:t> jméno přitahuje davy studentů, stačí, aby bylo na plakátě, a posluchárny jsou nabité. (…) Jeho přednášky jsou vlastně spíš mítinky, účast je tak obrovská, že musí nastoupit policie a uzavřít vchody</a:t>
            </a:r>
            <a:r>
              <a:rPr lang="cs-CZ" dirty="0"/>
              <a:t>“ (</a:t>
            </a:r>
            <a:r>
              <a:rPr lang="cs-CZ" dirty="0" err="1"/>
              <a:t>Eribon</a:t>
            </a:r>
            <a:r>
              <a:rPr lang="cs-CZ" dirty="0"/>
              <a:t>, str. 320 n.).</a:t>
            </a:r>
          </a:p>
          <a:p>
            <a:r>
              <a:rPr lang="cs-CZ" dirty="0"/>
              <a:t>Sblížení s homosexuální komunitou v San Franciscu.</a:t>
            </a:r>
          </a:p>
          <a:p>
            <a:r>
              <a:rPr lang="cs-CZ" dirty="0"/>
              <a:t>Umírá na HIV 25. června 1984 ve 13:15.</a:t>
            </a:r>
          </a:p>
        </p:txBody>
      </p:sp>
      <p:sp>
        <p:nvSpPr>
          <p:cNvPr id="2" name="Nadpis 1">
            <a:extLst>
              <a:ext uri="{FF2B5EF4-FFF2-40B4-BE49-F238E27FC236}">
                <a16:creationId xmlns:a16="http://schemas.microsoft.com/office/drawing/2014/main" id="{2ADFA838-6CE3-495D-BCF6-CF61D4AD3E76}"/>
              </a:ext>
            </a:extLst>
          </p:cNvPr>
          <p:cNvSpPr>
            <a:spLocks noGrp="1"/>
          </p:cNvSpPr>
          <p:nvPr>
            <p:ph type="title"/>
          </p:nvPr>
        </p:nvSpPr>
        <p:spPr>
          <a:xfrm>
            <a:off x="975360" y="264873"/>
            <a:ext cx="10529251" cy="1280890"/>
          </a:xfrm>
        </p:spPr>
        <p:txBody>
          <a:bodyPr/>
          <a:lstStyle/>
          <a:p>
            <a:r>
              <a:rPr lang="cs-CZ" dirty="0"/>
              <a:t>Biografie</a:t>
            </a:r>
          </a:p>
        </p:txBody>
      </p:sp>
      <p:sp>
        <p:nvSpPr>
          <p:cNvPr id="5" name="TextovéPole 4">
            <a:extLst>
              <a:ext uri="{FF2B5EF4-FFF2-40B4-BE49-F238E27FC236}">
                <a16:creationId xmlns:a16="http://schemas.microsoft.com/office/drawing/2014/main" id="{782E75AB-9E66-408B-AE99-056762C8DAD5}"/>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489184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5252126" y="1256212"/>
            <a:ext cx="6783120" cy="5601788"/>
          </a:xfrm>
        </p:spPr>
        <p:txBody>
          <a:bodyPr>
            <a:normAutofit lnSpcReduction="10000"/>
          </a:bodyPr>
          <a:lstStyle/>
          <a:p>
            <a:r>
              <a:rPr lang="cs-CZ" dirty="0"/>
              <a:t>„</a:t>
            </a:r>
            <a:r>
              <a:rPr lang="cs-CZ" i="1" dirty="0"/>
              <a:t>Veřejný zájem</a:t>
            </a:r>
            <a:r>
              <a:rPr lang="cs-CZ" dirty="0"/>
              <a:t>“. </a:t>
            </a:r>
          </a:p>
          <a:p>
            <a:r>
              <a:rPr lang="cs-CZ" dirty="0"/>
              <a:t>Politický, ekonomický a technický podnět mluvit o sexu: šlo o to regulovat sex a využívat ho tak, aby přispíval obecnému zájmu společnosti. </a:t>
            </a:r>
          </a:p>
          <a:p>
            <a:r>
              <a:rPr lang="cs-CZ" dirty="0"/>
              <a:t>Moderní vlády si uvědomily, že nepracují s občany, ale populacemi:</a:t>
            </a:r>
          </a:p>
          <a:p>
            <a:r>
              <a:rPr lang="cs-CZ" dirty="0"/>
              <a:t>Klíčový parametr populace: početnost – proto se jádrem politicko-ekonomického problému populace stala sexualita.</a:t>
            </a:r>
          </a:p>
          <a:p>
            <a:pPr>
              <a:tabLst>
                <a:tab pos="6548438" algn="r"/>
              </a:tabLst>
            </a:pPr>
            <a:r>
              <a:rPr lang="cs-CZ" dirty="0"/>
              <a:t>Sexualita stala předmětem kvantitativních a kauzálních výzkumů: </a:t>
            </a:r>
          </a:p>
          <a:p>
            <a:pPr marL="0" indent="0" algn="just">
              <a:buNone/>
              <a:tabLst>
                <a:tab pos="6548438" algn="r"/>
              </a:tabLst>
            </a:pPr>
            <a:r>
              <a:rPr lang="cs-CZ" dirty="0"/>
              <a:t>„</a:t>
            </a:r>
            <a:r>
              <a:rPr lang="cs-CZ" i="1" dirty="0"/>
              <a:t>je třeba analyzovat čísla porodnosti, sňatkového věku, legitimních a nelegitimních porodů, předčasnosti a četnosti pohlavních styků, metod jež je činí plodnými či neplodnými, účinek celibátu či zákazů, praktik analýzy, matematizace, klasifikace a kategorizace, v zabraňujících početí.</a:t>
            </a:r>
            <a:r>
              <a:rPr lang="cs-CZ" dirty="0"/>
              <a:t>“ 	(33)</a:t>
            </a:r>
          </a:p>
          <a:p>
            <a:r>
              <a:rPr lang="cs-CZ" dirty="0"/>
              <a:t>Články z 1920’s a 1930’s: pohlavní život mladých </a:t>
            </a:r>
            <a:r>
              <a:rPr lang="cs-CZ" dirty="0">
                <a:hlinkClick r:id="rId2"/>
              </a:rPr>
              <a:t>dívek</a:t>
            </a:r>
            <a:r>
              <a:rPr lang="cs-CZ" dirty="0"/>
              <a:t>; intimní </a:t>
            </a:r>
            <a:r>
              <a:rPr lang="cs-CZ" dirty="0">
                <a:hlinkClick r:id="rId3"/>
              </a:rPr>
              <a:t>hygiena</a:t>
            </a:r>
            <a:r>
              <a:rPr lang="cs-CZ" dirty="0"/>
              <a:t> 1920.</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Nárůst diskursů o sexu: 2. Zkoumání populace</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D46740CC-7D54-443C-99B9-9994A4542122}"/>
              </a:ext>
            </a:extLst>
          </p:cNvPr>
          <p:cNvPicPr>
            <a:picLocks noChangeAspect="1"/>
          </p:cNvPicPr>
          <p:nvPr/>
        </p:nvPicPr>
        <p:blipFill>
          <a:blip r:embed="rId4"/>
          <a:stretch>
            <a:fillRect/>
          </a:stretch>
        </p:blipFill>
        <p:spPr>
          <a:xfrm>
            <a:off x="261551" y="1256213"/>
            <a:ext cx="4990574" cy="4058506"/>
          </a:xfrm>
          <a:prstGeom prst="rect">
            <a:avLst/>
          </a:prstGeom>
        </p:spPr>
      </p:pic>
    </p:spTree>
    <p:extLst>
      <p:ext uri="{BB962C8B-B14F-4D97-AF65-F5344CB8AC3E}">
        <p14:creationId xmlns:p14="http://schemas.microsoft.com/office/powerpoint/2010/main" val="33771507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219200"/>
            <a:ext cx="7893067" cy="4692022"/>
          </a:xfrm>
        </p:spPr>
        <p:txBody>
          <a:bodyPr>
            <a:normAutofit/>
          </a:bodyPr>
          <a:lstStyle/>
          <a:p>
            <a:r>
              <a:rPr lang="cs-CZ" dirty="0"/>
              <a:t>Vznikl státem řízený, odborný diskurs intervenující do sexuality populace.</a:t>
            </a:r>
          </a:p>
          <a:p>
            <a:pPr algn="just"/>
            <a:r>
              <a:rPr lang="cs-CZ" dirty="0"/>
              <a:t>Systematické vědecko-byrokratické úsilí „</a:t>
            </a:r>
            <a:r>
              <a:rPr lang="cs-CZ" i="1" dirty="0"/>
              <a:t>učinit z pohlavního chování páru ekonomicky a politicky koordinovanou činnost</a:t>
            </a:r>
            <a:r>
              <a:rPr lang="cs-CZ" dirty="0"/>
              <a:t>“ (34).</a:t>
            </a:r>
          </a:p>
          <a:p>
            <a:r>
              <a:rPr lang="cs-CZ" dirty="0"/>
              <a:t>V 19. století – etika práce, která sloužila chodu ekonomiky.</a:t>
            </a:r>
          </a:p>
          <a:p>
            <a:r>
              <a:rPr lang="cs-CZ" dirty="0"/>
              <a:t>Sexualita pouze za účelem rozmnožování → víc dělníků do fabrik; jakákoli jiná sexualita = deviace; sex pro potěšení byl zakázaný (postihování masturbace).</a:t>
            </a:r>
          </a:p>
          <a:p>
            <a:r>
              <a:rPr lang="cs-CZ" dirty="0"/>
              <a:t>Sex v moderní státu nebyl soukromou záležitostí, ale odpovědným pracovním výkonem, jehož správný průběh je definován.</a:t>
            </a:r>
          </a:p>
          <a:p>
            <a:r>
              <a:rPr lang="cs-CZ" dirty="0"/>
              <a:t>Dělníci měli souložit k ekonomickému prospěchu.</a:t>
            </a:r>
          </a:p>
          <a:p>
            <a:r>
              <a:rPr lang="cs-CZ" dirty="0"/>
              <a:t>Viktoriánská prudérnost a represe jsou iluze.</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9" name="Obrázek 8" descr="Obsah obrázku osoba&#10;&#10;Popis byl vytvořen automaticky">
            <a:extLst>
              <a:ext uri="{FF2B5EF4-FFF2-40B4-BE49-F238E27FC236}">
                <a16:creationId xmlns:a16="http://schemas.microsoft.com/office/drawing/2014/main" id="{DF4B6A7D-6F1B-42E4-AEA3-5E9DD4146E34}"/>
              </a:ext>
            </a:extLst>
          </p:cNvPr>
          <p:cNvPicPr>
            <a:picLocks noChangeAspect="1"/>
          </p:cNvPicPr>
          <p:nvPr/>
        </p:nvPicPr>
        <p:blipFill>
          <a:blip r:embed="rId2"/>
          <a:stretch>
            <a:fillRect/>
          </a:stretch>
        </p:blipFill>
        <p:spPr>
          <a:xfrm>
            <a:off x="8872266" y="508091"/>
            <a:ext cx="3319733" cy="4508046"/>
          </a:xfrm>
          <a:prstGeom prst="rect">
            <a:avLst/>
          </a:prstGeom>
        </p:spPr>
      </p:pic>
    </p:spTree>
    <p:extLst>
      <p:ext uri="{BB962C8B-B14F-4D97-AF65-F5344CB8AC3E}">
        <p14:creationId xmlns:p14="http://schemas.microsoft.com/office/powerpoint/2010/main" val="2797949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06239" y="3429631"/>
            <a:ext cx="10529252" cy="3263185"/>
          </a:xfrm>
        </p:spPr>
        <p:txBody>
          <a:bodyPr>
            <a:normAutofit lnSpcReduction="10000"/>
          </a:bodyPr>
          <a:lstStyle/>
          <a:p>
            <a:r>
              <a:rPr lang="cs-CZ" dirty="0"/>
              <a:t>Stát, společnost, firmy a církve usměrňovaly a regulovaly sexuální návyky lidí: chtěly zaručit plodnost a současně zamezit negativním důsledkům sexu (nechtěné děti, nemoci, rozvody…).</a:t>
            </a:r>
          </a:p>
          <a:p>
            <a:r>
              <a:rPr lang="cs-CZ" dirty="0"/>
              <a:t>Moderní společnost nepotlačovala sex, ve skutečnosti byla „</a:t>
            </a:r>
            <a:r>
              <a:rPr lang="cs-CZ" i="1" dirty="0"/>
              <a:t>posedlá sexem</a:t>
            </a:r>
            <a:r>
              <a:rPr lang="cs-CZ" dirty="0"/>
              <a:t>“.</a:t>
            </a:r>
          </a:p>
          <a:p>
            <a:r>
              <a:rPr lang="cs-CZ" dirty="0"/>
              <a:t>Při stavbě internátů, vězení, škol atd. se brala sexualita ustavičně v potaz .</a:t>
            </a:r>
          </a:p>
          <a:p>
            <a:r>
              <a:rPr lang="cs-CZ" dirty="0"/>
              <a:t>Kontrolní aparát kolem masturbace – ještě více se o ní mluvilo a psalo.</a:t>
            </a:r>
          </a:p>
          <a:p>
            <a:r>
              <a:rPr lang="cs-CZ" dirty="0"/>
              <a:t>Moderní sexuální diskurs definoval normalitu, sexuální anomálie a dysfunkce: homosexualita, nymfomanie, satyriáza, fetišismus atp.</a:t>
            </a:r>
          </a:p>
          <a:p>
            <a:r>
              <a:rPr lang="cs-CZ" dirty="0"/>
              <a:t>Stejně jako </a:t>
            </a:r>
            <a:r>
              <a:rPr lang="cs-CZ" u="sng" dirty="0" err="1"/>
              <a:t>disciplinační</a:t>
            </a:r>
            <a:r>
              <a:rPr lang="cs-CZ" u="sng" dirty="0"/>
              <a:t> procedury </a:t>
            </a:r>
            <a:r>
              <a:rPr lang="cs-CZ" dirty="0"/>
              <a:t>i normalizovaná sexualita vytváří individuality, protože klasifikuje a identifikuje: např. čtyřicetiletý heterosexuální běloch se závazky.</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5E40936E-75EF-41A1-8400-C55D71FE1E09}"/>
              </a:ext>
            </a:extLst>
          </p:cNvPr>
          <p:cNvPicPr>
            <a:picLocks noChangeAspect="1"/>
          </p:cNvPicPr>
          <p:nvPr/>
        </p:nvPicPr>
        <p:blipFill>
          <a:blip r:embed="rId2"/>
          <a:stretch>
            <a:fillRect/>
          </a:stretch>
        </p:blipFill>
        <p:spPr>
          <a:xfrm>
            <a:off x="1152468" y="50103"/>
            <a:ext cx="4342212" cy="3263185"/>
          </a:xfrm>
          <a:prstGeom prst="rect">
            <a:avLst/>
          </a:prstGeom>
        </p:spPr>
      </p:pic>
    </p:spTree>
    <p:extLst>
      <p:ext uri="{BB962C8B-B14F-4D97-AF65-F5344CB8AC3E}">
        <p14:creationId xmlns:p14="http://schemas.microsoft.com/office/powerpoint/2010/main" val="38630807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4740658" y="1445623"/>
            <a:ext cx="6763954" cy="4465599"/>
          </a:xfrm>
        </p:spPr>
        <p:txBody>
          <a:bodyPr/>
          <a:lstStyle/>
          <a:p>
            <a:r>
              <a:rPr lang="cs-CZ" dirty="0"/>
              <a:t>Pointa opět spočívá v tom, že náš </a:t>
            </a:r>
            <a:r>
              <a:rPr lang="cs-CZ" u="sng" dirty="0"/>
              <a:t>pojem sexuality je kontingentní, nikoli přirozený</a:t>
            </a:r>
            <a:r>
              <a:rPr lang="cs-CZ" dirty="0"/>
              <a:t>: vznikl za konkrétních okolností a za určitým účelem – rozvoj moderního kapitalistického státu.</a:t>
            </a:r>
          </a:p>
          <a:p>
            <a:r>
              <a:rPr lang="cs-CZ" dirty="0"/>
              <a:t>Pojem sexuality je vyjádřením politických a ekonomických </a:t>
            </a:r>
            <a:r>
              <a:rPr lang="cs-CZ" u="sng" dirty="0"/>
              <a:t>zájmů</a:t>
            </a:r>
            <a:r>
              <a:rPr lang="cs-CZ" dirty="0"/>
              <a:t> buržoazie nebo elit 19. a 20. století.</a:t>
            </a:r>
          </a:p>
          <a:p>
            <a:r>
              <a:rPr lang="cs-CZ" dirty="0"/>
              <a:t>Smyslem </a:t>
            </a:r>
            <a:r>
              <a:rPr lang="cs-CZ" u="sng" dirty="0"/>
              <a:t>sexuálního diskursu</a:t>
            </a:r>
            <a:r>
              <a:rPr lang="cs-CZ" dirty="0"/>
              <a:t> bylo vytvoření zdravého normálního jedince, který se užitečně zapojí do budování silné, zdravé a soutěživé kapitalistické společnosti, která buduje silný národní stát.</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a:xfrm>
            <a:off x="4850674" y="624110"/>
            <a:ext cx="6653937" cy="1280890"/>
          </a:xfrm>
        </p:spPr>
        <p:txBody>
          <a:bodyPr/>
          <a:lstStyle/>
          <a:p>
            <a:r>
              <a:rPr lang="cs-CZ" dirty="0"/>
              <a:t>Souhrn</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E0EF1DB2-134B-4C77-8D95-E76362D7561F}"/>
              </a:ext>
            </a:extLst>
          </p:cNvPr>
          <p:cNvPicPr>
            <a:picLocks noChangeAspect="1"/>
          </p:cNvPicPr>
          <p:nvPr/>
        </p:nvPicPr>
        <p:blipFill>
          <a:blip r:embed="rId2"/>
          <a:stretch>
            <a:fillRect/>
          </a:stretch>
        </p:blipFill>
        <p:spPr>
          <a:xfrm>
            <a:off x="170976" y="0"/>
            <a:ext cx="4569682" cy="6858000"/>
          </a:xfrm>
          <a:prstGeom prst="rect">
            <a:avLst/>
          </a:prstGeom>
        </p:spPr>
      </p:pic>
    </p:spTree>
    <p:extLst>
      <p:ext uri="{BB962C8B-B14F-4D97-AF65-F5344CB8AC3E}">
        <p14:creationId xmlns:p14="http://schemas.microsoft.com/office/powerpoint/2010/main" val="1569948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454331"/>
            <a:ext cx="6458631" cy="4456891"/>
          </a:xfrm>
        </p:spPr>
        <p:txBody>
          <a:bodyPr/>
          <a:lstStyle/>
          <a:p>
            <a:r>
              <a:rPr lang="cs-CZ" dirty="0"/>
              <a:t>Původně měly dějiny sexuality dál sledovat témata spojovaná se sexuální normalizací, s </a:t>
            </a:r>
            <a:r>
              <a:rPr lang="cs-CZ" dirty="0" err="1"/>
              <a:t>medikalizací</a:t>
            </a:r>
            <a:r>
              <a:rPr lang="cs-CZ" dirty="0"/>
              <a:t> sexuality a s populačně-biologickým pojetím sexuality v moderní společnosti.</a:t>
            </a:r>
          </a:p>
          <a:p>
            <a:r>
              <a:rPr lang="cs-CZ" dirty="0"/>
              <a:t>F. začal zkoumat v dalších dílech antické pojetí sexuality: tedy sexuální diskurs Řeků, Římanů a raných křesťanů.</a:t>
            </a:r>
          </a:p>
          <a:p>
            <a:r>
              <a:rPr lang="cs-CZ" dirty="0"/>
              <a:t>Nenavazuje na předchozí díly: soustředí se na etiku a sebe-formování subjektu v antice.</a:t>
            </a:r>
          </a:p>
          <a:p>
            <a:r>
              <a:rPr lang="cs-CZ" dirty="0"/>
              <a:t>F. původní projekt opustil.</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Další díly </a:t>
            </a:r>
            <a:r>
              <a:rPr lang="cs-CZ" i="1" dirty="0"/>
              <a:t>Dějin sexuality</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8CB19183-F6AC-4328-A704-89B5042FCC32}"/>
              </a:ext>
            </a:extLst>
          </p:cNvPr>
          <p:cNvPicPr>
            <a:picLocks noChangeAspect="1"/>
          </p:cNvPicPr>
          <p:nvPr/>
        </p:nvPicPr>
        <p:blipFill>
          <a:blip r:embed="rId2"/>
          <a:stretch>
            <a:fillRect/>
          </a:stretch>
        </p:blipFill>
        <p:spPr>
          <a:xfrm>
            <a:off x="7433991" y="513941"/>
            <a:ext cx="4758009" cy="2570419"/>
          </a:xfrm>
          <a:prstGeom prst="rect">
            <a:avLst/>
          </a:prstGeom>
        </p:spPr>
      </p:pic>
    </p:spTree>
    <p:extLst>
      <p:ext uri="{BB962C8B-B14F-4D97-AF65-F5344CB8AC3E}">
        <p14:creationId xmlns:p14="http://schemas.microsoft.com/office/powerpoint/2010/main" val="19772281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8. Moc</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2981507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404257"/>
            <a:ext cx="10529252" cy="5403640"/>
          </a:xfrm>
        </p:spPr>
        <p:txBody>
          <a:bodyPr>
            <a:normAutofit/>
          </a:bodyPr>
          <a:lstStyle/>
          <a:p>
            <a:r>
              <a:rPr lang="cs-CZ" dirty="0"/>
              <a:t>Římský otec rodiny měl právo „</a:t>
            </a:r>
            <a:r>
              <a:rPr lang="cs-CZ" i="1" dirty="0"/>
              <a:t>zbavit života nebo nechat žít</a:t>
            </a:r>
            <a:r>
              <a:rPr lang="cs-CZ" dirty="0"/>
              <a:t>“.</a:t>
            </a:r>
          </a:p>
          <a:p>
            <a:r>
              <a:rPr lang="cs-CZ" u="sng" dirty="0"/>
              <a:t>Feudální moc</a:t>
            </a:r>
            <a:r>
              <a:rPr lang="cs-CZ" dirty="0"/>
              <a:t> jako právo „vzít“: věci, čas, tělo… </a:t>
            </a:r>
          </a:p>
          <a:p>
            <a:r>
              <a:rPr lang="cs-CZ" dirty="0"/>
              <a:t>Od osvícenství se moc nad životem mění v </a:t>
            </a:r>
            <a:r>
              <a:rPr lang="cs-CZ" b="1" dirty="0" err="1"/>
              <a:t>biomoc</a:t>
            </a:r>
            <a:r>
              <a:rPr lang="cs-CZ" dirty="0"/>
              <a:t>: nebere život, ale pečuje o život, rozmnožuje ho, rozvíjí ho – reguluje a kontroluje. </a:t>
            </a:r>
          </a:p>
          <a:p>
            <a:pPr marL="0" indent="0" algn="just">
              <a:buNone/>
            </a:pPr>
            <a:r>
              <a:rPr lang="cs-CZ" u="sng" dirty="0"/>
              <a:t>Války moderní doby</a:t>
            </a:r>
            <a:r>
              <a:rPr lang="cs-CZ" dirty="0"/>
              <a:t>: „</a:t>
            </a:r>
            <a:r>
              <a:rPr lang="cs-CZ" i="1" dirty="0"/>
              <a:t>Války se už nevedou ve jménu panovníka, jehož je třeba bránit; vedou se ve jménu života všech: povstávají celé populace, aby se vzájemně zabíjely ve jménu vlastní životní nutnosti. Masakry se staly něčím vitálním.“ </a:t>
            </a:r>
            <a:r>
              <a:rPr lang="cs-CZ" dirty="0"/>
              <a:t>(158)</a:t>
            </a:r>
          </a:p>
          <a:p>
            <a:pPr marL="0" indent="0" algn="just">
              <a:buNone/>
            </a:pPr>
            <a:r>
              <a:rPr lang="cs-CZ" u="sng" dirty="0"/>
              <a:t>Ideologie biologické sebezáchovy</a:t>
            </a:r>
            <a:r>
              <a:rPr lang="cs-CZ" dirty="0"/>
              <a:t>: „</a:t>
            </a:r>
            <a:r>
              <a:rPr lang="cs-CZ" i="1" dirty="0"/>
              <a:t>Čím víc se technologie válek přiklánějí k úplnému vyhubení, tím víc se rozhodnutí spustit  nebo nespustit tento mechanismus řídí holou otázkou přežití</a:t>
            </a:r>
            <a:r>
              <a:rPr lang="cs-CZ" dirty="0"/>
              <a:t>“ – „</a:t>
            </a:r>
            <a:r>
              <a:rPr lang="cs-CZ" i="1" dirty="0"/>
              <a:t>moc zabíjet pro možnost žít, která je pilířem bojové taktiky, se stává principem strategie mezi státy.</a:t>
            </a:r>
            <a:r>
              <a:rPr lang="cs-CZ" dirty="0"/>
              <a:t>“</a:t>
            </a:r>
            <a:r>
              <a:rPr lang="cs-CZ" i="1" dirty="0"/>
              <a:t> </a:t>
            </a:r>
            <a:r>
              <a:rPr lang="cs-CZ" dirty="0"/>
              <a:t>(158n.)</a:t>
            </a:r>
          </a:p>
          <a:p>
            <a:r>
              <a:rPr lang="cs-CZ" dirty="0"/>
              <a:t>2 podoby </a:t>
            </a:r>
            <a:r>
              <a:rPr lang="cs-CZ" b="1" dirty="0" err="1"/>
              <a:t>biomoci</a:t>
            </a:r>
            <a:r>
              <a:rPr lang="cs-CZ" dirty="0"/>
              <a:t>: </a:t>
            </a:r>
          </a:p>
          <a:p>
            <a:pPr>
              <a:buFont typeface="+mj-lt"/>
              <a:buAutoNum type="alphaLcParenR"/>
            </a:pPr>
            <a:r>
              <a:rPr lang="cs-CZ" b="1" dirty="0"/>
              <a:t>Disciplinární moc</a:t>
            </a:r>
            <a:r>
              <a:rPr lang="cs-CZ" dirty="0"/>
              <a:t> – individua (Dohlížet a trestat).</a:t>
            </a:r>
          </a:p>
          <a:p>
            <a:pPr>
              <a:buFont typeface="+mj-lt"/>
              <a:buAutoNum type="alphaLcParenR"/>
            </a:pPr>
            <a:r>
              <a:rPr lang="cs-CZ" b="1" dirty="0"/>
              <a:t>Biopolitika</a:t>
            </a:r>
            <a:r>
              <a:rPr lang="cs-CZ" dirty="0"/>
              <a:t>/</a:t>
            </a:r>
            <a:r>
              <a:rPr lang="cs-CZ" b="1" dirty="0"/>
              <a:t>normalizační moc</a:t>
            </a:r>
            <a:r>
              <a:rPr lang="cs-CZ" dirty="0"/>
              <a:t> – populace (</a:t>
            </a:r>
            <a:r>
              <a:rPr lang="cs-CZ" i="1" dirty="0" err="1"/>
              <a:t>DějSex</a:t>
            </a:r>
            <a:r>
              <a:rPr lang="cs-CZ" i="1" dirty="0"/>
              <a:t> 1: Vůle k vědění</a:t>
            </a:r>
            <a:r>
              <a:rPr lang="cs-CZ" dirty="0"/>
              <a:t>).</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err="1"/>
              <a:t>Biomoc</a:t>
            </a:r>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1277213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583871"/>
            <a:ext cx="10529252" cy="4947558"/>
          </a:xfrm>
        </p:spPr>
        <p:txBody>
          <a:bodyPr>
            <a:normAutofit/>
          </a:bodyPr>
          <a:lstStyle/>
          <a:p>
            <a:r>
              <a:rPr lang="cs-CZ" dirty="0"/>
              <a:t>Individuální tělo – stroj = užitečnost a poslušnost.</a:t>
            </a:r>
          </a:p>
          <a:p>
            <a:pPr>
              <a:buFont typeface="+mj-lt"/>
              <a:buAutoNum type="alphaLcParenR"/>
            </a:pPr>
            <a:r>
              <a:rPr lang="cs-CZ" dirty="0"/>
              <a:t>Působení</a:t>
            </a:r>
            <a:r>
              <a:rPr lang="cs-CZ" b="1" dirty="0"/>
              <a:t> zvnějšku</a:t>
            </a:r>
            <a:r>
              <a:rPr lang="cs-CZ" dirty="0"/>
              <a:t>.</a:t>
            </a:r>
          </a:p>
          <a:p>
            <a:r>
              <a:rPr lang="cs-CZ" dirty="0"/>
              <a:t>Přetváření individuí podle norem: </a:t>
            </a:r>
            <a:r>
              <a:rPr lang="cs-CZ" dirty="0" err="1"/>
              <a:t>disciplinace</a:t>
            </a:r>
            <a:r>
              <a:rPr lang="cs-CZ" dirty="0"/>
              <a:t> jako socializace .</a:t>
            </a:r>
          </a:p>
          <a:p>
            <a:r>
              <a:rPr lang="cs-CZ" dirty="0"/>
              <a:t>Učenlivá těla reagující podle algoritmů na signály.</a:t>
            </a:r>
          </a:p>
          <a:p>
            <a:r>
              <a:rPr lang="cs-CZ" dirty="0"/>
              <a:t>Maximální využitelnost, minimální vzdorovitost.</a:t>
            </a:r>
          </a:p>
          <a:p>
            <a:r>
              <a:rPr lang="cs-CZ" b="1" dirty="0"/>
              <a:t>Moc</a:t>
            </a:r>
            <a:r>
              <a:rPr lang="cs-CZ" dirty="0"/>
              <a:t> vřazuje lidi do společnosti.</a:t>
            </a:r>
          </a:p>
          <a:p>
            <a:pPr>
              <a:buFont typeface="+mj-lt"/>
              <a:buAutoNum type="alphaLcParenR" startAt="2"/>
            </a:pPr>
            <a:r>
              <a:rPr lang="cs-CZ" dirty="0"/>
              <a:t>Působení</a:t>
            </a:r>
            <a:r>
              <a:rPr lang="cs-CZ" b="1" dirty="0"/>
              <a:t> zvnitřku.</a:t>
            </a:r>
          </a:p>
          <a:p>
            <a:r>
              <a:rPr lang="cs-CZ" u="sng" dirty="0"/>
              <a:t>Mechanismus Panoptika</a:t>
            </a:r>
            <a:r>
              <a:rPr lang="cs-CZ" dirty="0"/>
              <a:t>: „</a:t>
            </a:r>
            <a:r>
              <a:rPr lang="cs-CZ" i="1" dirty="0"/>
              <a:t>vidět a nebýt viděn</a:t>
            </a:r>
            <a:r>
              <a:rPr lang="cs-CZ" dirty="0"/>
              <a:t>“.</a:t>
            </a:r>
          </a:p>
          <a:p>
            <a:r>
              <a:rPr lang="cs-CZ" u="sng" dirty="0"/>
              <a:t>Duše jako vězení t</a:t>
            </a:r>
            <a:r>
              <a:rPr lang="cs-CZ" dirty="0"/>
              <a:t>ěla: interiorizace permanentního dohledu.</a:t>
            </a:r>
          </a:p>
          <a:p>
            <a:r>
              <a:rPr lang="cs-CZ" dirty="0"/>
              <a:t>Disciplíny se rozšířily do moderní společnosti jako její nezbytná podmínka (na rozdíl od kapitalismu). </a:t>
            </a:r>
            <a:r>
              <a:rPr lang="cs-CZ" b="1" dirty="0"/>
              <a:t>Moc</a:t>
            </a:r>
            <a:r>
              <a:rPr lang="cs-CZ" dirty="0"/>
              <a:t> není nadstavba nad ekonomikou.</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err="1"/>
              <a:t>Biomoc</a:t>
            </a:r>
            <a:r>
              <a:rPr lang="cs-CZ" dirty="0"/>
              <a:t> 1: Disciplinární moc</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37330571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4730250" y="2133600"/>
            <a:ext cx="6774362" cy="3777622"/>
          </a:xfrm>
        </p:spPr>
        <p:txBody>
          <a:bodyPr/>
          <a:lstStyle/>
          <a:p>
            <a:r>
              <a:rPr lang="cs-CZ" b="1" dirty="0"/>
              <a:t>Biopolitika</a:t>
            </a:r>
            <a:r>
              <a:rPr lang="cs-CZ" dirty="0"/>
              <a:t> „</a:t>
            </a:r>
            <a:r>
              <a:rPr lang="cs-CZ" i="1" dirty="0"/>
              <a:t>pěstuje populace</a:t>
            </a:r>
            <a:r>
              <a:rPr lang="cs-CZ" dirty="0"/>
              <a:t>“ – národ jako bytost vyžadující péči.</a:t>
            </a:r>
          </a:p>
          <a:p>
            <a:r>
              <a:rPr lang="cs-CZ" dirty="0"/>
              <a:t>Nositelem </a:t>
            </a:r>
            <a:r>
              <a:rPr lang="cs-CZ" b="1" dirty="0"/>
              <a:t>biopolitiky</a:t>
            </a:r>
            <a:r>
              <a:rPr lang="cs-CZ" dirty="0"/>
              <a:t> je hlavně stát  a jeho instituce.</a:t>
            </a:r>
          </a:p>
          <a:p>
            <a:r>
              <a:rPr lang="cs-CZ" dirty="0"/>
              <a:t>Smyslem </a:t>
            </a:r>
            <a:r>
              <a:rPr lang="cs-CZ" b="1" dirty="0"/>
              <a:t>biopolitiky</a:t>
            </a:r>
            <a:r>
              <a:rPr lang="cs-CZ" dirty="0"/>
              <a:t> je kontrolovat procesy, které by se jinak odehrávaly nahodile: plození děti, úmrtí, nemoci atp.</a:t>
            </a:r>
          </a:p>
          <a:p>
            <a:r>
              <a:rPr lang="cs-CZ" dirty="0"/>
              <a:t>Normalizace životních projevů: hygiena, odpočinek, stravování, pracovní doba.</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pl-PL" dirty="0"/>
              <a:t>Biomoc 2: Biopolitika/normalizační moc</a:t>
            </a:r>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pózování, skupina, staré&#10;&#10;Popis byl vytvořen automaticky">
            <a:extLst>
              <a:ext uri="{FF2B5EF4-FFF2-40B4-BE49-F238E27FC236}">
                <a16:creationId xmlns:a16="http://schemas.microsoft.com/office/drawing/2014/main" id="{8EA649F6-9ABC-4C0C-B81E-382A8531964A}"/>
              </a:ext>
            </a:extLst>
          </p:cNvPr>
          <p:cNvPicPr>
            <a:picLocks noChangeAspect="1"/>
          </p:cNvPicPr>
          <p:nvPr/>
        </p:nvPicPr>
        <p:blipFill>
          <a:blip r:embed="rId2"/>
          <a:stretch>
            <a:fillRect/>
          </a:stretch>
        </p:blipFill>
        <p:spPr>
          <a:xfrm>
            <a:off x="185783" y="1716832"/>
            <a:ext cx="4104725" cy="5141167"/>
          </a:xfrm>
          <a:prstGeom prst="rect">
            <a:avLst/>
          </a:prstGeom>
        </p:spPr>
      </p:pic>
    </p:spTree>
    <p:extLst>
      <p:ext uri="{BB962C8B-B14F-4D97-AF65-F5344CB8AC3E}">
        <p14:creationId xmlns:p14="http://schemas.microsoft.com/office/powerpoint/2010/main" val="1196674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322218" y="1264555"/>
            <a:ext cx="6620354" cy="5510714"/>
          </a:xfrm>
        </p:spPr>
        <p:txBody>
          <a:bodyPr>
            <a:normAutofit/>
          </a:bodyPr>
          <a:lstStyle/>
          <a:p>
            <a:r>
              <a:rPr lang="cs-CZ" dirty="0"/>
              <a:t>Pediatři – péče o děti : tabulky, normy, předpisy (očkování!); porušení = sociálka; stát se stará o děti i proti vůli rodičů.</a:t>
            </a:r>
          </a:p>
          <a:p>
            <a:r>
              <a:rPr lang="cs-CZ" dirty="0"/>
              <a:t>Zdraví populace – tabulky, předpisy, kalorie, cholesterol</a:t>
            </a:r>
          </a:p>
          <a:p>
            <a:r>
              <a:rPr lang="cs-CZ" dirty="0"/>
              <a:t>Normy – počet žáků ve třídě, pacienti na pokoji, večerka na internátech, statistiky narození a úmrtí.</a:t>
            </a:r>
          </a:p>
          <a:p>
            <a:r>
              <a:rPr lang="cs-CZ" dirty="0"/>
              <a:t>Jsme ustavičně váženi, měřeni, přezkušováni, posuzováni, hodnoceni.</a:t>
            </a:r>
          </a:p>
          <a:p>
            <a:r>
              <a:rPr lang="cs-CZ" dirty="0"/>
              <a:t>Náš výkon je ustavičně monitorován a hodnocen – zpovědi sebehodnotící zprávy.</a:t>
            </a:r>
          </a:p>
          <a:p>
            <a:r>
              <a:rPr lang="cs-CZ" dirty="0"/>
              <a:t>Posuzování naší sexuality: orientace, nemoci, plodnost, věk početí.</a:t>
            </a:r>
          </a:p>
          <a:p>
            <a:r>
              <a:rPr lang="cs-CZ" dirty="0"/>
              <a:t>Sledování úbytku kompetencí ve stáří – pracovní neschopnost.</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Příklady</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4" name="Obrázek 3">
            <a:extLst>
              <a:ext uri="{FF2B5EF4-FFF2-40B4-BE49-F238E27FC236}">
                <a16:creationId xmlns:a16="http://schemas.microsoft.com/office/drawing/2014/main" id="{7C1CBBE5-254B-4221-B373-0416CBFC11C2}"/>
              </a:ext>
            </a:extLst>
          </p:cNvPr>
          <p:cNvPicPr>
            <a:picLocks noChangeAspect="1"/>
          </p:cNvPicPr>
          <p:nvPr/>
        </p:nvPicPr>
        <p:blipFill>
          <a:blip r:embed="rId2"/>
          <a:stretch>
            <a:fillRect/>
          </a:stretch>
        </p:blipFill>
        <p:spPr>
          <a:xfrm>
            <a:off x="6942572" y="1993855"/>
            <a:ext cx="5249428" cy="2726192"/>
          </a:xfrm>
          <a:prstGeom prst="rect">
            <a:avLst/>
          </a:prstGeom>
        </p:spPr>
      </p:pic>
    </p:spTree>
    <p:extLst>
      <p:ext uri="{BB962C8B-B14F-4D97-AF65-F5344CB8AC3E}">
        <p14:creationId xmlns:p14="http://schemas.microsoft.com/office/powerpoint/2010/main" val="3303882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 name="Zástupný symbol pro obsah 7">
            <a:extLst>
              <a:ext uri="{FF2B5EF4-FFF2-40B4-BE49-F238E27FC236}">
                <a16:creationId xmlns:a16="http://schemas.microsoft.com/office/drawing/2014/main" id="{05914098-F02E-4983-A705-AE6EB9DDCD86}"/>
              </a:ext>
            </a:extLst>
          </p:cNvPr>
          <p:cNvSpPr>
            <a:spLocks noGrp="1"/>
          </p:cNvSpPr>
          <p:nvPr>
            <p:ph idx="1"/>
          </p:nvPr>
        </p:nvSpPr>
        <p:spPr>
          <a:xfrm>
            <a:off x="687389" y="1338943"/>
            <a:ext cx="11134497" cy="5339443"/>
          </a:xfrm>
        </p:spPr>
        <p:txBody>
          <a:bodyPr vert="horz" lIns="91440" tIns="45720" rIns="91440" bIns="45720" rtlCol="0">
            <a:normAutofit lnSpcReduction="10000"/>
          </a:bodyPr>
          <a:lstStyle/>
          <a:p>
            <a:r>
              <a:rPr lang="cs-CZ" i="1" dirty="0"/>
              <a:t>Folie et </a:t>
            </a:r>
            <a:r>
              <a:rPr lang="cs-CZ" i="1" dirty="0" err="1"/>
              <a:t>déraison</a:t>
            </a:r>
            <a:r>
              <a:rPr lang="cs-CZ" i="1" dirty="0"/>
              <a:t>. </a:t>
            </a:r>
            <a:r>
              <a:rPr lang="cs-CZ" i="1" dirty="0" err="1"/>
              <a:t>Histoire</a:t>
            </a:r>
            <a:r>
              <a:rPr lang="cs-CZ" i="1" dirty="0"/>
              <a:t> de la folie à </a:t>
            </a:r>
            <a:r>
              <a:rPr lang="cs-CZ" i="1" dirty="0" err="1"/>
              <a:t>l'âge</a:t>
            </a:r>
            <a:r>
              <a:rPr lang="cs-CZ" i="1" dirty="0"/>
              <a:t> </a:t>
            </a:r>
            <a:r>
              <a:rPr lang="cs-CZ" i="1" dirty="0" err="1"/>
              <a:t>Classique</a:t>
            </a:r>
            <a:r>
              <a:rPr lang="cs-CZ" dirty="0"/>
              <a:t> (1961; č. jako </a:t>
            </a:r>
            <a:r>
              <a:rPr lang="cs-CZ" i="1" dirty="0"/>
              <a:t>Dějiny šílenství v době osvícenství</a:t>
            </a:r>
            <a:r>
              <a:rPr lang="cs-CZ" dirty="0"/>
              <a:t>, 1994, </a:t>
            </a:r>
            <a:r>
              <a:rPr lang="cs-CZ" i="1" dirty="0"/>
              <a:t>Historie šílenství v době klasicismu</a:t>
            </a:r>
            <a:r>
              <a:rPr lang="cs-CZ" dirty="0"/>
              <a:t>, 2020)</a:t>
            </a:r>
          </a:p>
          <a:p>
            <a:r>
              <a:rPr lang="cs-CZ" i="1" dirty="0"/>
              <a:t>Les </a:t>
            </a:r>
            <a:r>
              <a:rPr lang="cs-CZ" i="1" dirty="0" err="1"/>
              <a:t>Mots</a:t>
            </a:r>
            <a:r>
              <a:rPr lang="cs-CZ" i="1" dirty="0"/>
              <a:t> et les </a:t>
            </a:r>
            <a:r>
              <a:rPr lang="cs-CZ" i="1" dirty="0" err="1"/>
              <a:t>choses</a:t>
            </a:r>
            <a:r>
              <a:rPr lang="cs-CZ" i="1" dirty="0"/>
              <a:t>. </a:t>
            </a:r>
            <a:r>
              <a:rPr lang="cs-CZ" i="1" dirty="0" err="1"/>
              <a:t>Une</a:t>
            </a:r>
            <a:r>
              <a:rPr lang="cs-CZ" i="1" dirty="0"/>
              <a:t> </a:t>
            </a:r>
            <a:r>
              <a:rPr lang="cs-CZ" i="1" dirty="0" err="1"/>
              <a:t>archéologie</a:t>
            </a:r>
            <a:r>
              <a:rPr lang="cs-CZ" i="1" dirty="0"/>
              <a:t> des </a:t>
            </a:r>
            <a:r>
              <a:rPr lang="cs-CZ" i="1" dirty="0" err="1"/>
              <a:t>sciences</a:t>
            </a:r>
            <a:r>
              <a:rPr lang="cs-CZ" i="1" dirty="0"/>
              <a:t> </a:t>
            </a:r>
            <a:r>
              <a:rPr lang="cs-CZ" i="1" dirty="0" err="1"/>
              <a:t>humaines</a:t>
            </a:r>
            <a:r>
              <a:rPr lang="cs-CZ" dirty="0"/>
              <a:t> (1966, slov. </a:t>
            </a:r>
            <a:r>
              <a:rPr lang="cs-CZ" i="1" dirty="0" err="1"/>
              <a:t>Slová</a:t>
            </a:r>
            <a:r>
              <a:rPr lang="cs-CZ" i="1" dirty="0"/>
              <a:t> a </a:t>
            </a:r>
            <a:r>
              <a:rPr lang="cs-CZ" i="1" dirty="0" err="1"/>
              <a:t>veci</a:t>
            </a:r>
            <a:r>
              <a:rPr lang="cs-CZ" i="1" dirty="0"/>
              <a:t>.</a:t>
            </a:r>
            <a:r>
              <a:rPr lang="cs-CZ" dirty="0"/>
              <a:t> </a:t>
            </a:r>
            <a:r>
              <a:rPr lang="cs-CZ" i="1" dirty="0" err="1"/>
              <a:t>Archeológia</a:t>
            </a:r>
            <a:r>
              <a:rPr lang="cs-CZ" i="1" dirty="0"/>
              <a:t> </a:t>
            </a:r>
            <a:r>
              <a:rPr lang="cs-CZ" i="1" dirty="0" err="1"/>
              <a:t>humanitných</a:t>
            </a:r>
            <a:r>
              <a:rPr lang="cs-CZ" i="1" dirty="0"/>
              <a:t> </a:t>
            </a:r>
            <a:r>
              <a:rPr lang="cs-CZ" i="1" dirty="0" err="1"/>
              <a:t>vied</a:t>
            </a:r>
            <a:r>
              <a:rPr lang="cs-CZ" dirty="0"/>
              <a:t> (přel. M. </a:t>
            </a:r>
            <a:r>
              <a:rPr lang="cs-CZ" dirty="0" err="1"/>
              <a:t>Marcelli</a:t>
            </a:r>
            <a:r>
              <a:rPr lang="cs-CZ" dirty="0"/>
              <a:t>) 1988, 2000, č. </a:t>
            </a:r>
            <a:r>
              <a:rPr lang="cs-CZ" i="1" dirty="0"/>
              <a:t>Slova a věci</a:t>
            </a:r>
            <a:r>
              <a:rPr lang="cs-CZ" dirty="0"/>
              <a:t>, 2010 – pozor! anglicky jako </a:t>
            </a:r>
            <a:r>
              <a:rPr lang="cs-CZ" i="1" dirty="0" err="1"/>
              <a:t>The</a:t>
            </a:r>
            <a:r>
              <a:rPr lang="cs-CZ" i="1" dirty="0"/>
              <a:t> </a:t>
            </a:r>
            <a:r>
              <a:rPr lang="cs-CZ" i="1" dirty="0" err="1"/>
              <a:t>Order</a:t>
            </a:r>
            <a:r>
              <a:rPr lang="cs-CZ" i="1" dirty="0"/>
              <a:t> </a:t>
            </a:r>
            <a:r>
              <a:rPr lang="cs-CZ" i="1" dirty="0" err="1"/>
              <a:t>of</a:t>
            </a:r>
            <a:r>
              <a:rPr lang="cs-CZ" i="1" dirty="0"/>
              <a:t> </a:t>
            </a:r>
            <a:r>
              <a:rPr lang="cs-CZ" i="1" dirty="0" err="1"/>
              <a:t>Things</a:t>
            </a:r>
            <a:r>
              <a:rPr lang="cs-CZ" i="1" dirty="0"/>
              <a:t> </a:t>
            </a:r>
            <a:r>
              <a:rPr lang="cs-CZ" dirty="0"/>
              <a:t>– německy </a:t>
            </a:r>
            <a:r>
              <a:rPr lang="cs-CZ" i="1" dirty="0"/>
              <a:t>Die </a:t>
            </a:r>
            <a:r>
              <a:rPr lang="cs-CZ" i="1" dirty="0" err="1"/>
              <a:t>Ordnung</a:t>
            </a:r>
            <a:r>
              <a:rPr lang="cs-CZ" i="1" dirty="0"/>
              <a:t> der </a:t>
            </a:r>
            <a:r>
              <a:rPr lang="cs-CZ" i="1" dirty="0" err="1"/>
              <a:t>Dinge</a:t>
            </a:r>
            <a:r>
              <a:rPr lang="cs-CZ" dirty="0"/>
              <a:t>)</a:t>
            </a:r>
          </a:p>
          <a:p>
            <a:r>
              <a:rPr lang="cs-CZ" i="1" dirty="0" err="1"/>
              <a:t>L'Archéologie</a:t>
            </a:r>
            <a:r>
              <a:rPr lang="cs-CZ" i="1" dirty="0"/>
              <a:t> </a:t>
            </a:r>
            <a:r>
              <a:rPr lang="cs-CZ" i="1" dirty="0" err="1"/>
              <a:t>du</a:t>
            </a:r>
            <a:r>
              <a:rPr lang="cs-CZ" i="1" dirty="0"/>
              <a:t> </a:t>
            </a:r>
            <a:r>
              <a:rPr lang="cs-CZ" i="1" dirty="0" err="1"/>
              <a:t>savoir</a:t>
            </a:r>
            <a:r>
              <a:rPr lang="cs-CZ" i="1" dirty="0"/>
              <a:t> </a:t>
            </a:r>
            <a:r>
              <a:rPr lang="cs-CZ" dirty="0"/>
              <a:t>(1969, č. jako </a:t>
            </a:r>
            <a:r>
              <a:rPr lang="cs-CZ" i="1" dirty="0"/>
              <a:t>Archeologie vědění</a:t>
            </a:r>
            <a:r>
              <a:rPr lang="cs-CZ" dirty="0"/>
              <a:t>, 2002)</a:t>
            </a:r>
          </a:p>
          <a:p>
            <a:r>
              <a:rPr lang="cs-CZ" i="1" dirty="0" err="1"/>
              <a:t>Surveiller</a:t>
            </a:r>
            <a:r>
              <a:rPr lang="cs-CZ" i="1" dirty="0"/>
              <a:t> et </a:t>
            </a:r>
            <a:r>
              <a:rPr lang="cs-CZ" i="1" dirty="0" err="1"/>
              <a:t>punir</a:t>
            </a:r>
            <a:r>
              <a:rPr lang="cs-CZ" i="1" dirty="0"/>
              <a:t>. </a:t>
            </a:r>
            <a:r>
              <a:rPr lang="cs-CZ" i="1" dirty="0" err="1"/>
              <a:t>Naissance</a:t>
            </a:r>
            <a:r>
              <a:rPr lang="cs-CZ" i="1" dirty="0"/>
              <a:t> de la </a:t>
            </a:r>
            <a:r>
              <a:rPr lang="cs-CZ" i="1" dirty="0" err="1"/>
              <a:t>prison</a:t>
            </a:r>
            <a:r>
              <a:rPr lang="cs-CZ" i="1" dirty="0"/>
              <a:t> </a:t>
            </a:r>
            <a:r>
              <a:rPr lang="cs-CZ" dirty="0"/>
              <a:t>(1975; č. jako </a:t>
            </a:r>
            <a:r>
              <a:rPr lang="cs-CZ" i="1" dirty="0"/>
              <a:t>Dohlížet a trestat. Kniha o zrodu vězení</a:t>
            </a:r>
            <a:r>
              <a:rPr lang="cs-CZ" dirty="0"/>
              <a:t>, 2000)</a:t>
            </a:r>
          </a:p>
          <a:p>
            <a:r>
              <a:rPr lang="cs-CZ" i="1" dirty="0" err="1"/>
              <a:t>Histoire</a:t>
            </a:r>
            <a:r>
              <a:rPr lang="cs-CZ" i="1" dirty="0"/>
              <a:t> de la </a:t>
            </a:r>
            <a:r>
              <a:rPr lang="cs-CZ" i="1" dirty="0" err="1"/>
              <a:t>sexualité</a:t>
            </a:r>
            <a:r>
              <a:rPr lang="cs-CZ" i="1" dirty="0"/>
              <a:t>, vol. 1 : La </a:t>
            </a:r>
            <a:r>
              <a:rPr lang="cs-CZ" i="1" dirty="0" err="1"/>
              <a:t>volonté</a:t>
            </a:r>
            <a:r>
              <a:rPr lang="cs-CZ" i="1" dirty="0"/>
              <a:t> de </a:t>
            </a:r>
            <a:r>
              <a:rPr lang="cs-CZ" i="1" dirty="0" err="1"/>
              <a:t>savoir</a:t>
            </a:r>
            <a:r>
              <a:rPr lang="cs-CZ" i="1" dirty="0"/>
              <a:t> </a:t>
            </a:r>
            <a:r>
              <a:rPr lang="cs-CZ" dirty="0"/>
              <a:t>(1976, č. jako </a:t>
            </a:r>
            <a:r>
              <a:rPr lang="cs-CZ" i="1" dirty="0"/>
              <a:t>Dějiny sexuality: Vůle k vědění,</a:t>
            </a:r>
            <a:r>
              <a:rPr lang="cs-CZ" dirty="0"/>
              <a:t> 1999)</a:t>
            </a:r>
          </a:p>
          <a:p>
            <a:r>
              <a:rPr lang="cs-CZ" i="1" dirty="0" err="1"/>
              <a:t>Histoire</a:t>
            </a:r>
            <a:r>
              <a:rPr lang="cs-CZ" i="1" dirty="0"/>
              <a:t> de la </a:t>
            </a:r>
            <a:r>
              <a:rPr lang="cs-CZ" i="1" dirty="0" err="1"/>
              <a:t>sexualité</a:t>
            </a:r>
            <a:r>
              <a:rPr lang="cs-CZ" i="1" dirty="0"/>
              <a:t>, vol. 2 : </a:t>
            </a:r>
            <a:r>
              <a:rPr lang="cs-CZ" i="1" dirty="0" err="1"/>
              <a:t>L'usage</a:t>
            </a:r>
            <a:r>
              <a:rPr lang="cs-CZ" i="1" dirty="0"/>
              <a:t> des </a:t>
            </a:r>
            <a:r>
              <a:rPr lang="cs-CZ" i="1" dirty="0" err="1"/>
              <a:t>plaisirs</a:t>
            </a:r>
            <a:r>
              <a:rPr lang="cs-CZ" i="1" dirty="0"/>
              <a:t> </a:t>
            </a:r>
            <a:r>
              <a:rPr lang="cs-CZ" dirty="0"/>
              <a:t>(1984, </a:t>
            </a:r>
            <a:r>
              <a:rPr lang="cs-CZ" i="1" dirty="0"/>
              <a:t>Dějiny sexuality: Užívání slastí</a:t>
            </a:r>
            <a:r>
              <a:rPr lang="cs-CZ" dirty="0"/>
              <a:t>, 2002).</a:t>
            </a:r>
          </a:p>
          <a:p>
            <a:r>
              <a:rPr lang="cs-CZ" i="1" dirty="0" err="1"/>
              <a:t>Histoire</a:t>
            </a:r>
            <a:r>
              <a:rPr lang="cs-CZ" i="1" dirty="0"/>
              <a:t> de la </a:t>
            </a:r>
            <a:r>
              <a:rPr lang="cs-CZ" i="1" dirty="0" err="1"/>
              <a:t>sexualité</a:t>
            </a:r>
            <a:r>
              <a:rPr lang="cs-CZ" i="1" dirty="0"/>
              <a:t>, vol. 3 : </a:t>
            </a:r>
            <a:r>
              <a:rPr lang="cs-CZ" i="1" dirty="0" err="1"/>
              <a:t>Le</a:t>
            </a:r>
            <a:r>
              <a:rPr lang="cs-CZ" i="1" dirty="0"/>
              <a:t> </a:t>
            </a:r>
            <a:r>
              <a:rPr lang="cs-CZ" i="1" dirty="0" err="1"/>
              <a:t>souci</a:t>
            </a:r>
            <a:r>
              <a:rPr lang="cs-CZ" i="1" dirty="0"/>
              <a:t> de </a:t>
            </a:r>
            <a:r>
              <a:rPr lang="cs-CZ" i="1" dirty="0" err="1"/>
              <a:t>soi</a:t>
            </a:r>
            <a:r>
              <a:rPr lang="cs-CZ" i="1" dirty="0"/>
              <a:t> </a:t>
            </a:r>
            <a:r>
              <a:rPr lang="cs-CZ" dirty="0"/>
              <a:t>(1984, </a:t>
            </a:r>
            <a:r>
              <a:rPr lang="cs-CZ" i="1" dirty="0"/>
              <a:t>Dějiny sexuality: Péče o sebe</a:t>
            </a:r>
            <a:r>
              <a:rPr lang="cs-CZ" dirty="0"/>
              <a:t>, 2003). </a:t>
            </a:r>
          </a:p>
          <a:p>
            <a:r>
              <a:rPr lang="cs-CZ" i="1" dirty="0" err="1"/>
              <a:t>Histoire</a:t>
            </a:r>
            <a:r>
              <a:rPr lang="cs-CZ" i="1" dirty="0"/>
              <a:t> de la </a:t>
            </a:r>
            <a:r>
              <a:rPr lang="cs-CZ" i="1" dirty="0" err="1"/>
              <a:t>sexualité</a:t>
            </a:r>
            <a:r>
              <a:rPr lang="cs-CZ" i="1" dirty="0"/>
              <a:t>, vol. 4 : Les </a:t>
            </a:r>
            <a:r>
              <a:rPr lang="cs-CZ" i="1" dirty="0" err="1"/>
              <a:t>aveux</a:t>
            </a:r>
            <a:r>
              <a:rPr lang="cs-CZ" i="1" dirty="0"/>
              <a:t> de la </a:t>
            </a:r>
            <a:r>
              <a:rPr lang="cs-CZ" i="1" dirty="0" err="1"/>
              <a:t>chair</a:t>
            </a:r>
            <a:r>
              <a:rPr lang="cs-CZ" i="1" dirty="0"/>
              <a:t> </a:t>
            </a:r>
            <a:r>
              <a:rPr lang="cs-CZ" dirty="0"/>
              <a:t>(2018) (dosud česky nevyšlo)</a:t>
            </a:r>
          </a:p>
          <a:p>
            <a:r>
              <a:rPr lang="cs-CZ" dirty="0"/>
              <a:t>České výbory kratších textů: </a:t>
            </a:r>
          </a:p>
          <a:p>
            <a:r>
              <a:rPr lang="cs-CZ" i="1" dirty="0"/>
              <a:t>Diskurs, autor, genealogie </a:t>
            </a:r>
            <a:r>
              <a:rPr lang="cs-CZ" dirty="0"/>
              <a:t>– č. 1994 – přednášky z </a:t>
            </a:r>
            <a:r>
              <a:rPr lang="cs-CZ" i="1" dirty="0" err="1"/>
              <a:t>Collège</a:t>
            </a:r>
            <a:r>
              <a:rPr lang="cs-CZ" i="1" dirty="0"/>
              <a:t> de France</a:t>
            </a:r>
          </a:p>
          <a:p>
            <a:r>
              <a:rPr lang="cs-CZ" i="1" dirty="0"/>
              <a:t>Myšlení vnějšku</a:t>
            </a:r>
            <a:r>
              <a:rPr lang="cs-CZ" dirty="0"/>
              <a:t>, č. 1996</a:t>
            </a:r>
          </a:p>
        </p:txBody>
      </p:sp>
      <p:sp>
        <p:nvSpPr>
          <p:cNvPr id="7" name="Nadpis 6">
            <a:extLst>
              <a:ext uri="{FF2B5EF4-FFF2-40B4-BE49-F238E27FC236}">
                <a16:creationId xmlns:a16="http://schemas.microsoft.com/office/drawing/2014/main" id="{50A04D91-F7CB-4154-9A00-44463CBEAE6B}"/>
              </a:ext>
            </a:extLst>
          </p:cNvPr>
          <p:cNvSpPr>
            <a:spLocks noGrp="1"/>
          </p:cNvSpPr>
          <p:nvPr>
            <p:ph type="title"/>
          </p:nvPr>
        </p:nvSpPr>
        <p:spPr/>
        <p:txBody>
          <a:bodyPr vert="horz" lIns="91440" tIns="45720" rIns="91440" bIns="45720" rtlCol="0" anchor="t">
            <a:normAutofit/>
          </a:bodyPr>
          <a:lstStyle/>
          <a:p>
            <a:r>
              <a:rPr lang="en-US" dirty="0" err="1"/>
              <a:t>Hlavní</a:t>
            </a:r>
            <a:r>
              <a:rPr lang="en-US" dirty="0"/>
              <a:t> </a:t>
            </a:r>
            <a:r>
              <a:rPr lang="en-US" dirty="0" err="1"/>
              <a:t>díla</a:t>
            </a:r>
            <a:endParaRPr lang="en-US" dirty="0"/>
          </a:p>
        </p:txBody>
      </p:sp>
      <p:sp>
        <p:nvSpPr>
          <p:cNvPr id="4" name="TextovéPole 3">
            <a:extLst>
              <a:ext uri="{FF2B5EF4-FFF2-40B4-BE49-F238E27FC236}">
                <a16:creationId xmlns:a16="http://schemas.microsoft.com/office/drawing/2014/main" id="{EA073284-C13F-4226-99EA-46F14DF06769}"/>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78128325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287971" y="1264555"/>
            <a:ext cx="6705012" cy="4389120"/>
          </a:xfrm>
        </p:spPr>
        <p:txBody>
          <a:bodyPr/>
          <a:lstStyle/>
          <a:p>
            <a:r>
              <a:rPr lang="cs-CZ" u="sng" dirty="0" err="1"/>
              <a:t>Biooptimalizace</a:t>
            </a:r>
            <a:r>
              <a:rPr lang="cs-CZ" u="sng" dirty="0"/>
              <a:t> populace</a:t>
            </a:r>
            <a:r>
              <a:rPr lang="cs-CZ" dirty="0"/>
              <a:t>: poslušné, výkonné a plodné bytosti, kterým instituce říkají, jak mají vést své životy, pokud mají být považováni za normální.</a:t>
            </a:r>
          </a:p>
          <a:p>
            <a:r>
              <a:rPr lang="cs-CZ" u="sng" dirty="0"/>
              <a:t>Pastýřská moc</a:t>
            </a:r>
            <a:r>
              <a:rPr lang="cs-CZ" dirty="0"/>
              <a:t> – péče státu/církve o stádečko.</a:t>
            </a:r>
          </a:p>
          <a:p>
            <a:r>
              <a:rPr lang="cs-CZ" u="sng" dirty="0"/>
              <a:t>Disciplinární moc</a:t>
            </a:r>
            <a:r>
              <a:rPr lang="cs-CZ" dirty="0"/>
              <a:t>: instituce – školy, kasárny, koleje, dílny. </a:t>
            </a:r>
          </a:p>
          <a:p>
            <a:r>
              <a:rPr lang="cs-CZ" b="1" dirty="0"/>
              <a:t>Biopolitika</a:t>
            </a:r>
            <a:r>
              <a:rPr lang="cs-CZ" dirty="0"/>
              <a:t>: starostlivá péče státu o populaci – kontrola porodnosti, plodnosti, veřejného zdraví, bydlení, migrace, antikoncepce, prostituce, hygieny atp.</a:t>
            </a:r>
          </a:p>
          <a:p>
            <a:r>
              <a:rPr lang="cs-CZ" dirty="0"/>
              <a:t>Obě formy </a:t>
            </a:r>
            <a:r>
              <a:rPr lang="cs-CZ" b="1" dirty="0"/>
              <a:t>moci</a:t>
            </a:r>
            <a:r>
              <a:rPr lang="cs-CZ" dirty="0"/>
              <a:t> spojuje to, že nemají ubližovat – ale </a:t>
            </a:r>
            <a:r>
              <a:rPr lang="cs-CZ" u="sng" dirty="0"/>
              <a:t>mají vytvářet poslušné, zdravé a výkonné lidi.</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err="1"/>
              <a:t>Biomoc</a:t>
            </a:r>
            <a:r>
              <a:rPr lang="cs-CZ" dirty="0"/>
              <a:t> souhrnně</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a:extLst>
              <a:ext uri="{FF2B5EF4-FFF2-40B4-BE49-F238E27FC236}">
                <a16:creationId xmlns:a16="http://schemas.microsoft.com/office/drawing/2014/main" id="{2AFBFF54-4D6D-4EF7-BE39-6A8D1102CB8B}"/>
              </a:ext>
            </a:extLst>
          </p:cNvPr>
          <p:cNvPicPr>
            <a:picLocks noChangeAspect="1"/>
          </p:cNvPicPr>
          <p:nvPr/>
        </p:nvPicPr>
        <p:blipFill>
          <a:blip r:embed="rId2"/>
          <a:stretch>
            <a:fillRect/>
          </a:stretch>
        </p:blipFill>
        <p:spPr>
          <a:xfrm>
            <a:off x="7149347" y="1264555"/>
            <a:ext cx="5042653" cy="3355657"/>
          </a:xfrm>
          <a:prstGeom prst="rect">
            <a:avLst/>
          </a:prstGeom>
        </p:spPr>
      </p:pic>
    </p:spTree>
    <p:extLst>
      <p:ext uri="{BB962C8B-B14F-4D97-AF65-F5344CB8AC3E}">
        <p14:creationId xmlns:p14="http://schemas.microsoft.com/office/powerpoint/2010/main" val="11304948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905000"/>
            <a:ext cx="10529252" cy="4006222"/>
          </a:xfrm>
        </p:spPr>
        <p:txBody>
          <a:bodyPr>
            <a:normAutofit lnSpcReduction="10000"/>
          </a:bodyPr>
          <a:lstStyle/>
          <a:p>
            <a:pPr>
              <a:buFont typeface="+mj-lt"/>
              <a:buAutoNum type="arabicParenR"/>
            </a:pPr>
            <a:r>
              <a:rPr lang="cs-CZ" b="1" dirty="0"/>
              <a:t>Moc není vlastnictvím </a:t>
            </a:r>
            <a:r>
              <a:rPr lang="cs-CZ" dirty="0"/>
              <a:t>nebo privilegiem nějaké skupiny lidí, třídy, nebo státní instituce.</a:t>
            </a:r>
          </a:p>
          <a:p>
            <a:r>
              <a:rPr lang="cs-CZ" dirty="0"/>
              <a:t>Neexistuje „záporák“</a:t>
            </a:r>
          </a:p>
          <a:p>
            <a:pPr algn="just">
              <a:buFont typeface="+mj-lt"/>
              <a:buAutoNum type="arabicParenR" startAt="2"/>
            </a:pPr>
            <a:r>
              <a:rPr lang="cs-CZ" b="1" dirty="0"/>
              <a:t>Moc</a:t>
            </a:r>
            <a:r>
              <a:rPr lang="cs-CZ" dirty="0"/>
              <a:t> je decentralizovaná </a:t>
            </a:r>
            <a:r>
              <a:rPr lang="cs-CZ" b="1" dirty="0"/>
              <a:t>síť vztahů</a:t>
            </a:r>
            <a:r>
              <a:rPr lang="cs-CZ" dirty="0"/>
              <a:t>: </a:t>
            </a:r>
          </a:p>
          <a:p>
            <a:pPr marL="0" indent="0" algn="just">
              <a:buNone/>
              <a:tabLst>
                <a:tab pos="10223500" algn="r"/>
              </a:tabLst>
            </a:pPr>
            <a:r>
              <a:rPr lang="cs-CZ" dirty="0"/>
              <a:t>„</a:t>
            </a:r>
            <a:r>
              <a:rPr lang="cs-CZ" i="1" dirty="0"/>
              <a:t>Moc je třeba chápat především jako mnohost vztahů sil</a:t>
            </a:r>
            <a:r>
              <a:rPr lang="cs-CZ" dirty="0"/>
              <a:t>.“	 (DS I, 108)</a:t>
            </a:r>
          </a:p>
          <a:p>
            <a:r>
              <a:rPr lang="cs-CZ" b="1" dirty="0"/>
              <a:t>Moc</a:t>
            </a:r>
            <a:r>
              <a:rPr lang="cs-CZ" dirty="0"/>
              <a:t> je všudypřítomná a neviditelná podobně jako gravitace – „</a:t>
            </a:r>
            <a:r>
              <a:rPr lang="cs-CZ" i="1" dirty="0"/>
              <a:t>mikrofyzika moci</a:t>
            </a:r>
            <a:r>
              <a:rPr lang="cs-CZ" dirty="0"/>
              <a:t>“</a:t>
            </a:r>
          </a:p>
          <a:p>
            <a:r>
              <a:rPr lang="cs-CZ" dirty="0"/>
              <a:t>Síť nemá žádné řídící centrum.</a:t>
            </a:r>
          </a:p>
          <a:p>
            <a:pPr marL="0" indent="0" algn="just">
              <a:buNone/>
              <a:tabLst>
                <a:tab pos="10223500" algn="r"/>
              </a:tabLst>
            </a:pPr>
            <a:r>
              <a:rPr lang="cs-CZ" dirty="0"/>
              <a:t>„</a:t>
            </a:r>
            <a:r>
              <a:rPr lang="cs-CZ" i="1" dirty="0"/>
              <a:t>Bezesporu je nutné být nominalistou: moc není instituce, není to struktura, není to ani nějaká síla, kterou by někteří byli vybaveni; je to jen jméno, které přisuzujeme komplexní strategické situaci v dané společnosti.</a:t>
            </a:r>
            <a:r>
              <a:rPr lang="cs-CZ" dirty="0"/>
              <a:t>“ 	(DS I, 109)</a:t>
            </a:r>
          </a:p>
          <a:p>
            <a:r>
              <a:rPr lang="cs-CZ" dirty="0"/>
              <a:t>Ostražitost vůči „tradičním“ „evropským“ hodnotám: demokracie, pravda, individualita </a:t>
            </a:r>
            <a:r>
              <a:rPr lang="cs-CZ" dirty="0" err="1"/>
              <a:t>etc</a:t>
            </a:r>
            <a:r>
              <a:rPr lang="cs-CZ" dirty="0"/>
              <a:t>. – ve skutečnosti jsou naše každodenní životy bytostně prodchnuté porušováním těchto hodnot.</a:t>
            </a:r>
          </a:p>
          <a:p>
            <a:endParaRPr lang="cs-CZ" dirty="0"/>
          </a:p>
        </p:txBody>
      </p:sp>
      <p:sp>
        <p:nvSpPr>
          <p:cNvPr id="3" name="Nadpis 2">
            <a:extLst>
              <a:ext uri="{FF2B5EF4-FFF2-40B4-BE49-F238E27FC236}">
                <a16:creationId xmlns:a16="http://schemas.microsoft.com/office/drawing/2014/main" id="{2AFA5065-CBC6-4D8D-B0F0-E679AC4048EC}"/>
              </a:ext>
            </a:extLst>
          </p:cNvPr>
          <p:cNvSpPr>
            <a:spLocks noGrp="1"/>
          </p:cNvSpPr>
          <p:nvPr>
            <p:ph type="title"/>
          </p:nvPr>
        </p:nvSpPr>
        <p:spPr/>
        <p:txBody>
          <a:bodyPr/>
          <a:lstStyle/>
          <a:p>
            <a:r>
              <a:rPr lang="cs-CZ" dirty="0"/>
              <a:t>Znaky moci</a:t>
            </a:r>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644372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191589" y="1395412"/>
            <a:ext cx="5904411" cy="4648479"/>
          </a:xfrm>
        </p:spPr>
        <p:txBody>
          <a:bodyPr/>
          <a:lstStyle/>
          <a:p>
            <a:pPr>
              <a:buFont typeface="+mj-lt"/>
              <a:buAutoNum type="arabicParenR" startAt="3"/>
            </a:pPr>
            <a:r>
              <a:rPr lang="cs-CZ" b="1" dirty="0"/>
              <a:t>Moc</a:t>
            </a:r>
            <a:r>
              <a:rPr lang="cs-CZ" dirty="0"/>
              <a:t> není </a:t>
            </a:r>
            <a:r>
              <a:rPr lang="cs-CZ" b="1" dirty="0"/>
              <a:t>výkon práva</a:t>
            </a:r>
            <a:r>
              <a:rPr lang="cs-CZ" dirty="0"/>
              <a:t>.</a:t>
            </a:r>
          </a:p>
          <a:p>
            <a:r>
              <a:rPr lang="cs-CZ" dirty="0"/>
              <a:t>F. polemizuje s „</a:t>
            </a:r>
            <a:r>
              <a:rPr lang="cs-CZ" i="1" dirty="0"/>
              <a:t>právně-diskursivním pojetím moci</a:t>
            </a:r>
            <a:r>
              <a:rPr lang="cs-CZ" dirty="0"/>
              <a:t>“: </a:t>
            </a:r>
            <a:r>
              <a:rPr lang="cs-CZ" b="1" dirty="0"/>
              <a:t>moc</a:t>
            </a:r>
            <a:r>
              <a:rPr lang="cs-CZ" dirty="0"/>
              <a:t> jako soubor institucí, aparát, který vládne ostatním; moc ztotožněna se zákonem, který je pochopen negativně (říká „</a:t>
            </a:r>
            <a:r>
              <a:rPr lang="cs-CZ" i="1" dirty="0"/>
              <a:t>ne</a:t>
            </a:r>
            <a:r>
              <a:rPr lang="cs-CZ" dirty="0"/>
              <a:t>“): </a:t>
            </a:r>
            <a:r>
              <a:rPr lang="cs-CZ" b="1" dirty="0"/>
              <a:t>moc</a:t>
            </a:r>
            <a:r>
              <a:rPr lang="cs-CZ" dirty="0"/>
              <a:t> jako zakazování, utlačování, ovládání.</a:t>
            </a:r>
          </a:p>
          <a:p>
            <a:r>
              <a:rPr lang="cs-CZ" dirty="0"/>
              <a:t>To byla </a:t>
            </a:r>
            <a:r>
              <a:rPr lang="cs-CZ" b="1" dirty="0"/>
              <a:t>moc</a:t>
            </a:r>
            <a:r>
              <a:rPr lang="cs-CZ" dirty="0"/>
              <a:t> </a:t>
            </a:r>
            <a:r>
              <a:rPr lang="cs-CZ" u="sng" dirty="0"/>
              <a:t>feudála</a:t>
            </a:r>
            <a:r>
              <a:rPr lang="cs-CZ" dirty="0"/>
              <a:t>: historicky překonaná podoba moci.</a:t>
            </a:r>
          </a:p>
          <a:p>
            <a:r>
              <a:rPr lang="cs-CZ" dirty="0"/>
              <a:t>Moderní evropská společnost – nová forma moci, která nezakazuje, ale </a:t>
            </a:r>
            <a:r>
              <a:rPr lang="cs-CZ" dirty="0" err="1"/>
              <a:t>poťouchle</a:t>
            </a:r>
            <a:r>
              <a:rPr lang="cs-CZ" dirty="0"/>
              <a:t> reguluje každodenní život.</a:t>
            </a:r>
          </a:p>
          <a:p>
            <a:r>
              <a:rPr lang="cs-CZ" b="1" dirty="0"/>
              <a:t>Moc</a:t>
            </a:r>
            <a:r>
              <a:rPr lang="cs-CZ" dirty="0"/>
              <a:t> se v dějinách </a:t>
            </a:r>
            <a:r>
              <a:rPr lang="cs-CZ" u="sng" dirty="0"/>
              <a:t>proměňovala</a:t>
            </a:r>
            <a:r>
              <a:rPr lang="cs-CZ" dirty="0"/>
              <a:t> – neexistuje ahistorická substance moci.</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8" name="Obrázek 7" descr="Obsah obrázku text, tkanina&#10;&#10;Popis byl vytvořen automaticky">
            <a:extLst>
              <a:ext uri="{FF2B5EF4-FFF2-40B4-BE49-F238E27FC236}">
                <a16:creationId xmlns:a16="http://schemas.microsoft.com/office/drawing/2014/main" id="{0267B3F0-16EE-4DBE-A39F-D0AE95F86D34}"/>
              </a:ext>
            </a:extLst>
          </p:cNvPr>
          <p:cNvPicPr>
            <a:picLocks noChangeAspect="1"/>
          </p:cNvPicPr>
          <p:nvPr/>
        </p:nvPicPr>
        <p:blipFill>
          <a:blip r:embed="rId2"/>
          <a:stretch>
            <a:fillRect/>
          </a:stretch>
        </p:blipFill>
        <p:spPr>
          <a:xfrm>
            <a:off x="6096000" y="1395412"/>
            <a:ext cx="6096000" cy="4067175"/>
          </a:xfrm>
          <a:prstGeom prst="rect">
            <a:avLst/>
          </a:prstGeom>
        </p:spPr>
      </p:pic>
    </p:spTree>
    <p:extLst>
      <p:ext uri="{BB962C8B-B14F-4D97-AF65-F5344CB8AC3E}">
        <p14:creationId xmlns:p14="http://schemas.microsoft.com/office/powerpoint/2010/main" val="26514487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6096000" y="1264555"/>
            <a:ext cx="5408612" cy="4646667"/>
          </a:xfrm>
        </p:spPr>
        <p:txBody>
          <a:bodyPr/>
          <a:lstStyle/>
          <a:p>
            <a:pPr>
              <a:buFont typeface="+mj-lt"/>
              <a:buAutoNum type="arabicParenR" startAt="4"/>
            </a:pPr>
            <a:r>
              <a:rPr lang="cs-CZ" b="1" dirty="0"/>
              <a:t>Moc</a:t>
            </a:r>
            <a:r>
              <a:rPr lang="cs-CZ" dirty="0"/>
              <a:t> je </a:t>
            </a:r>
            <a:r>
              <a:rPr lang="cs-CZ" b="1" dirty="0"/>
              <a:t>produktivní</a:t>
            </a:r>
          </a:p>
          <a:p>
            <a:r>
              <a:rPr lang="cs-CZ" b="1" dirty="0"/>
              <a:t>Moc</a:t>
            </a:r>
            <a:r>
              <a:rPr lang="cs-CZ" dirty="0"/>
              <a:t> nezakazuje a neničí – ale je </a:t>
            </a:r>
            <a:r>
              <a:rPr lang="cs-CZ" u="sng" dirty="0"/>
              <a:t>pozitivní</a:t>
            </a:r>
            <a:r>
              <a:rPr lang="cs-CZ" dirty="0"/>
              <a:t>: tvoří.</a:t>
            </a:r>
          </a:p>
          <a:p>
            <a:pPr>
              <a:buFont typeface="+mj-lt"/>
              <a:buAutoNum type="alphaLcParenR"/>
            </a:pPr>
            <a:r>
              <a:rPr lang="cs-CZ" b="1" dirty="0"/>
              <a:t>Disciplinární moc </a:t>
            </a:r>
            <a:r>
              <a:rPr lang="cs-CZ" dirty="0"/>
              <a:t>tvoří poslušná a výkonná individua.</a:t>
            </a:r>
          </a:p>
          <a:p>
            <a:pPr>
              <a:buFont typeface="+mj-lt"/>
              <a:buAutoNum type="alphaLcParenR"/>
            </a:pPr>
            <a:r>
              <a:rPr lang="cs-CZ" b="1" dirty="0"/>
              <a:t>Biopolitika</a:t>
            </a:r>
            <a:r>
              <a:rPr lang="cs-CZ" dirty="0"/>
              <a:t> tvoří zdravou, plodnou a pracovitou populaci.</a:t>
            </a:r>
          </a:p>
          <a:p>
            <a:r>
              <a:rPr lang="cs-CZ" dirty="0"/>
              <a:t>Díky moci máme očkování, kanalizaci, internáty a domovy důchodců… atd. </a:t>
            </a:r>
          </a:p>
          <a:p>
            <a:r>
              <a:rPr lang="cs-CZ" dirty="0"/>
              <a:t>V pozadí těchto vymožeností nestojí „</a:t>
            </a:r>
            <a:r>
              <a:rPr lang="cs-CZ" i="1" dirty="0"/>
              <a:t>dobro</a:t>
            </a:r>
            <a:r>
              <a:rPr lang="cs-CZ" dirty="0"/>
              <a:t>“, ale zvyšování efektivity populace.</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Obsah obrázku exteriér, země, směr, chodník&#10;&#10;Popis byl vytvořen automaticky">
            <a:extLst>
              <a:ext uri="{FF2B5EF4-FFF2-40B4-BE49-F238E27FC236}">
                <a16:creationId xmlns:a16="http://schemas.microsoft.com/office/drawing/2014/main" id="{931F2513-40C3-4452-9010-9B4177656DDE}"/>
              </a:ext>
            </a:extLst>
          </p:cNvPr>
          <p:cNvPicPr>
            <a:picLocks noChangeAspect="1"/>
          </p:cNvPicPr>
          <p:nvPr/>
        </p:nvPicPr>
        <p:blipFill>
          <a:blip r:embed="rId2"/>
          <a:stretch>
            <a:fillRect/>
          </a:stretch>
        </p:blipFill>
        <p:spPr>
          <a:xfrm>
            <a:off x="190500" y="1264555"/>
            <a:ext cx="5905500" cy="4305300"/>
          </a:xfrm>
          <a:prstGeom prst="rect">
            <a:avLst/>
          </a:prstGeom>
        </p:spPr>
      </p:pic>
    </p:spTree>
    <p:extLst>
      <p:ext uri="{BB962C8B-B14F-4D97-AF65-F5344CB8AC3E}">
        <p14:creationId xmlns:p14="http://schemas.microsoft.com/office/powerpoint/2010/main" val="17622261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227909"/>
            <a:ext cx="10529252" cy="4683313"/>
          </a:xfrm>
        </p:spPr>
        <p:txBody>
          <a:bodyPr/>
          <a:lstStyle/>
          <a:p>
            <a:pPr>
              <a:buFont typeface="+mj-lt"/>
              <a:buAutoNum type="arabicParenR" startAt="5"/>
            </a:pPr>
            <a:r>
              <a:rPr lang="cs-CZ" dirty="0"/>
              <a:t>Nemožnost </a:t>
            </a:r>
            <a:r>
              <a:rPr lang="cs-CZ" b="1" dirty="0"/>
              <a:t>odporu</a:t>
            </a:r>
            <a:r>
              <a:rPr lang="cs-CZ" dirty="0"/>
              <a:t>.</a:t>
            </a:r>
          </a:p>
          <a:p>
            <a:r>
              <a:rPr lang="cs-CZ" dirty="0"/>
              <a:t>F. analýzy vyznívají pesimisticky, pokud jde o možnost vzpoury proti </a:t>
            </a:r>
            <a:r>
              <a:rPr lang="cs-CZ" b="1" dirty="0"/>
              <a:t>moci</a:t>
            </a:r>
            <a:r>
              <a:rPr lang="cs-CZ" dirty="0"/>
              <a:t>.</a:t>
            </a:r>
          </a:p>
          <a:p>
            <a:r>
              <a:rPr lang="cs-CZ" dirty="0"/>
              <a:t>Všudypřítomnost </a:t>
            </a:r>
            <a:r>
              <a:rPr lang="cs-CZ" b="1" dirty="0"/>
              <a:t>moci</a:t>
            </a:r>
            <a:r>
              <a:rPr lang="cs-CZ" dirty="0"/>
              <a:t> znamená, že neexistuje efektivní obrana.</a:t>
            </a:r>
          </a:p>
          <a:p>
            <a:r>
              <a:rPr lang="cs-CZ" dirty="0"/>
              <a:t>Nezkoumal možnosti odporu – nevěřil v nastolení spravedlivé „</a:t>
            </a:r>
            <a:r>
              <a:rPr lang="cs-CZ" i="1" dirty="0"/>
              <a:t>politicky korektní</a:t>
            </a:r>
            <a:r>
              <a:rPr lang="cs-CZ" dirty="0"/>
              <a:t>“ společnosti.</a:t>
            </a:r>
          </a:p>
          <a:p>
            <a:r>
              <a:rPr lang="cs-CZ" dirty="0"/>
              <a:t>Není možné svrhnout moc – ale lze bojovat proti lokálním a konkrétním formám útlaku.</a:t>
            </a:r>
          </a:p>
          <a:p>
            <a:pPr marL="0" indent="0" algn="just">
              <a:buNone/>
            </a:pPr>
            <a:r>
              <a:rPr lang="cs-CZ" dirty="0"/>
              <a:t>„</a:t>
            </a:r>
            <a:r>
              <a:rPr lang="cs-CZ" i="1" dirty="0"/>
              <a:t>Shrnuto, hlavním cílem těchto bojů je útočit ani ne tak na tu či onu instituci moci, skupinu, elitu nebo třídu, ale spíše na techniku, na formu moci</a:t>
            </a:r>
            <a:r>
              <a:rPr lang="cs-CZ" dirty="0"/>
              <a:t>.“ (</a:t>
            </a:r>
            <a:r>
              <a:rPr lang="cs-CZ" i="1" dirty="0" err="1"/>
              <a:t>SubjMoc</a:t>
            </a:r>
            <a:r>
              <a:rPr lang="cs-CZ" dirty="0"/>
              <a:t> 202)</a:t>
            </a:r>
          </a:p>
          <a:p>
            <a:r>
              <a:rPr lang="cs-CZ" dirty="0"/>
              <a:t>Proti </a:t>
            </a:r>
            <a:r>
              <a:rPr lang="cs-CZ" b="1" dirty="0"/>
              <a:t>moci</a:t>
            </a:r>
            <a:r>
              <a:rPr lang="cs-CZ" dirty="0"/>
              <a:t> se nebojuje násilí, ale napadáním ideologie, o kterou se </a:t>
            </a:r>
            <a:r>
              <a:rPr lang="cs-CZ" b="1" dirty="0"/>
              <a:t>moc</a:t>
            </a:r>
            <a:r>
              <a:rPr lang="cs-CZ" dirty="0"/>
              <a:t> opírá.</a:t>
            </a:r>
          </a:p>
          <a:p>
            <a:r>
              <a:rPr lang="cs-CZ" dirty="0"/>
              <a:t>F. nepřímo podpořil mnohá antiautoritářská hnutí.</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1597692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210490"/>
            <a:ext cx="10529252" cy="4700731"/>
          </a:xfrm>
        </p:spPr>
        <p:txBody>
          <a:bodyPr>
            <a:normAutofit/>
          </a:bodyPr>
          <a:lstStyle/>
          <a:p>
            <a:pPr>
              <a:buFont typeface="+mj-lt"/>
              <a:buAutoNum type="arabicParenR" startAt="6"/>
            </a:pPr>
            <a:r>
              <a:rPr lang="cs-CZ" b="1" dirty="0"/>
              <a:t>Moc</a:t>
            </a:r>
            <a:r>
              <a:rPr lang="cs-CZ" dirty="0"/>
              <a:t> je vždy spojená s věděním – vědění = </a:t>
            </a:r>
            <a:r>
              <a:rPr lang="cs-CZ" b="1" dirty="0"/>
              <a:t>moc</a:t>
            </a:r>
            <a:r>
              <a:rPr lang="cs-CZ" dirty="0"/>
              <a:t>.</a:t>
            </a:r>
          </a:p>
          <a:p>
            <a:r>
              <a:rPr lang="cs-CZ" dirty="0"/>
              <a:t>Disciplíny → sbírání dat → každý z nás má složku.</a:t>
            </a:r>
          </a:p>
          <a:p>
            <a:r>
              <a:rPr lang="cs-CZ" dirty="0"/>
              <a:t>Moc = nenasytná touha po vědění.</a:t>
            </a:r>
          </a:p>
          <a:p>
            <a:r>
              <a:rPr lang="cs-CZ" dirty="0"/>
              <a:t>Data → statistiky → průměry → normy → vylučování při nesplnění → další data.</a:t>
            </a:r>
          </a:p>
          <a:p>
            <a:r>
              <a:rPr lang="cs-CZ" b="1" dirty="0"/>
              <a:t>Biopolitika</a:t>
            </a:r>
            <a:r>
              <a:rPr lang="cs-CZ" dirty="0"/>
              <a:t> – vědy globální a </a:t>
            </a:r>
            <a:r>
              <a:rPr lang="cs-CZ" dirty="0" err="1"/>
              <a:t>stastické</a:t>
            </a:r>
            <a:r>
              <a:rPr lang="cs-CZ" dirty="0"/>
              <a:t>: ekonomie, demografie, epidemiologie nebo sociologie → řízení populace státem.</a:t>
            </a:r>
          </a:p>
          <a:p>
            <a:r>
              <a:rPr lang="cs-CZ" b="1" dirty="0"/>
              <a:t>Disciplinární moc </a:t>
            </a:r>
            <a:r>
              <a:rPr lang="cs-CZ" dirty="0"/>
              <a:t>– vědy orientované na individua: psychiatrie, psychologie, pedagogika, sexuologie, medicína; kategorizace , klasifikace, nucení k identifikaci (škatulkování).</a:t>
            </a:r>
          </a:p>
          <a:p>
            <a:r>
              <a:rPr lang="cs-CZ" dirty="0"/>
              <a:t>Vědy, které se tváří jako objektivní, ve skutečnosti vytváří mocenské vztahy.</a:t>
            </a:r>
          </a:p>
          <a:p>
            <a:r>
              <a:rPr lang="cs-CZ" dirty="0"/>
              <a:t>F. byl velmi skeptický ohledně „</a:t>
            </a:r>
            <a:r>
              <a:rPr lang="cs-CZ" i="1" dirty="0"/>
              <a:t>pravdy</a:t>
            </a:r>
            <a:r>
              <a:rPr lang="cs-CZ" dirty="0"/>
              <a:t>“ v těchto „</a:t>
            </a:r>
            <a:r>
              <a:rPr lang="cs-CZ" i="1" dirty="0"/>
              <a:t>podivných vědách</a:t>
            </a:r>
            <a:r>
              <a:rPr lang="cs-CZ" dirty="0"/>
              <a:t>“: existují jen režimy pravdy, které si vytváří každá společnost.</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4380666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975360" y="1193074"/>
            <a:ext cx="10529252" cy="4718148"/>
          </a:xfrm>
        </p:spPr>
        <p:txBody>
          <a:bodyPr>
            <a:normAutofit/>
          </a:bodyPr>
          <a:lstStyle/>
          <a:p>
            <a:pPr>
              <a:buFont typeface="+mj-lt"/>
              <a:buAutoNum type="arabicParenR" startAt="7"/>
            </a:pPr>
            <a:r>
              <a:rPr lang="cs-CZ" b="1" dirty="0"/>
              <a:t>Moc</a:t>
            </a:r>
            <a:r>
              <a:rPr lang="cs-CZ" dirty="0"/>
              <a:t> vytváří </a:t>
            </a:r>
            <a:r>
              <a:rPr lang="cs-CZ" b="1" dirty="0"/>
              <a:t>subjekty</a:t>
            </a:r>
            <a:r>
              <a:rPr lang="cs-CZ" dirty="0"/>
              <a:t>.</a:t>
            </a:r>
          </a:p>
          <a:p>
            <a:pPr algn="just"/>
            <a:r>
              <a:rPr lang="cs-CZ" dirty="0"/>
              <a:t>„</a:t>
            </a:r>
            <a:r>
              <a:rPr lang="cs-CZ" i="1" dirty="0"/>
              <a:t>Mým cílem bylo vypracovat historii různých způsobů, jimiž jsou v naší kultuře lidské bytosti přetvářeny v subjekty </a:t>
            </a:r>
            <a:r>
              <a:rPr lang="cs-CZ" dirty="0"/>
              <a:t>(…)</a:t>
            </a:r>
            <a:r>
              <a:rPr lang="cs-CZ" i="1" dirty="0"/>
              <a:t> Obecným tématem mého výzkumu tedy není moc, ale subjekt</a:t>
            </a:r>
            <a:r>
              <a:rPr lang="cs-CZ" dirty="0"/>
              <a:t>.“ (SM, s. 195)</a:t>
            </a:r>
          </a:p>
          <a:p>
            <a:r>
              <a:rPr lang="cs-CZ" dirty="0"/>
              <a:t>F. nevěří v přirozenost </a:t>
            </a:r>
            <a:r>
              <a:rPr lang="cs-CZ" b="1" dirty="0"/>
              <a:t>subjektu</a:t>
            </a:r>
            <a:r>
              <a:rPr lang="cs-CZ" dirty="0"/>
              <a:t>.</a:t>
            </a:r>
          </a:p>
          <a:p>
            <a:r>
              <a:rPr lang="cs-CZ" b="1" dirty="0"/>
              <a:t>Ego</a:t>
            </a:r>
            <a:r>
              <a:rPr lang="cs-CZ" dirty="0"/>
              <a:t> </a:t>
            </a:r>
            <a:r>
              <a:rPr lang="cs-CZ" u="sng" dirty="0"/>
              <a:t>vzniká působením diskursu</a:t>
            </a:r>
            <a:r>
              <a:rPr lang="cs-CZ" dirty="0"/>
              <a:t>.</a:t>
            </a:r>
          </a:p>
          <a:p>
            <a:r>
              <a:rPr lang="cs-CZ" dirty="0"/>
              <a:t>Descartovo myslící ego je vědomí bílého vzdělaného heterosexuálního muže své doby.</a:t>
            </a:r>
          </a:p>
          <a:p>
            <a:r>
              <a:rPr lang="cs-CZ" b="1" dirty="0"/>
              <a:t>Subjekt je něco zhotoveného</a:t>
            </a:r>
            <a:r>
              <a:rPr lang="cs-CZ" dirty="0"/>
              <a:t>: nemůže být východiskem epistemologického zkoumání.</a:t>
            </a:r>
          </a:p>
          <a:p>
            <a:pPr algn="just"/>
            <a:r>
              <a:rPr lang="cs-CZ" dirty="0"/>
              <a:t>„</a:t>
            </a:r>
            <a:r>
              <a:rPr lang="cs-CZ" i="1" dirty="0"/>
              <a:t>Existují dva významy slova subjekt: být podřízený někomu jinému skrze kontrolu a závislost, a být svázán se svou vlastní identitou prostřednictvím svědomí nebo </a:t>
            </a:r>
            <a:r>
              <a:rPr lang="cs-CZ" i="1" dirty="0" err="1"/>
              <a:t>sebezpoznání</a:t>
            </a:r>
            <a:r>
              <a:rPr lang="cs-CZ" i="1" dirty="0"/>
              <a:t>. Oba významy jsou formou moci, která dobývá a podřizuje si</a:t>
            </a:r>
            <a:r>
              <a:rPr lang="cs-CZ" dirty="0"/>
              <a:t>.“ (</a:t>
            </a:r>
            <a:r>
              <a:rPr lang="cs-CZ" dirty="0" err="1"/>
              <a:t>SaM</a:t>
            </a:r>
            <a:r>
              <a:rPr lang="cs-CZ" dirty="0"/>
              <a:t>, 202)</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6127305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252549" y="1245325"/>
            <a:ext cx="5843449" cy="5408023"/>
          </a:xfrm>
        </p:spPr>
        <p:txBody>
          <a:bodyPr>
            <a:normAutofit/>
          </a:bodyPr>
          <a:lstStyle/>
          <a:p>
            <a:pPr>
              <a:buFont typeface="+mj-lt"/>
              <a:buAutoNum type="alphaLcParenR"/>
            </a:pPr>
            <a:r>
              <a:rPr lang="cs-CZ" dirty="0"/>
              <a:t>Subjektivita jako podřízenost (</a:t>
            </a:r>
            <a:r>
              <a:rPr lang="cs-CZ" i="1" dirty="0" err="1"/>
              <a:t>subiectum</a:t>
            </a:r>
            <a:r>
              <a:rPr lang="cs-CZ" dirty="0"/>
              <a:t>): jsme podřízení </a:t>
            </a:r>
            <a:r>
              <a:rPr lang="cs-CZ" u="sng" dirty="0" err="1"/>
              <a:t>disciplinačním</a:t>
            </a:r>
            <a:r>
              <a:rPr lang="cs-CZ" dirty="0"/>
              <a:t> a </a:t>
            </a:r>
            <a:r>
              <a:rPr lang="cs-CZ" u="sng" dirty="0" err="1"/>
              <a:t>biopolitickým</a:t>
            </a:r>
            <a:r>
              <a:rPr lang="cs-CZ" dirty="0"/>
              <a:t> mechanismům.</a:t>
            </a:r>
          </a:p>
          <a:p>
            <a:pPr>
              <a:buFont typeface="+mj-lt"/>
              <a:buAutoNum type="alphaLcParenR"/>
            </a:pPr>
            <a:r>
              <a:rPr lang="cs-CZ" dirty="0"/>
              <a:t>Že disciplíny i biopolitika formují to, jak si sami sobě rozumíme: vytváření interiorizovaného dohledu – svědomí.</a:t>
            </a:r>
          </a:p>
          <a:p>
            <a:r>
              <a:rPr lang="cs-CZ" dirty="0"/>
              <a:t>Sami se identifikujeme s diskursivními kategoriemi </a:t>
            </a:r>
            <a:r>
              <a:rPr lang="cs-CZ" dirty="0" err="1"/>
              <a:t>b</a:t>
            </a:r>
            <a:r>
              <a:rPr lang="cs-CZ" u="sng" dirty="0" err="1"/>
              <a:t>iopolitických</a:t>
            </a:r>
            <a:r>
              <a:rPr lang="cs-CZ" u="sng" dirty="0"/>
              <a:t> disciplín </a:t>
            </a:r>
            <a:r>
              <a:rPr lang="cs-CZ" dirty="0"/>
              <a:t>a rozumíme sobě samým podle nich: heterosexualita, vzorní školáci, „</a:t>
            </a:r>
            <a:r>
              <a:rPr lang="cs-CZ" i="1" dirty="0"/>
              <a:t>zlobivé holky</a:t>
            </a:r>
            <a:r>
              <a:rPr lang="cs-CZ" dirty="0"/>
              <a:t>“, hodní, zlí a oškliví… </a:t>
            </a:r>
          </a:p>
          <a:p>
            <a:r>
              <a:rPr lang="cs-CZ" dirty="0"/>
              <a:t>Problém s daty není ve sbírání osobních údajů – problém spočívá, že data nás definují jako subjekt: subjekt pečující moci… </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7" name="Obrázek 6">
            <a:extLst>
              <a:ext uri="{FF2B5EF4-FFF2-40B4-BE49-F238E27FC236}">
                <a16:creationId xmlns:a16="http://schemas.microsoft.com/office/drawing/2014/main" id="{49A1A371-595E-42EB-8C9E-20BDDA7C7D8C}"/>
              </a:ext>
            </a:extLst>
          </p:cNvPr>
          <p:cNvPicPr>
            <a:picLocks noChangeAspect="1"/>
          </p:cNvPicPr>
          <p:nvPr/>
        </p:nvPicPr>
        <p:blipFill>
          <a:blip r:embed="rId2"/>
          <a:stretch>
            <a:fillRect/>
          </a:stretch>
        </p:blipFill>
        <p:spPr>
          <a:xfrm>
            <a:off x="6096000" y="1603303"/>
            <a:ext cx="5843450" cy="3651393"/>
          </a:xfrm>
          <a:prstGeom prst="rect">
            <a:avLst/>
          </a:prstGeom>
        </p:spPr>
      </p:pic>
    </p:spTree>
    <p:extLst>
      <p:ext uri="{BB962C8B-B14F-4D97-AF65-F5344CB8AC3E}">
        <p14:creationId xmlns:p14="http://schemas.microsoft.com/office/powerpoint/2010/main" val="38612127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1FE2637-35FC-4603-B591-5154BE7B5790}"/>
              </a:ext>
            </a:extLst>
          </p:cNvPr>
          <p:cNvSpPr>
            <a:spLocks noGrp="1"/>
          </p:cNvSpPr>
          <p:nvPr>
            <p:ph type="title"/>
          </p:nvPr>
        </p:nvSpPr>
        <p:spPr/>
        <p:txBody>
          <a:bodyPr/>
          <a:lstStyle/>
          <a:p>
            <a:r>
              <a:rPr lang="cs-CZ" dirty="0"/>
              <a:t>9. Poznámky na závěr</a:t>
            </a:r>
          </a:p>
        </p:txBody>
      </p:sp>
      <p:sp>
        <p:nvSpPr>
          <p:cNvPr id="7" name="TextovéPole 6">
            <a:extLst>
              <a:ext uri="{FF2B5EF4-FFF2-40B4-BE49-F238E27FC236}">
                <a16:creationId xmlns:a16="http://schemas.microsoft.com/office/drawing/2014/main" id="{27E7D70F-0E50-4459-832B-638FE09DCCCF}"/>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6504395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p:txBody>
          <a:bodyPr/>
          <a:lstStyle/>
          <a:p>
            <a:r>
              <a:rPr lang="cs-CZ" dirty="0"/>
              <a:t>F. byl kritizován kvůli </a:t>
            </a:r>
            <a:r>
              <a:rPr lang="cs-CZ" u="sng" dirty="0"/>
              <a:t>morálnímu</a:t>
            </a:r>
            <a:r>
              <a:rPr lang="cs-CZ" dirty="0"/>
              <a:t> i </a:t>
            </a:r>
            <a:r>
              <a:rPr lang="cs-CZ" u="sng" dirty="0"/>
              <a:t>epistemologickému relativismu</a:t>
            </a:r>
            <a:r>
              <a:rPr lang="cs-CZ" dirty="0"/>
              <a:t>.</a:t>
            </a:r>
          </a:p>
          <a:p>
            <a:r>
              <a:rPr lang="cs-CZ" dirty="0"/>
              <a:t>F. měl enormní vliv: feminismus, antiautoritářská hnutí – bránění </a:t>
            </a:r>
            <a:r>
              <a:rPr lang="cs-CZ" dirty="0" err="1"/>
              <a:t>disciplinaci</a:t>
            </a:r>
            <a:r>
              <a:rPr lang="cs-CZ" dirty="0"/>
              <a:t> = rozvoj bio-eko-</a:t>
            </a:r>
            <a:r>
              <a:rPr lang="cs-CZ" dirty="0" err="1"/>
              <a:t>ezo</a:t>
            </a:r>
            <a:r>
              <a:rPr lang="cs-CZ" dirty="0"/>
              <a:t>-</a:t>
            </a:r>
            <a:r>
              <a:rPr lang="cs-CZ" dirty="0" err="1"/>
              <a:t>raw</a:t>
            </a:r>
            <a:r>
              <a:rPr lang="cs-CZ" dirty="0"/>
              <a:t> životní filosofie </a:t>
            </a:r>
            <a:r>
              <a:rPr lang="cs-CZ" dirty="0">
                <a:hlinkClick r:id="rId2"/>
              </a:rPr>
              <a:t>příklad</a:t>
            </a:r>
            <a:r>
              <a:rPr lang="cs-CZ" dirty="0"/>
              <a:t>.</a:t>
            </a:r>
          </a:p>
          <a:p>
            <a:r>
              <a:rPr lang="cs-CZ" dirty="0"/>
              <a:t>F. měl velký vliv na sociální vědy: navazuje na něj </a:t>
            </a:r>
            <a:r>
              <a:rPr lang="cs-CZ" u="sng" dirty="0"/>
              <a:t>sociální konstruktivismus </a:t>
            </a:r>
            <a:r>
              <a:rPr lang="cs-CZ" dirty="0"/>
              <a:t>= sociální původ kategorií jako rasa, pohlaví, etnicita, mužství, šílenství atd. </a:t>
            </a:r>
          </a:p>
          <a:p>
            <a:r>
              <a:rPr lang="cs-CZ" b="1" dirty="0" err="1"/>
              <a:t>Biomoc</a:t>
            </a:r>
            <a:r>
              <a:rPr lang="cs-CZ" dirty="0"/>
              <a:t> spolu s rozvojem aplikované vědy stojí za civilizačním rozmachem a triumfem Evropy = </a:t>
            </a:r>
          </a:p>
          <a:p>
            <a:pPr marL="800100" lvl="1" indent="-342900">
              <a:buFont typeface="+mj-lt"/>
              <a:buAutoNum type="alphaLcParenR"/>
            </a:pPr>
            <a:r>
              <a:rPr lang="cs-CZ" sz="1800" dirty="0"/>
              <a:t>Rozvoj brutálního imperialismu.</a:t>
            </a:r>
          </a:p>
          <a:p>
            <a:pPr marL="800100" lvl="1" indent="-342900">
              <a:buFont typeface="+mj-lt"/>
              <a:buAutoNum type="alphaLcParenR"/>
            </a:pPr>
            <a:r>
              <a:rPr lang="cs-CZ" sz="1800" dirty="0"/>
              <a:t>Vznik relativně svobodné a demokratické společnosti založené víceméně na vědě → je otázkou zda, masivní rušení disciplinárních a </a:t>
            </a:r>
            <a:r>
              <a:rPr lang="cs-CZ" sz="1800" dirty="0" err="1"/>
              <a:t>biopolitických</a:t>
            </a:r>
            <a:r>
              <a:rPr lang="cs-CZ" sz="1800" dirty="0"/>
              <a:t> mechanismů neznamená konec naší civilizace, resp. jejího postavení.</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46198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F246C93A-F97B-4F6C-A41E-8E94323B8DB2}"/>
              </a:ext>
            </a:extLst>
          </p:cNvPr>
          <p:cNvSpPr>
            <a:spLocks noGrp="1"/>
          </p:cNvSpPr>
          <p:nvPr>
            <p:ph type="title"/>
          </p:nvPr>
        </p:nvSpPr>
        <p:spPr/>
        <p:txBody>
          <a:bodyPr/>
          <a:lstStyle/>
          <a:p>
            <a:r>
              <a:rPr lang="cs-CZ" dirty="0"/>
              <a:t>2. Dějiny šílenství</a:t>
            </a:r>
          </a:p>
        </p:txBody>
      </p:sp>
      <p:sp>
        <p:nvSpPr>
          <p:cNvPr id="2" name="TextovéPole 1">
            <a:extLst>
              <a:ext uri="{FF2B5EF4-FFF2-40B4-BE49-F238E27FC236}">
                <a16:creationId xmlns:a16="http://schemas.microsoft.com/office/drawing/2014/main" id="{7C15E99E-F51F-43C2-A17B-FC1F69A83662}"/>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5" name="Obrázek 4" descr="Image for post">
            <a:extLst>
              <a:ext uri="{FF2B5EF4-FFF2-40B4-BE49-F238E27FC236}">
                <a16:creationId xmlns:a16="http://schemas.microsoft.com/office/drawing/2014/main" id="{CEEBAB41-4DFC-44B0-936E-11DDDD55663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091" y="624110"/>
            <a:ext cx="4174671" cy="6055908"/>
          </a:xfrm>
          <a:prstGeom prst="rect">
            <a:avLst/>
          </a:prstGeom>
          <a:noFill/>
          <a:ln>
            <a:noFill/>
          </a:ln>
        </p:spPr>
      </p:pic>
    </p:spTree>
    <p:extLst>
      <p:ext uri="{BB962C8B-B14F-4D97-AF65-F5344CB8AC3E}">
        <p14:creationId xmlns:p14="http://schemas.microsoft.com/office/powerpoint/2010/main" val="42323481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E632EF5B-8F09-432C-8AB5-E48679EA5F93}"/>
              </a:ext>
            </a:extLst>
          </p:cNvPr>
          <p:cNvSpPr>
            <a:spLocks noGrp="1"/>
          </p:cNvSpPr>
          <p:nvPr>
            <p:ph idx="1"/>
          </p:nvPr>
        </p:nvSpPr>
        <p:spPr>
          <a:xfrm>
            <a:off x="182880" y="1175656"/>
            <a:ext cx="6096000" cy="5682343"/>
          </a:xfrm>
        </p:spPr>
        <p:txBody>
          <a:bodyPr>
            <a:normAutofit/>
          </a:bodyPr>
          <a:lstStyle/>
          <a:p>
            <a:pPr marL="0" indent="0" algn="just">
              <a:buNone/>
              <a:tabLst>
                <a:tab pos="5826125" algn="r"/>
              </a:tabLst>
            </a:pPr>
            <a:r>
              <a:rPr lang="cs-CZ" dirty="0"/>
              <a:t>Pro F. platilo, že hlavním nepřítelem svobodného individua je stát, jeho instituce, jeho biopolitika: Problém, který před námi stojí, „</a:t>
            </a:r>
            <a:r>
              <a:rPr lang="cs-CZ" i="1" dirty="0"/>
              <a:t>nespočívá v pokusu osvobodit jedince od státu a od jeho institucí, nýbrž v tom, že my se osvobodíme od státu a od typu individualizace, který je se státem spojen. Musíme prosadit nové formy subjektivity odmítnutí toho druhu individuality, který nám byl ukládán po několik století</a:t>
            </a:r>
            <a:r>
              <a:rPr lang="cs-CZ" dirty="0"/>
              <a:t>“</a:t>
            </a:r>
          </a:p>
          <a:p>
            <a:pPr marL="0" indent="0">
              <a:buNone/>
              <a:tabLst>
                <a:tab pos="5826125" algn="r"/>
              </a:tabLst>
            </a:pPr>
            <a:r>
              <a:rPr lang="cs-CZ" dirty="0"/>
              <a:t>	(</a:t>
            </a:r>
            <a:r>
              <a:rPr lang="cs-CZ" i="1" dirty="0" err="1"/>
              <a:t>Subj</a:t>
            </a:r>
            <a:r>
              <a:rPr lang="cs-CZ" dirty="0" err="1"/>
              <a:t>.</a:t>
            </a:r>
            <a:r>
              <a:rPr lang="cs-CZ" i="1" dirty="0" err="1"/>
              <a:t>Moc</a:t>
            </a:r>
            <a:r>
              <a:rPr lang="cs-CZ" dirty="0"/>
              <a:t> 209).</a:t>
            </a:r>
          </a:p>
          <a:p>
            <a:r>
              <a:rPr lang="cs-CZ" dirty="0"/>
              <a:t>Globalizace a neoliberalismus přinesly oslabení úlohy státu a posílení korporací. Změnily se i státní instituce – k větší vstřícnosti.</a:t>
            </a:r>
          </a:p>
          <a:p>
            <a:r>
              <a:rPr lang="cs-CZ" dirty="0"/>
              <a:t>Souhrnně: autoritářská moderní společnost, kterou popisovali </a:t>
            </a:r>
            <a:r>
              <a:rPr lang="cs-CZ" dirty="0" err="1"/>
              <a:t>Horkhemer</a:t>
            </a:r>
            <a:r>
              <a:rPr lang="cs-CZ" dirty="0"/>
              <a:t>, </a:t>
            </a:r>
            <a:r>
              <a:rPr lang="cs-CZ" dirty="0" err="1"/>
              <a:t>Adorno</a:t>
            </a:r>
            <a:r>
              <a:rPr lang="cs-CZ" dirty="0"/>
              <a:t> a Foucault je asi od 80. let na ústupu. Žijeme v lepší společnosti? </a:t>
            </a:r>
          </a:p>
          <a:p>
            <a:r>
              <a:rPr lang="cs-CZ" dirty="0"/>
              <a:t>Například Slavoj </a:t>
            </a:r>
            <a:r>
              <a:rPr lang="cs-CZ" dirty="0" err="1">
                <a:hlinkClick r:id="rId3"/>
              </a:rPr>
              <a:t>Žižek</a:t>
            </a:r>
            <a:r>
              <a:rPr lang="cs-CZ" dirty="0"/>
              <a:t> ukazuje, že </a:t>
            </a:r>
            <a:r>
              <a:rPr lang="cs-CZ" b="1" dirty="0"/>
              <a:t>kultura politické korektnosti</a:t>
            </a:r>
            <a:r>
              <a:rPr lang="cs-CZ" dirty="0"/>
              <a:t> vedla k nové, ještě důmyslnější formě autoritářského útlaku .</a:t>
            </a:r>
          </a:p>
          <a:p>
            <a:endParaRPr lang="cs-CZ" dirty="0"/>
          </a:p>
        </p:txBody>
      </p:sp>
      <p:sp>
        <p:nvSpPr>
          <p:cNvPr id="6" name="TextovéPole 5">
            <a:extLst>
              <a:ext uri="{FF2B5EF4-FFF2-40B4-BE49-F238E27FC236}">
                <a16:creationId xmlns:a16="http://schemas.microsoft.com/office/drawing/2014/main" id="{CB732C50-3E03-4234-87E9-4FBAC7002FB3}"/>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pic>
        <p:nvPicPr>
          <p:cNvPr id="7" name="Online médium 6" title="Michel Foucault's Conception of Discourse as Knowledge and Power">
            <a:hlinkClick r:id="" action="ppaction://media"/>
            <a:extLst>
              <a:ext uri="{FF2B5EF4-FFF2-40B4-BE49-F238E27FC236}">
                <a16:creationId xmlns:a16="http://schemas.microsoft.com/office/drawing/2014/main" id="{CC93AFDA-DEAB-4AB4-8B14-47D9CD889A04}"/>
              </a:ext>
            </a:extLst>
          </p:cNvPr>
          <p:cNvPicPr>
            <a:picLocks noRot="1" noChangeAspect="1"/>
          </p:cNvPicPr>
          <p:nvPr>
            <a:videoFile r:link="rId1"/>
          </p:nvPr>
        </p:nvPicPr>
        <p:blipFill>
          <a:blip r:embed="rId4"/>
          <a:stretch>
            <a:fillRect/>
          </a:stretch>
        </p:blipFill>
        <p:spPr>
          <a:xfrm>
            <a:off x="6278880" y="1236619"/>
            <a:ext cx="5843452" cy="3286942"/>
          </a:xfrm>
          <a:prstGeom prst="rect">
            <a:avLst/>
          </a:prstGeom>
        </p:spPr>
      </p:pic>
    </p:spTree>
    <p:extLst>
      <p:ext uri="{BB962C8B-B14F-4D97-AF65-F5344CB8AC3E}">
        <p14:creationId xmlns:p14="http://schemas.microsoft.com/office/powerpoint/2010/main" val="861391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Zástupný symbol pro obsah 19">
            <a:extLst>
              <a:ext uri="{FF2B5EF4-FFF2-40B4-BE49-F238E27FC236}">
                <a16:creationId xmlns:a16="http://schemas.microsoft.com/office/drawing/2014/main" id="{41311665-1C2E-40E3-B655-814DED3E8DE0}"/>
              </a:ext>
            </a:extLst>
          </p:cNvPr>
          <p:cNvSpPr>
            <a:spLocks noGrp="1"/>
          </p:cNvSpPr>
          <p:nvPr>
            <p:ph idx="1"/>
          </p:nvPr>
        </p:nvSpPr>
        <p:spPr>
          <a:xfrm>
            <a:off x="687389" y="1905000"/>
            <a:ext cx="7650568" cy="4006222"/>
          </a:xfrm>
        </p:spPr>
        <p:txBody>
          <a:bodyPr>
            <a:normAutofit/>
          </a:bodyPr>
          <a:lstStyle/>
          <a:p>
            <a:r>
              <a:rPr lang="cs-CZ" dirty="0"/>
              <a:t>Standardní francouzská disertace, tj. více jak tisíc stran je minimum.</a:t>
            </a:r>
          </a:p>
          <a:p>
            <a:r>
              <a:rPr lang="cs-CZ" dirty="0"/>
              <a:t>Původní vydání Folie et </a:t>
            </a:r>
            <a:r>
              <a:rPr lang="cs-CZ" dirty="0" err="1"/>
              <a:t>deraison</a:t>
            </a:r>
            <a:r>
              <a:rPr lang="cs-CZ" dirty="0"/>
              <a:t>: </a:t>
            </a:r>
            <a:r>
              <a:rPr lang="cs-CZ" i="1" dirty="0" err="1"/>
              <a:t>Histoire</a:t>
            </a:r>
            <a:r>
              <a:rPr lang="cs-CZ" i="1" dirty="0"/>
              <a:t> de la folie a </a:t>
            </a:r>
            <a:r>
              <a:rPr lang="cs-CZ" i="1" dirty="0" err="1"/>
              <a:t>l’age</a:t>
            </a:r>
            <a:r>
              <a:rPr lang="cs-CZ" i="1" dirty="0"/>
              <a:t> </a:t>
            </a:r>
            <a:r>
              <a:rPr lang="cs-CZ" i="1" dirty="0" err="1"/>
              <a:t>classique</a:t>
            </a:r>
            <a:r>
              <a:rPr lang="cs-CZ" i="1" dirty="0"/>
              <a:t> </a:t>
            </a:r>
            <a:r>
              <a:rPr lang="cs-CZ" dirty="0"/>
              <a:t>(tj. </a:t>
            </a:r>
            <a:r>
              <a:rPr lang="cs-CZ" i="1" dirty="0"/>
              <a:t>Šílenství a nerozum: Dějiny šílenství v klasické době</a:t>
            </a:r>
            <a:r>
              <a:rPr lang="cs-CZ" dirty="0"/>
              <a:t>). </a:t>
            </a:r>
          </a:p>
          <a:p>
            <a:r>
              <a:rPr lang="cs-CZ" dirty="0"/>
              <a:t>Pro anglosaský svět se vydává </a:t>
            </a:r>
            <a:r>
              <a:rPr lang="cs-CZ" b="1" dirty="0"/>
              <a:t>zkrácená</a:t>
            </a:r>
            <a:r>
              <a:rPr lang="cs-CZ" dirty="0"/>
              <a:t> verze díla pod titulem </a:t>
            </a:r>
            <a:r>
              <a:rPr lang="cs-CZ" i="1" dirty="0" err="1"/>
              <a:t>Madness</a:t>
            </a:r>
            <a:r>
              <a:rPr lang="cs-CZ" i="1" dirty="0"/>
              <a:t> and </a:t>
            </a:r>
            <a:r>
              <a:rPr lang="cs-CZ" i="1" dirty="0" err="1"/>
              <a:t>civilization</a:t>
            </a:r>
            <a:r>
              <a:rPr lang="cs-CZ" i="1" dirty="0"/>
              <a:t> </a:t>
            </a:r>
            <a:r>
              <a:rPr lang="cs-CZ" dirty="0"/>
              <a:t>(u nás jako </a:t>
            </a:r>
            <a:r>
              <a:rPr lang="cs-CZ" i="1" dirty="0"/>
              <a:t>Dějiny šílenství: hledání historických kořenů pojmu duševní choroby </a:t>
            </a:r>
            <a:r>
              <a:rPr lang="cs-CZ" dirty="0"/>
              <a:t>(1994).</a:t>
            </a:r>
          </a:p>
          <a:p>
            <a:r>
              <a:rPr lang="cs-CZ" dirty="0"/>
              <a:t>Nedávno vyšel český překlad patrně celé původní francouzské verze jako </a:t>
            </a:r>
            <a:r>
              <a:rPr lang="cs-CZ" i="1" dirty="0"/>
              <a:t>Historie šílenství v době klasicismu </a:t>
            </a:r>
            <a:r>
              <a:rPr lang="cs-CZ" dirty="0"/>
              <a:t>(2020).</a:t>
            </a:r>
          </a:p>
          <a:p>
            <a:endParaRPr lang="cs-CZ" dirty="0"/>
          </a:p>
        </p:txBody>
      </p:sp>
      <p:sp>
        <p:nvSpPr>
          <p:cNvPr id="3" name="Nadpis 2">
            <a:extLst>
              <a:ext uri="{FF2B5EF4-FFF2-40B4-BE49-F238E27FC236}">
                <a16:creationId xmlns:a16="http://schemas.microsoft.com/office/drawing/2014/main" id="{CF6C9582-86E5-4532-92A7-2F494D874EC7}"/>
              </a:ext>
            </a:extLst>
          </p:cNvPr>
          <p:cNvSpPr>
            <a:spLocks noGrp="1"/>
          </p:cNvSpPr>
          <p:nvPr>
            <p:ph type="title"/>
          </p:nvPr>
        </p:nvSpPr>
        <p:spPr/>
        <p:txBody>
          <a:bodyPr/>
          <a:lstStyle/>
          <a:p>
            <a:r>
              <a:rPr lang="cs-CZ" dirty="0"/>
              <a:t>Název a překlady</a:t>
            </a:r>
          </a:p>
        </p:txBody>
      </p:sp>
      <p:pic>
        <p:nvPicPr>
          <p:cNvPr id="5" name="Obrázek 4">
            <a:extLst>
              <a:ext uri="{FF2B5EF4-FFF2-40B4-BE49-F238E27FC236}">
                <a16:creationId xmlns:a16="http://schemas.microsoft.com/office/drawing/2014/main" id="{34E89F25-516F-4B2C-91CD-A5E689C12761}"/>
              </a:ext>
            </a:extLst>
          </p:cNvPr>
          <p:cNvPicPr>
            <a:picLocks noChangeAspect="1"/>
          </p:cNvPicPr>
          <p:nvPr/>
        </p:nvPicPr>
        <p:blipFill>
          <a:blip r:embed="rId2"/>
          <a:stretch>
            <a:fillRect/>
          </a:stretch>
        </p:blipFill>
        <p:spPr>
          <a:xfrm>
            <a:off x="8452257" y="624110"/>
            <a:ext cx="3509623" cy="5727704"/>
          </a:xfrm>
          <a:prstGeom prst="rect">
            <a:avLst/>
          </a:prstGeom>
        </p:spPr>
      </p:pic>
      <p:sp>
        <p:nvSpPr>
          <p:cNvPr id="6" name="TextovéPole 5">
            <a:extLst>
              <a:ext uri="{FF2B5EF4-FFF2-40B4-BE49-F238E27FC236}">
                <a16:creationId xmlns:a16="http://schemas.microsoft.com/office/drawing/2014/main" id="{019FAE5C-4EB4-4E31-8308-8968E7A10E98}"/>
              </a:ext>
            </a:extLst>
          </p:cNvPr>
          <p:cNvSpPr txBox="1"/>
          <p:nvPr/>
        </p:nvSpPr>
        <p:spPr>
          <a:xfrm>
            <a:off x="8868427" y="50103"/>
            <a:ext cx="3323573" cy="369332"/>
          </a:xfrm>
          <a:prstGeom prst="rect">
            <a:avLst/>
          </a:prstGeom>
          <a:noFill/>
        </p:spPr>
        <p:txBody>
          <a:bodyPr wrap="square" rtlCol="0">
            <a:spAutoFit/>
          </a:bodyPr>
          <a:lstStyle/>
          <a:p>
            <a:pPr algn="ctr"/>
            <a:r>
              <a:rPr lang="cs-CZ" dirty="0">
                <a:solidFill>
                  <a:schemeClr val="bg1"/>
                </a:solidFill>
              </a:rPr>
              <a:t>III. Foucault</a:t>
            </a:r>
          </a:p>
        </p:txBody>
      </p:sp>
    </p:spTree>
    <p:extLst>
      <p:ext uri="{BB962C8B-B14F-4D97-AF65-F5344CB8AC3E}">
        <p14:creationId xmlns:p14="http://schemas.microsoft.com/office/powerpoint/2010/main" val="2881983425"/>
      </p:ext>
    </p:extLst>
  </p:cSld>
  <p:clrMapOvr>
    <a:masterClrMapping/>
  </p:clrMapOvr>
</p:sld>
</file>

<file path=ppt/theme/theme1.xml><?xml version="1.0" encoding="utf-8"?>
<a:theme xmlns:a="http://schemas.openxmlformats.org/drawingml/2006/main" name="Špelda">
  <a:themeElements>
    <a:clrScheme name="Barvy">
      <a:dk1>
        <a:sysClr val="windowText" lastClr="000000"/>
      </a:dk1>
      <a:lt1>
        <a:sysClr val="window" lastClr="FFFFFF"/>
      </a:lt1>
      <a:dk2>
        <a:srgbClr val="648543"/>
      </a:dk2>
      <a:lt2>
        <a:srgbClr val="E3EACF"/>
      </a:lt2>
      <a:accent1>
        <a:srgbClr val="A53010"/>
      </a:accent1>
      <a:accent2>
        <a:srgbClr val="70433C"/>
      </a:accent2>
      <a:accent3>
        <a:srgbClr val="648543"/>
      </a:accent3>
      <a:accent4>
        <a:srgbClr val="845848"/>
      </a:accent4>
      <a:accent5>
        <a:srgbClr val="9C4924"/>
      </a:accent5>
      <a:accent6>
        <a:srgbClr val="6AAC91"/>
      </a:accent6>
      <a:hlink>
        <a:srgbClr val="FB4A18"/>
      </a:hlink>
      <a:folHlink>
        <a:srgbClr val="FB9318"/>
      </a:folHlink>
    </a:clrScheme>
    <a:fontScheme name="Stébla">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tébla">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Špelda" id="{49360845-287B-4DC5-8488-1F05B5191581}" vid="{547DE6B5-B3F9-4E63-A9A3-93072CDFDD5B}"/>
    </a:ext>
  </a:extLst>
</a:theme>
</file>

<file path=docProps/app.xml><?xml version="1.0" encoding="utf-8"?>
<Properties xmlns="http://schemas.openxmlformats.org/officeDocument/2006/extended-properties" xmlns:vt="http://schemas.openxmlformats.org/officeDocument/2006/docPropsVTypes">
  <Template>Špelda</Template>
  <TotalTime>0</TotalTime>
  <Words>8083</Words>
  <Application>Microsoft Office PowerPoint</Application>
  <PresentationFormat>Širokoúhlá obrazovka</PresentationFormat>
  <Paragraphs>552</Paragraphs>
  <Slides>80</Slides>
  <Notes>0</Notes>
  <HiddenSlides>0</HiddenSlides>
  <MMClips>2</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80</vt:i4>
      </vt:variant>
    </vt:vector>
  </HeadingPairs>
  <TitlesOfParts>
    <vt:vector size="86" baseType="lpstr">
      <vt:lpstr>Arial</vt:lpstr>
      <vt:lpstr>Calibri</vt:lpstr>
      <vt:lpstr>Century Gothic</vt:lpstr>
      <vt:lpstr>Times New Roman</vt:lpstr>
      <vt:lpstr>Wingdings 3</vt:lpstr>
      <vt:lpstr>Špelda</vt:lpstr>
      <vt:lpstr>Moderní kontinentální filosofie: vybrané kapitoly</vt:lpstr>
      <vt:lpstr>Seznam témat a okruhů ke zkoušce</vt:lpstr>
      <vt:lpstr>III. Michel Foucault (1926-1984)</vt:lpstr>
      <vt:lpstr>Obsah</vt:lpstr>
      <vt:lpstr>1. Život a dílo</vt:lpstr>
      <vt:lpstr>Biografie</vt:lpstr>
      <vt:lpstr>Hlavní díla</vt:lpstr>
      <vt:lpstr>2. Dějiny šílenství</vt:lpstr>
      <vt:lpstr>Název a překlady</vt:lpstr>
      <vt:lpstr>Obsah</vt:lpstr>
      <vt:lpstr>Medikalizace šílenství v moderní době</vt:lpstr>
      <vt:lpstr>Foucaultovo pojetí šílenství</vt:lpstr>
      <vt:lpstr>Hlavní rysy Foucaultova myšlení</vt:lpstr>
      <vt:lpstr>3. Slova a věci</vt:lpstr>
      <vt:lpstr>Východisko</vt:lpstr>
      <vt:lpstr>Historické apriori</vt:lpstr>
      <vt:lpstr>Epistéma</vt:lpstr>
      <vt:lpstr>Jednotlivé epistémy</vt:lpstr>
      <vt:lpstr>Diskontinuita dějin</vt:lpstr>
      <vt:lpstr>4. Archeologie vědění</vt:lpstr>
      <vt:lpstr>Základní vymezení</vt:lpstr>
      <vt:lpstr>Strukturalistická povaha archeologie</vt:lpstr>
      <vt:lpstr>Příklad novověké filosofie</vt:lpstr>
      <vt:lpstr>Diskurs</vt:lpstr>
      <vt:lpstr>Diskurs</vt:lpstr>
      <vt:lpstr>Diskurs</vt:lpstr>
      <vt:lpstr>Diskurs</vt:lpstr>
      <vt:lpstr>5. Geneaologie</vt:lpstr>
      <vt:lpstr>Obrat ke genealogii</vt:lpstr>
      <vt:lpstr>Znaky genealogie</vt:lpstr>
      <vt:lpstr>Znaky genealogie</vt:lpstr>
      <vt:lpstr>Znaky genealogie</vt:lpstr>
      <vt:lpstr>6. Dohlížet a trestat</vt:lpstr>
      <vt:lpstr>Úvod</vt:lpstr>
      <vt:lpstr>Damiensova poprava (1757) </vt:lpstr>
      <vt:lpstr>Trestní řád (1838)</vt:lpstr>
      <vt:lpstr>Struktura díla</vt:lpstr>
      <vt:lpstr>Struktura díla</vt:lpstr>
      <vt:lpstr>Struktura díla</vt:lpstr>
      <vt:lpstr>Struktura díla</vt:lpstr>
      <vt:lpstr>Disciplína</vt:lpstr>
      <vt:lpstr>Disciplína</vt:lpstr>
      <vt:lpstr>Disciplinární opatření</vt:lpstr>
      <vt:lpstr>Disciplinární opatření</vt:lpstr>
      <vt:lpstr>Disciplinární opatření</vt:lpstr>
      <vt:lpstr>Disciplinární opatření</vt:lpstr>
      <vt:lpstr>Disciplinární výroba jednotlivců:  a) hierarchický dohled</vt:lpstr>
      <vt:lpstr>Disciplinární výroba jednotlivců:  b) normalizační sankce</vt:lpstr>
      <vt:lpstr>Disciplinární výroba jednotlivců:  b) normalizační sankce</vt:lpstr>
      <vt:lpstr>Disciplinární výroba jednotlivců:  c) zkouška</vt:lpstr>
      <vt:lpstr>Disciplinární výroba jednotlivců a zrození věd o člověku </vt:lpstr>
      <vt:lpstr>Panoptikum a panoptismus </vt:lpstr>
      <vt:lpstr>Disciplinární společnost: důvody </vt:lpstr>
      <vt:lpstr>Genealogie vs. archeologie </vt:lpstr>
      <vt:lpstr>7. Dějiny sexuality – Vůle k vědění</vt:lpstr>
      <vt:lpstr>Dějiny sexuality – přehled</vt:lpstr>
      <vt:lpstr>Represivní hypotéza</vt:lpstr>
      <vt:lpstr>Nárůst diskursů o sexu: 1. Zpověď</vt:lpstr>
      <vt:lpstr>Prezentace aplikace PowerPoint</vt:lpstr>
      <vt:lpstr>Nárůst diskursů o sexu: 2. Zkoumání populace</vt:lpstr>
      <vt:lpstr>Prezentace aplikace PowerPoint</vt:lpstr>
      <vt:lpstr>Prezentace aplikace PowerPoint</vt:lpstr>
      <vt:lpstr>Souhrn</vt:lpstr>
      <vt:lpstr>Další díly Dějin sexuality</vt:lpstr>
      <vt:lpstr>8. Moc</vt:lpstr>
      <vt:lpstr>Biomoc</vt:lpstr>
      <vt:lpstr>Biomoc 1: Disciplinární moc</vt:lpstr>
      <vt:lpstr>Biomoc 2: Biopolitika/normalizační moc</vt:lpstr>
      <vt:lpstr>Příklady</vt:lpstr>
      <vt:lpstr>Biomoc souhrnně</vt:lpstr>
      <vt:lpstr>Znaky moci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9. Poznámky na závěr</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Moderní kontinentální filosofie: vybrané kapitoly</dc:title>
  <dc:creator>Daniel Špelda</dc:creator>
  <cp:lastModifiedBy>Daniel Špelda</cp:lastModifiedBy>
  <cp:revision>116</cp:revision>
  <dcterms:created xsi:type="dcterms:W3CDTF">2020-10-08T14:53:43Z</dcterms:created>
  <dcterms:modified xsi:type="dcterms:W3CDTF">2020-12-16T10:49:49Z</dcterms:modified>
</cp:coreProperties>
</file>