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63" r:id="rId16"/>
    <p:sldId id="271" r:id="rId17"/>
    <p:sldId id="272" r:id="rId18"/>
    <p:sldId id="283" r:id="rId19"/>
    <p:sldId id="284" r:id="rId20"/>
    <p:sldId id="273" r:id="rId21"/>
    <p:sldId id="286" r:id="rId22"/>
    <p:sldId id="287" r:id="rId23"/>
    <p:sldId id="288" r:id="rId24"/>
    <p:sldId id="285" r:id="rId25"/>
    <p:sldId id="289" r:id="rId26"/>
    <p:sldId id="275" r:id="rId27"/>
    <p:sldId id="278" r:id="rId28"/>
    <p:sldId id="279" r:id="rId29"/>
    <p:sldId id="280" r:id="rId30"/>
    <p:sldId id="281" r:id="rId31"/>
    <p:sldId id="282" r:id="rId32"/>
    <p:sldId id="276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56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2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1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0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09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1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54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97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64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3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F9B7-447A-4F45-8728-545276588CF9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nikafixu.cz/heslar/-%C3%A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Hláskové alternace ve slovotvorbě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PLIN033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en-US" dirty="0" err="1"/>
              <a:t>phil.muni.c</a:t>
            </a:r>
            <a:r>
              <a:rPr lang="cs-CZ" dirty="0"/>
              <a:t>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61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nás mohou </a:t>
            </a:r>
            <a:r>
              <a:rPr lang="cs-CZ" dirty="0" err="1"/>
              <a:t>přegenerované</a:t>
            </a:r>
            <a:r>
              <a:rPr lang="cs-CZ" dirty="0"/>
              <a:t> výsledky dále upozornit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AB00444-AE90-4175-ADE3-CB7B04733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853" y="1825625"/>
            <a:ext cx="4206293" cy="4351338"/>
          </a:xfrm>
        </p:spPr>
      </p:pic>
    </p:spTree>
    <p:extLst>
      <p:ext uri="{BB962C8B-B14F-4D97-AF65-F5344CB8AC3E}">
        <p14:creationId xmlns:p14="http://schemas.microsoft.com/office/powerpoint/2010/main" val="2132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intuitivně základovým slovem pro odvození adjektiv jako </a:t>
            </a:r>
            <a:r>
              <a:rPr lang="cs-CZ" b="1" i="1" dirty="0">
                <a:solidFill>
                  <a:srgbClr val="FF0000"/>
                </a:solidFill>
              </a:rPr>
              <a:t>klučičí, holčičí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jsou to ve vaší intuici substantiva </a:t>
            </a:r>
            <a:r>
              <a:rPr lang="cs-CZ" sz="44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kluk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sz="44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holka</a:t>
            </a:r>
            <a:r>
              <a:rPr lang="cs-CZ" dirty="0"/>
              <a:t>, pak je třeba dále uvažovat o </a:t>
            </a:r>
            <a:r>
              <a:rPr lang="cs-CZ" dirty="0" err="1"/>
              <a:t>spoluformantu</a:t>
            </a:r>
            <a:r>
              <a:rPr lang="cs-CZ" dirty="0"/>
              <a:t>/hláskové alternaci ve sledovaném modelu.</a:t>
            </a:r>
          </a:p>
          <a:p>
            <a:r>
              <a:rPr lang="cs-CZ" dirty="0"/>
              <a:t>Řekli jsme, že </a:t>
            </a:r>
            <a:r>
              <a:rPr lang="cs-CZ" dirty="0" err="1"/>
              <a:t>spoluformantem</a:t>
            </a:r>
            <a:r>
              <a:rPr lang="cs-CZ" dirty="0"/>
              <a:t> sufixu </a:t>
            </a:r>
            <a:r>
              <a:rPr lang="cs-CZ" i="1" dirty="0"/>
              <a:t>–í</a:t>
            </a:r>
            <a:r>
              <a:rPr lang="cs-CZ" dirty="0"/>
              <a:t>, jímž se tvoří druhově posesivní i široce vztahová adjektiva od substantiv, je </a:t>
            </a:r>
            <a:r>
              <a:rPr lang="cs-CZ" dirty="0">
                <a:solidFill>
                  <a:srgbClr val="FF0000"/>
                </a:solidFill>
              </a:rPr>
              <a:t>alternace finály základu</a:t>
            </a:r>
            <a:r>
              <a:rPr lang="cs-CZ" dirty="0"/>
              <a:t>. Finály </a:t>
            </a:r>
            <a:r>
              <a:rPr lang="cs-CZ" b="1" i="1" dirty="0">
                <a:solidFill>
                  <a:srgbClr val="FF0000"/>
                </a:solidFill>
              </a:rPr>
              <a:t>k </a:t>
            </a:r>
            <a:r>
              <a:rPr lang="cs-CZ" i="1" dirty="0"/>
              <a:t>a </a:t>
            </a:r>
            <a:r>
              <a:rPr lang="cs-CZ" b="1" i="1" dirty="0">
                <a:solidFill>
                  <a:srgbClr val="FF0000"/>
                </a:solidFill>
              </a:rPr>
              <a:t>c</a:t>
            </a:r>
            <a:r>
              <a:rPr lang="cs-CZ" b="1" i="1" dirty="0"/>
              <a:t> </a:t>
            </a:r>
            <a:r>
              <a:rPr lang="cs-CZ" i="1" dirty="0"/>
              <a:t>mají stejnou střídnici 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dirty="0"/>
              <a:t>. </a:t>
            </a:r>
          </a:p>
          <a:p>
            <a:r>
              <a:rPr lang="cs-CZ" dirty="0"/>
              <a:t>Na základě dalších pozorování lze tvrdit, že existují výjimečné případy, kdy se základ modifikuje. Vysvětlení lze hledat v etymologii nebo v působení analogie.</a:t>
            </a:r>
          </a:p>
        </p:txBody>
      </p:sp>
    </p:spTree>
    <p:extLst>
      <p:ext uri="{BB962C8B-B14F-4D97-AF65-F5344CB8AC3E}">
        <p14:creationId xmlns:p14="http://schemas.microsoft.com/office/powerpoint/2010/main" val="234574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takových výjimečných případů je a jak je vyhledat?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Vzpomenete si na další doklad?</a:t>
            </a:r>
          </a:p>
          <a:p>
            <a:r>
              <a:rPr lang="cs-CZ" dirty="0"/>
              <a:t>Který korpus bude vhodný zdroj dat?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78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lemma=.*</a:t>
            </a:r>
            <a:r>
              <a:rPr lang="cs-CZ" dirty="0" err="1"/>
              <a:t>čičí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363" y="1825625"/>
            <a:ext cx="47312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holka </a:t>
            </a:r>
            <a:r>
              <a:rPr lang="cs-CZ" dirty="0"/>
              <a:t>pravidelně tvořené adjektivum by mělo být </a:t>
            </a:r>
            <a:r>
              <a:rPr lang="cs-CZ" i="1" dirty="0"/>
              <a:t>holčí.</a:t>
            </a:r>
          </a:p>
          <a:p>
            <a:r>
              <a:rPr lang="cs-CZ" dirty="0"/>
              <a:t>Doklady jako </a:t>
            </a:r>
            <a:r>
              <a:rPr lang="cs-CZ" i="1" dirty="0">
                <a:solidFill>
                  <a:srgbClr val="FF0000"/>
                </a:solidFill>
              </a:rPr>
              <a:t>alka/</a:t>
            </a:r>
            <a:r>
              <a:rPr lang="cs-CZ" i="1" dirty="0" err="1">
                <a:solidFill>
                  <a:srgbClr val="FF0000"/>
                </a:solidFill>
              </a:rPr>
              <a:t>alčí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i="1" dirty="0">
                <a:solidFill>
                  <a:srgbClr val="FF0000"/>
                </a:solidFill>
              </a:rPr>
              <a:t>křepelka/křepelčí </a:t>
            </a:r>
            <a:r>
              <a:rPr lang="cs-CZ" dirty="0"/>
              <a:t>vylučují hypotézu, že by výjimka byla důsledkem hláskového okolí.</a:t>
            </a:r>
          </a:p>
          <a:p>
            <a:r>
              <a:rPr lang="cs-CZ" i="1" dirty="0"/>
              <a:t>kluk </a:t>
            </a:r>
            <a:r>
              <a:rPr lang="cs-CZ" dirty="0"/>
              <a:t>pravidelně tvořené adjektivum by mělo být </a:t>
            </a:r>
            <a:r>
              <a:rPr lang="cs-CZ" i="1" dirty="0"/>
              <a:t>klučí.</a:t>
            </a:r>
          </a:p>
          <a:p>
            <a:r>
              <a:rPr lang="cs-CZ" dirty="0"/>
              <a:t>Doklady jako </a:t>
            </a:r>
            <a:r>
              <a:rPr lang="cs-CZ" i="1" dirty="0">
                <a:solidFill>
                  <a:srgbClr val="FF0000"/>
                </a:solidFill>
              </a:rPr>
              <a:t>brouk/broučí, pavouk/pavoučí </a:t>
            </a:r>
            <a:r>
              <a:rPr lang="cs-CZ" dirty="0"/>
              <a:t>vylučují hypotézu, že by výjimka byla důsledkem hláskového okolí.</a:t>
            </a:r>
            <a:endParaRPr lang="cs-CZ" i="1" dirty="0"/>
          </a:p>
          <a:p>
            <a:r>
              <a:rPr lang="cs-CZ" i="1" dirty="0"/>
              <a:t>kočka </a:t>
            </a:r>
            <a:r>
              <a:rPr lang="cs-CZ" dirty="0"/>
              <a:t>pravidelně tvořené adjektivum by mělo být </a:t>
            </a:r>
            <a:r>
              <a:rPr lang="cs-CZ" i="1" dirty="0" err="1"/>
              <a:t>koččí</a:t>
            </a:r>
            <a:r>
              <a:rPr lang="cs-CZ" i="1" dirty="0"/>
              <a:t>.</a:t>
            </a:r>
          </a:p>
          <a:p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13" y="5140325"/>
            <a:ext cx="34385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je třeba dbát při používání automatických nástrojů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Přestože se zdá, že automatické nástroje lze lépe použít pro práci s hláskovými alternacemi v případě, že je místo alternace (její pozice v řetězci znaků – písmen) dobře formálně popsatelná (jako je tomu v našem příkladu, tedy v případě, že se nachází na morfémovém švu, kde vedle sebe stojí morf základového slova a derivačního formantu), mohou nastat problémy, a to a) </a:t>
            </a:r>
            <a:r>
              <a:rPr lang="cs-CZ" dirty="0" err="1"/>
              <a:t>přegenerování</a:t>
            </a:r>
            <a:r>
              <a:rPr lang="cs-CZ" dirty="0"/>
              <a:t>, b) nedostatky v práci automatických nástrojů a c) v případě výjimek. </a:t>
            </a:r>
          </a:p>
        </p:txBody>
      </p:sp>
    </p:spTree>
    <p:extLst>
      <p:ext uri="{BB962C8B-B14F-4D97-AF65-F5344CB8AC3E}">
        <p14:creationId xmlns:p14="http://schemas.microsoft.com/office/powerpoint/2010/main" val="423415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další alternace provází derivaci adjektiv sufixem</a:t>
            </a:r>
            <a:r>
              <a:rPr lang="cs-CZ" i="1" dirty="0"/>
              <a:t> -í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příklady adjektiv posesivních, druhově posesivních i široce vztahových a sledujte, jak jsou utvořena.</a:t>
            </a:r>
          </a:p>
          <a:p>
            <a:r>
              <a:rPr lang="cs-CZ" dirty="0">
                <a:hlinkClick r:id="rId2"/>
              </a:rPr>
              <a:t>http://www.slovnikafixu.cz/heslar/-%C3%AD</a:t>
            </a:r>
            <a:endParaRPr lang="cs-CZ" dirty="0"/>
          </a:p>
          <a:p>
            <a:r>
              <a:rPr lang="cs-CZ" dirty="0"/>
              <a:t>[(lemma=".*í" &amp; lemma!="(.*[(ou)|í]</a:t>
            </a:r>
            <a:r>
              <a:rPr lang="cs-CZ" dirty="0" err="1"/>
              <a:t>cí</a:t>
            </a:r>
            <a:r>
              <a:rPr lang="cs-CZ" dirty="0"/>
              <a:t>)|(.*[</a:t>
            </a:r>
            <a:r>
              <a:rPr lang="cs-CZ" dirty="0" err="1"/>
              <a:t>aiy</a:t>
            </a:r>
            <a:r>
              <a:rPr lang="cs-CZ" dirty="0"/>
              <a:t>]</a:t>
            </a:r>
            <a:r>
              <a:rPr lang="cs-CZ" dirty="0" err="1"/>
              <a:t>cí</a:t>
            </a:r>
            <a:r>
              <a:rPr lang="cs-CZ" dirty="0"/>
              <a:t>)|(.*[</a:t>
            </a:r>
            <a:r>
              <a:rPr lang="cs-CZ" dirty="0" err="1"/>
              <a:t>eě</a:t>
            </a:r>
            <a:r>
              <a:rPr lang="cs-CZ" dirty="0"/>
              <a:t>]</a:t>
            </a:r>
            <a:r>
              <a:rPr lang="cs-CZ" dirty="0" err="1"/>
              <a:t>jší</a:t>
            </a:r>
            <a:r>
              <a:rPr lang="cs-CZ" dirty="0"/>
              <a:t>)|(.*[^</a:t>
            </a:r>
            <a:r>
              <a:rPr lang="cs-CZ" dirty="0" err="1"/>
              <a:t>aáeěéiíoóuůyý</a:t>
            </a:r>
            <a:r>
              <a:rPr lang="cs-CZ" dirty="0"/>
              <a:t>]</a:t>
            </a:r>
            <a:r>
              <a:rPr lang="cs-CZ" dirty="0" err="1"/>
              <a:t>ší</a:t>
            </a:r>
            <a:r>
              <a:rPr lang="cs-CZ" dirty="0"/>
              <a:t>)") &amp; </a:t>
            </a:r>
            <a:r>
              <a:rPr lang="cs-CZ" dirty="0" err="1"/>
              <a:t>tag</a:t>
            </a:r>
            <a:r>
              <a:rPr lang="cs-CZ" dirty="0"/>
              <a:t>="AA.*"]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22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SAUČ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Výraznou skupinu tvoří </a:t>
            </a:r>
            <a:r>
              <a:rPr lang="cs-CZ" b="1" dirty="0"/>
              <a:t>(2) adjektiva přivlastňovací</a:t>
            </a:r>
            <a:r>
              <a:rPr lang="cs-CZ" dirty="0"/>
              <a:t>: </a:t>
            </a:r>
            <a:r>
              <a:rPr lang="cs-CZ" i="1" dirty="0"/>
              <a:t>bo</a:t>
            </a:r>
            <a:r>
              <a:rPr lang="cs-CZ" i="1" dirty="0">
                <a:solidFill>
                  <a:srgbClr val="FF0000"/>
                </a:solidFill>
              </a:rPr>
              <a:t>ž</a:t>
            </a:r>
            <a:r>
              <a:rPr lang="cs-CZ" i="1" dirty="0"/>
              <a:t>í</a:t>
            </a:r>
            <a:r>
              <a:rPr lang="cs-CZ" dirty="0"/>
              <a:t>, </a:t>
            </a:r>
            <a:r>
              <a:rPr lang="cs-CZ" i="1" dirty="0"/>
              <a:t>ob</a:t>
            </a:r>
            <a:r>
              <a:rPr lang="cs-CZ" i="1" dirty="0">
                <a:solidFill>
                  <a:srgbClr val="FF0000"/>
                </a:solidFill>
              </a:rPr>
              <a:t>ř</a:t>
            </a:r>
            <a:r>
              <a:rPr lang="cs-CZ" i="1" dirty="0"/>
              <a:t>í, dívčí, kníž</a:t>
            </a:r>
            <a:r>
              <a:rPr lang="cs-CZ" i="1" dirty="0">
                <a:solidFill>
                  <a:srgbClr val="FF0000"/>
                </a:solidFill>
              </a:rPr>
              <a:t>ec</a:t>
            </a:r>
            <a:r>
              <a:rPr lang="cs-CZ" i="1" dirty="0"/>
              <a:t>í, markrab</a:t>
            </a:r>
            <a:r>
              <a:rPr lang="cs-CZ" i="1" dirty="0">
                <a:solidFill>
                  <a:srgbClr val="FF0000"/>
                </a:solidFill>
              </a:rPr>
              <a:t>ěc</a:t>
            </a:r>
            <a:r>
              <a:rPr lang="cs-CZ" i="1" dirty="0"/>
              <a:t>í, </a:t>
            </a:r>
            <a:r>
              <a:rPr lang="cs-CZ" b="1" dirty="0"/>
              <a:t>převážně s významem přivlastnění druhu</a:t>
            </a:r>
            <a:r>
              <a:rPr lang="cs-CZ" dirty="0"/>
              <a:t>: </a:t>
            </a:r>
            <a:r>
              <a:rPr lang="cs-CZ" i="1" dirty="0"/>
              <a:t>ptačí, psí, </a:t>
            </a:r>
            <a:r>
              <a:rPr lang="cs-CZ" b="1" dirty="0"/>
              <a:t>často s významem (2a) široce vztahovým</a:t>
            </a:r>
            <a:r>
              <a:rPr lang="cs-CZ" dirty="0"/>
              <a:t>: </a:t>
            </a:r>
            <a:r>
              <a:rPr lang="cs-CZ" i="1" dirty="0"/>
              <a:t>psí počasí/víno, kuřecí ráj </a:t>
            </a:r>
            <a:r>
              <a:rPr lang="cs-CZ" dirty="0"/>
              <a:t>,prodejna s levným kuřecím masem‘. Je-li základovým substantivem neutrum skloňované podle vzoru kuře, pak se adjektivum tvoří od rozšířeného kmene a dochází buď k alternaci </a:t>
            </a:r>
            <a:r>
              <a:rPr lang="cs-CZ" i="1" dirty="0"/>
              <a:t>t &gt; </a:t>
            </a:r>
            <a:r>
              <a:rPr lang="cs-CZ" b="1" dirty="0"/>
              <a:t>c</a:t>
            </a:r>
            <a:r>
              <a:rPr lang="cs-CZ" dirty="0"/>
              <a:t>, např. </a:t>
            </a:r>
            <a:r>
              <a:rPr lang="cs-CZ" i="1" dirty="0"/>
              <a:t>kuřecí</a:t>
            </a:r>
            <a:r>
              <a:rPr lang="cs-CZ" dirty="0"/>
              <a:t>, nebo působením analogie k alternaci </a:t>
            </a:r>
            <a:r>
              <a:rPr lang="cs-CZ" i="1" dirty="0"/>
              <a:t>t &gt; c &gt; </a:t>
            </a:r>
            <a:r>
              <a:rPr lang="cs-CZ" b="1" dirty="0"/>
              <a:t>č</a:t>
            </a:r>
            <a:r>
              <a:rPr lang="cs-CZ" dirty="0"/>
              <a:t>, např. </a:t>
            </a:r>
            <a:r>
              <a:rPr lang="cs-CZ" i="1" dirty="0"/>
              <a:t>prasečí, jehněčí </a:t>
            </a:r>
            <a:r>
              <a:rPr lang="cs-CZ" dirty="0"/>
              <a:t>podle pravidelné alternace </a:t>
            </a:r>
            <a:r>
              <a:rPr lang="cs-CZ" i="1" dirty="0"/>
              <a:t>c &gt; </a:t>
            </a:r>
            <a:r>
              <a:rPr lang="cs-CZ" b="1" dirty="0"/>
              <a:t>č</a:t>
            </a:r>
            <a:r>
              <a:rPr lang="cs-CZ" dirty="0"/>
              <a:t> (</a:t>
            </a:r>
            <a:r>
              <a:rPr lang="cs-CZ" i="1" dirty="0"/>
              <a:t>ovčí</a:t>
            </a:r>
            <a:r>
              <a:rPr lang="cs-CZ" dirty="0"/>
              <a:t>,</a:t>
            </a:r>
            <a:r>
              <a:rPr lang="cs-CZ" i="1" dirty="0"/>
              <a:t> mravenčí, slepičí</a:t>
            </a:r>
            <a:r>
              <a:rPr lang="cs-CZ" dirty="0"/>
              <a:t>). Před sufixem </a:t>
            </a:r>
            <a:r>
              <a:rPr lang="cs-CZ" i="1" dirty="0"/>
              <a:t>-í</a:t>
            </a:r>
            <a:r>
              <a:rPr lang="cs-CZ" dirty="0"/>
              <a:t> dochází rovněž k alternacím </a:t>
            </a:r>
            <a:r>
              <a:rPr lang="cs-CZ" i="1" dirty="0"/>
              <a:t>k &gt; </a:t>
            </a:r>
            <a:r>
              <a:rPr lang="cs-CZ" b="1" dirty="0"/>
              <a:t>č </a:t>
            </a:r>
            <a:r>
              <a:rPr lang="cs-CZ" dirty="0"/>
              <a:t>(</a:t>
            </a:r>
            <a:r>
              <a:rPr lang="cs-CZ" i="1" dirty="0"/>
              <a:t>ptačí</a:t>
            </a:r>
            <a:r>
              <a:rPr lang="cs-CZ" dirty="0"/>
              <a:t>), </a:t>
            </a:r>
            <a:r>
              <a:rPr lang="cs-CZ" i="1" dirty="0"/>
              <a:t>d &gt; </a:t>
            </a:r>
            <a:r>
              <a:rPr lang="cs-CZ" b="1" dirty="0"/>
              <a:t>ď </a:t>
            </a:r>
            <a:r>
              <a:rPr lang="cs-CZ" dirty="0"/>
              <a:t>(</a:t>
            </a:r>
            <a:r>
              <a:rPr lang="cs-CZ" i="1" dirty="0"/>
              <a:t>medvědí</a:t>
            </a:r>
            <a:r>
              <a:rPr lang="cs-CZ" dirty="0"/>
              <a:t>)</a:t>
            </a:r>
            <a:r>
              <a:rPr lang="cs-CZ" i="1" dirty="0"/>
              <a:t>, n &gt; </a:t>
            </a:r>
            <a:r>
              <a:rPr lang="cs-CZ" b="1" dirty="0"/>
              <a:t>ň </a:t>
            </a:r>
            <a:r>
              <a:rPr lang="cs-CZ" dirty="0"/>
              <a:t>(</a:t>
            </a:r>
            <a:r>
              <a:rPr lang="cs-CZ" i="1" dirty="0"/>
              <a:t>sloní</a:t>
            </a:r>
            <a:r>
              <a:rPr lang="cs-CZ" dirty="0"/>
              <a:t>)</a:t>
            </a:r>
            <a:r>
              <a:rPr lang="cs-CZ" i="1" dirty="0"/>
              <a:t>, t &gt; </a:t>
            </a:r>
            <a:r>
              <a:rPr lang="cs-CZ" b="1" dirty="0"/>
              <a:t>ť </a:t>
            </a:r>
            <a:r>
              <a:rPr lang="cs-CZ" dirty="0"/>
              <a:t>(</a:t>
            </a:r>
            <a:r>
              <a:rPr lang="cs-CZ" i="1" dirty="0"/>
              <a:t>mamutí</a:t>
            </a:r>
            <a:r>
              <a:rPr lang="cs-CZ" dirty="0"/>
              <a:t>)</a:t>
            </a:r>
            <a:r>
              <a:rPr lang="cs-CZ" i="1" dirty="0"/>
              <a:t>, r &gt; </a:t>
            </a:r>
            <a:r>
              <a:rPr lang="cs-CZ" b="1" dirty="0"/>
              <a:t>ř</a:t>
            </a:r>
            <a:r>
              <a:rPr lang="cs-CZ" dirty="0"/>
              <a:t> (</a:t>
            </a:r>
            <a:r>
              <a:rPr lang="cs-CZ" i="1" dirty="0"/>
              <a:t>tygří</a:t>
            </a:r>
            <a:r>
              <a:rPr lang="cs-CZ" dirty="0"/>
              <a:t>); </a:t>
            </a:r>
            <a:r>
              <a:rPr lang="cs-CZ" dirty="0">
                <a:solidFill>
                  <a:srgbClr val="FF0000"/>
                </a:solidFill>
              </a:rPr>
              <a:t>synchronně nepravidelná je alternace </a:t>
            </a:r>
            <a:r>
              <a:rPr lang="cs-CZ" i="1" dirty="0">
                <a:solidFill>
                  <a:srgbClr val="FF0000"/>
                </a:solidFill>
              </a:rPr>
              <a:t>hovado </a:t>
            </a:r>
            <a:r>
              <a:rPr lang="cs-CZ" dirty="0">
                <a:solidFill>
                  <a:srgbClr val="FF0000"/>
                </a:solidFill>
              </a:rPr>
              <a:t>→ </a:t>
            </a:r>
            <a:r>
              <a:rPr lang="cs-CZ" i="1" dirty="0">
                <a:solidFill>
                  <a:srgbClr val="FF0000"/>
                </a:solidFill>
              </a:rPr>
              <a:t>hovězí</a:t>
            </a:r>
            <a:r>
              <a:rPr lang="cs-CZ" dirty="0"/>
              <a:t>. Také adjektiva </a:t>
            </a:r>
            <a:r>
              <a:rPr lang="cs-CZ" i="1" dirty="0"/>
              <a:t>kočičí, klučičí, holčičí</a:t>
            </a:r>
            <a:r>
              <a:rPr lang="cs-CZ" dirty="0"/>
              <a:t> jsou tvořena nepravidelně od rozšířených základů. Tato adjektiva se často substantivizují (</a:t>
            </a:r>
            <a:r>
              <a:rPr lang="cs-CZ" i="1" dirty="0"/>
              <a:t>hovězí, jehněčí</a:t>
            </a:r>
            <a:r>
              <a:rPr lang="cs-CZ" dirty="0"/>
              <a:t>; viz též níže propria).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98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F6308-AB01-4AC8-8820-B28EA5B3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dvojice typu </a:t>
            </a:r>
            <a:r>
              <a:rPr lang="cs-CZ" i="1" dirty="0"/>
              <a:t>zvíře/zvířecí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2E43E4-2E8B-4041-8E93-4643EE071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974" y="1825625"/>
            <a:ext cx="8738052" cy="4351338"/>
          </a:xfrm>
        </p:spPr>
      </p:pic>
    </p:spTree>
    <p:extLst>
      <p:ext uri="{BB962C8B-B14F-4D97-AF65-F5344CB8AC3E}">
        <p14:creationId xmlns:p14="http://schemas.microsoft.com/office/powerpoint/2010/main" val="262259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CF02C-409C-45D0-82F5-ADDDED57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cč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>
                <a:solidFill>
                  <a:srgbClr val="FF0000"/>
                </a:solidFill>
              </a:rPr>
              <a:t>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379D32-7CA2-4435-8F6F-8B61E60B5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648" y="1825625"/>
            <a:ext cx="4104703" cy="4351338"/>
          </a:xfrm>
        </p:spPr>
      </p:pic>
    </p:spTree>
    <p:extLst>
      <p:ext uri="{BB962C8B-B14F-4D97-AF65-F5344CB8AC3E}">
        <p14:creationId xmlns:p14="http://schemas.microsoft.com/office/powerpoint/2010/main" val="270853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budeme mluvit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Spoluformant</a:t>
            </a:r>
            <a:r>
              <a:rPr lang="cs-CZ" dirty="0"/>
              <a:t> derivace</a:t>
            </a:r>
          </a:p>
          <a:p>
            <a:r>
              <a:rPr lang="cs-CZ" dirty="0"/>
              <a:t>Pravidelné a nepravidelné</a:t>
            </a:r>
          </a:p>
          <a:p>
            <a:r>
              <a:rPr lang="cs-CZ" dirty="0"/>
              <a:t>Automatické nástroje a zachycení </a:t>
            </a:r>
            <a:r>
              <a:rPr lang="cs-CZ" dirty="0">
                <a:solidFill>
                  <a:srgbClr val="FF0000"/>
                </a:solidFill>
              </a:rPr>
              <a:t>místa alternace</a:t>
            </a:r>
          </a:p>
        </p:txBody>
      </p:sp>
    </p:spTree>
    <p:extLst>
      <p:ext uri="{BB962C8B-B14F-4D97-AF65-F5344CB8AC3E}">
        <p14:creationId xmlns:p14="http://schemas.microsoft.com/office/powerpoint/2010/main" val="217666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Ptali jste se někdy 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infek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pli</a:t>
            </a:r>
            <a:r>
              <a:rPr lang="cs-CZ" b="1" i="1" dirty="0">
                <a:solidFill>
                  <a:srgbClr val="FF0000"/>
                </a:solidFill>
              </a:rPr>
              <a:t>c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peně</a:t>
            </a:r>
            <a:r>
              <a:rPr lang="cs-CZ" b="1" i="1" dirty="0">
                <a:solidFill>
                  <a:srgbClr val="FF0000"/>
                </a:solidFill>
              </a:rPr>
              <a:t>ž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me</a:t>
            </a:r>
            <a:r>
              <a:rPr lang="cs-CZ" b="1" i="1" dirty="0">
                <a:solidFill>
                  <a:srgbClr val="FF0000"/>
                </a:solidFill>
              </a:rPr>
              <a:t>z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ro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baro</a:t>
            </a:r>
            <a:r>
              <a:rPr lang="cs-CZ" b="1" i="1" dirty="0">
                <a:solidFill>
                  <a:srgbClr val="FF0000"/>
                </a:solidFill>
              </a:rPr>
              <a:t>k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py</a:t>
            </a:r>
            <a:r>
              <a:rPr lang="cs-CZ" b="1" i="1" dirty="0">
                <a:solidFill>
                  <a:srgbClr val="FF0000"/>
                </a:solidFill>
              </a:rPr>
              <a:t>š</a:t>
            </a:r>
            <a:r>
              <a:rPr lang="cs-CZ" i="1" dirty="0">
                <a:solidFill>
                  <a:srgbClr val="FF0000"/>
                </a:solidFill>
              </a:rPr>
              <a:t>ný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vr</a:t>
            </a:r>
            <a:r>
              <a:rPr lang="cs-CZ" b="1" i="1" dirty="0">
                <a:solidFill>
                  <a:srgbClr val="FF0000"/>
                </a:solidFill>
              </a:rPr>
              <a:t>ch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drá</a:t>
            </a:r>
            <a:r>
              <a:rPr lang="cs-CZ" b="1" i="1" dirty="0">
                <a:solidFill>
                  <a:srgbClr val="FF0000"/>
                </a:solidFill>
              </a:rPr>
              <a:t>ž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dra</a:t>
            </a:r>
            <a:r>
              <a:rPr lang="cs-CZ" b="1" i="1" dirty="0">
                <a:solidFill>
                  <a:srgbClr val="FF0000"/>
                </a:solidFill>
              </a:rPr>
              <a:t>h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  <a:endParaRPr lang="cs-CZ" dirty="0"/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dne</a:t>
            </a:r>
            <a:r>
              <a:rPr lang="cs-CZ" b="1" i="1" dirty="0">
                <a:solidFill>
                  <a:srgbClr val="FF0000"/>
                </a:solidFill>
              </a:rPr>
              <a:t>š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ča</a:t>
            </a:r>
            <a:r>
              <a:rPr lang="cs-CZ" b="1" i="1" dirty="0">
                <a:solidFill>
                  <a:srgbClr val="FF0000"/>
                </a:solidFill>
              </a:rPr>
              <a:t>s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laborato</a:t>
            </a:r>
            <a:r>
              <a:rPr lang="cs-CZ" b="1" i="1" dirty="0">
                <a:solidFill>
                  <a:srgbClr val="FF0000"/>
                </a:solidFill>
              </a:rPr>
              <a:t>r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kalendá</a:t>
            </a:r>
            <a:r>
              <a:rPr lang="cs-CZ" b="1" i="1" dirty="0">
                <a:solidFill>
                  <a:srgbClr val="FF0000"/>
                </a:solidFill>
              </a:rPr>
              <a:t>ř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lo</a:t>
            </a:r>
            <a:r>
              <a:rPr lang="cs-CZ" b="1" i="1" dirty="0">
                <a:solidFill>
                  <a:srgbClr val="FF0000"/>
                </a:solidFill>
              </a:rPr>
              <a:t>d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mě</a:t>
            </a:r>
            <a:r>
              <a:rPr lang="cs-CZ" b="1" i="1" dirty="0">
                <a:solidFill>
                  <a:srgbClr val="FF0000"/>
                </a:solidFill>
              </a:rPr>
              <a:t>ď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chu</a:t>
            </a:r>
            <a:r>
              <a:rPr lang="cs-CZ" b="1" i="1" dirty="0">
                <a:solidFill>
                  <a:srgbClr val="FF0000"/>
                </a:solidFill>
              </a:rPr>
              <a:t>t</a:t>
            </a:r>
            <a:r>
              <a:rPr lang="cs-CZ" i="1" dirty="0">
                <a:solidFill>
                  <a:srgbClr val="FF0000"/>
                </a:solidFill>
              </a:rPr>
              <a:t>ný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rtu</a:t>
            </a:r>
            <a:r>
              <a:rPr lang="cs-CZ" b="1" i="1" dirty="0">
                <a:solidFill>
                  <a:srgbClr val="FF0000"/>
                </a:solidFill>
              </a:rPr>
              <a:t>ť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</a:p>
          <a:p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13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A3F06-0118-4317-B587-D9A52520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roční/barokní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35F0330-7C34-4453-B17A-C43E1250C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966" y="1825625"/>
            <a:ext cx="8200068" cy="4351338"/>
          </a:xfrm>
        </p:spPr>
      </p:pic>
    </p:spTree>
    <p:extLst>
      <p:ext uri="{BB962C8B-B14F-4D97-AF65-F5344CB8AC3E}">
        <p14:creationId xmlns:p14="http://schemas.microsoft.com/office/powerpoint/2010/main" val="1144536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BAD3D-0C12-4D80-BC90-0A7A6418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výjimek?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CA4768-EFD5-46F8-9F29-F9A6C973C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465" y="1825625"/>
            <a:ext cx="3331070" cy="4351338"/>
          </a:xfrm>
        </p:spPr>
      </p:pic>
    </p:spTree>
    <p:extLst>
      <p:ext uri="{BB962C8B-B14F-4D97-AF65-F5344CB8AC3E}">
        <p14:creationId xmlns:p14="http://schemas.microsoft.com/office/powerpoint/2010/main" val="208545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44846-2CBA-4C6A-BD10-48D24E0A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infekční/plicní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2701E7-22C7-4297-B84B-D185FD1A2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949" y="1825625"/>
            <a:ext cx="8060102" cy="4351338"/>
          </a:xfrm>
        </p:spPr>
      </p:pic>
    </p:spTree>
    <p:extLst>
      <p:ext uri="{BB962C8B-B14F-4D97-AF65-F5344CB8AC3E}">
        <p14:creationId xmlns:p14="http://schemas.microsoft.com/office/powerpoint/2010/main" val="125967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92D95-CB83-4A69-92B4-972E35F8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výjimek?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55DDC0-78A3-4BC2-83A8-477FAA615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09" y="1463230"/>
            <a:ext cx="10515600" cy="160140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3F1EFA-4E1D-4737-85DF-CBAE783CD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3908870"/>
            <a:ext cx="42957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3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A4DAC-6BAB-406D-A271-FAF10693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9556A2-4946-4495-9AC1-91CA641EF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829" y="1690688"/>
            <a:ext cx="10515600" cy="152359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C6DB45-9F66-45A3-9FEB-D4DF3039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5020130"/>
            <a:ext cx="4305300" cy="14192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7CBCBC-2B8B-4915-86CE-82882D3FF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9" y="3429000"/>
            <a:ext cx="105251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2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Alternace finálních konsonantů v kontextu konsonantických sufixů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alternuje finála (koncový konsonant) </a:t>
            </a:r>
            <a:r>
              <a:rPr lang="en-US" b="1" i="1" dirty="0">
                <a:solidFill>
                  <a:srgbClr val="FF0000"/>
                </a:solidFill>
              </a:rPr>
              <a:t>[c</a:t>
            </a:r>
            <a:r>
              <a:rPr lang="cs-CZ" b="1" i="1" dirty="0">
                <a:solidFill>
                  <a:srgbClr val="FF0000"/>
                </a:solidFill>
              </a:rPr>
              <a:t>z</a:t>
            </a:r>
            <a:r>
              <a:rPr lang="en-US" b="1" i="1" dirty="0">
                <a:solidFill>
                  <a:srgbClr val="FF0000"/>
                </a:solidFill>
              </a:rPr>
              <a:t>s]</a:t>
            </a:r>
            <a:r>
              <a:rPr lang="cs-CZ" dirty="0"/>
              <a:t> morfu před morfem </a:t>
            </a:r>
            <a:r>
              <a:rPr lang="cs-CZ" b="1" i="1" dirty="0">
                <a:solidFill>
                  <a:srgbClr val="FF0000"/>
                </a:solidFill>
              </a:rPr>
              <a:t>-n</a:t>
            </a:r>
            <a:r>
              <a:rPr lang="cs-CZ" i="1" dirty="0"/>
              <a:t>(í/ý)</a:t>
            </a:r>
            <a:r>
              <a:rPr lang="cs-CZ" dirty="0"/>
              <a:t>?</a:t>
            </a:r>
          </a:p>
          <a:p>
            <a:r>
              <a:rPr lang="cs-CZ" dirty="0"/>
              <a:t>Jak alternuje finála (koncový konsonant) </a:t>
            </a:r>
            <a:r>
              <a:rPr lang="en-US" b="1" i="1" dirty="0">
                <a:solidFill>
                  <a:srgbClr val="FF0000"/>
                </a:solidFill>
              </a:rPr>
              <a:t>[</a:t>
            </a:r>
            <a:r>
              <a:rPr lang="cs-CZ" b="1" i="1" dirty="0" err="1">
                <a:solidFill>
                  <a:srgbClr val="FF0000"/>
                </a:solidFill>
              </a:rPr>
              <a:t>ďťř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morfu před morfem </a:t>
            </a:r>
            <a:r>
              <a:rPr lang="cs-CZ" b="1" i="1" dirty="0">
                <a:solidFill>
                  <a:srgbClr val="FF0000"/>
                </a:solidFill>
              </a:rPr>
              <a:t>-n</a:t>
            </a:r>
            <a:r>
              <a:rPr lang="cs-CZ" i="1" dirty="0"/>
              <a:t>(í/ý)</a:t>
            </a:r>
            <a:r>
              <a:rPr lang="cs-CZ" dirty="0"/>
              <a:t>?</a:t>
            </a:r>
          </a:p>
          <a:p>
            <a:r>
              <a:rPr lang="cs-CZ" dirty="0"/>
              <a:t>Jak alternuje finála (koncový konsonant) </a:t>
            </a:r>
            <a:r>
              <a:rPr lang="en-US" b="1" i="1" dirty="0">
                <a:solidFill>
                  <a:srgbClr val="FF0000"/>
                </a:solidFill>
              </a:rPr>
              <a:t>[</a:t>
            </a:r>
            <a:r>
              <a:rPr lang="cs-CZ" b="1" i="1" dirty="0">
                <a:solidFill>
                  <a:srgbClr val="FF0000"/>
                </a:solidFill>
              </a:rPr>
              <a:t>k</a:t>
            </a:r>
            <a:r>
              <a:rPr lang="en-US" b="1" i="1" dirty="0">
                <a:solidFill>
                  <a:srgbClr val="FF0000"/>
                </a:solidFill>
              </a:rPr>
              <a:t>h]|</a:t>
            </a:r>
            <a:r>
              <a:rPr lang="en-US" b="1" i="1" dirty="0" err="1">
                <a:solidFill>
                  <a:srgbClr val="FF0000"/>
                </a:solidFill>
              </a:rPr>
              <a:t>ch</a:t>
            </a:r>
            <a:r>
              <a:rPr lang="cs-CZ" dirty="0"/>
              <a:t> morfu před morfem </a:t>
            </a:r>
            <a:r>
              <a:rPr lang="cs-CZ" b="1" i="1" dirty="0">
                <a:solidFill>
                  <a:srgbClr val="FF0000"/>
                </a:solidFill>
              </a:rPr>
              <a:t>-n</a:t>
            </a:r>
            <a:r>
              <a:rPr lang="cs-CZ" i="1" dirty="0"/>
              <a:t>(í/ý)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15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Všimněte si, 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odvozování sufixem (při konverzi jím může být i koncovka) začínajícím a) na vokál (např. </a:t>
            </a:r>
            <a:r>
              <a:rPr lang="cs-CZ" i="1" dirty="0"/>
              <a:t>-</a:t>
            </a:r>
            <a:r>
              <a:rPr lang="cs-CZ" i="1" dirty="0" err="1">
                <a:solidFill>
                  <a:srgbClr val="FF0000"/>
                </a:solidFill>
              </a:rPr>
              <a:t>ek</a:t>
            </a:r>
            <a:r>
              <a:rPr lang="cs-CZ" i="1" dirty="0"/>
              <a:t>(0), -</a:t>
            </a:r>
            <a:r>
              <a:rPr lang="cs-CZ" i="1" dirty="0" err="1">
                <a:solidFill>
                  <a:srgbClr val="FF0000"/>
                </a:solidFill>
              </a:rPr>
              <a:t>ec</a:t>
            </a:r>
            <a:r>
              <a:rPr lang="cs-CZ" i="1" dirty="0"/>
              <a:t>(0), -(</a:t>
            </a:r>
            <a:r>
              <a:rPr lang="cs-CZ" i="1" dirty="0">
                <a:solidFill>
                  <a:srgbClr val="FF0000"/>
                </a:solidFill>
              </a:rPr>
              <a:t>e</a:t>
            </a:r>
            <a:r>
              <a:rPr lang="cs-CZ" i="1" dirty="0"/>
              <a:t>), -(</a:t>
            </a:r>
            <a:r>
              <a:rPr lang="cs-CZ" i="1" dirty="0">
                <a:solidFill>
                  <a:srgbClr val="FF0000"/>
                </a:solidFill>
              </a:rPr>
              <a:t>o</a:t>
            </a:r>
            <a:r>
              <a:rPr lang="cs-CZ" i="1" dirty="0"/>
              <a:t>)</a:t>
            </a:r>
            <a:r>
              <a:rPr lang="cs-CZ" dirty="0"/>
              <a:t>) a b) sufixy </a:t>
            </a:r>
            <a:r>
              <a:rPr lang="cs-CZ" i="1" dirty="0"/>
              <a:t>-(</a:t>
            </a:r>
            <a:r>
              <a:rPr lang="cs-CZ" i="1" dirty="0">
                <a:solidFill>
                  <a:srgbClr val="FF0000"/>
                </a:solidFill>
              </a:rPr>
              <a:t>0</a:t>
            </a:r>
            <a:r>
              <a:rPr lang="cs-CZ" i="1" dirty="0"/>
              <a:t>), -</a:t>
            </a:r>
            <a:r>
              <a:rPr lang="cs-CZ" i="1" dirty="0">
                <a:solidFill>
                  <a:srgbClr val="FF0000"/>
                </a:solidFill>
              </a:rPr>
              <a:t>k</a:t>
            </a:r>
            <a:r>
              <a:rPr lang="cs-CZ" i="1" dirty="0"/>
              <a:t>(a), -</a:t>
            </a:r>
            <a:r>
              <a:rPr lang="cs-CZ" i="1" dirty="0">
                <a:solidFill>
                  <a:srgbClr val="FF0000"/>
                </a:solidFill>
              </a:rPr>
              <a:t>b</a:t>
            </a:r>
            <a:r>
              <a:rPr lang="cs-CZ" i="1" dirty="0"/>
              <a:t>(a), -</a:t>
            </a:r>
            <a:r>
              <a:rPr lang="cs-CZ" i="1" dirty="0">
                <a:solidFill>
                  <a:srgbClr val="FF0000"/>
                </a:solidFill>
              </a:rPr>
              <a:t>c</a:t>
            </a:r>
            <a:r>
              <a:rPr lang="cs-CZ" i="1" dirty="0"/>
              <a:t>(e), -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cs-CZ" i="1" dirty="0"/>
              <a:t>(ý), -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cs-CZ" i="1" dirty="0"/>
              <a:t>(í)</a:t>
            </a:r>
            <a:r>
              <a:rPr lang="cs-CZ" dirty="0"/>
              <a:t> a dalšími) začínajícími na konsonant </a:t>
            </a:r>
            <a:r>
              <a:rPr lang="cs-CZ" dirty="0">
                <a:solidFill>
                  <a:srgbClr val="FF0000"/>
                </a:solidFill>
              </a:rPr>
              <a:t>vkládá za otevřený kořen s nulovou kmenotvornou příponou epentetický konsonant /  </a:t>
            </a:r>
            <a:r>
              <a:rPr lang="cs-CZ" dirty="0" err="1">
                <a:solidFill>
                  <a:srgbClr val="FF0000"/>
                </a:solidFill>
              </a:rPr>
              <a:t>konekt</a:t>
            </a:r>
            <a:r>
              <a:rPr lang="cs-CZ" dirty="0"/>
              <a:t>. </a:t>
            </a:r>
          </a:p>
          <a:p>
            <a:r>
              <a:rPr lang="cs-CZ" dirty="0"/>
              <a:t>Jedná se pouze o konsonanty </a:t>
            </a:r>
            <a:r>
              <a:rPr lang="cs-CZ" i="1" dirty="0"/>
              <a:t>/j/,/v/,/t/, </a:t>
            </a:r>
            <a:r>
              <a:rPr lang="cs-CZ" dirty="0"/>
              <a:t>výjimečně </a:t>
            </a:r>
            <a:r>
              <a:rPr lang="cs-CZ" i="1" dirty="0"/>
              <a:t>/ch/,/š/,/n/.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908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přispě-0-t → </a:t>
            </a:r>
            <a:r>
              <a:rPr lang="cs-CZ" i="1" dirty="0" err="1"/>
              <a:t>příspě</a:t>
            </a:r>
            <a:r>
              <a:rPr lang="cs-CZ" i="1" dirty="0"/>
              <a:t>-/v/-</a:t>
            </a:r>
            <a:r>
              <a:rPr lang="cs-CZ" i="1" dirty="0" err="1"/>
              <a:t>ek</a:t>
            </a:r>
            <a:r>
              <a:rPr lang="cs-CZ" i="1" dirty="0"/>
              <a:t>, -rý-0-t → ú-</a:t>
            </a:r>
            <a:r>
              <a:rPr lang="cs-CZ" i="1" dirty="0" err="1"/>
              <a:t>ry</a:t>
            </a:r>
            <a:r>
              <a:rPr lang="cs-CZ" i="1" dirty="0"/>
              <a:t>-/v/-</a:t>
            </a:r>
            <a:r>
              <a:rPr lang="cs-CZ" i="1" dirty="0" err="1"/>
              <a:t>ek</a:t>
            </a:r>
            <a:r>
              <a:rPr lang="cs-CZ" i="1" dirty="0"/>
              <a:t>, </a:t>
            </a:r>
          </a:p>
          <a:p>
            <a:r>
              <a:rPr lang="cs-CZ" i="1" dirty="0"/>
              <a:t>ubý-0-t → </a:t>
            </a:r>
            <a:r>
              <a:rPr lang="cs-CZ" i="1" dirty="0" err="1"/>
              <a:t>úby</a:t>
            </a:r>
            <a:r>
              <a:rPr lang="cs-CZ" i="1" dirty="0"/>
              <a:t>-/t/-</a:t>
            </a:r>
            <a:r>
              <a:rPr lang="cs-CZ" i="1" dirty="0" err="1"/>
              <a:t>ek</a:t>
            </a:r>
            <a:endParaRPr lang="cs-CZ" i="1" dirty="0"/>
          </a:p>
          <a:p>
            <a:r>
              <a:rPr lang="cs-CZ" i="1" dirty="0"/>
              <a:t>spá-0-t → </a:t>
            </a:r>
            <a:r>
              <a:rPr lang="cs-CZ" i="1" dirty="0" err="1"/>
              <a:t>spá</a:t>
            </a:r>
            <a:r>
              <a:rPr lang="cs-CZ" i="1" dirty="0"/>
              <a:t>-/n/-</a:t>
            </a:r>
            <a:r>
              <a:rPr lang="cs-CZ" i="1" dirty="0" err="1"/>
              <a:t>ek</a:t>
            </a:r>
            <a:endParaRPr lang="cs-CZ" i="1" dirty="0"/>
          </a:p>
          <a:p>
            <a:r>
              <a:rPr lang="cs-CZ" i="1" dirty="0"/>
              <a:t>bí-0-t → </a:t>
            </a:r>
            <a:r>
              <a:rPr lang="cs-CZ" i="1" dirty="0" err="1"/>
              <a:t>bi</a:t>
            </a:r>
            <a:r>
              <a:rPr lang="cs-CZ" i="1" dirty="0"/>
              <a:t>-/j/-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sá-0-t → </a:t>
            </a:r>
            <a:r>
              <a:rPr lang="cs-CZ" i="1" dirty="0" err="1"/>
              <a:t>sa</a:t>
            </a:r>
            <a:r>
              <a:rPr lang="cs-CZ" i="1" dirty="0"/>
              <a:t>-/v/-</a:t>
            </a:r>
            <a:r>
              <a:rPr lang="cs-CZ" i="1" dirty="0" err="1"/>
              <a:t>ec</a:t>
            </a:r>
            <a:r>
              <a:rPr lang="cs-CZ" i="1" dirty="0"/>
              <a:t>, pě-0-t → </a:t>
            </a:r>
            <a:r>
              <a:rPr lang="cs-CZ" i="1" dirty="0" err="1"/>
              <a:t>pě</a:t>
            </a:r>
            <a:r>
              <a:rPr lang="cs-CZ" i="1" dirty="0"/>
              <a:t>-/v/-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rý-0-t → </a:t>
            </a:r>
            <a:r>
              <a:rPr lang="cs-CZ" i="1" dirty="0" err="1"/>
              <a:t>ry</a:t>
            </a:r>
            <a:r>
              <a:rPr lang="cs-CZ" i="1" dirty="0"/>
              <a:t>-/t/-</a:t>
            </a:r>
            <a:r>
              <a:rPr lang="cs-CZ" i="1" dirty="0" err="1"/>
              <a:t>ec</a:t>
            </a:r>
            <a:r>
              <a:rPr lang="cs-CZ" i="1" dirty="0"/>
              <a:t>, lí-0-t → </a:t>
            </a:r>
            <a:r>
              <a:rPr lang="cs-CZ" i="1" dirty="0" err="1"/>
              <a:t>li</a:t>
            </a:r>
            <a:r>
              <a:rPr lang="cs-CZ" i="1" dirty="0"/>
              <a:t>-/t/-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ví-0-t → </a:t>
            </a:r>
            <a:r>
              <a:rPr lang="cs-CZ" i="1" dirty="0" err="1"/>
              <a:t>vě</a:t>
            </a:r>
            <a:r>
              <a:rPr lang="cs-CZ" i="1" dirty="0"/>
              <a:t>-/n/-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pí-0-t → </a:t>
            </a:r>
            <a:r>
              <a:rPr lang="cs-CZ" i="1" dirty="0" err="1"/>
              <a:t>pi</a:t>
            </a:r>
            <a:r>
              <a:rPr lang="cs-CZ" i="1" dirty="0"/>
              <a:t>-/v/-o</a:t>
            </a:r>
          </a:p>
          <a:p>
            <a:r>
              <a:rPr lang="cs-CZ" i="1" dirty="0"/>
              <a:t>stá-0-t → </a:t>
            </a:r>
            <a:r>
              <a:rPr lang="cs-CZ" i="1" dirty="0" err="1"/>
              <a:t>podsta</a:t>
            </a:r>
            <a:r>
              <a:rPr lang="cs-CZ" i="1" dirty="0"/>
              <a:t>-/t/-a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18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lí-0-t → </a:t>
            </a:r>
            <a:r>
              <a:rPr lang="cs-CZ" i="1" dirty="0" err="1"/>
              <a:t>lů</a:t>
            </a:r>
            <a:r>
              <a:rPr lang="cs-CZ" i="1" dirty="0"/>
              <a:t>-/j/-0, hní-0-t → </a:t>
            </a:r>
            <a:r>
              <a:rPr lang="cs-CZ" i="1" dirty="0" err="1"/>
              <a:t>hnů</a:t>
            </a:r>
            <a:r>
              <a:rPr lang="cs-CZ" i="1" dirty="0"/>
              <a:t>-/j/-0, bí-0-t → </a:t>
            </a:r>
            <a:r>
              <a:rPr lang="cs-CZ" i="1" dirty="0" err="1"/>
              <a:t>bo</a:t>
            </a:r>
            <a:r>
              <a:rPr lang="cs-CZ" i="1" dirty="0"/>
              <a:t>-/j/-0, na-pí-0-t → </a:t>
            </a:r>
            <a:r>
              <a:rPr lang="cs-CZ" i="1" dirty="0" err="1"/>
              <a:t>ná</a:t>
            </a:r>
            <a:r>
              <a:rPr lang="cs-CZ" i="1" dirty="0"/>
              <a:t>-po-/j/-0</a:t>
            </a:r>
          </a:p>
          <a:p>
            <a:r>
              <a:rPr lang="cs-CZ" i="1" dirty="0"/>
              <a:t>ukrý-0-t → </a:t>
            </a:r>
            <a:r>
              <a:rPr lang="cs-CZ" i="1" dirty="0" err="1"/>
              <a:t>úkry</a:t>
            </a:r>
            <a:r>
              <a:rPr lang="cs-CZ" i="1" dirty="0"/>
              <a:t>-/t/-0</a:t>
            </a:r>
          </a:p>
          <a:p>
            <a:r>
              <a:rPr lang="cs-CZ" i="1" dirty="0"/>
              <a:t>zachvě-0-t → </a:t>
            </a:r>
            <a:r>
              <a:rPr lang="cs-CZ" i="1" dirty="0" err="1"/>
              <a:t>záchvě</a:t>
            </a:r>
            <a:r>
              <a:rPr lang="cs-CZ" i="1" dirty="0"/>
              <a:t>-/v/-0, krý-0-t → kro-/v/-0, roz-sí-0-t → </a:t>
            </a:r>
            <a:r>
              <a:rPr lang="cs-CZ" i="1" dirty="0" err="1"/>
              <a:t>roz</a:t>
            </a:r>
            <a:r>
              <a:rPr lang="cs-CZ" i="1" dirty="0"/>
              <a:t>-se-/v/-0, o-hřá-0-t → o-hře-/v/-0, </a:t>
            </a:r>
          </a:p>
          <a:p>
            <a:r>
              <a:rPr lang="cs-CZ" i="1" dirty="0"/>
              <a:t>smá-0-t → smí-/ch/-0</a:t>
            </a:r>
          </a:p>
          <a:p>
            <a:r>
              <a:rPr lang="cs-CZ" i="1" dirty="0"/>
              <a:t>bí-0-t → </a:t>
            </a:r>
            <a:r>
              <a:rPr lang="cs-CZ" i="1" dirty="0" err="1"/>
              <a:t>bi</a:t>
            </a:r>
            <a:r>
              <a:rPr lang="cs-CZ" i="1" dirty="0"/>
              <a:t>-/t/-</a:t>
            </a:r>
            <a:r>
              <a:rPr lang="cs-CZ" i="1" dirty="0" err="1"/>
              <a:t>ka</a:t>
            </a:r>
            <a:r>
              <a:rPr lang="cs-CZ" i="1" dirty="0"/>
              <a:t>, krý-0-t → kry-/t/-k(a)</a:t>
            </a:r>
          </a:p>
          <a:p>
            <a:r>
              <a:rPr lang="cs-CZ" i="1" dirty="0"/>
              <a:t>stá-0-t → sto-/j/-</a:t>
            </a:r>
            <a:r>
              <a:rPr lang="cs-CZ" i="1" dirty="0" err="1"/>
              <a:t>ka</a:t>
            </a:r>
            <a:endParaRPr lang="cs-CZ" i="1" dirty="0"/>
          </a:p>
          <a:p>
            <a:r>
              <a:rPr lang="cs-CZ" i="1" dirty="0"/>
              <a:t>podší-0-t → </a:t>
            </a:r>
            <a:r>
              <a:rPr lang="cs-CZ" i="1" dirty="0" err="1"/>
              <a:t>podší</a:t>
            </a:r>
            <a:r>
              <a:rPr lang="cs-CZ" i="1" dirty="0"/>
              <a:t>-/v/-</a:t>
            </a:r>
            <a:r>
              <a:rPr lang="cs-CZ" i="1" dirty="0" err="1"/>
              <a:t>ka</a:t>
            </a:r>
            <a:r>
              <a:rPr lang="cs-CZ" i="1" dirty="0"/>
              <a:t>, krý-0-t → kro-/v/-k(a)</a:t>
            </a:r>
          </a:p>
          <a:p>
            <a:r>
              <a:rPr lang="cs-CZ" i="1" dirty="0"/>
              <a:t>kou-0-t → ku-/j/-ba, </a:t>
            </a:r>
            <a:r>
              <a:rPr lang="cs-CZ" dirty="0">
                <a:solidFill>
                  <a:srgbClr val="FF0000"/>
                </a:solidFill>
              </a:rPr>
              <a:t>podívejte se do korpusu syn v8 na lemmata </a:t>
            </a:r>
            <a:r>
              <a:rPr lang="cs-CZ" i="1" dirty="0" err="1">
                <a:solidFill>
                  <a:srgbClr val="FF0000"/>
                </a:solidFill>
              </a:rPr>
              <a:t>čujba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žijba</a:t>
            </a:r>
            <a:endParaRPr lang="cs-CZ" i="1" dirty="0"/>
          </a:p>
          <a:p>
            <a:r>
              <a:rPr lang="cs-CZ" i="1" dirty="0"/>
              <a:t>ulí-0-t → </a:t>
            </a:r>
            <a:r>
              <a:rPr lang="cs-CZ" i="1" dirty="0" err="1"/>
              <a:t>úli</a:t>
            </a:r>
            <a:r>
              <a:rPr lang="cs-CZ" i="1" dirty="0"/>
              <a:t>-/t/-ba, klí-0-t → kle-/t/-ba</a:t>
            </a:r>
          </a:p>
        </p:txBody>
      </p:sp>
    </p:spTree>
    <p:extLst>
      <p:ext uri="{BB962C8B-B14F-4D97-AF65-F5344CB8AC3E}">
        <p14:creationId xmlns:p14="http://schemas.microsoft.com/office/powerpoint/2010/main" val="226174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Jazykový humor a homonymie: problém morfémového švu</a:t>
            </a:r>
            <a:br>
              <a:rPr lang="cs-CZ" dirty="0"/>
            </a:br>
            <a:r>
              <a:rPr lang="cs-CZ" b="1" i="1" dirty="0">
                <a:solidFill>
                  <a:srgbClr val="FF0000"/>
                </a:solidFill>
              </a:rPr>
              <a:t>Více soch je </a:t>
            </a:r>
            <a:r>
              <a:rPr lang="cs-CZ" b="1" i="1" dirty="0" err="1">
                <a:solidFill>
                  <a:srgbClr val="FF0000"/>
                </a:solidFill>
              </a:rPr>
              <a:t>sou-soš-í</a:t>
            </a:r>
            <a:r>
              <a:rPr lang="cs-CZ" b="1" i="1" dirty="0">
                <a:solidFill>
                  <a:srgbClr val="FF0000"/>
                </a:solidFill>
              </a:rPr>
              <a:t>, více žen je s-</a:t>
            </a:r>
            <a:r>
              <a:rPr lang="cs-CZ" b="1" i="1" dirty="0" err="1">
                <a:solidFill>
                  <a:srgbClr val="FF0000"/>
                </a:solidFill>
              </a:rPr>
              <a:t>ouž</a:t>
            </a:r>
            <a:r>
              <a:rPr lang="cs-CZ" b="1" i="1" dirty="0">
                <a:solidFill>
                  <a:srgbClr val="FF0000"/>
                </a:solidFill>
              </a:rPr>
              <a:t>-en-í.</a:t>
            </a:r>
            <a:endParaRPr lang="cs-CZ" dirty="0"/>
          </a:p>
        </p:txBody>
      </p:sp>
      <p:pic>
        <p:nvPicPr>
          <p:cNvPr id="4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2" y="1862201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94756"/>
            <a:ext cx="60007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bí-0-t → </a:t>
            </a:r>
            <a:r>
              <a:rPr lang="cs-CZ" i="1" dirty="0" err="1"/>
              <a:t>drakobi</a:t>
            </a:r>
            <a:r>
              <a:rPr lang="cs-CZ" i="1" dirty="0"/>
              <a:t>-/j/-</a:t>
            </a:r>
            <a:r>
              <a:rPr lang="cs-CZ" i="1" dirty="0" err="1"/>
              <a:t>ce</a:t>
            </a:r>
            <a:endParaRPr lang="cs-CZ" i="1" dirty="0"/>
          </a:p>
          <a:p>
            <a:r>
              <a:rPr lang="cs-CZ" i="1" dirty="0"/>
              <a:t>kou-0-t → ku-/j/-ný, ob-stá-0-t → ob-sto-/j/-ný</a:t>
            </a:r>
          </a:p>
          <a:p>
            <a:r>
              <a:rPr lang="cs-CZ" i="1" dirty="0"/>
              <a:t>odbý-0-t → </a:t>
            </a:r>
            <a:r>
              <a:rPr lang="cs-CZ" i="1" dirty="0" err="1"/>
              <a:t>neodby</a:t>
            </a:r>
            <a:r>
              <a:rPr lang="cs-CZ" i="1" dirty="0"/>
              <a:t>-/t/-ný, pí-0-t → </a:t>
            </a:r>
            <a:r>
              <a:rPr lang="cs-CZ" i="1" dirty="0" err="1"/>
              <a:t>pi</a:t>
            </a:r>
            <a:r>
              <a:rPr lang="cs-CZ" i="1" dirty="0"/>
              <a:t>-/t/-ný</a:t>
            </a:r>
          </a:p>
          <a:p>
            <a:r>
              <a:rPr lang="cs-CZ" i="1" dirty="0"/>
              <a:t>rozrý-0-t → </a:t>
            </a:r>
            <a:r>
              <a:rPr lang="cs-CZ" i="1" dirty="0" err="1"/>
              <a:t>rozry</a:t>
            </a:r>
            <a:r>
              <a:rPr lang="cs-CZ" i="1" dirty="0"/>
              <a:t>-/v/-ný, za-sou-0-t → zá-</a:t>
            </a:r>
            <a:r>
              <a:rPr lang="cs-CZ" i="1" dirty="0" err="1"/>
              <a:t>su</a:t>
            </a:r>
            <a:r>
              <a:rPr lang="cs-CZ" i="1" dirty="0"/>
              <a:t>-/v/-ný</a:t>
            </a:r>
          </a:p>
          <a:p>
            <a:r>
              <a:rPr lang="cs-CZ" i="1" dirty="0"/>
              <a:t>smá-0-t → smí-0-/ch/-0 → smě-/š/-ný, (u)spě-0-t → (ú)spě-0-/ch/-0 → (ú)spě-/š/-ný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00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Ověřte v etymologickém slovníku původ substantiv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rov, </a:t>
            </a:r>
            <a:r>
              <a:rPr lang="cs-CZ" i="1" dirty="0" err="1"/>
              <a:t>růvek</a:t>
            </a:r>
            <a:r>
              <a:rPr lang="cs-CZ" i="1" dirty="0"/>
              <a:t>, pomyje, úlitba, slivky, vliv, šev, naděje, šíje, </a:t>
            </a:r>
            <a:r>
              <a:rPr lang="cs-CZ" i="1" dirty="0" err="1"/>
              <a:t>láje</a:t>
            </a:r>
            <a:r>
              <a:rPr lang="cs-CZ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249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to s příponami </a:t>
            </a:r>
            <a:r>
              <a:rPr lang="cs-CZ" i="1" dirty="0"/>
              <a:t>–</a:t>
            </a:r>
            <a:r>
              <a:rPr lang="cs-CZ" i="1" dirty="0" err="1"/>
              <a:t>ský</a:t>
            </a:r>
            <a:r>
              <a:rPr lang="cs-CZ" i="1" dirty="0"/>
              <a:t>, -</a:t>
            </a:r>
            <a:r>
              <a:rPr lang="cs-CZ" i="1" dirty="0" err="1"/>
              <a:t>cký</a:t>
            </a:r>
            <a:r>
              <a:rPr lang="cs-CZ" i="1" dirty="0"/>
              <a:t>? </a:t>
            </a:r>
            <a:r>
              <a:rPr lang="cs-CZ" dirty="0"/>
              <a:t>Existuje čistě formálně vzato něco takového?</a:t>
            </a:r>
            <a:endParaRPr lang="cs-CZ" i="1" dirty="0"/>
          </a:p>
          <a:p>
            <a:r>
              <a:rPr lang="cs-CZ" dirty="0"/>
              <a:t>Co se děje se základovým slovem, je-li adjektivum od něho odvozené zakončeno na </a:t>
            </a:r>
            <a:r>
              <a:rPr lang="cs-CZ" i="1" dirty="0"/>
              <a:t>–</a:t>
            </a:r>
            <a:r>
              <a:rPr lang="cs-CZ" i="1" dirty="0" err="1"/>
              <a:t>ský</a:t>
            </a:r>
            <a:r>
              <a:rPr lang="cs-CZ" i="1" dirty="0"/>
              <a:t>, -</a:t>
            </a:r>
            <a:r>
              <a:rPr lang="cs-CZ" i="1" dirty="0" err="1"/>
              <a:t>cký</a:t>
            </a:r>
            <a:r>
              <a:rPr lang="cs-CZ" i="1" dirty="0"/>
              <a:t>?</a:t>
            </a:r>
          </a:p>
          <a:p>
            <a:r>
              <a:rPr lang="cs-CZ" dirty="0"/>
              <a:t>Umíte přesně definovat základy, které se mají odvozená adjektiva zakončená na </a:t>
            </a:r>
            <a:r>
              <a:rPr lang="cs-CZ" i="1" dirty="0" err="1"/>
              <a:t>ský</a:t>
            </a:r>
            <a:r>
              <a:rPr lang="cs-CZ" dirty="0"/>
              <a:t>?</a:t>
            </a:r>
          </a:p>
          <a:p>
            <a:r>
              <a:rPr lang="cs-CZ" dirty="0"/>
              <a:t>Jak zjistíte, co je základové substantivum adjektiv jako </a:t>
            </a:r>
            <a:r>
              <a:rPr lang="cs-CZ" i="1" dirty="0" err="1"/>
              <a:t>koburský</a:t>
            </a:r>
            <a:r>
              <a:rPr lang="cs-CZ" dirty="0"/>
              <a:t>?</a:t>
            </a:r>
          </a:p>
          <a:p>
            <a:r>
              <a:rPr lang="cs-CZ" dirty="0"/>
              <a:t>A čím se liší od adjektiva </a:t>
            </a:r>
            <a:r>
              <a:rPr lang="cs-CZ" i="1" dirty="0"/>
              <a:t>burský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872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Spoluformant</a:t>
            </a:r>
            <a:r>
              <a:rPr lang="cs-CZ" dirty="0"/>
              <a:t>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Hlásková alternace je součástí derivačního formantu</a:t>
            </a:r>
          </a:p>
          <a:p>
            <a:r>
              <a:rPr lang="cs-CZ" dirty="0"/>
              <a:t>Alternace na morfémovém švu by měla být lépe identifikovatelná než alternace uvnitř morfu</a:t>
            </a:r>
          </a:p>
          <a:p>
            <a:r>
              <a:rPr lang="cs-CZ" dirty="0"/>
              <a:t>Pozorujte dvojice substantivum na </a:t>
            </a:r>
            <a:r>
              <a:rPr lang="cs-CZ" i="1" dirty="0" err="1"/>
              <a:t>ka</a:t>
            </a:r>
            <a:r>
              <a:rPr lang="cs-CZ" dirty="0"/>
              <a:t> adjektivum na </a:t>
            </a:r>
            <a:r>
              <a:rPr lang="cs-CZ" i="1" dirty="0"/>
              <a:t>čí</a:t>
            </a:r>
            <a:r>
              <a:rPr lang="cs-CZ" dirty="0"/>
              <a:t> generované automaticky nástrojem </a:t>
            </a:r>
            <a:r>
              <a:rPr lang="cs-CZ" dirty="0" err="1"/>
              <a:t>Morfio</a:t>
            </a:r>
            <a:r>
              <a:rPr lang="cs-CZ" dirty="0"/>
              <a:t>.</a:t>
            </a:r>
          </a:p>
          <a:p>
            <a:r>
              <a:rPr lang="cs-CZ" dirty="0"/>
              <a:t>Pokuste se formulovat pravidla, která vedou ke vzniku </a:t>
            </a:r>
            <a:r>
              <a:rPr lang="cs-CZ" i="1" dirty="0"/>
              <a:t>č</a:t>
            </a:r>
            <a:r>
              <a:rPr lang="cs-CZ" dirty="0"/>
              <a:t> při derivaci sufixem </a:t>
            </a:r>
            <a:r>
              <a:rPr lang="cs-CZ" i="1" dirty="0"/>
              <a:t>–í</a:t>
            </a:r>
            <a:r>
              <a:rPr lang="cs-CZ" dirty="0"/>
              <a:t>, jímž jsou tvořena adjektiva druhově posesivní od substantiv.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82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Morfio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87" y="1858169"/>
            <a:ext cx="10258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substantivum na </a:t>
            </a:r>
            <a:r>
              <a:rPr lang="cs-CZ" i="1" dirty="0" err="1"/>
              <a:t>ka</a:t>
            </a:r>
            <a:r>
              <a:rPr lang="cs-CZ" dirty="0"/>
              <a:t> adjektivum na </a:t>
            </a:r>
            <a:r>
              <a:rPr lang="cs-CZ" i="1" dirty="0"/>
              <a:t>čí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32" y="1825625"/>
            <a:ext cx="2765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1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naznačí případy dvojic jako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trubka – trubčí</a:t>
            </a:r>
          </a:p>
          <a:p>
            <a:r>
              <a:rPr lang="cs-CZ" i="1" dirty="0"/>
              <a:t>Pinka – </a:t>
            </a:r>
            <a:r>
              <a:rPr lang="cs-CZ" i="1" dirty="0" err="1"/>
              <a:t>pinčí</a:t>
            </a:r>
            <a:endParaRPr lang="cs-CZ" i="1" dirty="0"/>
          </a:p>
          <a:p>
            <a:r>
              <a:rPr lang="cs-CZ" i="1" dirty="0"/>
              <a:t>Danka – dančí</a:t>
            </a:r>
          </a:p>
          <a:p>
            <a:r>
              <a:rPr lang="cs-CZ" i="1" dirty="0"/>
              <a:t>Racka – racčí</a:t>
            </a:r>
          </a:p>
          <a:p>
            <a:r>
              <a:rPr lang="cs-CZ" i="1" dirty="0"/>
              <a:t>Norka – </a:t>
            </a:r>
            <a:r>
              <a:rPr lang="cs-CZ" i="1" dirty="0" err="1"/>
              <a:t>norčí</a:t>
            </a:r>
            <a:endParaRPr lang="cs-CZ" i="1" dirty="0"/>
          </a:p>
          <a:p>
            <a:r>
              <a:rPr lang="cs-CZ" i="1" dirty="0"/>
              <a:t>Savka – savčí</a:t>
            </a:r>
          </a:p>
          <a:p>
            <a:r>
              <a:rPr lang="cs-CZ" i="1" dirty="0"/>
              <a:t>sumka – sumčí</a:t>
            </a:r>
          </a:p>
          <a:p>
            <a:r>
              <a:rPr lang="cs-CZ" i="1" dirty="0"/>
              <a:t>Kolka – kolčí</a:t>
            </a:r>
          </a:p>
          <a:p>
            <a:r>
              <a:rPr lang="cs-CZ" i="1" dirty="0" err="1"/>
              <a:t>Vrabka</a:t>
            </a:r>
            <a:r>
              <a:rPr lang="cs-CZ" i="1" dirty="0"/>
              <a:t> - vrabčí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5698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většině případů je mylně za základové slovo pokládáno proprium, které je navíc mnohdy chybně interpretováno.</a:t>
            </a:r>
          </a:p>
          <a:p>
            <a:r>
              <a:rPr lang="cs-CZ" dirty="0"/>
              <a:t>V některých případech jde o homonymii části základu, která je součástí jiného základového slova (např. </a:t>
            </a:r>
            <a:r>
              <a:rPr lang="cs-CZ" i="1" dirty="0"/>
              <a:t>trubka </a:t>
            </a:r>
            <a:r>
              <a:rPr lang="cs-CZ" dirty="0"/>
              <a:t>a </a:t>
            </a:r>
            <a:r>
              <a:rPr lang="cs-CZ" i="1" dirty="0"/>
              <a:t>trubec, Pinka </a:t>
            </a:r>
            <a:r>
              <a:rPr lang="cs-CZ" dirty="0"/>
              <a:t>a </a:t>
            </a:r>
            <a:r>
              <a:rPr lang="cs-CZ" i="1" dirty="0"/>
              <a:t>pinč, Danka </a:t>
            </a:r>
            <a:r>
              <a:rPr lang="cs-CZ" dirty="0"/>
              <a:t>a </a:t>
            </a:r>
            <a:r>
              <a:rPr lang="cs-CZ" i="1" dirty="0"/>
              <a:t>daněk, Racka </a:t>
            </a:r>
            <a:r>
              <a:rPr lang="cs-CZ" dirty="0"/>
              <a:t>a </a:t>
            </a:r>
            <a:r>
              <a:rPr lang="cs-CZ" i="1" dirty="0"/>
              <a:t>racek,  Norka  </a:t>
            </a:r>
            <a:r>
              <a:rPr lang="cs-CZ" dirty="0"/>
              <a:t>a </a:t>
            </a:r>
            <a:r>
              <a:rPr lang="cs-CZ" i="1" dirty="0"/>
              <a:t>norek, Savka  </a:t>
            </a:r>
            <a:r>
              <a:rPr lang="cs-CZ" dirty="0"/>
              <a:t>a </a:t>
            </a:r>
            <a:r>
              <a:rPr lang="cs-CZ" i="1" dirty="0"/>
              <a:t>savec, sumka </a:t>
            </a:r>
            <a:r>
              <a:rPr lang="cs-CZ" dirty="0"/>
              <a:t>a </a:t>
            </a:r>
            <a:r>
              <a:rPr lang="cs-CZ" i="1" dirty="0"/>
              <a:t>sumec, Kolka </a:t>
            </a:r>
            <a:r>
              <a:rPr lang="cs-CZ" dirty="0"/>
              <a:t>a </a:t>
            </a:r>
            <a:r>
              <a:rPr lang="cs-CZ" i="1" dirty="0"/>
              <a:t>kolec, </a:t>
            </a:r>
            <a:r>
              <a:rPr lang="cs-CZ" i="1" dirty="0" err="1"/>
              <a:t>Vrabka</a:t>
            </a:r>
            <a:r>
              <a:rPr lang="cs-CZ" i="1" dirty="0"/>
              <a:t>  </a:t>
            </a:r>
            <a:r>
              <a:rPr lang="cs-CZ" dirty="0"/>
              <a:t>a </a:t>
            </a:r>
            <a:r>
              <a:rPr lang="cs-CZ" i="1" dirty="0"/>
              <a:t>vrabec</a:t>
            </a:r>
            <a:r>
              <a:rPr lang="cs-CZ" dirty="0"/>
              <a:t>).</a:t>
            </a:r>
          </a:p>
          <a:p>
            <a:r>
              <a:rPr lang="cs-CZ" dirty="0"/>
              <a:t>Je patrné, že </a:t>
            </a:r>
            <a:r>
              <a:rPr lang="cs-CZ" dirty="0" err="1"/>
              <a:t>spoluformantem</a:t>
            </a:r>
            <a:r>
              <a:rPr lang="cs-CZ" dirty="0"/>
              <a:t> sufixu </a:t>
            </a:r>
            <a:r>
              <a:rPr lang="cs-CZ" i="1" dirty="0"/>
              <a:t>–í</a:t>
            </a:r>
            <a:r>
              <a:rPr lang="cs-CZ" dirty="0"/>
              <a:t>, jímž se tvoří druhově posesivní i široce vztahová adjektiva od substantiv, je </a:t>
            </a:r>
            <a:r>
              <a:rPr lang="cs-CZ" dirty="0">
                <a:solidFill>
                  <a:srgbClr val="FF0000"/>
                </a:solidFill>
              </a:rPr>
              <a:t>alternace finály základu</a:t>
            </a:r>
            <a:r>
              <a:rPr lang="cs-CZ" dirty="0"/>
              <a:t>. Finály </a:t>
            </a:r>
            <a:r>
              <a:rPr lang="cs-CZ" b="1" i="1" dirty="0">
                <a:solidFill>
                  <a:srgbClr val="FF0000"/>
                </a:solidFill>
              </a:rPr>
              <a:t>k </a:t>
            </a:r>
            <a:r>
              <a:rPr lang="cs-CZ" i="1" dirty="0"/>
              <a:t>a </a:t>
            </a:r>
            <a:r>
              <a:rPr lang="cs-CZ" b="1" i="1" dirty="0">
                <a:solidFill>
                  <a:srgbClr val="FF0000"/>
                </a:solidFill>
              </a:rPr>
              <a:t>c</a:t>
            </a:r>
            <a:r>
              <a:rPr lang="cs-CZ" b="1" i="1" dirty="0"/>
              <a:t> </a:t>
            </a:r>
            <a:r>
              <a:rPr lang="cs-CZ" i="1" dirty="0"/>
              <a:t>mají stejnou střídnici 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71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Reformulace</a:t>
            </a:r>
            <a:r>
              <a:rPr lang="en-US" dirty="0"/>
              <a:t> </a:t>
            </a:r>
            <a:r>
              <a:rPr lang="en-US" dirty="0" err="1"/>
              <a:t>dotazu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2B84D25-F20D-43CE-A894-12DD627AD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014" y="1825625"/>
            <a:ext cx="10293971" cy="4351338"/>
          </a:xfrm>
        </p:spPr>
      </p:pic>
    </p:spTree>
    <p:extLst>
      <p:ext uri="{BB962C8B-B14F-4D97-AF65-F5344CB8AC3E}">
        <p14:creationId xmlns:p14="http://schemas.microsoft.com/office/powerpoint/2010/main" val="4710182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Širokoúhlá obrazovka</PresentationFormat>
  <Paragraphs>113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Hláskové alternace ve slovotvorbě I</vt:lpstr>
      <vt:lpstr>O čem budeme mluvit</vt:lpstr>
      <vt:lpstr>Jazykový humor a homonymie: problém morfémového švu Více soch je sou-soš-í, více žen je s-ouž-en-í.</vt:lpstr>
      <vt:lpstr>Spoluformant derivace</vt:lpstr>
      <vt:lpstr>Morfio</vt:lpstr>
      <vt:lpstr>substantivum na ka adjektivum na čí</vt:lpstr>
      <vt:lpstr>Co nám naznačí případy dvojic jako</vt:lpstr>
      <vt:lpstr>Přegenerování</vt:lpstr>
      <vt:lpstr>Reformulace dotazu</vt:lpstr>
      <vt:lpstr>Na co nás mohou přegenerované výsledky dále upozornit</vt:lpstr>
      <vt:lpstr>Co je intuitivně základovým slovem pro odvození adjektiv jako klučičí, holčičí?</vt:lpstr>
      <vt:lpstr>Kolik takových výjimečných případů je a jak je vyhledat?</vt:lpstr>
      <vt:lpstr>lemma=.*čičí</vt:lpstr>
      <vt:lpstr>Výjimky</vt:lpstr>
      <vt:lpstr>Na co je třeba dbát při používání automatických nástrojů</vt:lpstr>
      <vt:lpstr>Jaké další alternace provází derivaci adjektiv sufixem -í</vt:lpstr>
      <vt:lpstr>SAUČ</vt:lpstr>
      <vt:lpstr>Dotaz na dvojice typu zvíře/zvířecí</vt:lpstr>
      <vt:lpstr>Varianty [cč]í</vt:lpstr>
      <vt:lpstr>Ptali jste se někdy proč?</vt:lpstr>
      <vt:lpstr>roční/barokní</vt:lpstr>
      <vt:lpstr>Kolik je výjimek?</vt:lpstr>
      <vt:lpstr>infekční/plicní</vt:lpstr>
      <vt:lpstr>Kolik je výjimek?</vt:lpstr>
      <vt:lpstr>A další</vt:lpstr>
      <vt:lpstr>Alternace finálních konsonantů v kontextu konsonantických sufixů</vt:lpstr>
      <vt:lpstr>Všimněte si, že</vt:lpstr>
      <vt:lpstr>Příklady</vt:lpstr>
      <vt:lpstr>Příklady</vt:lpstr>
      <vt:lpstr>Příklady</vt:lpstr>
      <vt:lpstr>Ověřte v etymologickém slovníku původ substantiv</vt:lpstr>
      <vt:lpstr>DÚ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Hláskové alternace ve slovotvorbě</dc:title>
  <dc:creator>petr</dc:creator>
  <cp:lastModifiedBy>Klára Osolsobě</cp:lastModifiedBy>
  <cp:revision>52</cp:revision>
  <dcterms:created xsi:type="dcterms:W3CDTF">2020-12-02T09:06:11Z</dcterms:created>
  <dcterms:modified xsi:type="dcterms:W3CDTF">2021-10-27T09:28:46Z</dcterms:modified>
</cp:coreProperties>
</file>