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85" r:id="rId5"/>
    <p:sldId id="276" r:id="rId6"/>
    <p:sldId id="286" r:id="rId7"/>
    <p:sldId id="277" r:id="rId8"/>
    <p:sldId id="287" r:id="rId9"/>
    <p:sldId id="278" r:id="rId10"/>
    <p:sldId id="279" r:id="rId11"/>
    <p:sldId id="288" r:id="rId12"/>
    <p:sldId id="280" r:id="rId13"/>
    <p:sldId id="289" r:id="rId14"/>
    <p:sldId id="281" r:id="rId15"/>
    <p:sldId id="290" r:id="rId16"/>
    <p:sldId id="291" r:id="rId17"/>
    <p:sldId id="292" r:id="rId18"/>
    <p:sldId id="269" r:id="rId19"/>
    <p:sldId id="293" r:id="rId20"/>
    <p:sldId id="272" r:id="rId21"/>
    <p:sldId id="294" r:id="rId22"/>
    <p:sldId id="271" r:id="rId23"/>
    <p:sldId id="295" r:id="rId24"/>
    <p:sldId id="297" r:id="rId25"/>
    <p:sldId id="298" r:id="rId26"/>
    <p:sldId id="299" r:id="rId27"/>
    <p:sldId id="300" r:id="rId28"/>
    <p:sldId id="268" r:id="rId29"/>
    <p:sldId id="301" r:id="rId30"/>
    <p:sldId id="302" r:id="rId31"/>
    <p:sldId id="303" r:id="rId32"/>
    <p:sldId id="305" r:id="rId33"/>
    <p:sldId id="304" r:id="rId34"/>
    <p:sldId id="258" r:id="rId35"/>
    <p:sldId id="308" r:id="rId36"/>
    <p:sldId id="259" r:id="rId37"/>
    <p:sldId id="310" r:id="rId38"/>
    <p:sldId id="260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2" r:id="rId51"/>
    <p:sldId id="324" r:id="rId52"/>
    <p:sldId id="325" r:id="rId53"/>
    <p:sldId id="326" r:id="rId54"/>
    <p:sldId id="328" r:id="rId55"/>
    <p:sldId id="329" r:id="rId56"/>
    <p:sldId id="330" r:id="rId57"/>
    <p:sldId id="338" r:id="rId58"/>
    <p:sldId id="339" r:id="rId59"/>
    <p:sldId id="331" r:id="rId60"/>
    <p:sldId id="333" r:id="rId61"/>
    <p:sldId id="334" r:id="rId62"/>
    <p:sldId id="336" r:id="rId63"/>
    <p:sldId id="337" r:id="rId64"/>
    <p:sldId id="296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imgres?imgurl=https://linguagemdoceu.com/blog/wp-content/uploads/2017/02/como-fazer-um-jejum-que-agrada-a-deus-2-1024x573.jpg&amp;imgrefurl=https://linguagemdoceu.com/blog/9-dicas-de-como-fazer-jejum-para-agradar-a-deus/&amp;docid=7hEG3XZJv_wgeM&amp;tbnid=3oigOGCf1BrLNM:&amp;vet=10ahUKEwi8jbq1m-7kAhWRRMAKHSd0CtMQMwg-KAUwBQ..i&amp;w=1024&amp;h=573&amp;bih=602&amp;biw=1231&amp;q=jejum&amp;ved=0ahUKEwi8jbq1m-7kAhWRRMAKHSd0CtMQMwg-KAUwBQ&amp;iact=mrc&amp;uact=8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z/imgres?imgurl=https://thumbs.dreamstime.com/z/desenhos-animados-da-ilustra%C3%A7%C3%A3o-do-conferente-do-professor-34508406.jpg&amp;imgrefurl=https://pt.dreamstime.com/imagem-de-stock-royalty-free-desenhos-animados-da-ilustra%C3%A7%C3%A3o-do-conferente-do-professor-image34508406&amp;docid=nAuKTIQfVPfHrM&amp;tbnid=QJokR7vDB9_ZwM:&amp;vet=10ahUKEwjjzNbzm-7kAhVGasAKHUZGApYQMwhFKAQwBA..i&amp;w=1345&amp;h=1300&amp;bih=602&amp;biw=1231&amp;q=professor%20animado&amp;ved=0ahUKEwjjzNbzm-7kAhVGasAKHUZGApYQMwhFKAQwB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imgres?imgurl=http://instrumentadorasdeplantao.com.br/wp-content/uploads/2017/04/Bisturi-300x212.jpg&amp;imgrefurl=http://www.instrumentadorasdeplantao.com.br/o-bisturi-na-medicina-2-a/&amp;docid=0UC8LzHt3tqDWM&amp;tbnid=fwcDfoooT0C4EM:&amp;vet=10ahUKEwjK2a6jmu7kAhXdQkEAHbbuAEEQMwhDKAIwAg..i&amp;w=300&amp;h=212&amp;bih=602&amp;biw=1231&amp;q=bisturi%20portugues&amp;ved=0ahUKEwjK2a6jmu7kAhXdQkEAHbbuAEEQMwhDKAIwAg&amp;iact=mrc&amp;uact=8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z/imgres?imgurl=https://cdn140.picsart.com/276655776010211.png?r1024x1024&amp;imgrefurl=https://picsart.com/i/sticker-bombom-bombon-276655776010211&amp;docid=P_OIdLgFZblrOM&amp;tbnid=oPdtrTnFaIudFM:&amp;vet=10ahUKEwjTtNmhm-7kAhWxSEEAHQnjCIcQMwg5KAAwAA..i&amp;w=983&amp;h=983&amp;bih=602&amp;biw=1231&amp;q=bombom&amp;ved=0ahUKEwjTtNmhm-7kAhWxSEEAHQnjCIcQMwg5KAAwAA&amp;iact=mrc&amp;uact=8" TargetMode="Externa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imgres?imgurl=https://media.istockphoto.com/vectors/cartoon-man-referee-talking-vector-id973332780&amp;imgrefurl=https://www.istockphoto.com/br/vetor/desenho-animado-homem-%C3%A1rbitro-falar-gm973332780-264860630&amp;docid=XHW-4vIxjp-fOM&amp;tbnid=KnN8QEyQLUQ25M:&amp;vet=10ahUKEwi_ovuEnO7kAhWBi1wKHUO4BMoQMwhIKAowCg..i&amp;w=838&amp;h=1024&amp;bih=602&amp;biw=1231&amp;q=falar%20animado&amp;ved=0ahUKEwi_ovuEnO7kAhWBi1wKHUO4BMoQMwhIKAowC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070930230102/http:/www.instituto-camoes.pt/cvc/hlp/geografia/som89.html" TargetMode="External"/><Relationship Id="rId13" Type="http://schemas.openxmlformats.org/officeDocument/2006/relationships/hyperlink" Target="https://www.wikiwand.com/pt/Portugu%C3%AAs_de_Macau" TargetMode="External"/><Relationship Id="rId3" Type="http://schemas.openxmlformats.org/officeDocument/2006/relationships/hyperlink" Target="https://www.wikiwand.com/pt/Portugu%C3%AAs_cabo-verdiano" TargetMode="External"/><Relationship Id="rId7" Type="http://schemas.openxmlformats.org/officeDocument/2006/relationships/hyperlink" Target="https://www.wikiwand.com/pt/Portugu%C3%AAs_de_Mo%C3%A7ambique" TargetMode="External"/><Relationship Id="rId12" Type="http://schemas.openxmlformats.org/officeDocument/2006/relationships/hyperlink" Target="https://web.archive.org/web/20071029040638/http:/www.instituto-camoes.pt/cvc/hlp/geografia/som84.html" TargetMode="External"/><Relationship Id="rId2" Type="http://schemas.openxmlformats.org/officeDocument/2006/relationships/hyperlink" Target="https://www.wikiwand.com/pt/Portugu%C3%AAs_de_Ango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070930231937/http:/www.instituto-camoes.pt/cvc/hlp/geografia/som88.html" TargetMode="External"/><Relationship Id="rId11" Type="http://schemas.openxmlformats.org/officeDocument/2006/relationships/hyperlink" Target="https://www.wikiwand.com/pt/Portugu%C3%AAs_de_Timor-Leste" TargetMode="External"/><Relationship Id="rId5" Type="http://schemas.openxmlformats.org/officeDocument/2006/relationships/hyperlink" Target="https://www.wikiwand.com/pt/Portugu%C3%AAs_da_Guin%C3%A9-Bissau" TargetMode="External"/><Relationship Id="rId10" Type="http://schemas.openxmlformats.org/officeDocument/2006/relationships/hyperlink" Target="https://web.archive.org/web/20070927224820/http:/www.instituto-camoes.pt/cvc/hlp/geografia/som83.html" TargetMode="External"/><Relationship Id="rId4" Type="http://schemas.openxmlformats.org/officeDocument/2006/relationships/hyperlink" Target="https://web.archive.org/web/20071020031533/http:/www.instituto-camoes.pt/cvc/hlp/geografia/som87.html" TargetMode="External"/><Relationship Id="rId9" Type="http://schemas.openxmlformats.org/officeDocument/2006/relationships/hyperlink" Target="https://www.wikiwand.com/pt/Portugu%C3%AAs_de_S%C3%A3o_Tom%C3%A9_e_Pr%C3%ADncipe" TargetMode="External"/><Relationship Id="rId14" Type="http://schemas.openxmlformats.org/officeDocument/2006/relationships/hyperlink" Target="https://web.archive.org/web/20071029040644/http:/www.instituto-camoes.pt/cvc/hlp/geografia/som92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opakování</a:t>
            </a:r>
            <a:br>
              <a:rPr lang="cs-CZ" dirty="0"/>
            </a:br>
            <a:r>
              <a:rPr lang="cs-CZ" dirty="0"/>
              <a:t>otázky k závěrečné zkoušce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/>
          </a:bodyPr>
          <a:lstStyle/>
          <a:p>
            <a:r>
              <a:rPr lang="cs-CZ" b="1" dirty="0"/>
              <a:t>11. hodina </a:t>
            </a:r>
          </a:p>
          <a:p>
            <a:r>
              <a:rPr lang="pt-PT" b="1" dirty="0"/>
              <a:t>19.11.</a:t>
            </a:r>
            <a:r>
              <a:rPr lang="cs-CZ" b="1" dirty="0"/>
              <a:t>.202</a:t>
            </a:r>
            <a:r>
              <a:rPr lang="pt-PT" b="1" dirty="0"/>
              <a:t>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Přízvuk – odpověď 4.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492896"/>
            <a:ext cx="865448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1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5.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Která slova podle struktury slova jsou v portugalštině </a:t>
            </a:r>
            <a:r>
              <a:rPr lang="cs-CZ" b="1" dirty="0" err="1"/>
              <a:t>oxytonní</a:t>
            </a:r>
            <a:r>
              <a:rPr lang="cs-CZ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3549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7" y="1484784"/>
            <a:ext cx="7560840" cy="4804437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Oxytonní</a:t>
            </a:r>
            <a:r>
              <a:rPr lang="cs-CZ" dirty="0"/>
              <a:t> slova jsou t, </a:t>
            </a:r>
            <a:r>
              <a:rPr lang="cs-CZ" dirty="0" err="1"/>
              <a:t>kterí</a:t>
            </a:r>
            <a:r>
              <a:rPr lang="cs-CZ" dirty="0"/>
              <a:t> jsou ukončená na</a:t>
            </a:r>
          </a:p>
          <a:p>
            <a:pPr lvl="1"/>
            <a:r>
              <a:rPr lang="cs-CZ" b="1" dirty="0"/>
              <a:t>I  		</a:t>
            </a:r>
            <a:r>
              <a:rPr lang="cs-CZ" b="1" dirty="0" err="1"/>
              <a:t>bisturi</a:t>
            </a:r>
            <a:endParaRPr lang="cs-CZ" b="1" dirty="0"/>
          </a:p>
          <a:p>
            <a:pPr lvl="1"/>
            <a:r>
              <a:rPr lang="cs-CZ" b="1" dirty="0"/>
              <a:t>IS 	</a:t>
            </a:r>
            <a:r>
              <a:rPr lang="cs-CZ" b="1" dirty="0" err="1"/>
              <a:t>bisturis</a:t>
            </a:r>
            <a:endParaRPr lang="cs-CZ" b="1" dirty="0"/>
          </a:p>
          <a:p>
            <a:pPr lvl="1"/>
            <a:r>
              <a:rPr lang="cs-CZ" b="1" dirty="0" err="1"/>
              <a:t>IM</a:t>
            </a:r>
            <a:r>
              <a:rPr lang="cs-CZ" b="1" dirty="0"/>
              <a:t> 	</a:t>
            </a:r>
            <a:r>
              <a:rPr lang="cs-CZ" b="1" dirty="0" err="1"/>
              <a:t>latim</a:t>
            </a:r>
            <a:endParaRPr lang="cs-CZ" b="1" dirty="0"/>
          </a:p>
          <a:p>
            <a:pPr lvl="1"/>
            <a:r>
              <a:rPr lang="cs-CZ" b="1" dirty="0"/>
              <a:t>INS 	</a:t>
            </a:r>
            <a:r>
              <a:rPr lang="cs-CZ" b="1" dirty="0" err="1"/>
              <a:t>jardins</a:t>
            </a:r>
            <a:endParaRPr lang="cs-CZ" b="1" dirty="0"/>
          </a:p>
          <a:p>
            <a:pPr lvl="1"/>
            <a:r>
              <a:rPr lang="cs-CZ" b="1" dirty="0"/>
              <a:t>U  	hindu</a:t>
            </a:r>
          </a:p>
          <a:p>
            <a:pPr lvl="1"/>
            <a:r>
              <a:rPr lang="cs-CZ" b="1" dirty="0"/>
              <a:t>US 	</a:t>
            </a:r>
            <a:r>
              <a:rPr lang="cs-CZ" b="1" dirty="0" err="1"/>
              <a:t>hindus</a:t>
            </a:r>
            <a:endParaRPr lang="cs-CZ" b="1" dirty="0"/>
          </a:p>
          <a:p>
            <a:pPr lvl="1"/>
            <a:r>
              <a:rPr lang="cs-CZ" b="1" dirty="0"/>
              <a:t>UM 	</a:t>
            </a:r>
            <a:r>
              <a:rPr lang="cs-CZ" b="1" dirty="0" err="1"/>
              <a:t>jejum</a:t>
            </a:r>
            <a:endParaRPr lang="cs-CZ" b="1" dirty="0"/>
          </a:p>
          <a:p>
            <a:pPr lvl="1"/>
            <a:r>
              <a:rPr lang="cs-CZ" b="1" dirty="0" err="1"/>
              <a:t>UNS</a:t>
            </a:r>
            <a:r>
              <a:rPr lang="cs-CZ" b="1" dirty="0"/>
              <a:t>  	</a:t>
            </a:r>
            <a:r>
              <a:rPr lang="cs-CZ" b="1" dirty="0" err="1"/>
              <a:t>jejuns</a:t>
            </a:r>
            <a:endParaRPr lang="cs-CZ" b="1" dirty="0"/>
          </a:p>
          <a:p>
            <a:pPr lvl="1"/>
            <a:r>
              <a:rPr lang="cs-CZ" b="1" dirty="0" err="1"/>
              <a:t>OM</a:t>
            </a:r>
            <a:r>
              <a:rPr lang="cs-CZ" b="1" dirty="0"/>
              <a:t> 	</a:t>
            </a:r>
            <a:r>
              <a:rPr lang="cs-CZ" b="1" dirty="0" err="1"/>
              <a:t>bombom</a:t>
            </a:r>
            <a:endParaRPr lang="cs-CZ" b="1" dirty="0"/>
          </a:p>
          <a:p>
            <a:pPr lvl="1"/>
            <a:r>
              <a:rPr lang="cs-CZ" b="1" dirty="0" err="1"/>
              <a:t>ONS</a:t>
            </a:r>
            <a:r>
              <a:rPr lang="cs-CZ" b="1" dirty="0"/>
              <a:t>	</a:t>
            </a:r>
            <a:r>
              <a:rPr lang="cs-CZ" b="1" dirty="0" err="1"/>
              <a:t>bombons</a:t>
            </a:r>
            <a:endParaRPr lang="cs-CZ" b="1" dirty="0"/>
          </a:p>
          <a:p>
            <a:pPr lvl="1"/>
            <a:r>
              <a:rPr lang="cs-CZ" b="1" dirty="0"/>
              <a:t>PSANÉ SOUHLÁSKY (krom </a:t>
            </a:r>
            <a:r>
              <a:rPr lang="cs-CZ" b="1" dirty="0">
                <a:highlight>
                  <a:srgbClr val="00FFFF"/>
                </a:highlight>
              </a:rPr>
              <a:t>S</a:t>
            </a:r>
            <a:r>
              <a:rPr lang="cs-CZ" b="1" dirty="0"/>
              <a:t> A </a:t>
            </a:r>
            <a:r>
              <a:rPr lang="cs-CZ" b="1" dirty="0">
                <a:highlight>
                  <a:srgbClr val="00FFFF"/>
                </a:highlight>
              </a:rPr>
              <a:t>M)</a:t>
            </a:r>
            <a:r>
              <a:rPr lang="cs-CZ" b="1" dirty="0"/>
              <a:t>	 </a:t>
            </a:r>
            <a:r>
              <a:rPr lang="cs-CZ" b="1" dirty="0" err="1"/>
              <a:t>professor</a:t>
            </a:r>
            <a:endParaRPr lang="cs-CZ" b="1" dirty="0"/>
          </a:p>
        </p:txBody>
      </p:sp>
      <p:pic>
        <p:nvPicPr>
          <p:cNvPr id="1035" name="Picture 11" descr="Výsledek obrázku pro professor animado">
            <a:hlinkClick r:id="rId2"/>
            <a:extLst>
              <a:ext uri="{FF2B5EF4-FFF2-40B4-BE49-F238E27FC236}">
                <a16:creationId xmlns:a16="http://schemas.microsoft.com/office/drawing/2014/main" id="{CDEAB1FC-9189-4624-AD78-B966E78C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05793"/>
            <a:ext cx="1046920" cy="10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Výsledek obrázku pro bombom">
            <a:hlinkClick r:id="rId4"/>
            <a:extLst>
              <a:ext uri="{FF2B5EF4-FFF2-40B4-BE49-F238E27FC236}">
                <a16:creationId xmlns:a16="http://schemas.microsoft.com/office/drawing/2014/main" id="{3B96AF8B-4D60-440B-AAE0-A2753464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26" y="4856110"/>
            <a:ext cx="689093" cy="6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ýsledek obrázku pro bisturi portugues">
            <a:hlinkClick r:id="rId6"/>
            <a:extLst>
              <a:ext uri="{FF2B5EF4-FFF2-40B4-BE49-F238E27FC236}">
                <a16:creationId xmlns:a16="http://schemas.microsoft.com/office/drawing/2014/main" id="{067E1161-92B5-4EDA-95D2-C0592713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68" y="1982108"/>
            <a:ext cx="822395" cy="5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5110"/>
            <a:ext cx="7180501" cy="57762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Přízvuk – odpověď 5.</a:t>
            </a:r>
            <a:endParaRPr lang="cs-CZ" dirty="0"/>
          </a:p>
        </p:txBody>
      </p:sp>
      <p:pic>
        <p:nvPicPr>
          <p:cNvPr id="1033" name="Picture 9" descr="Výsledek obrázku pro jejum">
            <a:hlinkClick r:id="rId8"/>
            <a:extLst>
              <a:ext uri="{FF2B5EF4-FFF2-40B4-BE49-F238E27FC236}">
                <a16:creationId xmlns:a16="http://schemas.microsoft.com/office/drawing/2014/main" id="{4E4D10D0-3F97-4D6F-980C-092FB24B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74" y="4121188"/>
            <a:ext cx="1091245" cy="6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6.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Která slova podle struktury slova jsou v portugalštině </a:t>
            </a:r>
            <a:r>
              <a:rPr lang="cs-CZ" b="1" dirty="0" err="1"/>
              <a:t>paroxytonní</a:t>
            </a:r>
            <a:r>
              <a:rPr lang="cs-CZ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1947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0788"/>
            <a:ext cx="8078107" cy="4760540"/>
          </a:xfrm>
        </p:spPr>
        <p:txBody>
          <a:bodyPr>
            <a:normAutofit/>
          </a:bodyPr>
          <a:lstStyle/>
          <a:p>
            <a:r>
              <a:rPr lang="cs-CZ" dirty="0" err="1"/>
              <a:t>Paroxytonní</a:t>
            </a:r>
            <a:r>
              <a:rPr lang="cs-CZ" dirty="0"/>
              <a:t> jsou slova ukončená na: </a:t>
            </a:r>
          </a:p>
          <a:p>
            <a:pPr lvl="1"/>
            <a:r>
              <a:rPr lang="cs-CZ" b="1" dirty="0"/>
              <a:t>A		</a:t>
            </a:r>
            <a:r>
              <a:rPr lang="cs-CZ" b="1" dirty="0" err="1"/>
              <a:t>f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la</a:t>
            </a:r>
            <a:endParaRPr lang="cs-CZ" b="1" dirty="0"/>
          </a:p>
          <a:p>
            <a:pPr lvl="1"/>
            <a:r>
              <a:rPr lang="cs-CZ" b="1" dirty="0"/>
              <a:t>AS	</a:t>
            </a:r>
            <a:r>
              <a:rPr lang="cs-CZ" b="1" dirty="0" err="1"/>
              <a:t>f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las</a:t>
            </a:r>
            <a:endParaRPr lang="cs-CZ" b="1" dirty="0"/>
          </a:p>
          <a:p>
            <a:pPr lvl="1"/>
            <a:r>
              <a:rPr lang="cs-CZ" b="1" dirty="0" err="1"/>
              <a:t>AM</a:t>
            </a:r>
            <a:r>
              <a:rPr lang="cs-CZ" b="1" dirty="0"/>
              <a:t>	</a:t>
            </a:r>
            <a:r>
              <a:rPr lang="cs-CZ" b="1" dirty="0" err="1"/>
              <a:t>f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lam</a:t>
            </a:r>
            <a:endParaRPr lang="cs-CZ" b="1" dirty="0"/>
          </a:p>
          <a:p>
            <a:pPr lvl="1"/>
            <a:r>
              <a:rPr lang="cs-CZ" b="1" dirty="0"/>
              <a:t>E		</a:t>
            </a:r>
            <a:r>
              <a:rPr lang="cs-CZ" b="1" dirty="0" err="1"/>
              <a:t>v</a:t>
            </a:r>
            <a:r>
              <a:rPr lang="cs-CZ" b="1" dirty="0" err="1">
                <a:highlight>
                  <a:srgbClr val="00FFFF"/>
                </a:highlight>
              </a:rPr>
              <a:t>i</a:t>
            </a:r>
            <a:r>
              <a:rPr lang="cs-CZ" b="1" dirty="0" err="1"/>
              <a:t>ve</a:t>
            </a:r>
            <a:endParaRPr lang="cs-CZ" b="1" dirty="0"/>
          </a:p>
          <a:p>
            <a:pPr lvl="1"/>
            <a:r>
              <a:rPr lang="cs-CZ" b="1" dirty="0"/>
              <a:t>ES	</a:t>
            </a:r>
            <a:r>
              <a:rPr lang="cs-CZ" b="1" dirty="0" err="1"/>
              <a:t>v</a:t>
            </a:r>
            <a:r>
              <a:rPr lang="cs-CZ" b="1" dirty="0" err="1">
                <a:highlight>
                  <a:srgbClr val="00FFFF"/>
                </a:highlight>
              </a:rPr>
              <a:t>i</a:t>
            </a:r>
            <a:r>
              <a:rPr lang="cs-CZ" b="1" dirty="0" err="1"/>
              <a:t>ves</a:t>
            </a:r>
            <a:endParaRPr lang="cs-CZ" b="1" dirty="0"/>
          </a:p>
          <a:p>
            <a:pPr lvl="1"/>
            <a:r>
              <a:rPr lang="cs-CZ" b="1" dirty="0"/>
              <a:t>EM	</a:t>
            </a:r>
            <a:r>
              <a:rPr lang="cs-CZ" b="1" dirty="0" err="1"/>
              <a:t>vi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gem</a:t>
            </a:r>
            <a:endParaRPr lang="cs-CZ" b="1" dirty="0"/>
          </a:p>
          <a:p>
            <a:pPr lvl="1"/>
            <a:r>
              <a:rPr lang="cs-CZ" b="1" dirty="0"/>
              <a:t>ENS	</a:t>
            </a:r>
            <a:r>
              <a:rPr lang="cs-CZ" b="1" dirty="0" err="1"/>
              <a:t>vi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gens</a:t>
            </a:r>
            <a:endParaRPr lang="cs-CZ" b="1" dirty="0"/>
          </a:p>
          <a:p>
            <a:pPr lvl="1"/>
            <a:r>
              <a:rPr lang="cs-CZ" b="1" dirty="0"/>
              <a:t>O 	</a:t>
            </a:r>
            <a:r>
              <a:rPr lang="cs-CZ" b="1" dirty="0" err="1"/>
              <a:t>c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rro</a:t>
            </a:r>
            <a:r>
              <a:rPr lang="cs-CZ" b="1" dirty="0"/>
              <a:t> </a:t>
            </a:r>
          </a:p>
          <a:p>
            <a:pPr lvl="1"/>
            <a:r>
              <a:rPr lang="cs-CZ" b="1" dirty="0"/>
              <a:t>OS 	</a:t>
            </a:r>
            <a:r>
              <a:rPr lang="cs-CZ" b="1" dirty="0" err="1"/>
              <a:t>c</a:t>
            </a:r>
            <a:r>
              <a:rPr lang="cs-CZ" b="1" dirty="0" err="1">
                <a:highlight>
                  <a:srgbClr val="00FFFF"/>
                </a:highlight>
              </a:rPr>
              <a:t>a</a:t>
            </a:r>
            <a:r>
              <a:rPr lang="cs-CZ" b="1" dirty="0" err="1"/>
              <a:t>rros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2051" name="Picture 3" descr="Výsledek obrázku pro falar animado">
            <a:hlinkClick r:id="rId2"/>
            <a:extLst>
              <a:ext uri="{FF2B5EF4-FFF2-40B4-BE49-F238E27FC236}">
                <a16:creationId xmlns:a16="http://schemas.microsoft.com/office/drawing/2014/main" id="{7EBF49E4-63E3-4F6E-91DA-03BC8EAF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14146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168642" cy="59312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Přízvuk – odpověď 6.</a:t>
            </a:r>
            <a:endParaRPr lang="cs-CZ" dirty="0"/>
          </a:p>
        </p:txBody>
      </p:sp>
      <p:pic>
        <p:nvPicPr>
          <p:cNvPr id="5" name="Obrázek 4" descr="Obsah obrázku auto, exteriér, nákladní auto, silnice&#10;&#10;Popis byl vytvořen automaticky">
            <a:extLst>
              <a:ext uri="{FF2B5EF4-FFF2-40B4-BE49-F238E27FC236}">
                <a16:creationId xmlns:a16="http://schemas.microsoft.com/office/drawing/2014/main" id="{C0AE7D12-3A34-4313-85E6-2A8E336EE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38" y="4653136"/>
            <a:ext cx="2562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4177F-50C2-4D84-B371-823927BD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Přízvuk – otázka 7.</a:t>
            </a:r>
            <a:br>
              <a:rPr lang="cs-CZ" sz="2400" b="1" dirty="0"/>
            </a:br>
            <a:r>
              <a:rPr lang="cs-CZ" sz="2400" b="1" dirty="0"/>
              <a:t>podtrhni přízvučnou slabiku a v případě potřeby doplň grafický přízvuk 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4873E-8702-459B-9518-F2389083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pt-PT" dirty="0"/>
              <a:t>chefes </a:t>
            </a:r>
            <a:endParaRPr lang="cs-CZ" dirty="0"/>
          </a:p>
          <a:p>
            <a:r>
              <a:rPr lang="pt-PT" dirty="0"/>
              <a:t>Estado </a:t>
            </a:r>
            <a:endParaRPr lang="cs-CZ" dirty="0"/>
          </a:p>
          <a:p>
            <a:r>
              <a:rPr lang="pt-PT" dirty="0"/>
              <a:t>cimeira </a:t>
            </a:r>
            <a:endParaRPr lang="cs-CZ" dirty="0"/>
          </a:p>
          <a:p>
            <a:r>
              <a:rPr lang="cs-CZ" dirty="0"/>
              <a:t>c</a:t>
            </a:r>
            <a:r>
              <a:rPr lang="pt-PT" dirty="0"/>
              <a:t>lima</a:t>
            </a:r>
            <a:r>
              <a:rPr lang="cs-CZ" dirty="0"/>
              <a:t> 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Brasil </a:t>
            </a:r>
            <a:endParaRPr lang="cs-CZ" dirty="0"/>
          </a:p>
          <a:p>
            <a:r>
              <a:rPr lang="pt-PT" dirty="0"/>
              <a:t> Ar</a:t>
            </a:r>
            <a:r>
              <a:rPr lang="cs-CZ" dirty="0"/>
              <a:t>a</a:t>
            </a:r>
            <a:r>
              <a:rPr lang="pt-PT" dirty="0" err="1"/>
              <a:t>bia</a:t>
            </a:r>
            <a:r>
              <a:rPr lang="pt-PT" dirty="0"/>
              <a:t> Saudita, </a:t>
            </a:r>
            <a:endParaRPr lang="cs-CZ" dirty="0"/>
          </a:p>
          <a:p>
            <a:r>
              <a:rPr lang="pt-PT" dirty="0" err="1"/>
              <a:t>reduç</a:t>
            </a:r>
            <a:r>
              <a:rPr lang="cs-CZ" dirty="0"/>
              <a:t>a</a:t>
            </a:r>
            <a:r>
              <a:rPr lang="pt-PT" dirty="0"/>
              <a:t>o </a:t>
            </a:r>
            <a:endParaRPr lang="cs-CZ" dirty="0"/>
          </a:p>
          <a:p>
            <a:r>
              <a:rPr lang="pt-PT" dirty="0" err="1"/>
              <a:t>emiss</a:t>
            </a:r>
            <a:r>
              <a:rPr lang="cs-CZ" dirty="0"/>
              <a:t>o</a:t>
            </a:r>
            <a:r>
              <a:rPr lang="pt-PT" dirty="0" err="1"/>
              <a:t>es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escola </a:t>
            </a:r>
            <a:endParaRPr lang="cs-CZ" dirty="0"/>
          </a:p>
          <a:p>
            <a:r>
              <a:rPr lang="pt-PT" dirty="0" err="1"/>
              <a:t>inf</a:t>
            </a:r>
            <a:r>
              <a:rPr lang="cs-CZ" dirty="0"/>
              <a:t>a</a:t>
            </a:r>
            <a:r>
              <a:rPr lang="pt-PT" dirty="0" err="1"/>
              <a:t>ncia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in</a:t>
            </a:r>
            <a:r>
              <a:rPr lang="cs-CZ" dirty="0"/>
              <a:t>i</a:t>
            </a:r>
            <a:r>
              <a:rPr lang="pt-PT" dirty="0"/>
              <a:t>cio </a:t>
            </a:r>
            <a:endParaRPr lang="cs-CZ" dirty="0"/>
          </a:p>
          <a:p>
            <a:r>
              <a:rPr lang="pt-PT" dirty="0" err="1"/>
              <a:t>extinç</a:t>
            </a:r>
            <a:r>
              <a:rPr lang="cs-CZ" dirty="0"/>
              <a:t>a</a:t>
            </a:r>
            <a:r>
              <a:rPr lang="pt-PT" dirty="0"/>
              <a:t>o </a:t>
            </a:r>
            <a:endParaRPr lang="cs-CZ" dirty="0"/>
          </a:p>
          <a:p>
            <a:r>
              <a:rPr lang="pt-PT" dirty="0" err="1"/>
              <a:t>econ</a:t>
            </a:r>
            <a:r>
              <a:rPr lang="cs-CZ" dirty="0"/>
              <a:t>o</a:t>
            </a:r>
            <a:r>
              <a:rPr lang="pt-PT" dirty="0"/>
              <a:t>mico </a:t>
            </a:r>
            <a:endParaRPr lang="cs-CZ" dirty="0"/>
          </a:p>
          <a:p>
            <a:r>
              <a:rPr lang="pt-PT" dirty="0" err="1"/>
              <a:t>proteç</a:t>
            </a:r>
            <a:r>
              <a:rPr lang="cs-CZ" dirty="0"/>
              <a:t>a</a:t>
            </a:r>
            <a:r>
              <a:rPr lang="pt-PT" dirty="0"/>
              <a:t>o </a:t>
            </a:r>
            <a:endParaRPr lang="cs-CZ" dirty="0"/>
          </a:p>
          <a:p>
            <a:r>
              <a:rPr lang="pt-PT" dirty="0" err="1"/>
              <a:t>milh</a:t>
            </a:r>
            <a:r>
              <a:rPr lang="cs-CZ" dirty="0"/>
              <a:t>o</a:t>
            </a:r>
            <a:r>
              <a:rPr lang="pt-PT" dirty="0" err="1"/>
              <a:t>es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 err="1"/>
              <a:t>emerg</a:t>
            </a:r>
            <a:r>
              <a:rPr lang="cs-CZ" dirty="0"/>
              <a:t>e</a:t>
            </a:r>
            <a:r>
              <a:rPr lang="pt-PT" dirty="0" err="1"/>
              <a:t>ncia</a:t>
            </a: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78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4177F-50C2-4D84-B371-823927BD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cs-CZ" b="1" dirty="0"/>
              <a:t>Přízvuk – odpověď 7.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4873E-8702-459B-9518-F2389083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pt-PT" u="sng" dirty="0"/>
              <a:t>che</a:t>
            </a:r>
            <a:r>
              <a:rPr lang="pt-PT" dirty="0"/>
              <a:t>fes </a:t>
            </a:r>
            <a:endParaRPr lang="cs-CZ" dirty="0"/>
          </a:p>
          <a:p>
            <a:r>
              <a:rPr lang="pt-PT" dirty="0"/>
              <a:t>Es</a:t>
            </a:r>
            <a:r>
              <a:rPr lang="pt-PT" u="sng" dirty="0"/>
              <a:t>ta</a:t>
            </a:r>
            <a:r>
              <a:rPr lang="pt-PT" dirty="0"/>
              <a:t>do </a:t>
            </a:r>
            <a:endParaRPr lang="cs-CZ" dirty="0"/>
          </a:p>
          <a:p>
            <a:r>
              <a:rPr lang="pt-PT" dirty="0"/>
              <a:t>ci</a:t>
            </a:r>
            <a:r>
              <a:rPr lang="pt-PT" u="sng" dirty="0"/>
              <a:t>mei</a:t>
            </a:r>
            <a:r>
              <a:rPr lang="pt-PT" dirty="0"/>
              <a:t>ra </a:t>
            </a:r>
            <a:endParaRPr lang="cs-CZ" dirty="0"/>
          </a:p>
          <a:p>
            <a:r>
              <a:rPr lang="pt-PT" u="sng" dirty="0"/>
              <a:t>cli</a:t>
            </a:r>
            <a:r>
              <a:rPr lang="pt-PT" dirty="0"/>
              <a:t>ma, </a:t>
            </a:r>
            <a:endParaRPr lang="cs-CZ" dirty="0"/>
          </a:p>
          <a:p>
            <a:r>
              <a:rPr lang="pt-PT" dirty="0"/>
              <a:t>Bras</a:t>
            </a:r>
            <a:r>
              <a:rPr lang="pt-PT" u="sng" dirty="0"/>
              <a:t>il </a:t>
            </a:r>
            <a:endParaRPr lang="cs-CZ" u="sng" dirty="0"/>
          </a:p>
          <a:p>
            <a:r>
              <a:rPr lang="pt-PT" dirty="0"/>
              <a:t> A</a:t>
            </a:r>
            <a:r>
              <a:rPr lang="pt-PT" u="sng" dirty="0"/>
              <a:t>rá</a:t>
            </a:r>
            <a:r>
              <a:rPr lang="pt-PT" dirty="0"/>
              <a:t>bia Sau</a:t>
            </a:r>
            <a:r>
              <a:rPr lang="pt-PT" u="sng" dirty="0"/>
              <a:t>di</a:t>
            </a:r>
            <a:r>
              <a:rPr lang="pt-PT" dirty="0"/>
              <a:t>ta, </a:t>
            </a:r>
            <a:endParaRPr lang="cs-CZ" dirty="0"/>
          </a:p>
          <a:p>
            <a:r>
              <a:rPr lang="pt-PT" dirty="0"/>
              <a:t>redu</a:t>
            </a:r>
            <a:r>
              <a:rPr lang="pt-PT" u="sng" dirty="0"/>
              <a:t>ção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emiss</a:t>
            </a:r>
            <a:r>
              <a:rPr lang="pt-PT" u="sng" dirty="0"/>
              <a:t>ões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es</a:t>
            </a:r>
            <a:r>
              <a:rPr lang="pt-PT" u="sng" dirty="0"/>
              <a:t>co</a:t>
            </a:r>
            <a:r>
              <a:rPr lang="pt-PT" dirty="0"/>
              <a:t>la </a:t>
            </a:r>
            <a:endParaRPr lang="cs-CZ" dirty="0"/>
          </a:p>
          <a:p>
            <a:r>
              <a:rPr lang="pt-PT" dirty="0"/>
              <a:t>in</a:t>
            </a:r>
            <a:r>
              <a:rPr lang="pt-PT" u="sng" dirty="0"/>
              <a:t>fân</a:t>
            </a:r>
            <a:r>
              <a:rPr lang="pt-PT" dirty="0"/>
              <a:t>cia </a:t>
            </a:r>
            <a:endParaRPr lang="cs-CZ" dirty="0"/>
          </a:p>
          <a:p>
            <a:r>
              <a:rPr lang="pt-PT" dirty="0"/>
              <a:t>i</a:t>
            </a:r>
            <a:r>
              <a:rPr lang="pt-PT" u="sng" dirty="0"/>
              <a:t>ní</a:t>
            </a:r>
            <a:r>
              <a:rPr lang="pt-PT" dirty="0"/>
              <a:t>cio </a:t>
            </a:r>
            <a:endParaRPr lang="cs-CZ" dirty="0"/>
          </a:p>
          <a:p>
            <a:r>
              <a:rPr lang="pt-PT" dirty="0"/>
              <a:t>extin</a:t>
            </a:r>
            <a:r>
              <a:rPr lang="pt-PT" u="sng" dirty="0"/>
              <a:t>ção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eco</a:t>
            </a:r>
            <a:r>
              <a:rPr lang="pt-PT" u="sng" dirty="0"/>
              <a:t>nó</a:t>
            </a:r>
            <a:r>
              <a:rPr lang="pt-PT" dirty="0"/>
              <a:t>mico </a:t>
            </a:r>
            <a:endParaRPr lang="cs-CZ" dirty="0"/>
          </a:p>
          <a:p>
            <a:r>
              <a:rPr lang="pt-PT" dirty="0"/>
              <a:t>prote</a:t>
            </a:r>
            <a:r>
              <a:rPr lang="pt-PT" u="sng" dirty="0"/>
              <a:t>ção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mil</a:t>
            </a:r>
            <a:r>
              <a:rPr lang="pt-PT" u="sng" dirty="0"/>
              <a:t>hões</a:t>
            </a:r>
            <a:r>
              <a:rPr lang="pt-PT" dirty="0"/>
              <a:t> </a:t>
            </a:r>
            <a:endParaRPr lang="cs-CZ" dirty="0"/>
          </a:p>
          <a:p>
            <a:r>
              <a:rPr lang="pt-PT" dirty="0"/>
              <a:t>emer</a:t>
            </a:r>
            <a:r>
              <a:rPr lang="pt-PT" u="sng" dirty="0"/>
              <a:t>gên</a:t>
            </a:r>
            <a:r>
              <a:rPr lang="pt-PT" dirty="0"/>
              <a:t>cia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34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otázka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B0CAD-F13F-4DD5-B50C-E79C9EB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dělíme portugalština ze zeměpisného hlediska?</a:t>
            </a:r>
          </a:p>
        </p:txBody>
      </p:sp>
    </p:spTree>
    <p:extLst>
      <p:ext uri="{BB962C8B-B14F-4D97-AF65-F5344CB8AC3E}">
        <p14:creationId xmlns:p14="http://schemas.microsoft.com/office/powerpoint/2010/main" val="210056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C6DA1B-32D8-47F7-B32F-5336B15FD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Dialektologie – odpověď 1</a:t>
            </a:r>
            <a:r>
              <a:rPr lang="pt-PT" altLang="cs-CZ" sz="4000" dirty="0"/>
              <a:t> </a:t>
            </a:r>
            <a:r>
              <a:rPr lang="cs-CZ" altLang="cs-CZ" sz="4000" dirty="0"/>
              <a:t> </a:t>
            </a:r>
            <a:endParaRPr lang="pt-PT" altLang="cs-CZ" sz="40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1FF8B5-2987-4DD4-901A-661C854E49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altLang="cs-CZ" dirty="0"/>
          </a:p>
          <a:p>
            <a:r>
              <a:rPr lang="pt-PT" altLang="cs-CZ" dirty="0"/>
              <a:t>Português Europeu</a:t>
            </a:r>
          </a:p>
          <a:p>
            <a:r>
              <a:rPr lang="pt-PT" altLang="cs-CZ" dirty="0"/>
              <a:t>Português do Brasil</a:t>
            </a:r>
          </a:p>
          <a:p>
            <a:r>
              <a:rPr lang="pt-PT" altLang="cs-CZ" dirty="0"/>
              <a:t>Português de África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otázka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B0CAD-F13F-4DD5-B50C-E79C9EB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dělíme portugalské kontinentální dialekty?</a:t>
            </a:r>
          </a:p>
        </p:txBody>
      </p:sp>
    </p:spTree>
    <p:extLst>
      <p:ext uri="{BB962C8B-B14F-4D97-AF65-F5344CB8AC3E}">
        <p14:creationId xmlns:p14="http://schemas.microsoft.com/office/powerpoint/2010/main" val="32175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1.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Jaký typ přízvuku je pro portugalštinu typický?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/>
              <a:t>Jak to ovlivňuje realizaci jádra nepřízvučné slabiky?</a:t>
            </a:r>
          </a:p>
        </p:txBody>
      </p:sp>
    </p:spTree>
    <p:extLst>
      <p:ext uri="{BB962C8B-B14F-4D97-AF65-F5344CB8AC3E}">
        <p14:creationId xmlns:p14="http://schemas.microsoft.com/office/powerpoint/2010/main" val="26793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>
            <a:extLst>
              <a:ext uri="{FF2B5EF4-FFF2-40B4-BE49-F238E27FC236}">
                <a16:creationId xmlns:a16="http://schemas.microsoft.com/office/drawing/2014/main" id="{4787F279-56D7-4522-B4B0-A9BCDEB5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0965"/>
            <a:ext cx="3003949" cy="51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2">
            <a:extLst>
              <a:ext uri="{FF2B5EF4-FFF2-40B4-BE49-F238E27FC236}">
                <a16:creationId xmlns:a16="http://schemas.microsoft.com/office/drawing/2014/main" id="{91971074-2A4E-48FB-AFC2-4B6A7590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52475"/>
            <a:ext cx="403225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otázka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B0CAD-F13F-4DD5-B50C-E79C9EB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dělíme portugalské ostrovní dialekty?</a:t>
            </a:r>
          </a:p>
        </p:txBody>
      </p:sp>
    </p:spTree>
    <p:extLst>
      <p:ext uri="{BB962C8B-B14F-4D97-AF65-F5344CB8AC3E}">
        <p14:creationId xmlns:p14="http://schemas.microsoft.com/office/powerpoint/2010/main" val="1899187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14294C6-9353-45D3-8098-9078C8EB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027664"/>
            <a:ext cx="6952618" cy="5291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Dialektologie – odpověď 3</a:t>
            </a:r>
            <a:endParaRPr lang="pt-PT" altLang="cs-CZ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D05C2F-107A-4A33-8C4E-AAA3B4E8F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772816"/>
            <a:ext cx="6777317" cy="3508977"/>
          </a:xfrm>
        </p:spPr>
        <p:txBody>
          <a:bodyPr>
            <a:normAutofit/>
          </a:bodyPr>
          <a:lstStyle/>
          <a:p>
            <a:r>
              <a:rPr lang="pt-PT" altLang="cs-CZ" sz="1600" dirty="0"/>
              <a:t>Dialetos da Madeira (-</a:t>
            </a:r>
            <a:r>
              <a:rPr lang="pt-PT" altLang="cs-CZ" sz="1600" dirty="0" err="1"/>
              <a:t>am</a:t>
            </a:r>
            <a:r>
              <a:rPr lang="pt-PT" altLang="cs-CZ" sz="1600" dirty="0"/>
              <a:t> substituído por u – ficaram – </a:t>
            </a:r>
            <a:r>
              <a:rPr lang="pt-PT" altLang="cs-CZ" sz="1600" dirty="0" err="1"/>
              <a:t>ficaru</a:t>
            </a:r>
            <a:r>
              <a:rPr lang="pt-PT" altLang="cs-CZ" sz="1600" dirty="0"/>
              <a:t>; os , as substituído por ui, ai – filhos – </a:t>
            </a:r>
            <a:r>
              <a:rPr lang="pt-PT" altLang="cs-CZ" sz="1600" dirty="0" err="1"/>
              <a:t>filhui</a:t>
            </a:r>
            <a:r>
              <a:rPr lang="pt-PT" altLang="cs-CZ" sz="1600" dirty="0"/>
              <a:t>, filhas, filhai;  fraca nasalidade viagem – </a:t>
            </a:r>
            <a:r>
              <a:rPr lang="pt-PT" altLang="cs-CZ" sz="1600" dirty="0" err="1"/>
              <a:t>viage</a:t>
            </a:r>
            <a:r>
              <a:rPr lang="pt-PT" altLang="cs-CZ" sz="1600" dirty="0"/>
              <a:t>)</a:t>
            </a:r>
          </a:p>
          <a:p>
            <a:r>
              <a:rPr lang="pt-PT" altLang="cs-CZ" sz="1600" dirty="0"/>
              <a:t>Dialetos dos Açores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influ</a:t>
            </a:r>
            <a:r>
              <a:rPr lang="pt-PT" altLang="cs-CZ" sz="1600" dirty="0" err="1"/>
              <a:t>ência</a:t>
            </a:r>
            <a:r>
              <a:rPr lang="pt-PT" altLang="cs-CZ" sz="1600" dirty="0"/>
              <a:t> de inglês – </a:t>
            </a:r>
            <a:r>
              <a:rPr lang="pt-PT" altLang="cs-CZ" sz="1600" dirty="0" err="1"/>
              <a:t>estoa</a:t>
            </a:r>
            <a:r>
              <a:rPr lang="pt-PT" altLang="cs-CZ" sz="1600" dirty="0"/>
              <a:t> – </a:t>
            </a:r>
            <a:r>
              <a:rPr lang="pt-PT" altLang="cs-CZ" sz="1600" dirty="0" err="1"/>
              <a:t>store</a:t>
            </a:r>
            <a:r>
              <a:rPr lang="pt-PT" altLang="cs-CZ" sz="1600" dirty="0"/>
              <a:t>, </a:t>
            </a:r>
            <a:r>
              <a:rPr lang="pt-PT" altLang="cs-CZ" sz="1600" dirty="0" err="1"/>
              <a:t>sinó</a:t>
            </a:r>
            <a:r>
              <a:rPr lang="pt-PT" altLang="cs-CZ" sz="1600" dirty="0"/>
              <a:t> – </a:t>
            </a:r>
            <a:r>
              <a:rPr lang="pt-PT" altLang="cs-CZ" sz="1600" dirty="0" err="1"/>
              <a:t>snow</a:t>
            </a:r>
            <a:endParaRPr lang="pt-PT" altLang="cs-CZ" sz="1600" dirty="0"/>
          </a:p>
        </p:txBody>
      </p:sp>
      <p:pic>
        <p:nvPicPr>
          <p:cNvPr id="13316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82589352-539A-47FC-8EE3-A75A8757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67" y="3220963"/>
            <a:ext cx="2619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077A2A5C-4F97-49B5-9E50-93257EF8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32" y="3429000"/>
            <a:ext cx="272087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otázka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B0CAD-F13F-4DD5-B50C-E79C9EB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dělíme portugalštinu „africkou“ a „asijskou?</a:t>
            </a:r>
          </a:p>
        </p:txBody>
      </p:sp>
    </p:spTree>
    <p:extLst>
      <p:ext uri="{BB962C8B-B14F-4D97-AF65-F5344CB8AC3E}">
        <p14:creationId xmlns:p14="http://schemas.microsoft.com/office/powerpoint/2010/main" val="102543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2175CC77-E666-4F6B-B678-0F1CBB96D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Dialektologie – odpověď 4</a:t>
            </a:r>
            <a:endParaRPr lang="cs-CZ" altLang="cs-CZ" dirty="0"/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E3518DC1-5972-4E26-ADA8-B24860070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cs-CZ" dirty="0">
                <a:hlinkClick r:id="rId2"/>
              </a:rPr>
              <a:t>Português de Angola</a:t>
            </a:r>
            <a:r>
              <a:rPr lang="pt-BR" altLang="cs-CZ" dirty="0"/>
              <a:t> - </a:t>
            </a:r>
            <a:r>
              <a:rPr lang="pt-BR" altLang="cs-CZ" i="1" dirty="0"/>
              <a:t>Angola</a:t>
            </a:r>
          </a:p>
          <a:p>
            <a:r>
              <a:rPr lang="pt-BR" altLang="cs-CZ" dirty="0">
                <a:hlinkClick r:id="rId3" tooltip="Português cabo-verdiano"/>
              </a:rPr>
              <a:t>Cabo-verdiano</a:t>
            </a:r>
            <a:r>
              <a:rPr lang="pt-BR" altLang="cs-CZ" dirty="0"/>
              <a:t> (</a:t>
            </a:r>
            <a:r>
              <a:rPr lang="pt-BR" altLang="cs-CZ" u="sng" dirty="0">
                <a:hlinkClick r:id="rId4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Cabo Verde</a:t>
            </a:r>
            <a:endParaRPr lang="pt-BR" altLang="cs-CZ" dirty="0"/>
          </a:p>
          <a:p>
            <a:r>
              <a:rPr lang="pt-BR" altLang="cs-CZ" dirty="0">
                <a:hlinkClick r:id="rId5" tooltip="Português da Guiné-Bissau"/>
              </a:rPr>
              <a:t>Guineense</a:t>
            </a:r>
            <a:r>
              <a:rPr lang="pt-BR" altLang="cs-CZ" dirty="0"/>
              <a:t> (</a:t>
            </a:r>
            <a:r>
              <a:rPr lang="pt-BR" altLang="cs-CZ" u="sng" dirty="0">
                <a:hlinkClick r:id="rId6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Guiné-Bissau</a:t>
            </a:r>
            <a:endParaRPr lang="pt-BR" altLang="cs-CZ" dirty="0"/>
          </a:p>
          <a:p>
            <a:r>
              <a:rPr lang="pt-BR" altLang="cs-CZ" dirty="0">
                <a:hlinkClick r:id="rId7" tooltip="Português de Moçambique"/>
              </a:rPr>
              <a:t>Moçambicano</a:t>
            </a:r>
            <a:r>
              <a:rPr lang="pt-BR" altLang="cs-CZ" dirty="0"/>
              <a:t> (</a:t>
            </a:r>
            <a:r>
              <a:rPr lang="pt-BR" altLang="cs-CZ" u="sng" dirty="0">
                <a:hlinkClick r:id="rId8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Moçambique</a:t>
            </a:r>
            <a:endParaRPr lang="pt-BR" altLang="cs-CZ" dirty="0"/>
          </a:p>
          <a:p>
            <a:r>
              <a:rPr lang="pt-BR" altLang="cs-CZ" dirty="0">
                <a:hlinkClick r:id="rId9" tooltip="Português de São Tomé e Príncipe"/>
              </a:rPr>
              <a:t>Santomense</a:t>
            </a:r>
            <a:r>
              <a:rPr lang="pt-BR" altLang="cs-CZ" dirty="0"/>
              <a:t> (</a:t>
            </a:r>
            <a:r>
              <a:rPr lang="pt-BR" altLang="cs-CZ" u="sng" dirty="0">
                <a:hlinkClick r:id="rId10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São Tomé e Príncipe</a:t>
            </a:r>
            <a:endParaRPr lang="pt-BR" altLang="cs-CZ" dirty="0"/>
          </a:p>
          <a:p>
            <a:r>
              <a:rPr lang="pt-BR" altLang="cs-CZ" dirty="0">
                <a:hlinkClick r:id="rId11" tooltip="Português de Timor-Leste"/>
              </a:rPr>
              <a:t>Timorense</a:t>
            </a:r>
            <a:r>
              <a:rPr lang="pt-BR" altLang="cs-CZ" dirty="0"/>
              <a:t> (</a:t>
            </a:r>
            <a:r>
              <a:rPr lang="pt-BR" altLang="cs-CZ" u="sng" dirty="0">
                <a:hlinkClick r:id="rId12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Timor-Leste</a:t>
            </a:r>
            <a:endParaRPr lang="pt-BR" altLang="cs-CZ" dirty="0"/>
          </a:p>
          <a:p>
            <a:r>
              <a:rPr lang="pt-BR" altLang="cs-CZ" dirty="0">
                <a:hlinkClick r:id="rId13"/>
              </a:rPr>
              <a:t>Macaense</a:t>
            </a:r>
            <a:r>
              <a:rPr lang="pt-BR" altLang="cs-CZ" dirty="0"/>
              <a:t> (</a:t>
            </a:r>
            <a:r>
              <a:rPr lang="pt-BR" altLang="cs-CZ" u="sng" dirty="0">
                <a:hlinkClick r:id="rId14"/>
              </a:rPr>
              <a:t>ouvir</a:t>
            </a:r>
            <a:r>
              <a:rPr lang="pt-BR" altLang="cs-CZ" dirty="0"/>
              <a:t>) - </a:t>
            </a:r>
            <a:r>
              <a:rPr lang="pt-BR" altLang="cs-CZ" i="1" dirty="0"/>
              <a:t>Macau, China</a:t>
            </a:r>
            <a:endParaRPr lang="pt-BR" altLang="cs-CZ" dirty="0"/>
          </a:p>
          <a:p>
            <a:endParaRPr lang="cs-CZ" altLang="cs-CZ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otázka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B0CAD-F13F-4DD5-B50C-E79C9EB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dělí portugalština brazilská?</a:t>
            </a:r>
          </a:p>
        </p:txBody>
      </p:sp>
      <p:pic>
        <p:nvPicPr>
          <p:cNvPr id="4" name="Obrázek 3" descr="Výsledek obrázku pro dialetos do brasil">
            <a:extLst>
              <a:ext uri="{FF2B5EF4-FFF2-40B4-BE49-F238E27FC236}">
                <a16:creationId xmlns:a16="http://schemas.microsoft.com/office/drawing/2014/main" id="{32134771-367D-4C21-966A-FE2D416C18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17650" y="2852936"/>
            <a:ext cx="3429000" cy="354901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60065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42C49-37FA-4762-8F8B-7D15665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Dialektologie – odpověď 5</a:t>
            </a:r>
          </a:p>
        </p:txBody>
      </p:sp>
      <p:pic>
        <p:nvPicPr>
          <p:cNvPr id="4" name="Zástupný obsah 3" descr="Obsah obrázku text, mapa&#10;&#10;Popis byl vytvořen automaticky">
            <a:extLst>
              <a:ext uri="{FF2B5EF4-FFF2-40B4-BE49-F238E27FC236}">
                <a16:creationId xmlns:a16="http://schemas.microsoft.com/office/drawing/2014/main" id="{D11E4C92-82FA-4CCA-B0B7-4800A9170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712722" cy="36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3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A4920-F27D-4B58-BA75-0A78A984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Hlásky – obecně – otázka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8E3AF-0921-406E-97B0-6D97E249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které skupiny se dělí hlásky v portugalštině?</a:t>
            </a:r>
          </a:p>
        </p:txBody>
      </p:sp>
    </p:spTree>
    <p:extLst>
      <p:ext uri="{BB962C8B-B14F-4D97-AF65-F5344CB8AC3E}">
        <p14:creationId xmlns:p14="http://schemas.microsoft.com/office/powerpoint/2010/main" val="2692930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Hlásky – obecně – odpověď 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3 ZÁKLADNÍ SKUPINY: </a:t>
            </a:r>
          </a:p>
          <a:p>
            <a:endParaRPr lang="cs-CZ" sz="2800" b="1" dirty="0"/>
          </a:p>
          <a:p>
            <a:pPr lvl="1"/>
            <a:r>
              <a:rPr lang="cs-CZ" b="1" dirty="0"/>
              <a:t>SAMOHLÁSKY 	- </a:t>
            </a:r>
            <a:r>
              <a:rPr lang="cs-CZ" b="1" i="1" dirty="0" err="1"/>
              <a:t>vogais</a:t>
            </a:r>
            <a:endParaRPr lang="cs-CZ" b="1" i="1" dirty="0"/>
          </a:p>
          <a:p>
            <a:pPr lvl="1"/>
            <a:r>
              <a:rPr lang="cs-CZ" b="1" dirty="0"/>
              <a:t>SOUHLÁSKY 	- </a:t>
            </a:r>
            <a:r>
              <a:rPr lang="cs-CZ" b="1" i="1" dirty="0" err="1"/>
              <a:t>consoantes</a:t>
            </a:r>
            <a:endParaRPr lang="cs-CZ" b="1" i="1" dirty="0"/>
          </a:p>
          <a:p>
            <a:pPr lvl="1"/>
            <a:r>
              <a:rPr lang="cs-CZ" b="1" dirty="0"/>
              <a:t>POLOSAMOHLÁSKY – </a:t>
            </a:r>
            <a:r>
              <a:rPr lang="cs-CZ" b="1" i="1" dirty="0" err="1"/>
              <a:t>semivogais</a:t>
            </a:r>
            <a:endParaRPr lang="cs-CZ" b="1" i="1" dirty="0"/>
          </a:p>
          <a:p>
            <a:pPr lvl="2"/>
            <a:r>
              <a:rPr lang="cs-CZ" b="1" i="1" dirty="0"/>
              <a:t>(</a:t>
            </a:r>
            <a:r>
              <a:rPr lang="cs-CZ" b="1" dirty="0"/>
              <a:t>pro polosamohlásky existují i jiné termíny: </a:t>
            </a:r>
            <a:r>
              <a:rPr lang="cs-CZ" b="1" i="1" dirty="0" err="1"/>
              <a:t>polosouhláska</a:t>
            </a:r>
            <a:r>
              <a:rPr lang="cs-CZ" b="1" i="1" dirty="0"/>
              <a:t> (</a:t>
            </a:r>
            <a:r>
              <a:rPr lang="cs-CZ" b="1" i="1" dirty="0" err="1"/>
              <a:t>semiconsoante</a:t>
            </a:r>
            <a:r>
              <a:rPr lang="cs-CZ" b="1" i="1" dirty="0"/>
              <a:t>) nebo anglické termíny </a:t>
            </a:r>
            <a:r>
              <a:rPr lang="cs-CZ" b="1" i="1" dirty="0" err="1"/>
              <a:t>glide</a:t>
            </a:r>
            <a:r>
              <a:rPr lang="cs-CZ" b="1" i="1" dirty="0"/>
              <a:t> a </a:t>
            </a:r>
            <a:r>
              <a:rPr lang="cs-CZ" b="1" i="1" dirty="0" err="1"/>
              <a:t>aproximanta</a:t>
            </a:r>
            <a:r>
              <a:rPr lang="cs-CZ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058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8556C-57B4-4119-A454-95F574A4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Hlásky – obecně – otázka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00EA8-B8DD-4B80-8386-91839793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hlavní rozdíl mezi samohláskami a souhláskami? </a:t>
            </a:r>
          </a:p>
        </p:txBody>
      </p:sp>
    </p:spTree>
    <p:extLst>
      <p:ext uri="{BB962C8B-B14F-4D97-AF65-F5344CB8AC3E}">
        <p14:creationId xmlns:p14="http://schemas.microsoft.com/office/powerpoint/2010/main" val="240420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Přízvuk – odpověď 1.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TVOŘEN </a:t>
            </a:r>
            <a:r>
              <a:rPr lang="cs-CZ" b="1" dirty="0"/>
              <a:t>INTENZITOU</a:t>
            </a:r>
            <a:r>
              <a:rPr lang="cs-CZ" dirty="0"/>
              <a:t>, VÝŠKOU A KVANTITOU ZÁKLADNÍHO TÓNU DANÉ SAMOHLÁSKY</a:t>
            </a:r>
          </a:p>
          <a:p>
            <a:r>
              <a:rPr lang="cs-CZ" dirty="0"/>
              <a:t>PORTUGALSKÝ PŘÍZVUK JE </a:t>
            </a:r>
            <a:r>
              <a:rPr lang="cs-CZ" b="1" dirty="0"/>
              <a:t>DYNAMICKÝ, DŮRAZOVÝ </a:t>
            </a:r>
            <a:r>
              <a:rPr lang="cs-CZ" dirty="0"/>
              <a:t>– V DŮSLEDKU TOHO PAK NASTÁVÁ TZV. </a:t>
            </a:r>
            <a:r>
              <a:rPr lang="cs-CZ" b="1" dirty="0"/>
              <a:t>VOKALICKÁ REDUKCE</a:t>
            </a:r>
          </a:p>
        </p:txBody>
      </p:sp>
    </p:spTree>
    <p:extLst>
      <p:ext uri="{BB962C8B-B14F-4D97-AF65-F5344CB8AC3E}">
        <p14:creationId xmlns:p14="http://schemas.microsoft.com/office/powerpoint/2010/main" val="1656909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8556C-57B4-4119-A454-95F574A4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Hlásky – obecně – otázka 2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6B1FF4-0B05-45A9-8D8C-F8775AAC1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samohlásky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00EA8-B8DD-4B80-8386-91839793F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Mají tónovou podstatu s největším uvolněním průchodu hláskovacím traktem</a:t>
            </a:r>
          </a:p>
          <a:p>
            <a:r>
              <a:rPr lang="cs-CZ" dirty="0"/>
              <a:t>Jsou jádrem slabiky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A7152D-F815-4CC1-B58F-2ACB6491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souhlásky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AF439F-E6A1-467E-916E-35127BED62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Zvukovou podstatou je šum, doprovázený větší či menší přítomností tónu</a:t>
            </a:r>
          </a:p>
          <a:p>
            <a:r>
              <a:rPr lang="cs-CZ" dirty="0"/>
              <a:t>Na různých místech se v nadhrtanových dutinách vytvářejí překážky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76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jakých kritérií se dělí samohlásky?</a:t>
            </a:r>
          </a:p>
        </p:txBody>
      </p:sp>
    </p:spTree>
    <p:extLst>
      <p:ext uri="{BB962C8B-B14F-4D97-AF65-F5344CB8AC3E}">
        <p14:creationId xmlns:p14="http://schemas.microsoft.com/office/powerpoint/2010/main" val="1072707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Samohlásky – odpověď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Podle následujících kritérií :</a:t>
            </a:r>
          </a:p>
          <a:p>
            <a:r>
              <a:rPr lang="cs-CZ" b="1" dirty="0"/>
              <a:t>Horizontálního</a:t>
            </a:r>
            <a:r>
              <a:rPr lang="cs-CZ" dirty="0"/>
              <a:t> posunu jazyka</a:t>
            </a:r>
          </a:p>
          <a:p>
            <a:r>
              <a:rPr lang="cs-CZ" b="1" dirty="0"/>
              <a:t>Vertikálního</a:t>
            </a:r>
            <a:r>
              <a:rPr lang="cs-CZ" dirty="0"/>
              <a:t> posunu jazyka</a:t>
            </a:r>
          </a:p>
          <a:p>
            <a:r>
              <a:rPr lang="cs-CZ" b="1" dirty="0"/>
              <a:t>Kvality</a:t>
            </a:r>
          </a:p>
          <a:p>
            <a:r>
              <a:rPr lang="cs-CZ" b="1" dirty="0"/>
              <a:t>Přízvuku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64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se dělí samohlásky podle horizontálního posunu jazyka? </a:t>
            </a:r>
          </a:p>
        </p:txBody>
      </p:sp>
    </p:spTree>
    <p:extLst>
      <p:ext uri="{BB962C8B-B14F-4D97-AF65-F5344CB8AC3E}">
        <p14:creationId xmlns:p14="http://schemas.microsoft.com/office/powerpoint/2010/main" val="92117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48190" cy="792088"/>
          </a:xfrm>
        </p:spPr>
        <p:txBody>
          <a:bodyPr>
            <a:normAutofit/>
          </a:bodyPr>
          <a:lstStyle/>
          <a:p>
            <a:r>
              <a:rPr lang="cs-CZ" sz="3200" b="1" dirty="0"/>
              <a:t>Samohlásky – odpověď 2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832056"/>
          </a:xfrm>
        </p:spPr>
        <p:txBody>
          <a:bodyPr/>
          <a:lstStyle/>
          <a:p>
            <a:pPr marL="685800" lvl="2" indent="0">
              <a:buNone/>
            </a:pPr>
            <a:r>
              <a:rPr lang="cs-CZ" i="1" dirty="0"/>
              <a:t>	přední		střední		zadní</a:t>
            </a:r>
          </a:p>
          <a:p>
            <a:pPr marL="685800" lvl="2" indent="0">
              <a:buNone/>
            </a:pPr>
            <a:r>
              <a:rPr lang="cs-CZ" b="1" i="1" dirty="0" err="1"/>
              <a:t>anteriores</a:t>
            </a:r>
            <a:r>
              <a:rPr lang="cs-CZ" b="1" i="1" dirty="0"/>
              <a:t>	</a:t>
            </a:r>
            <a:r>
              <a:rPr lang="cs-CZ" b="1" i="1" dirty="0" err="1"/>
              <a:t>centrais</a:t>
            </a:r>
            <a:r>
              <a:rPr lang="cs-CZ" b="1" i="1" dirty="0"/>
              <a:t>	</a:t>
            </a:r>
            <a:r>
              <a:rPr lang="cs-CZ" b="1" i="1" dirty="0" err="1"/>
              <a:t>posteriores</a:t>
            </a:r>
            <a:endParaRPr lang="cs-CZ" b="1" i="1" dirty="0"/>
          </a:p>
        </p:txBody>
      </p:sp>
      <p:sp>
        <p:nvSpPr>
          <p:cNvPr id="4" name="Ovál 3"/>
          <p:cNvSpPr/>
          <p:nvPr/>
        </p:nvSpPr>
        <p:spPr>
          <a:xfrm>
            <a:off x="3491880" y="26260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1994564" y="28201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796136" y="2820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vogais anteriores e post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33914"/>
            <a:ext cx="6530864" cy="29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90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se dělí samohlásky podle vertikálního posunu jazyka?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397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2776" cy="1008112"/>
          </a:xfrm>
        </p:spPr>
        <p:txBody>
          <a:bodyPr>
            <a:noAutofit/>
          </a:bodyPr>
          <a:lstStyle/>
          <a:p>
            <a:r>
              <a:rPr lang="cs-CZ" sz="3200" b="1" dirty="0"/>
              <a:t>Samohlásky – odpověď 3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/>
              <a:t> </a:t>
            </a:r>
          </a:p>
        </p:txBody>
      </p:sp>
      <p:sp>
        <p:nvSpPr>
          <p:cNvPr id="4" name="Ovál 3"/>
          <p:cNvSpPr/>
          <p:nvPr/>
        </p:nvSpPr>
        <p:spPr>
          <a:xfrm>
            <a:off x="670907" y="1841497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err="1">
                <a:solidFill>
                  <a:schemeClr val="tx1"/>
                </a:solidFill>
              </a:rPr>
              <a:t>V.altas</a:t>
            </a:r>
            <a:r>
              <a:rPr lang="cs-CZ" b="1" i="1" dirty="0">
                <a:solidFill>
                  <a:schemeClr val="tx1"/>
                </a:solidFill>
              </a:rPr>
              <a:t> - </a:t>
            </a:r>
            <a:r>
              <a:rPr lang="cs-CZ" b="1" dirty="0">
                <a:solidFill>
                  <a:schemeClr val="tx1"/>
                </a:solidFill>
              </a:rPr>
              <a:t>vysoké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670906" y="3036743"/>
            <a:ext cx="1988953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i="1" dirty="0">
                <a:solidFill>
                  <a:schemeClr val="tx1"/>
                </a:solidFill>
              </a:rPr>
              <a:t>V </a:t>
            </a:r>
            <a:r>
              <a:rPr lang="cs-CZ" sz="1600" b="1" i="1" dirty="0" err="1">
                <a:solidFill>
                  <a:schemeClr val="tx1"/>
                </a:solidFill>
              </a:rPr>
              <a:t>médias-altas</a:t>
            </a:r>
            <a:r>
              <a:rPr lang="cs-CZ" sz="1600" b="1" i="1" dirty="0">
                <a:solidFill>
                  <a:schemeClr val="tx1"/>
                </a:solidFill>
              </a:rPr>
              <a:t> - </a:t>
            </a:r>
            <a:r>
              <a:rPr lang="cs-CZ" sz="1600" b="1" dirty="0">
                <a:solidFill>
                  <a:schemeClr val="tx1"/>
                </a:solidFill>
              </a:rPr>
              <a:t>polovysoké</a:t>
            </a:r>
            <a:endParaRPr lang="cs-CZ" sz="1600" dirty="0"/>
          </a:p>
        </p:txBody>
      </p:sp>
      <p:sp>
        <p:nvSpPr>
          <p:cNvPr id="9" name="Ovál 8"/>
          <p:cNvSpPr/>
          <p:nvPr/>
        </p:nvSpPr>
        <p:spPr>
          <a:xfrm>
            <a:off x="755576" y="4254973"/>
            <a:ext cx="190428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i="1" dirty="0">
                <a:solidFill>
                  <a:schemeClr val="tx1"/>
                </a:solidFill>
              </a:rPr>
              <a:t>V </a:t>
            </a:r>
            <a:r>
              <a:rPr lang="cs-CZ" sz="1600" b="1" i="1" dirty="0" err="1">
                <a:solidFill>
                  <a:schemeClr val="tx1"/>
                </a:solidFill>
              </a:rPr>
              <a:t>médias-baixas</a:t>
            </a:r>
            <a:r>
              <a:rPr lang="cs-CZ" sz="1600" b="1" i="1" dirty="0">
                <a:solidFill>
                  <a:schemeClr val="tx1"/>
                </a:solidFill>
              </a:rPr>
              <a:t> - </a:t>
            </a:r>
            <a:r>
              <a:rPr lang="cs-CZ" sz="1600" b="1" dirty="0" err="1">
                <a:solidFill>
                  <a:schemeClr val="tx1"/>
                </a:solidFill>
              </a:rPr>
              <a:t>polonízké</a:t>
            </a:r>
            <a:endParaRPr lang="cs-CZ" sz="1600" dirty="0"/>
          </a:p>
        </p:txBody>
      </p:sp>
      <p:sp>
        <p:nvSpPr>
          <p:cNvPr id="12" name="Šipka nahoru 11"/>
          <p:cNvSpPr/>
          <p:nvPr/>
        </p:nvSpPr>
        <p:spPr>
          <a:xfrm>
            <a:off x="3091637" y="2327754"/>
            <a:ext cx="340616" cy="593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Ã½sledek obrÃ¡zku pro vogais altas e bai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8098"/>
            <a:ext cx="4421135" cy="47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 12"/>
          <p:cNvSpPr/>
          <p:nvPr/>
        </p:nvSpPr>
        <p:spPr>
          <a:xfrm>
            <a:off x="806686" y="5430372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V </a:t>
            </a:r>
            <a:r>
              <a:rPr lang="cs-CZ" b="1" i="1" dirty="0" err="1">
                <a:solidFill>
                  <a:schemeClr val="tx1"/>
                </a:solidFill>
              </a:rPr>
              <a:t>baixas</a:t>
            </a:r>
            <a:endParaRPr lang="cs-CZ" b="1" i="1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nízké </a:t>
            </a:r>
            <a:endParaRPr lang="cs-CZ" dirty="0"/>
          </a:p>
        </p:txBody>
      </p:sp>
      <p:sp>
        <p:nvSpPr>
          <p:cNvPr id="14" name="Šipka nahoru 13"/>
          <p:cNvSpPr/>
          <p:nvPr/>
        </p:nvSpPr>
        <p:spPr>
          <a:xfrm>
            <a:off x="3122979" y="3357714"/>
            <a:ext cx="340616" cy="593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>
            <a:off x="3104408" y="4415458"/>
            <a:ext cx="340616" cy="593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>
            <a:off x="3104408" y="5590857"/>
            <a:ext cx="340616" cy="593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84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se dělí samohlásky podle kvality?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1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28910" cy="1080120"/>
          </a:xfrm>
        </p:spPr>
        <p:txBody>
          <a:bodyPr>
            <a:normAutofit/>
          </a:bodyPr>
          <a:lstStyle/>
          <a:p>
            <a:r>
              <a:rPr lang="cs-CZ" sz="2800" b="1" dirty="0"/>
              <a:t>Samohlásky – odpověď 4</a:t>
            </a:r>
            <a:endParaRPr lang="cs-CZ" sz="2800" dirty="0"/>
          </a:p>
        </p:txBody>
      </p:sp>
      <p:pic>
        <p:nvPicPr>
          <p:cNvPr id="6" name="Zástupný symbol pro obsah 5" descr="VÃ½sledek obrÃ¡zku pro vogais abertas, fecha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12568" cy="39049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683568" y="2852936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zavřené 	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vogais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i="1" dirty="0" err="1">
                <a:solidFill>
                  <a:schemeClr val="tx1"/>
                </a:solidFill>
              </a:rPr>
              <a:t>fechadas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otevřené 	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vogais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i="1" dirty="0" err="1">
                <a:solidFill>
                  <a:schemeClr val="tx1"/>
                </a:solidFill>
              </a:rPr>
              <a:t>abertas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polozavřené 	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vogais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i="1" dirty="0" err="1">
                <a:solidFill>
                  <a:schemeClr val="tx1"/>
                </a:solidFill>
              </a:rPr>
              <a:t>semifechadas</a:t>
            </a:r>
            <a:r>
              <a:rPr lang="cs-CZ" dirty="0">
                <a:solidFill>
                  <a:schemeClr val="tx1"/>
                </a:solidFill>
              </a:rPr>
              <a:t>) </a:t>
            </a:r>
          </a:p>
          <a:p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polootevřené 	</a:t>
            </a: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vogais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semiabertas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205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se dělí samohlásky podle přízvuku?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91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2.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Jak se dělí v portugalštině slova podle umístění přízvuku? Uveď příklad u každé skupiny</a:t>
            </a:r>
          </a:p>
        </p:txBody>
      </p:sp>
    </p:spTree>
    <p:extLst>
      <p:ext uri="{BB962C8B-B14F-4D97-AF65-F5344CB8AC3E}">
        <p14:creationId xmlns:p14="http://schemas.microsoft.com/office/powerpoint/2010/main" val="2302124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odpověď 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B5AA35-CEF6-45F0-8455-6891D6831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Samohlásky přízvučné 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/>
              <a:t>   (</a:t>
            </a:r>
            <a:r>
              <a:rPr lang="cs-CZ" dirty="0" err="1"/>
              <a:t>vogais</a:t>
            </a:r>
            <a:r>
              <a:rPr lang="cs-CZ" dirty="0"/>
              <a:t> </a:t>
            </a:r>
            <a:r>
              <a:rPr lang="cs-CZ" b="1" dirty="0" err="1"/>
              <a:t>tónicas</a:t>
            </a:r>
            <a:r>
              <a:rPr lang="cs-CZ" dirty="0"/>
              <a:t>)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vokál je plný, sytý, jasný a relativně delší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4BDC60-E845-4DAA-91C6-595B1B6CF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Samohlásky nepřízvučné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F76454-0A71-4231-BF19-58B53AF8D9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/>
              <a:t>    (</a:t>
            </a:r>
            <a:r>
              <a:rPr lang="cs-CZ" dirty="0" err="1"/>
              <a:t>vogais</a:t>
            </a:r>
            <a:r>
              <a:rPr lang="cs-CZ" dirty="0"/>
              <a:t> </a:t>
            </a:r>
            <a:r>
              <a:rPr lang="cs-CZ" b="1" dirty="0" err="1"/>
              <a:t>átonas</a:t>
            </a:r>
            <a:r>
              <a:rPr lang="cs-CZ" dirty="0"/>
              <a:t>)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vokál má nápadně krátkou dobu trvání a slabou intenzitu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794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Kde se vyskytují velarizované samohlásky?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95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6EDE2-B1C8-4F65-B3BC-0EF57919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odpověď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399A3-A93C-4897-B4A4-2600AE57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Před l na konci slova či na konci slabiky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328DE5-AA9F-4F6E-B537-4D6B69E0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2187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917DB1-619B-4A4B-A238-BE8BB051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6638"/>
            <a:ext cx="6686221" cy="13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406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7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A34C1F-1B55-495F-AAFD-3874A442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3" y="2316008"/>
            <a:ext cx="2736304" cy="7529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Popiš situace, kdy se lze setkat s výslovností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e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		</a:t>
            </a: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el-GR" b="1" dirty="0"/>
              <a:t>ε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b="1" dirty="0">
              <a:latin typeface="Calibri"/>
              <a:cs typeface="Calibri"/>
            </a:endParaRP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 </a:t>
            </a:r>
            <a:endParaRPr lang="cs-CZ" b="1" dirty="0">
              <a:latin typeface="Calibri"/>
              <a:cs typeface="Calibri"/>
            </a:endParaRP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ɨ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B5A522-EC9C-46A3-8618-AB285B1CB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1577" y="2316010"/>
            <a:ext cx="3605977" cy="513340"/>
          </a:xfrm>
        </p:spPr>
        <p:txBody>
          <a:bodyPr>
            <a:normAutofit/>
          </a:bodyPr>
          <a:lstStyle/>
          <a:p>
            <a:r>
              <a:rPr lang="cs-CZ" dirty="0"/>
              <a:t>Počet situací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269DB8-1B3F-446B-AC2A-EE1762E21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4742" y="2974695"/>
            <a:ext cx="3390265" cy="2614546"/>
          </a:xfrm>
        </p:spPr>
        <p:txBody>
          <a:bodyPr>
            <a:normAutofit/>
          </a:bodyPr>
          <a:lstStyle/>
          <a:p>
            <a:r>
              <a:rPr lang="pt-PT" dirty="0"/>
              <a:t>4x</a:t>
            </a:r>
          </a:p>
          <a:p>
            <a:r>
              <a:rPr lang="pt-PT" dirty="0"/>
              <a:t>5x</a:t>
            </a:r>
          </a:p>
          <a:p>
            <a:r>
              <a:rPr lang="pt-PT" dirty="0"/>
              <a:t>3x</a:t>
            </a:r>
          </a:p>
          <a:p>
            <a:r>
              <a:rPr lang="pt-PT" dirty="0"/>
              <a:t>1x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49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odpověď 7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Popiš dvě situace, kdy se lze setkat s výslovností </a:t>
            </a: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e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1. </a:t>
            </a:r>
            <a:r>
              <a:rPr lang="cs-CZ" b="1" dirty="0" err="1">
                <a:latin typeface="Calibri"/>
                <a:cs typeface="Calibri"/>
              </a:rPr>
              <a:t>d</a:t>
            </a:r>
            <a:r>
              <a:rPr lang="cs-CZ" b="1" u="sng" dirty="0" err="1">
                <a:latin typeface="Calibri"/>
                <a:cs typeface="Calibri"/>
              </a:rPr>
              <a:t>e</a:t>
            </a:r>
            <a:r>
              <a:rPr lang="cs-CZ" b="1" dirty="0" err="1">
                <a:latin typeface="Calibri"/>
                <a:cs typeface="Calibri"/>
              </a:rPr>
              <a:t>d</a:t>
            </a:r>
            <a:r>
              <a:rPr lang="cs-CZ" b="1" u="sng" dirty="0" err="1">
                <a:latin typeface="Calibri"/>
                <a:cs typeface="Calibri"/>
              </a:rPr>
              <a:t>o</a:t>
            </a:r>
            <a:r>
              <a:rPr lang="cs-CZ" b="1" dirty="0">
                <a:latin typeface="Calibri"/>
                <a:cs typeface="Calibri"/>
              </a:rPr>
              <a:t>, 2. </a:t>
            </a:r>
            <a:r>
              <a:rPr lang="cs-CZ" b="1" u="sng" dirty="0" err="1">
                <a:latin typeface="Calibri"/>
                <a:cs typeface="Calibri"/>
              </a:rPr>
              <a:t>eu</a:t>
            </a:r>
            <a:r>
              <a:rPr lang="cs-CZ" b="1" dirty="0" err="1">
                <a:latin typeface="Calibri"/>
                <a:cs typeface="Calibri"/>
              </a:rPr>
              <a:t>calipto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u="sng" dirty="0">
                <a:latin typeface="Calibri"/>
                <a:cs typeface="Calibri"/>
              </a:rPr>
              <a:t>Eu</a:t>
            </a:r>
            <a:r>
              <a:rPr lang="cs-CZ" b="1" dirty="0">
                <a:latin typeface="Calibri"/>
                <a:cs typeface="Calibri"/>
              </a:rPr>
              <a:t>ropa, f</a:t>
            </a:r>
            <a:r>
              <a:rPr lang="cs-CZ" b="1" u="sng" dirty="0">
                <a:latin typeface="Calibri"/>
                <a:cs typeface="Calibri"/>
              </a:rPr>
              <a:t>eu</a:t>
            </a:r>
            <a:r>
              <a:rPr lang="cs-CZ" b="1" dirty="0">
                <a:latin typeface="Calibri"/>
                <a:cs typeface="Calibri"/>
              </a:rPr>
              <a:t>dal,3. </a:t>
            </a:r>
            <a:r>
              <a:rPr lang="cs-CZ" b="1" dirty="0" err="1">
                <a:latin typeface="Calibri"/>
                <a:cs typeface="Calibri"/>
              </a:rPr>
              <a:t>espl</a:t>
            </a:r>
            <a:r>
              <a:rPr lang="pt-PT" b="1" u="sng" dirty="0" err="1">
                <a:latin typeface="Calibri"/>
                <a:cs typeface="Calibri"/>
              </a:rPr>
              <a:t>ê</a:t>
            </a:r>
            <a:r>
              <a:rPr lang="pt-PT" b="1" dirty="0" err="1">
                <a:latin typeface="Calibri"/>
                <a:cs typeface="Calibri"/>
              </a:rPr>
              <a:t>ndido</a:t>
            </a:r>
            <a:r>
              <a:rPr lang="cs-CZ" b="1" dirty="0">
                <a:latin typeface="Calibri"/>
                <a:cs typeface="Calibri"/>
              </a:rPr>
              <a:t> 4.rozlišení slovního druhu a rodu (</a:t>
            </a:r>
            <a:r>
              <a:rPr lang="cs-CZ" b="1" dirty="0" err="1">
                <a:latin typeface="Calibri"/>
                <a:cs typeface="Calibri"/>
              </a:rPr>
              <a:t>seco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este</a:t>
            </a:r>
            <a:r>
              <a:rPr lang="cs-CZ" b="1" dirty="0">
                <a:latin typeface="Calibri"/>
                <a:cs typeface="Calibri"/>
              </a:rPr>
              <a:t>)</a:t>
            </a: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el-GR" b="1" dirty="0"/>
              <a:t>ε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1. </a:t>
            </a:r>
            <a:r>
              <a:rPr lang="cs-CZ" b="1" dirty="0" err="1">
                <a:latin typeface="Calibri"/>
                <a:cs typeface="Calibri"/>
              </a:rPr>
              <a:t>p</a:t>
            </a:r>
            <a:r>
              <a:rPr lang="cs-CZ" b="1" u="sng" dirty="0" err="1">
                <a:latin typeface="Calibri"/>
                <a:cs typeface="Calibri"/>
              </a:rPr>
              <a:t>é</a:t>
            </a:r>
            <a:r>
              <a:rPr lang="cs-CZ" b="1" dirty="0">
                <a:latin typeface="Calibri"/>
                <a:cs typeface="Calibri"/>
              </a:rPr>
              <a:t>, 2. vela, 3. </a:t>
            </a:r>
            <a:r>
              <a:rPr lang="cs-CZ" b="1" dirty="0" err="1">
                <a:latin typeface="Calibri"/>
                <a:cs typeface="Calibri"/>
              </a:rPr>
              <a:t>afe</a:t>
            </a:r>
            <a:r>
              <a:rPr lang="cs-CZ" b="1" u="sng" dirty="0" err="1">
                <a:latin typeface="Calibri"/>
                <a:cs typeface="Calibri"/>
              </a:rPr>
              <a:t>ct</a:t>
            </a:r>
            <a:r>
              <a:rPr lang="cs-CZ" b="1" dirty="0" err="1">
                <a:latin typeface="Calibri"/>
                <a:cs typeface="Calibri"/>
              </a:rPr>
              <a:t>ivo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susce</a:t>
            </a:r>
            <a:r>
              <a:rPr lang="cs-CZ" b="1" u="sng" dirty="0" err="1">
                <a:latin typeface="Calibri"/>
                <a:cs typeface="Calibri"/>
              </a:rPr>
              <a:t>pt</a:t>
            </a:r>
            <a:r>
              <a:rPr lang="cs-CZ" b="1" dirty="0" err="1">
                <a:latin typeface="Calibri"/>
                <a:cs typeface="Calibri"/>
              </a:rPr>
              <a:t>ível</a:t>
            </a:r>
            <a:r>
              <a:rPr lang="cs-CZ" b="1" dirty="0">
                <a:latin typeface="Calibri"/>
                <a:cs typeface="Calibri"/>
              </a:rPr>
              <a:t>, 4. </a:t>
            </a:r>
            <a:r>
              <a:rPr lang="cs-CZ" b="1" dirty="0" err="1">
                <a:latin typeface="Calibri"/>
                <a:cs typeface="Calibri"/>
              </a:rPr>
              <a:t>caráct</a:t>
            </a:r>
            <a:r>
              <a:rPr lang="cs-CZ" b="1" u="sng" dirty="0" err="1">
                <a:latin typeface="Calibri"/>
                <a:cs typeface="Calibri"/>
              </a:rPr>
              <a:t>er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híf</a:t>
            </a:r>
            <a:r>
              <a:rPr lang="cs-CZ" b="1" u="sng" dirty="0" err="1">
                <a:latin typeface="Calibri"/>
                <a:cs typeface="Calibri"/>
              </a:rPr>
              <a:t>en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líd</a:t>
            </a:r>
            <a:r>
              <a:rPr lang="cs-CZ" b="1" u="sng" dirty="0" err="1">
                <a:latin typeface="Calibri"/>
                <a:cs typeface="Calibri"/>
              </a:rPr>
              <a:t>er</a:t>
            </a:r>
            <a:r>
              <a:rPr lang="cs-CZ" b="1" u="sng" dirty="0">
                <a:latin typeface="Calibri"/>
                <a:cs typeface="Calibri"/>
              </a:rPr>
              <a:t> 5. </a:t>
            </a:r>
            <a:r>
              <a:rPr lang="cs-CZ" b="1" dirty="0">
                <a:latin typeface="Calibri"/>
                <a:cs typeface="Calibri"/>
              </a:rPr>
              <a:t>rozlišení slovního druhu a rodu (</a:t>
            </a:r>
            <a:r>
              <a:rPr lang="cs-CZ" b="1" dirty="0" err="1">
                <a:latin typeface="Calibri"/>
                <a:cs typeface="Calibri"/>
              </a:rPr>
              <a:t>seco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este</a:t>
            </a:r>
            <a:r>
              <a:rPr lang="cs-CZ" b="1" dirty="0">
                <a:latin typeface="Calibri"/>
                <a:cs typeface="Calibri"/>
              </a:rPr>
              <a:t>)</a:t>
            </a:r>
            <a:endParaRPr lang="cs-CZ" b="1" u="sng" dirty="0">
              <a:latin typeface="Calibri"/>
              <a:cs typeface="Calibri"/>
            </a:endParaRP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i</a:t>
            </a:r>
            <a:r>
              <a:rPr lang="el-GR" b="1" dirty="0">
                <a:latin typeface="Calibri"/>
                <a:cs typeface="Calibri"/>
              </a:rPr>
              <a:t>] </a:t>
            </a:r>
            <a:r>
              <a:rPr lang="cs-CZ" b="1" dirty="0">
                <a:latin typeface="Calibri"/>
                <a:cs typeface="Calibri"/>
              </a:rPr>
              <a:t>– </a:t>
            </a:r>
            <a:r>
              <a:rPr lang="cs-CZ" b="1" u="sng" dirty="0">
                <a:latin typeface="Calibri"/>
                <a:cs typeface="Calibri"/>
              </a:rPr>
              <a:t>vi</a:t>
            </a:r>
            <a:r>
              <a:rPr lang="cs-CZ" b="1" dirty="0">
                <a:latin typeface="Calibri"/>
                <a:cs typeface="Calibri"/>
              </a:rPr>
              <a:t>da, </a:t>
            </a:r>
            <a:r>
              <a:rPr lang="cs-CZ" b="1" u="sng" dirty="0" err="1">
                <a:latin typeface="Calibri"/>
                <a:cs typeface="Calibri"/>
              </a:rPr>
              <a:t>si</a:t>
            </a:r>
            <a:r>
              <a:rPr lang="cs-CZ" b="1" dirty="0" err="1">
                <a:latin typeface="Calibri"/>
                <a:cs typeface="Calibri"/>
              </a:rPr>
              <a:t>tuar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u="sng" dirty="0" err="1">
                <a:latin typeface="Calibri"/>
                <a:cs typeface="Calibri"/>
              </a:rPr>
              <a:t>exa</a:t>
            </a:r>
            <a:r>
              <a:rPr lang="cs-CZ" b="1" dirty="0" err="1">
                <a:latin typeface="Calibri"/>
                <a:cs typeface="Calibri"/>
              </a:rPr>
              <a:t>me</a:t>
            </a:r>
            <a:endParaRPr lang="cs-CZ" b="1" dirty="0">
              <a:latin typeface="Calibri"/>
              <a:cs typeface="Calibri"/>
            </a:endParaRP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ɨ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– </a:t>
            </a:r>
            <a:r>
              <a:rPr lang="cs-CZ" b="1" dirty="0" err="1"/>
              <a:t>mares</a:t>
            </a:r>
            <a:r>
              <a:rPr lang="cs-CZ" b="1" dirty="0"/>
              <a:t>, </a:t>
            </a:r>
            <a:r>
              <a:rPr lang="cs-CZ" b="1" dirty="0" err="1"/>
              <a:t>pecar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923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</a:t>
            </a:r>
            <a:r>
              <a:rPr lang="pt-PT" b="1" dirty="0"/>
              <a:t>8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A34C1F-1B55-495F-AAFD-3874A442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3" y="2316008"/>
            <a:ext cx="2736304" cy="7529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Popiš situace, kdy se lze setkat s výslovností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endParaRPr lang="pt-PT" b="1" dirty="0"/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B5A522-EC9C-46A3-8618-AB285B1CB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1577" y="2316010"/>
            <a:ext cx="3605977" cy="513340"/>
          </a:xfrm>
        </p:spPr>
        <p:txBody>
          <a:bodyPr>
            <a:normAutofit/>
          </a:bodyPr>
          <a:lstStyle/>
          <a:p>
            <a:r>
              <a:rPr lang="cs-CZ" dirty="0"/>
              <a:t>Počet situací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269DB8-1B3F-446B-AC2A-EE1762E21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4742" y="2974695"/>
            <a:ext cx="3390265" cy="2614546"/>
          </a:xfrm>
        </p:spPr>
        <p:txBody>
          <a:bodyPr>
            <a:normAutofit/>
          </a:bodyPr>
          <a:lstStyle/>
          <a:p>
            <a:r>
              <a:rPr lang="cs-CZ" dirty="0"/>
              <a:t>5</a:t>
            </a:r>
          </a:p>
          <a:p>
            <a:r>
              <a:rPr lang="cs-CZ" dirty="0"/>
              <a:t>5</a:t>
            </a: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886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</a:t>
            </a:r>
            <a:r>
              <a:rPr lang="pt-PT" b="1" dirty="0" err="1"/>
              <a:t>odpov</a:t>
            </a:r>
            <a:r>
              <a:rPr lang="cs-CZ" b="1" dirty="0" err="1"/>
              <a:t>ěď</a:t>
            </a:r>
            <a:r>
              <a:rPr lang="cs-CZ" b="1" dirty="0"/>
              <a:t> </a:t>
            </a:r>
            <a:r>
              <a:rPr lang="pt-PT" b="1" dirty="0"/>
              <a:t>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– 1. Mário, 2. </a:t>
            </a:r>
            <a:r>
              <a:rPr lang="cs-CZ" b="1" dirty="0" err="1">
                <a:latin typeface="Calibri"/>
                <a:cs typeface="Calibri"/>
              </a:rPr>
              <a:t>faz</a:t>
            </a:r>
            <a:r>
              <a:rPr lang="cs-CZ" b="1" dirty="0">
                <a:latin typeface="Calibri"/>
                <a:cs typeface="Calibri"/>
              </a:rPr>
              <a:t>, 3. </a:t>
            </a:r>
            <a:r>
              <a:rPr lang="cs-CZ" b="1" dirty="0" err="1">
                <a:latin typeface="Calibri"/>
                <a:cs typeface="Calibri"/>
              </a:rPr>
              <a:t>actor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baptismo</a:t>
            </a:r>
            <a:r>
              <a:rPr lang="cs-CZ" b="1" dirty="0">
                <a:latin typeface="Calibri"/>
                <a:cs typeface="Calibri"/>
              </a:rPr>
              <a:t>, 4. </a:t>
            </a:r>
            <a:r>
              <a:rPr lang="cs-CZ" b="1" u="sng" dirty="0" err="1">
                <a:latin typeface="Calibri"/>
                <a:cs typeface="Calibri"/>
              </a:rPr>
              <a:t>ai</a:t>
            </a:r>
            <a:r>
              <a:rPr lang="cs-CZ" b="1" dirty="0" err="1">
                <a:latin typeface="Calibri"/>
                <a:cs typeface="Calibri"/>
              </a:rPr>
              <a:t>roso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u="sng" dirty="0">
                <a:latin typeface="Calibri"/>
                <a:cs typeface="Calibri"/>
              </a:rPr>
              <a:t>au</a:t>
            </a:r>
            <a:r>
              <a:rPr lang="cs-CZ" b="1" dirty="0">
                <a:latin typeface="Calibri"/>
                <a:cs typeface="Calibri"/>
              </a:rPr>
              <a:t>tor, 5. rozlišení minulého času od </a:t>
            </a:r>
            <a:r>
              <a:rPr lang="cs-CZ" b="1" dirty="0" err="1">
                <a:latin typeface="Calibri"/>
                <a:cs typeface="Calibri"/>
              </a:rPr>
              <a:t>přítomního</a:t>
            </a:r>
            <a:r>
              <a:rPr lang="cs-CZ" b="1" dirty="0">
                <a:latin typeface="Calibri"/>
                <a:cs typeface="Calibri"/>
              </a:rPr>
              <a:t> (</a:t>
            </a:r>
            <a:r>
              <a:rPr lang="cs-CZ" b="1" dirty="0" err="1">
                <a:latin typeface="Calibri"/>
                <a:cs typeface="Calibri"/>
              </a:rPr>
              <a:t>trabalhamos</a:t>
            </a:r>
            <a:r>
              <a:rPr lang="cs-CZ" b="1" dirty="0">
                <a:latin typeface="Calibri"/>
                <a:cs typeface="Calibri"/>
              </a:rPr>
              <a:t> – </a:t>
            </a:r>
            <a:r>
              <a:rPr lang="cs-CZ" b="1" dirty="0" err="1">
                <a:latin typeface="Calibri"/>
                <a:cs typeface="Calibri"/>
              </a:rPr>
              <a:t>trabalhámos</a:t>
            </a:r>
            <a:r>
              <a:rPr lang="cs-CZ" b="1" dirty="0">
                <a:latin typeface="Calibri"/>
                <a:cs typeface="Calibri"/>
              </a:rPr>
              <a:t>)</a:t>
            </a:r>
          </a:p>
          <a:p>
            <a:endParaRPr lang="pt-PT" b="1" dirty="0"/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1. </a:t>
            </a:r>
            <a:r>
              <a:rPr lang="cs-CZ" b="1" dirty="0" err="1">
                <a:latin typeface="Calibri"/>
                <a:cs typeface="Calibri"/>
              </a:rPr>
              <a:t>c</a:t>
            </a:r>
            <a:r>
              <a:rPr lang="cs-CZ" b="1" u="sng" dirty="0" err="1">
                <a:latin typeface="Calibri"/>
                <a:cs typeface="Calibri"/>
              </a:rPr>
              <a:t>a</a:t>
            </a:r>
            <a:r>
              <a:rPr lang="cs-CZ" b="1" dirty="0" err="1">
                <a:latin typeface="Calibri"/>
                <a:cs typeface="Calibri"/>
              </a:rPr>
              <a:t>ma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v</a:t>
            </a:r>
            <a:r>
              <a:rPr lang="cs-CZ" b="1" u="sng" dirty="0" err="1">
                <a:latin typeface="Calibri"/>
                <a:cs typeface="Calibri"/>
              </a:rPr>
              <a:t>a</a:t>
            </a:r>
            <a:r>
              <a:rPr lang="cs-CZ" b="1" dirty="0" err="1">
                <a:latin typeface="Calibri"/>
                <a:cs typeface="Calibri"/>
              </a:rPr>
              <a:t>mos</a:t>
            </a:r>
            <a:r>
              <a:rPr lang="cs-CZ" b="1" dirty="0">
                <a:latin typeface="Calibri"/>
                <a:cs typeface="Calibri"/>
              </a:rPr>
              <a:t>, 2 </a:t>
            </a:r>
            <a:r>
              <a:rPr lang="cs-CZ" b="1" dirty="0" err="1">
                <a:latin typeface="Calibri"/>
                <a:cs typeface="Calibri"/>
              </a:rPr>
              <a:t>pét</a:t>
            </a:r>
            <a:r>
              <a:rPr lang="cs-CZ" b="1" u="sng" dirty="0" err="1">
                <a:latin typeface="Calibri"/>
                <a:cs typeface="Calibri"/>
              </a:rPr>
              <a:t>ala</a:t>
            </a:r>
            <a:r>
              <a:rPr lang="cs-CZ" b="1" dirty="0">
                <a:latin typeface="Calibri"/>
                <a:cs typeface="Calibri"/>
              </a:rPr>
              <a:t>, 3. </a:t>
            </a:r>
            <a:r>
              <a:rPr lang="cs-CZ" b="1" dirty="0" err="1">
                <a:latin typeface="Calibri"/>
                <a:cs typeface="Calibri"/>
              </a:rPr>
              <a:t>p</a:t>
            </a:r>
            <a:r>
              <a:rPr lang="cs-CZ" b="1" u="sng" dirty="0" err="1">
                <a:latin typeface="Calibri"/>
                <a:cs typeface="Calibri"/>
              </a:rPr>
              <a:t>ei</a:t>
            </a:r>
            <a:r>
              <a:rPr lang="cs-CZ" b="1" dirty="0" err="1">
                <a:latin typeface="Calibri"/>
                <a:cs typeface="Calibri"/>
              </a:rPr>
              <a:t>xe</a:t>
            </a:r>
            <a:r>
              <a:rPr lang="cs-CZ" b="1" dirty="0">
                <a:latin typeface="Calibri"/>
                <a:cs typeface="Calibri"/>
              </a:rPr>
              <a:t>, p</a:t>
            </a:r>
            <a:r>
              <a:rPr lang="cs-CZ" b="1" u="sng" dirty="0">
                <a:latin typeface="Calibri"/>
                <a:cs typeface="Calibri"/>
              </a:rPr>
              <a:t>ei</a:t>
            </a:r>
            <a:r>
              <a:rPr lang="cs-CZ" b="1" dirty="0">
                <a:latin typeface="Calibri"/>
                <a:cs typeface="Calibri"/>
              </a:rPr>
              <a:t>xeiro,4. </a:t>
            </a:r>
            <a:r>
              <a:rPr lang="cs-CZ" b="1" dirty="0" err="1">
                <a:latin typeface="Calibri"/>
                <a:cs typeface="Calibri"/>
              </a:rPr>
              <a:t>v</a:t>
            </a:r>
            <a:r>
              <a:rPr lang="cs-CZ" b="1" u="sng" dirty="0" err="1">
                <a:latin typeface="Calibri"/>
                <a:cs typeface="Calibri"/>
              </a:rPr>
              <a:t>el</a:t>
            </a:r>
            <a:r>
              <a:rPr lang="cs-CZ" b="1" dirty="0" err="1">
                <a:latin typeface="Calibri"/>
                <a:cs typeface="Calibri"/>
              </a:rPr>
              <a:t>ho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esp</a:t>
            </a:r>
            <a:r>
              <a:rPr lang="cs-CZ" b="1" u="sng" dirty="0" err="1">
                <a:latin typeface="Calibri"/>
                <a:cs typeface="Calibri"/>
              </a:rPr>
              <a:t>el</a:t>
            </a:r>
            <a:r>
              <a:rPr lang="cs-CZ" b="1" dirty="0" err="1">
                <a:latin typeface="Calibri"/>
                <a:cs typeface="Calibri"/>
              </a:rPr>
              <a:t>ho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des</a:t>
            </a:r>
            <a:r>
              <a:rPr lang="cs-CZ" b="1" u="sng" dirty="0" err="1">
                <a:latin typeface="Calibri"/>
                <a:cs typeface="Calibri"/>
              </a:rPr>
              <a:t>e</a:t>
            </a:r>
            <a:r>
              <a:rPr lang="cs-CZ" b="1" dirty="0" err="1">
                <a:latin typeface="Calibri"/>
                <a:cs typeface="Calibri"/>
              </a:rPr>
              <a:t>jo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l</a:t>
            </a:r>
            <a:r>
              <a:rPr lang="cs-CZ" b="1" u="sng" dirty="0" err="1">
                <a:latin typeface="Calibri"/>
                <a:cs typeface="Calibri"/>
              </a:rPr>
              <a:t>e</a:t>
            </a:r>
            <a:r>
              <a:rPr lang="cs-CZ" b="1" dirty="0" err="1">
                <a:latin typeface="Calibri"/>
                <a:cs typeface="Calibri"/>
              </a:rPr>
              <a:t>nho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m</a:t>
            </a:r>
            <a:r>
              <a:rPr lang="cs-CZ" b="1" u="sng" dirty="0" err="1">
                <a:latin typeface="Calibri"/>
                <a:cs typeface="Calibri"/>
              </a:rPr>
              <a:t>ex</a:t>
            </a:r>
            <a:r>
              <a:rPr lang="cs-CZ" b="1" dirty="0" err="1">
                <a:latin typeface="Calibri"/>
                <a:cs typeface="Calibri"/>
              </a:rPr>
              <a:t>o</a:t>
            </a:r>
            <a:r>
              <a:rPr lang="cs-CZ" b="1" dirty="0">
                <a:latin typeface="Calibri"/>
                <a:cs typeface="Calibri"/>
              </a:rPr>
              <a:t>, 5. rozlišení minulého času od </a:t>
            </a:r>
            <a:r>
              <a:rPr lang="cs-CZ" b="1" dirty="0" err="1">
                <a:latin typeface="Calibri"/>
                <a:cs typeface="Calibri"/>
              </a:rPr>
              <a:t>přítomního</a:t>
            </a:r>
            <a:r>
              <a:rPr lang="cs-CZ" b="1" dirty="0">
                <a:latin typeface="Calibri"/>
                <a:cs typeface="Calibri"/>
              </a:rPr>
              <a:t> (</a:t>
            </a:r>
            <a:r>
              <a:rPr lang="cs-CZ" b="1" dirty="0" err="1">
                <a:latin typeface="Calibri"/>
                <a:cs typeface="Calibri"/>
              </a:rPr>
              <a:t>trabalhamos</a:t>
            </a:r>
            <a:r>
              <a:rPr lang="cs-CZ" b="1" dirty="0">
                <a:latin typeface="Calibri"/>
                <a:cs typeface="Calibri"/>
              </a:rPr>
              <a:t> – </a:t>
            </a:r>
            <a:r>
              <a:rPr lang="cs-CZ" b="1" dirty="0" err="1">
                <a:latin typeface="Calibri"/>
                <a:cs typeface="Calibri"/>
              </a:rPr>
              <a:t>trabalhámos</a:t>
            </a:r>
            <a:r>
              <a:rPr lang="cs-CZ" b="1" dirty="0">
                <a:latin typeface="Calibri"/>
                <a:cs typeface="Calibri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449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otázka 9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A34C1F-1B55-495F-AAFD-3874A442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3" y="2316008"/>
            <a:ext cx="2736304" cy="7529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Popiš situace, kdy se lze setkat s výslovností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3214303"/>
            <a:ext cx="3419856" cy="2596188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pt-PT" b="1" dirty="0"/>
              <a:t>o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B5A522-EC9C-46A3-8618-AB285B1CB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1577" y="2316010"/>
            <a:ext cx="3605977" cy="513340"/>
          </a:xfrm>
        </p:spPr>
        <p:txBody>
          <a:bodyPr>
            <a:normAutofit/>
          </a:bodyPr>
          <a:lstStyle/>
          <a:p>
            <a:r>
              <a:rPr lang="cs-CZ" dirty="0"/>
              <a:t>Počet situací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269DB8-1B3F-446B-AC2A-EE1762E21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214303"/>
            <a:ext cx="3493007" cy="2374938"/>
          </a:xfrm>
        </p:spPr>
        <p:txBody>
          <a:bodyPr>
            <a:normAutofit/>
          </a:bodyPr>
          <a:lstStyle/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r>
              <a:rPr lang="cs-CZ" dirty="0"/>
              <a:t>2</a:t>
            </a: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92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2CDA3-7454-4641-BFF6-81FD6127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Samohlásky – </a:t>
            </a:r>
            <a:r>
              <a:rPr lang="pt-PT" b="1" dirty="0" err="1"/>
              <a:t>odpov</a:t>
            </a:r>
            <a:r>
              <a:rPr lang="cs-CZ" b="1" dirty="0" err="1"/>
              <a:t>ěď</a:t>
            </a:r>
            <a:r>
              <a:rPr lang="cs-CZ" b="1" dirty="0"/>
              <a:t> 9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A08DB-3C8E-414D-B98D-D1B6C10F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pt-PT" b="1" dirty="0"/>
              <a:t>o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– </a:t>
            </a:r>
            <a:r>
              <a:rPr lang="cs-CZ" b="1" dirty="0" err="1"/>
              <a:t>d</a:t>
            </a:r>
            <a:r>
              <a:rPr lang="cs-CZ" b="1" u="sng" dirty="0" err="1"/>
              <a:t>o</a:t>
            </a:r>
            <a:r>
              <a:rPr lang="cs-CZ" b="1" dirty="0" err="1"/>
              <a:t>rs</a:t>
            </a:r>
            <a:r>
              <a:rPr lang="cs-CZ" b="1" i="1" dirty="0" err="1"/>
              <a:t>o</a:t>
            </a:r>
            <a:r>
              <a:rPr lang="cs-CZ" b="1" dirty="0"/>
              <a:t>, </a:t>
            </a:r>
            <a:r>
              <a:rPr lang="cs-CZ" b="1" dirty="0" err="1"/>
              <a:t>c</a:t>
            </a:r>
            <a:r>
              <a:rPr lang="cs-CZ" b="1" u="sng" dirty="0" err="1"/>
              <a:t>o</a:t>
            </a:r>
            <a:r>
              <a:rPr lang="cs-CZ" b="1" dirty="0" err="1"/>
              <a:t>p</a:t>
            </a:r>
            <a:r>
              <a:rPr lang="cs-CZ" b="1" i="1" dirty="0" err="1"/>
              <a:t>o</a:t>
            </a:r>
            <a:r>
              <a:rPr lang="cs-CZ" b="1" dirty="0"/>
              <a:t>, </a:t>
            </a:r>
            <a:r>
              <a:rPr lang="cs-CZ" b="1" dirty="0" err="1"/>
              <a:t>g</a:t>
            </a:r>
            <a:r>
              <a:rPr lang="cs-CZ" b="1" u="sng" dirty="0" err="1"/>
              <a:t>o</a:t>
            </a:r>
            <a:r>
              <a:rPr lang="cs-CZ" b="1" dirty="0" err="1"/>
              <a:t>st</a:t>
            </a:r>
            <a:r>
              <a:rPr lang="cs-CZ" b="1" i="1" dirty="0" err="1"/>
              <a:t>o</a:t>
            </a:r>
            <a:r>
              <a:rPr lang="cs-CZ" b="1" dirty="0"/>
              <a:t>, 2. am</a:t>
            </a:r>
            <a:r>
              <a:rPr lang="cs-CZ" b="1" u="sng" dirty="0"/>
              <a:t>or</a:t>
            </a:r>
            <a:r>
              <a:rPr lang="cs-CZ" b="1" dirty="0"/>
              <a:t>, </a:t>
            </a:r>
            <a:r>
              <a:rPr lang="cs-CZ" b="1" dirty="0" err="1"/>
              <a:t>profess</a:t>
            </a:r>
            <a:r>
              <a:rPr lang="cs-CZ" b="1" u="sng" dirty="0" err="1"/>
              <a:t>o</a:t>
            </a:r>
            <a:r>
              <a:rPr lang="cs-CZ" b="1" dirty="0" err="1"/>
              <a:t>r</a:t>
            </a:r>
            <a:r>
              <a:rPr lang="cs-CZ" b="1" dirty="0"/>
              <a:t>, 3. b</a:t>
            </a:r>
            <a:r>
              <a:rPr lang="cs-CZ" b="1" u="sng" dirty="0"/>
              <a:t>oa</a:t>
            </a:r>
            <a:r>
              <a:rPr lang="cs-CZ" b="1" dirty="0"/>
              <a:t>, </a:t>
            </a:r>
            <a:r>
              <a:rPr lang="cs-CZ" b="1" dirty="0" err="1"/>
              <a:t>Lisb</a:t>
            </a:r>
            <a:r>
              <a:rPr lang="cs-CZ" b="1" u="sng" dirty="0" err="1"/>
              <a:t>oa</a:t>
            </a:r>
            <a:r>
              <a:rPr lang="cs-CZ" b="1" dirty="0"/>
              <a:t>, </a:t>
            </a:r>
            <a:r>
              <a:rPr lang="cs-CZ" b="1" dirty="0" err="1"/>
              <a:t>cor</a:t>
            </a:r>
            <a:r>
              <a:rPr lang="cs-CZ" b="1" u="sng" dirty="0" err="1"/>
              <a:t>oa</a:t>
            </a:r>
            <a:r>
              <a:rPr lang="cs-CZ" b="1" dirty="0"/>
              <a:t> 4 </a:t>
            </a:r>
            <a:r>
              <a:rPr lang="cs-CZ" b="1" u="sng" dirty="0" err="1"/>
              <a:t>ou</a:t>
            </a:r>
            <a:r>
              <a:rPr lang="cs-CZ" b="1" dirty="0" err="1"/>
              <a:t>vir</a:t>
            </a:r>
            <a:r>
              <a:rPr lang="cs-CZ" b="1" dirty="0"/>
              <a:t>, </a:t>
            </a:r>
            <a:r>
              <a:rPr lang="cs-CZ" b="1" u="sng" dirty="0" err="1"/>
              <a:t>ou</a:t>
            </a:r>
            <a:r>
              <a:rPr lang="cs-CZ" b="1" dirty="0" err="1"/>
              <a:t>tubro</a:t>
            </a:r>
            <a:endParaRPr lang="cs-CZ" b="1" dirty="0"/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– 1. </a:t>
            </a:r>
            <a:r>
              <a:rPr lang="cs-CZ" b="1" dirty="0" err="1">
                <a:latin typeface="Calibri"/>
                <a:cs typeface="Calibri"/>
              </a:rPr>
              <a:t>av</a:t>
            </a:r>
            <a:r>
              <a:rPr lang="cs-CZ" b="1" u="sng" dirty="0" err="1">
                <a:latin typeface="Calibri"/>
                <a:cs typeface="Calibri"/>
              </a:rPr>
              <a:t>ó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u="sng" dirty="0" err="1">
                <a:latin typeface="Calibri"/>
                <a:cs typeface="Calibri"/>
              </a:rPr>
              <a:t>ó</a:t>
            </a:r>
            <a:r>
              <a:rPr lang="cs-CZ" b="1" dirty="0" err="1">
                <a:latin typeface="Calibri"/>
                <a:cs typeface="Calibri"/>
              </a:rPr>
              <a:t>rf</a:t>
            </a:r>
            <a:r>
              <a:rPr lang="pt-PT" b="1" dirty="0" err="1">
                <a:latin typeface="Calibri"/>
                <a:cs typeface="Calibri"/>
              </a:rPr>
              <a:t>ão</a:t>
            </a:r>
            <a:r>
              <a:rPr lang="pt-PT" b="1" dirty="0">
                <a:latin typeface="Calibri"/>
                <a:cs typeface="Calibri"/>
              </a:rPr>
              <a:t>, s</a:t>
            </a:r>
            <a:r>
              <a:rPr lang="pt-PT" b="1" u="sng" dirty="0">
                <a:latin typeface="Calibri"/>
                <a:cs typeface="Calibri"/>
              </a:rPr>
              <a:t>ó</a:t>
            </a:r>
            <a:r>
              <a:rPr lang="pt-PT" b="1" dirty="0">
                <a:latin typeface="Calibri"/>
                <a:cs typeface="Calibri"/>
              </a:rPr>
              <a:t> 2. </a:t>
            </a:r>
            <a:r>
              <a:rPr lang="pt-PT" b="1" u="sng" dirty="0">
                <a:latin typeface="Calibri"/>
                <a:cs typeface="Calibri"/>
              </a:rPr>
              <a:t>ho</a:t>
            </a:r>
            <a:r>
              <a:rPr lang="pt-PT" b="1" dirty="0">
                <a:latin typeface="Calibri"/>
                <a:cs typeface="Calibri"/>
              </a:rPr>
              <a:t>spital, </a:t>
            </a:r>
            <a:r>
              <a:rPr lang="pt-PT" b="1" u="sng" dirty="0">
                <a:latin typeface="Calibri"/>
                <a:cs typeface="Calibri"/>
              </a:rPr>
              <a:t>or</a:t>
            </a:r>
            <a:r>
              <a:rPr lang="pt-PT" b="1" dirty="0">
                <a:latin typeface="Calibri"/>
                <a:cs typeface="Calibri"/>
              </a:rPr>
              <a:t>topedia, h</a:t>
            </a:r>
            <a:r>
              <a:rPr lang="pt-PT" b="1" u="sng" dirty="0">
                <a:latin typeface="Calibri"/>
                <a:cs typeface="Calibri"/>
              </a:rPr>
              <a:t>o</a:t>
            </a:r>
            <a:r>
              <a:rPr lang="pt-PT" b="1" dirty="0">
                <a:latin typeface="Calibri"/>
                <a:cs typeface="Calibri"/>
              </a:rPr>
              <a:t>je, </a:t>
            </a:r>
            <a:r>
              <a:rPr lang="pt-PT" b="1" u="sng" dirty="0">
                <a:latin typeface="Calibri"/>
                <a:cs typeface="Calibri"/>
              </a:rPr>
              <a:t>nor</a:t>
            </a:r>
            <a:r>
              <a:rPr lang="pt-PT" b="1" dirty="0">
                <a:latin typeface="Calibri"/>
                <a:cs typeface="Calibri"/>
              </a:rPr>
              <a:t>mal 3. </a:t>
            </a:r>
            <a:r>
              <a:rPr lang="pt-PT" b="1" dirty="0" err="1">
                <a:latin typeface="Calibri"/>
                <a:cs typeface="Calibri"/>
              </a:rPr>
              <a:t>ad</a:t>
            </a:r>
            <a:r>
              <a:rPr lang="pt-PT" b="1" u="sng" dirty="0" err="1">
                <a:latin typeface="Calibri"/>
                <a:cs typeface="Calibri"/>
              </a:rPr>
              <a:t>opç</a:t>
            </a:r>
            <a:r>
              <a:rPr lang="pt-PT" b="1" dirty="0" err="1">
                <a:latin typeface="Calibri"/>
                <a:cs typeface="Calibri"/>
              </a:rPr>
              <a:t>ão</a:t>
            </a:r>
            <a:r>
              <a:rPr lang="pt-PT" b="1" dirty="0">
                <a:latin typeface="Calibri"/>
                <a:cs typeface="Calibri"/>
              </a:rPr>
              <a:t>, </a:t>
            </a:r>
            <a:r>
              <a:rPr lang="pt-PT" b="1" u="sng" dirty="0" err="1">
                <a:latin typeface="Calibri"/>
                <a:cs typeface="Calibri"/>
              </a:rPr>
              <a:t>opt</a:t>
            </a:r>
            <a:r>
              <a:rPr lang="pt-PT" b="1" dirty="0" err="1">
                <a:latin typeface="Calibri"/>
                <a:cs typeface="Calibri"/>
              </a:rPr>
              <a:t>imismo</a:t>
            </a:r>
            <a:r>
              <a:rPr lang="pt-PT" b="1" dirty="0">
                <a:latin typeface="Calibri"/>
                <a:cs typeface="Calibri"/>
              </a:rPr>
              <a:t>,  4. s</a:t>
            </a:r>
            <a:r>
              <a:rPr lang="pt-PT" b="1" u="sng" dirty="0">
                <a:latin typeface="Calibri"/>
                <a:cs typeface="Calibri"/>
              </a:rPr>
              <a:t>ol</a:t>
            </a:r>
            <a:r>
              <a:rPr lang="pt-PT" b="1" dirty="0">
                <a:latin typeface="Calibri"/>
                <a:cs typeface="Calibri"/>
              </a:rPr>
              <a:t>, v</a:t>
            </a:r>
            <a:r>
              <a:rPr lang="pt-PT" b="1" u="sng" dirty="0">
                <a:latin typeface="Calibri"/>
                <a:cs typeface="Calibri"/>
              </a:rPr>
              <a:t>ol</a:t>
            </a:r>
            <a:r>
              <a:rPr lang="pt-PT" b="1" dirty="0">
                <a:latin typeface="Calibri"/>
                <a:cs typeface="Calibri"/>
              </a:rPr>
              <a:t>ta, álco</a:t>
            </a:r>
            <a:r>
              <a:rPr lang="pt-PT" b="1" u="sng" dirty="0">
                <a:latin typeface="Calibri"/>
                <a:cs typeface="Calibri"/>
              </a:rPr>
              <a:t>ol</a:t>
            </a:r>
            <a:r>
              <a:rPr lang="pt-PT" b="1" dirty="0">
                <a:latin typeface="Calibri"/>
                <a:cs typeface="Calibri"/>
              </a:rPr>
              <a:t>, 5. mai</a:t>
            </a:r>
            <a:r>
              <a:rPr lang="pt-PT" b="1" u="sng" dirty="0">
                <a:latin typeface="Calibri"/>
                <a:cs typeface="Calibri"/>
              </a:rPr>
              <a:t>or</a:t>
            </a:r>
            <a:r>
              <a:rPr lang="pt-PT" b="1" dirty="0">
                <a:latin typeface="Calibri"/>
                <a:cs typeface="Calibri"/>
              </a:rPr>
              <a:t>, men</a:t>
            </a:r>
            <a:r>
              <a:rPr lang="pt-PT" b="1" u="sng" dirty="0">
                <a:latin typeface="Calibri"/>
                <a:cs typeface="Calibri"/>
              </a:rPr>
              <a:t>or</a:t>
            </a:r>
            <a:r>
              <a:rPr lang="pt-PT" b="1" dirty="0">
                <a:latin typeface="Calibri"/>
                <a:cs typeface="Calibri"/>
              </a:rPr>
              <a:t>, infer</a:t>
            </a:r>
            <a:r>
              <a:rPr lang="pt-PT" b="1" u="sng" dirty="0">
                <a:latin typeface="Calibri"/>
                <a:cs typeface="Calibri"/>
              </a:rPr>
              <a:t>ior</a:t>
            </a:r>
            <a:r>
              <a:rPr lang="pt-PT" b="1" dirty="0">
                <a:latin typeface="Calibri"/>
                <a:cs typeface="Calibri"/>
              </a:rPr>
              <a:t>, 6. </a:t>
            </a:r>
            <a:r>
              <a:rPr lang="pt-PT" b="1" u="sng" dirty="0">
                <a:latin typeface="Calibri"/>
                <a:cs typeface="Calibri"/>
              </a:rPr>
              <a:t>no</a:t>
            </a:r>
            <a:r>
              <a:rPr lang="pt-PT" b="1" dirty="0">
                <a:latin typeface="Calibri"/>
                <a:cs typeface="Calibri"/>
              </a:rPr>
              <a:t>rmal, </a:t>
            </a:r>
            <a:endParaRPr lang="cs-CZ" b="1" dirty="0">
              <a:latin typeface="Calibri"/>
              <a:cs typeface="Calibri"/>
            </a:endParaRPr>
          </a:p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– 1. t</a:t>
            </a:r>
            <a:r>
              <a:rPr lang="cs-CZ" b="1" u="sng" dirty="0">
                <a:latin typeface="Calibri"/>
                <a:cs typeface="Calibri"/>
              </a:rPr>
              <a:t>u</a:t>
            </a:r>
            <a:r>
              <a:rPr lang="cs-CZ" b="1" dirty="0">
                <a:latin typeface="Calibri"/>
                <a:cs typeface="Calibri"/>
              </a:rPr>
              <a:t>, </a:t>
            </a:r>
            <a:r>
              <a:rPr lang="cs-CZ" b="1" dirty="0" err="1">
                <a:latin typeface="Calibri"/>
                <a:cs typeface="Calibri"/>
              </a:rPr>
              <a:t>curs</a:t>
            </a:r>
            <a:r>
              <a:rPr lang="cs-CZ" b="1" u="sng" dirty="0" err="1">
                <a:latin typeface="Calibri"/>
                <a:cs typeface="Calibri"/>
              </a:rPr>
              <a:t>o</a:t>
            </a:r>
            <a:r>
              <a:rPr lang="cs-CZ" b="1" u="sng" dirty="0">
                <a:latin typeface="Calibri"/>
                <a:cs typeface="Calibri"/>
              </a:rPr>
              <a:t> </a:t>
            </a:r>
            <a:r>
              <a:rPr lang="cs-CZ" b="1" dirty="0">
                <a:latin typeface="Calibri"/>
                <a:cs typeface="Calibri"/>
              </a:rPr>
              <a:t>2., m</a:t>
            </a:r>
            <a:r>
              <a:rPr lang="cs-CZ" b="1" u="sng" dirty="0">
                <a:latin typeface="Calibri"/>
                <a:cs typeface="Calibri"/>
              </a:rPr>
              <a:t>u</a:t>
            </a:r>
            <a:r>
              <a:rPr lang="cs-CZ" b="1" dirty="0">
                <a:latin typeface="Calibri"/>
                <a:cs typeface="Calibri"/>
              </a:rPr>
              <a:t>r</a:t>
            </a:r>
            <a:r>
              <a:rPr lang="cs-CZ" b="1" u="sng" dirty="0">
                <a:latin typeface="Calibri"/>
                <a:cs typeface="Calibri"/>
              </a:rPr>
              <a:t>o</a:t>
            </a:r>
            <a:r>
              <a:rPr lang="cs-CZ" b="1" dirty="0">
                <a:latin typeface="Calibri"/>
                <a:cs typeface="Calibri"/>
              </a:rPr>
              <a:t> , </a:t>
            </a:r>
            <a:r>
              <a:rPr lang="cs-CZ" b="1" u="sng" dirty="0">
                <a:latin typeface="Calibri"/>
                <a:cs typeface="Calibri"/>
              </a:rPr>
              <a:t>o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b="1" dirty="0" err="1">
                <a:latin typeface="Calibri"/>
                <a:cs typeface="Calibri"/>
              </a:rPr>
              <a:t>ti</a:t>
            </a:r>
            <a:r>
              <a:rPr lang="cs-CZ" b="1" u="sng" dirty="0" err="1">
                <a:latin typeface="Calibri"/>
                <a:cs typeface="Calibri"/>
              </a:rPr>
              <a:t>o</a:t>
            </a:r>
            <a:r>
              <a:rPr lang="cs-CZ" b="1" dirty="0">
                <a:latin typeface="Calibri"/>
                <a:cs typeface="Calibri"/>
              </a:rPr>
              <a:t>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10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7450-2758-4903-B9F5-7569920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 err="1"/>
              <a:t>Samohl</a:t>
            </a:r>
            <a:r>
              <a:rPr lang="cs-CZ" b="1" dirty="0" err="1"/>
              <a:t>ásky</a:t>
            </a:r>
            <a:r>
              <a:rPr lang="cs-CZ" b="1" dirty="0"/>
              <a:t> – otázka 10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241233-B544-44F7-9D2F-84EF834B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0" y="2780928"/>
            <a:ext cx="6626623" cy="30295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/>
              <a:t>Jaký je rozdíl mezi samohláskami nazálními a orálními?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5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Přízvuk – odpověď 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SLOVA PODLE UMÍSTĚNÍ PŘÍZVUKU SE DĚLÍ NA: </a:t>
            </a:r>
          </a:p>
          <a:p>
            <a:pPr lvl="1"/>
            <a:r>
              <a:rPr lang="cs-CZ" sz="3200" dirty="0" err="1"/>
              <a:t>OXYTONNÍ</a:t>
            </a:r>
            <a:r>
              <a:rPr lang="cs-CZ" sz="3200" dirty="0"/>
              <a:t> - </a:t>
            </a:r>
            <a:r>
              <a:rPr lang="cs-CZ" sz="3200" i="1" dirty="0" err="1"/>
              <a:t>vended</a:t>
            </a:r>
            <a:r>
              <a:rPr lang="cs-CZ" sz="3200" b="1" i="1" dirty="0" err="1"/>
              <a:t>or</a:t>
            </a:r>
            <a:endParaRPr lang="cs-CZ" sz="3200" b="1" i="1" dirty="0"/>
          </a:p>
          <a:p>
            <a:pPr lvl="1"/>
            <a:r>
              <a:rPr lang="cs-CZ" sz="3200" dirty="0" err="1"/>
              <a:t>PAROXYTONNÍ</a:t>
            </a:r>
            <a:r>
              <a:rPr lang="cs-CZ" sz="3200" dirty="0"/>
              <a:t> - </a:t>
            </a:r>
            <a:r>
              <a:rPr lang="cs-CZ" sz="3200" i="1" dirty="0" err="1"/>
              <a:t>m</a:t>
            </a:r>
            <a:r>
              <a:rPr lang="cs-CZ" sz="3200" b="1" i="1" dirty="0" err="1"/>
              <a:t>e</a:t>
            </a:r>
            <a:r>
              <a:rPr lang="cs-CZ" sz="3200" i="1" dirty="0" err="1"/>
              <a:t>sa</a:t>
            </a:r>
            <a:endParaRPr lang="cs-CZ" sz="3200" i="1" dirty="0"/>
          </a:p>
          <a:p>
            <a:pPr lvl="1"/>
            <a:r>
              <a:rPr lang="cs-CZ" sz="3200" dirty="0" err="1"/>
              <a:t>PROPAROXYTONNÍ</a:t>
            </a:r>
            <a:r>
              <a:rPr lang="cs-CZ" sz="3200" dirty="0"/>
              <a:t> - </a:t>
            </a:r>
            <a:r>
              <a:rPr lang="cs-CZ" sz="3200" i="1" dirty="0" err="1"/>
              <a:t>econ</a:t>
            </a:r>
            <a:r>
              <a:rPr lang="cs-CZ" sz="3200" b="1" i="1" dirty="0" err="1"/>
              <a:t>ó</a:t>
            </a:r>
            <a:r>
              <a:rPr lang="cs-CZ" sz="3200" i="1" dirty="0" err="1"/>
              <a:t>mico</a:t>
            </a:r>
            <a:endParaRPr lang="cs-CZ" sz="3200" i="1" dirty="0"/>
          </a:p>
          <a:p>
            <a:pPr lvl="1"/>
            <a:endParaRPr lang="cs-CZ" sz="3200" dirty="0"/>
          </a:p>
          <a:p>
            <a:pPr marL="365760" lvl="1" indent="0">
              <a:buNone/>
            </a:pPr>
            <a:r>
              <a:rPr lang="cs-CZ" sz="3200" dirty="0"/>
              <a:t>(popřípadě HYPERPROPAROXYTONNÍ – </a:t>
            </a:r>
            <a:r>
              <a:rPr lang="cs-CZ" sz="3200" i="1" dirty="0" err="1"/>
              <a:t>cant</a:t>
            </a:r>
            <a:r>
              <a:rPr lang="cs-CZ" sz="3200" b="1" i="1" dirty="0" err="1"/>
              <a:t>á</a:t>
            </a:r>
            <a:r>
              <a:rPr lang="cs-CZ" sz="3200" i="1" dirty="0" err="1"/>
              <a:t>vamo</a:t>
            </a:r>
            <a:r>
              <a:rPr lang="cs-CZ" sz="3200" i="1" dirty="0"/>
              <a:t>-la)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211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7450-2758-4903-B9F5-7569920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 err="1"/>
              <a:t>Samohl</a:t>
            </a:r>
            <a:r>
              <a:rPr lang="cs-CZ" b="1" dirty="0" err="1"/>
              <a:t>ásky</a:t>
            </a:r>
            <a:r>
              <a:rPr lang="cs-CZ" b="1" dirty="0"/>
              <a:t> – odpověď 10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D49504-4041-461A-B6BF-327FCD3B4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Ústní samohlásky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241233-B544-44F7-9D2F-84EF834BD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b="1" dirty="0"/>
              <a:t>-Výdechový proud </a:t>
            </a:r>
            <a:r>
              <a:rPr lang="cs-CZ" dirty="0"/>
              <a:t>vychází pouze dutinou ústní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b="1" dirty="0"/>
              <a:t>Měkké patro  (soft </a:t>
            </a:r>
            <a:r>
              <a:rPr lang="cs-CZ" b="1" dirty="0" err="1"/>
              <a:t>palate</a:t>
            </a:r>
            <a:r>
              <a:rPr lang="cs-CZ" b="1" dirty="0"/>
              <a:t>-velum) </a:t>
            </a:r>
            <a:r>
              <a:rPr lang="cs-CZ" dirty="0"/>
              <a:t>je blízko stěny hltanu a blokuje výdech nosní dutinou.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21FE4-2BE4-4596-A8DC-FABCD1CCC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Nosové samohlásky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5099352-4B07-43F4-AD42-CD866CDF93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/>
              <a:t>-Výdechový proud </a:t>
            </a:r>
            <a:r>
              <a:rPr lang="cs-CZ" dirty="0"/>
              <a:t>vychází dutinou nosní a částečně také ústní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b="1" dirty="0"/>
              <a:t>Měkké patro  (soft </a:t>
            </a:r>
            <a:r>
              <a:rPr lang="cs-CZ" b="1" dirty="0" err="1"/>
              <a:t>palate</a:t>
            </a:r>
            <a:r>
              <a:rPr lang="cs-CZ" b="1" dirty="0"/>
              <a:t>-velum) </a:t>
            </a:r>
            <a:r>
              <a:rPr lang="cs-CZ" dirty="0"/>
              <a:t>se oddálí od stěny hltanu a zapojí dutiny nosní (pobočný rezonátor)</a:t>
            </a:r>
          </a:p>
        </p:txBody>
      </p:sp>
    </p:spTree>
    <p:extLst>
      <p:ext uri="{BB962C8B-B14F-4D97-AF65-F5344CB8AC3E}">
        <p14:creationId xmlns:p14="http://schemas.microsoft.com/office/powerpoint/2010/main" val="2693510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7450-2758-4903-B9F5-7569920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 err="1"/>
              <a:t>Samohl</a:t>
            </a:r>
            <a:r>
              <a:rPr lang="cs-CZ" b="1" dirty="0" err="1"/>
              <a:t>ásky</a:t>
            </a:r>
            <a:r>
              <a:rPr lang="cs-CZ" b="1" dirty="0"/>
              <a:t> – otázka 11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241233-B544-44F7-9D2F-84EF834B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0" y="2780928"/>
            <a:ext cx="6626623" cy="30295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/>
              <a:t>Jaký je rozdíl mezi nazálními samohláskami a nazálními skluzy? </a:t>
            </a:r>
          </a:p>
          <a:p>
            <a:pPr marL="68580" indent="0">
              <a:buNone/>
            </a:pPr>
            <a:r>
              <a:rPr lang="cs-CZ" b="1" dirty="0"/>
              <a:t>Jaké jsou nazální samohlásky v portugalštině?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897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740C5-859D-42C1-B4C6-361C65AB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 err="1"/>
              <a:t>Samohl</a:t>
            </a:r>
            <a:r>
              <a:rPr lang="cs-CZ" sz="2800" b="1" dirty="0" err="1"/>
              <a:t>ásky</a:t>
            </a:r>
            <a:r>
              <a:rPr lang="cs-CZ" sz="2800" b="1" dirty="0"/>
              <a:t> – odpověď 11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0E1EB4-9A90-46E8-A8A4-C64592634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Nazální samohlásky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8EF8EF-4694-46A8-97B3-FED2670066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dirty="0"/>
              <a:t>Nedoprovázena přítomností nazálního konsonantu</a:t>
            </a:r>
          </a:p>
          <a:p>
            <a:pPr marL="68580" indent="0" algn="ctr">
              <a:buNone/>
            </a:pPr>
            <a:r>
              <a:rPr lang="cs-CZ" b="1" dirty="0"/>
              <a:t>[ĩ ] [ũ] [ẽ] [õ] [ᾶ]  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ED6A03-6C7C-4C55-8B25-C4A8D9F44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Nazální skluzy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3B2BDE-2FA0-4BE7-9C88-A70A903305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dirty="0"/>
              <a:t>Doprovázena přítomností nazálního konsonantu</a:t>
            </a:r>
            <a:r>
              <a:rPr lang="cs-CZ" b="1" dirty="0"/>
              <a:t> [</a:t>
            </a:r>
            <a:r>
              <a:rPr lang="cs-CZ" b="1" baseline="30000" dirty="0" err="1"/>
              <a:t>n,m,ɳ</a:t>
            </a:r>
            <a:r>
              <a:rPr lang="cs-CZ" b="1" dirty="0"/>
              <a:t>] </a:t>
            </a:r>
            <a:endParaRPr lang="cs-CZ" dirty="0"/>
          </a:p>
          <a:p>
            <a:pPr marL="68580" indent="0">
              <a:buNone/>
            </a:pPr>
            <a:endParaRPr lang="cs-CZ" b="1" dirty="0"/>
          </a:p>
          <a:p>
            <a:pPr marL="68580" indent="0" algn="ctr">
              <a:buNone/>
            </a:pPr>
            <a:r>
              <a:rPr lang="cs-CZ" b="1" dirty="0"/>
              <a:t>[ĩ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[ũ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[ẽ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[õ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[ᾶ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633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7450-2758-4903-B9F5-7569920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b="1" dirty="0" err="1"/>
              <a:t>Samohl</a:t>
            </a:r>
            <a:r>
              <a:rPr lang="cs-CZ" b="1" dirty="0" err="1"/>
              <a:t>ásky</a:t>
            </a:r>
            <a:r>
              <a:rPr lang="cs-CZ" b="1" dirty="0"/>
              <a:t> – otázka 12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241233-B544-44F7-9D2F-84EF834B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688" y="2708920"/>
            <a:ext cx="6626623" cy="30295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/>
              <a:t>Kde se tvoří nazální skluz?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291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6AEBA-C935-457F-A0B3-2E5956BE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 err="1"/>
              <a:t>Samohl</a:t>
            </a:r>
            <a:r>
              <a:rPr lang="cs-CZ" sz="2800" b="1" dirty="0" err="1"/>
              <a:t>ásky</a:t>
            </a:r>
            <a:r>
              <a:rPr lang="cs-CZ" sz="2800" b="1" dirty="0"/>
              <a:t> – odpověď 12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64521-6ADB-4D88-8A7D-1FF24ED5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/>
              <a:t>SAMOHLÁSKA+ N/M</a:t>
            </a:r>
            <a:r>
              <a:rPr lang="pt-PT" dirty="0"/>
              <a:t>, </a:t>
            </a:r>
            <a:r>
              <a:rPr lang="cs-CZ" dirty="0" err="1"/>
              <a:t>p</a:t>
            </a:r>
            <a:r>
              <a:rPr lang="cs-CZ" b="1" i="1" dirty="0" err="1">
                <a:highlight>
                  <a:srgbClr val="FFFF00"/>
                </a:highlight>
              </a:rPr>
              <a:t>omb</a:t>
            </a:r>
            <a:r>
              <a:rPr lang="cs-CZ" i="1" dirty="0" err="1"/>
              <a:t>o</a:t>
            </a:r>
            <a:r>
              <a:rPr lang="cs-CZ" i="1" dirty="0"/>
              <a:t>, </a:t>
            </a:r>
            <a:r>
              <a:rPr lang="cs-CZ" i="1" dirty="0" err="1"/>
              <a:t>fr</a:t>
            </a:r>
            <a:r>
              <a:rPr lang="cs-CZ" b="1" i="1" dirty="0" err="1">
                <a:highlight>
                  <a:srgbClr val="FFFF00"/>
                </a:highlight>
              </a:rPr>
              <a:t>ang</a:t>
            </a:r>
            <a:r>
              <a:rPr lang="cs-CZ" i="1" dirty="0" err="1"/>
              <a:t>o</a:t>
            </a:r>
            <a:r>
              <a:rPr lang="cs-CZ" i="1" dirty="0"/>
              <a:t>, </a:t>
            </a:r>
            <a:r>
              <a:rPr lang="pt-PT" i="1" dirty="0"/>
              <a:t>p</a:t>
            </a:r>
            <a:r>
              <a:rPr lang="pt-PT" b="1" i="1" dirty="0">
                <a:highlight>
                  <a:srgbClr val="FFFF00"/>
                </a:highlight>
              </a:rPr>
              <a:t>i</a:t>
            </a:r>
            <a:r>
              <a:rPr lang="cs-CZ" b="1" i="1" dirty="0">
                <a:highlight>
                  <a:srgbClr val="FFFF00"/>
                </a:highlight>
              </a:rPr>
              <a:t>n</a:t>
            </a:r>
            <a:r>
              <a:rPr lang="pt-PT" b="1" i="1" dirty="0" err="1">
                <a:highlight>
                  <a:srgbClr val="FFFF00"/>
                </a:highlight>
              </a:rPr>
              <a:t>ç</a:t>
            </a:r>
            <a:r>
              <a:rPr lang="pt-PT" i="1" dirty="0" err="1"/>
              <a:t>a</a:t>
            </a:r>
            <a:r>
              <a:rPr lang="pt-PT" i="1" dirty="0"/>
              <a:t>  </a:t>
            </a:r>
            <a:endParaRPr lang="cs-CZ" i="1" dirty="0"/>
          </a:p>
          <a:p>
            <a:pPr marL="68580" indent="0">
              <a:buNone/>
            </a:pPr>
            <a:r>
              <a:rPr lang="cs-CZ" dirty="0"/>
              <a:t>			</a:t>
            </a:r>
            <a:endParaRPr lang="pt-PT" b="1" i="1" dirty="0">
              <a:highlight>
                <a:srgbClr val="FFFF00"/>
              </a:highlight>
            </a:endParaRPr>
          </a:p>
          <a:p>
            <a:pPr lvl="1"/>
            <a:r>
              <a:rPr lang="cs-CZ" dirty="0"/>
              <a:t>na konci slova – </a:t>
            </a:r>
            <a:r>
              <a:rPr lang="cs-CZ" i="1" dirty="0" err="1"/>
              <a:t>fim</a:t>
            </a:r>
            <a:r>
              <a:rPr lang="cs-CZ" i="1" dirty="0"/>
              <a:t>, sim, </a:t>
            </a:r>
            <a:r>
              <a:rPr lang="cs-CZ" i="1" dirty="0" err="1"/>
              <a:t>atum</a:t>
            </a:r>
            <a:endParaRPr lang="pt-PT" i="1" dirty="0"/>
          </a:p>
          <a:p>
            <a:pPr lvl="1"/>
            <a:r>
              <a:rPr lang="cs-CZ" dirty="0"/>
              <a:t>před </a:t>
            </a:r>
            <a:r>
              <a:rPr lang="cs-CZ" b="1" dirty="0"/>
              <a:t>frikativou</a:t>
            </a:r>
            <a:r>
              <a:rPr lang="cs-CZ" dirty="0"/>
              <a:t> </a:t>
            </a:r>
            <a:r>
              <a:rPr lang="pt-PT" i="1" dirty="0"/>
              <a:t> </a:t>
            </a:r>
            <a:r>
              <a:rPr lang="cs-CZ" b="1" i="1" dirty="0"/>
              <a:t>s,</a:t>
            </a:r>
            <a:r>
              <a:rPr lang="pt-PT" b="1" i="1" dirty="0"/>
              <a:t>ç</a:t>
            </a:r>
            <a:r>
              <a:rPr lang="pt-PT" b="1" dirty="0"/>
              <a:t> </a:t>
            </a:r>
          </a:p>
          <a:p>
            <a:pPr marL="365760" lvl="1" indent="0">
              <a:buNone/>
            </a:pPr>
            <a:r>
              <a:rPr lang="pt-PT" b="1" dirty="0"/>
              <a:t>	</a:t>
            </a:r>
            <a:r>
              <a:rPr lang="cs-CZ" sz="1900" b="1" dirty="0"/>
              <a:t>[</a:t>
            </a:r>
            <a:r>
              <a:rPr lang="cs-CZ" sz="1900" b="1" dirty="0" err="1"/>
              <a:t>ĩ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ũ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ẽ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õ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ᾶ</a:t>
            </a:r>
            <a:r>
              <a:rPr lang="cs-CZ" sz="1900" b="1" baseline="30000" dirty="0" err="1"/>
              <a:t>n</a:t>
            </a:r>
            <a:r>
              <a:rPr lang="cs-CZ" sz="1900" b="1" dirty="0"/>
              <a:t>]   </a:t>
            </a:r>
          </a:p>
          <a:p>
            <a:pPr lvl="1"/>
            <a:r>
              <a:rPr lang="pt-PT" dirty="0"/>
              <a:t>p</a:t>
            </a:r>
            <a:r>
              <a:rPr lang="cs-CZ" dirty="0" err="1"/>
              <a:t>řed</a:t>
            </a:r>
            <a:r>
              <a:rPr lang="pt-PT" dirty="0"/>
              <a:t> </a:t>
            </a:r>
            <a:r>
              <a:rPr lang="pt-PT" b="1" dirty="0" err="1"/>
              <a:t>okluzivou</a:t>
            </a:r>
            <a:r>
              <a:rPr lang="pt-PT" dirty="0"/>
              <a:t>  </a:t>
            </a:r>
            <a:endParaRPr lang="cs-CZ" dirty="0"/>
          </a:p>
          <a:p>
            <a:pPr lvl="3"/>
            <a:r>
              <a:rPr lang="pt-PT" b="1" i="1" dirty="0" err="1"/>
              <a:t>p,b</a:t>
            </a:r>
            <a:r>
              <a:rPr lang="cs-CZ" b="1" i="1" dirty="0"/>
              <a:t>,</a:t>
            </a:r>
            <a:r>
              <a:rPr lang="cs-CZ" b="1" i="1" dirty="0" err="1"/>
              <a:t>t,d,k,g</a:t>
            </a:r>
            <a:r>
              <a:rPr lang="cs-CZ" b="1" i="1" dirty="0"/>
              <a:t> 	</a:t>
            </a:r>
            <a:r>
              <a:rPr lang="cs-CZ" b="1" dirty="0"/>
              <a:t>[ĩ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[ũ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[ẽ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[õ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[ᾶ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  </a:t>
            </a:r>
          </a:p>
          <a:p>
            <a:pPr lvl="3"/>
            <a:r>
              <a:rPr lang="cs-CZ" b="1" dirty="0"/>
              <a:t>před </a:t>
            </a:r>
            <a:r>
              <a:rPr lang="pt-PT" b="1" dirty="0" err="1"/>
              <a:t>velárou</a:t>
            </a:r>
            <a:r>
              <a:rPr lang="pt-PT" b="1" dirty="0"/>
              <a:t> </a:t>
            </a:r>
            <a:r>
              <a:rPr lang="pt-PT" b="1" i="1" dirty="0" err="1"/>
              <a:t>k,g</a:t>
            </a:r>
            <a:r>
              <a:rPr lang="pt-PT" b="1" i="1" dirty="0"/>
              <a:t>      </a:t>
            </a:r>
            <a:r>
              <a:rPr lang="cs-CZ" b="1" dirty="0"/>
              <a:t>[ĩ</a:t>
            </a:r>
            <a:r>
              <a:rPr lang="cs-CZ" b="1" baseline="30000" dirty="0"/>
              <a:t> ɳ</a:t>
            </a:r>
            <a:r>
              <a:rPr lang="cs-CZ" b="1" dirty="0"/>
              <a:t>] [</a:t>
            </a:r>
            <a:r>
              <a:rPr lang="cs-CZ" b="1" dirty="0" err="1"/>
              <a:t>ũ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ẽ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õ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ᾶ</a:t>
            </a:r>
            <a:r>
              <a:rPr lang="cs-CZ" b="1" baseline="30000" dirty="0" err="1"/>
              <a:t>ɳ</a:t>
            </a:r>
            <a:r>
              <a:rPr lang="cs-CZ" b="1" dirty="0"/>
              <a:t>]   </a:t>
            </a:r>
            <a:endParaRPr lang="cs-CZ" dirty="0"/>
          </a:p>
          <a:p>
            <a:pPr lvl="1"/>
            <a:endParaRPr lang="cs-CZ" i="1" dirty="0"/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83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80AB-8C4C-4CAE-9A48-E10675A4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DIFTONGY  – otázka 1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60DB8-A038-490D-823A-BF8F291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Podle jakých dvou kritérií dělíme diftongy? CO musí vždy obsahovat? Popiš, co je to </a:t>
            </a:r>
            <a:r>
              <a:rPr lang="cs-CZ" b="1" dirty="0" err="1"/>
              <a:t>glide</a:t>
            </a:r>
            <a:r>
              <a:rPr lang="cs-CZ" b="1" dirty="0"/>
              <a:t> a jak jej lze dále dělit. </a:t>
            </a:r>
          </a:p>
        </p:txBody>
      </p:sp>
    </p:spTree>
    <p:extLst>
      <p:ext uri="{BB962C8B-B14F-4D97-AF65-F5344CB8AC3E}">
        <p14:creationId xmlns:p14="http://schemas.microsoft.com/office/powerpoint/2010/main" val="2683728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80AB-8C4C-4CAE-9A48-E10675A4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DIFTONGY – odpověď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60DB8-A038-490D-823A-BF8F291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Podle pozice </a:t>
            </a:r>
            <a:r>
              <a:rPr lang="cs-CZ" b="1" i="1" dirty="0" err="1"/>
              <a:t>glidu</a:t>
            </a:r>
            <a:r>
              <a:rPr lang="cs-CZ" dirty="0"/>
              <a:t> (vzestupné, sestupné)</a:t>
            </a:r>
          </a:p>
          <a:p>
            <a:pPr>
              <a:buFontTx/>
              <a:buChar char="-"/>
            </a:pPr>
            <a:r>
              <a:rPr lang="cs-CZ" dirty="0"/>
              <a:t>Podle přítomnosti nazálního prvku na nazální a orální</a:t>
            </a:r>
          </a:p>
          <a:p>
            <a:pPr>
              <a:buFontTx/>
              <a:buChar char="-"/>
            </a:pPr>
            <a:r>
              <a:rPr lang="cs-CZ" dirty="0"/>
              <a:t>Musí obsahovat vždy </a:t>
            </a:r>
            <a:r>
              <a:rPr lang="cs-CZ" b="1" i="1" dirty="0" err="1"/>
              <a:t>glide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877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CA46-EBF9-45EE-896B-D6DD60CE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DIFTONGY – odpověď 1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E3C3B-D671-4D63-9CF6-A59DC9AD1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POLOKONSONANTA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79D23-1305-4E36-9261-F190BDE1E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000" dirty="0"/>
              <a:t>VŽDY NA </a:t>
            </a:r>
            <a:r>
              <a:rPr lang="cs-CZ" sz="2000" b="1" dirty="0">
                <a:solidFill>
                  <a:srgbClr val="00B0F0"/>
                </a:solidFill>
              </a:rPr>
              <a:t>PRVNÍM MÍSTĚ </a:t>
            </a:r>
            <a:r>
              <a:rPr lang="cs-CZ" sz="2000" dirty="0">
                <a:solidFill>
                  <a:srgbClr val="FF0000"/>
                </a:solidFill>
              </a:rPr>
              <a:t>PŘED SAMOHLÁSKOU</a:t>
            </a:r>
          </a:p>
          <a:p>
            <a:endParaRPr lang="cs-CZ" sz="2000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b="1" dirty="0">
                <a:solidFill>
                  <a:srgbClr val="00B0F0"/>
                </a:solidFill>
              </a:rPr>
              <a:t>I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DA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F0"/>
                </a:solidFill>
              </a:rPr>
              <a:t>vzestupný diftong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není považován za pravou dvojhlásku, jelikož podléhá suprasegmentálním jevům (tempo promluvy)</a:t>
            </a:r>
          </a:p>
          <a:p>
            <a:pPr marL="68580" indent="0" algn="ctr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6517-DEE2-4E52-BC7F-C7E5CB17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POLOVOKÁL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D7F772-888B-44B6-A974-1BA056EBF2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100" dirty="0"/>
              <a:t>VŽDY </a:t>
            </a:r>
            <a:r>
              <a:rPr lang="cs-CZ" sz="2100" b="1" dirty="0">
                <a:solidFill>
                  <a:srgbClr val="00B050"/>
                </a:solidFill>
              </a:rPr>
              <a:t>NA DRUHÉM MÍSTĚ </a:t>
            </a:r>
            <a:r>
              <a:rPr lang="cs-CZ" sz="2100" dirty="0">
                <a:solidFill>
                  <a:srgbClr val="FF0000"/>
                </a:solidFill>
              </a:rPr>
              <a:t>ZA SAMOHLÁSKOU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b="1" dirty="0">
                <a:highlight>
                  <a:srgbClr val="00FF00"/>
                </a:highlight>
              </a:rPr>
              <a:t>I</a:t>
            </a:r>
          </a:p>
          <a:p>
            <a:pPr marL="68580" indent="0" algn="ctr">
              <a:buNone/>
            </a:pPr>
            <a:endParaRPr lang="cs-CZ" b="1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sestupný diftong</a:t>
            </a:r>
          </a:p>
          <a:p>
            <a:pPr marL="68580" indent="0" algn="ctr">
              <a:buNone/>
            </a:pPr>
            <a:endParaRPr lang="cs-CZ" sz="1900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považován za jedinou pravou dvojhlásku, jelikož nepodléhá suprasegmentálním jevům</a:t>
            </a:r>
          </a:p>
          <a:p>
            <a:pPr marL="68580" indent="0" algn="ctr">
              <a:buNone/>
            </a:pPr>
            <a:endParaRPr lang="cs-CZ" b="1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4DCDABE-5C32-4663-8742-4D8352B845BD}"/>
              </a:ext>
            </a:extLst>
          </p:cNvPr>
          <p:cNvCxnSpPr>
            <a:cxnSpLocks/>
          </p:cNvCxnSpPr>
          <p:nvPr/>
        </p:nvCxnSpPr>
        <p:spPr>
          <a:xfrm flipV="1">
            <a:off x="2123728" y="4025276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EE4F43B-F411-4907-81BE-46F2D6CC2838}"/>
              </a:ext>
            </a:extLst>
          </p:cNvPr>
          <p:cNvCxnSpPr>
            <a:cxnSpLocks/>
          </p:cNvCxnSpPr>
          <p:nvPr/>
        </p:nvCxnSpPr>
        <p:spPr>
          <a:xfrm>
            <a:off x="6369415" y="4051704"/>
            <a:ext cx="416138" cy="3408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244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8847F-947E-4FEB-9BF9-52247F41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/>
              <a:t>DIFTONGY – odpověď 1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571432-6D1E-41A2-BD7B-AE7401A81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POLOSOUHLÁSKA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0D256B-208D-4704-8684-8FA7D8087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cs-CZ" sz="1600" dirty="0"/>
              <a:t>Zajišťuje přechod od zavřené, konsonantické realizace k realizaci vokalické, otevřené: </a:t>
            </a:r>
          </a:p>
          <a:p>
            <a:pPr marL="68580" indent="0" algn="ctr">
              <a:buNone/>
            </a:pPr>
            <a:endParaRPr lang="cs-CZ" sz="1600" b="1" i="1" dirty="0"/>
          </a:p>
          <a:p>
            <a:pPr marL="68580" indent="0" algn="ctr">
              <a:buNone/>
            </a:pPr>
            <a:endParaRPr lang="cs-CZ" sz="1600" b="1" i="1" dirty="0"/>
          </a:p>
          <a:p>
            <a:pPr marL="68580" indent="0" algn="ctr">
              <a:buNone/>
            </a:pPr>
            <a:r>
              <a:rPr lang="cs-CZ" sz="1600" b="1" i="1" dirty="0" err="1"/>
              <a:t>p</a:t>
            </a:r>
            <a:r>
              <a:rPr lang="cs-CZ" sz="1600" b="1" i="1" dirty="0" err="1">
                <a:solidFill>
                  <a:srgbClr val="00B0F0"/>
                </a:solidFill>
              </a:rPr>
              <a:t>i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i="1" dirty="0" err="1"/>
              <a:t>da</a:t>
            </a:r>
            <a:endParaRPr lang="cs-CZ" sz="1600" i="1" dirty="0"/>
          </a:p>
          <a:p>
            <a:pPr marL="68580" indent="0" algn="ctr">
              <a:buNone/>
            </a:pPr>
            <a:r>
              <a:rPr lang="cs-CZ" sz="1600" b="1" i="1" dirty="0" err="1"/>
              <a:t>s</a:t>
            </a:r>
            <a:r>
              <a:rPr lang="cs-CZ" sz="1600" b="1" i="1" dirty="0" err="1">
                <a:solidFill>
                  <a:srgbClr val="00B0F0"/>
                </a:solidFill>
              </a:rPr>
              <a:t>u</a:t>
            </a:r>
            <a:r>
              <a:rPr lang="cs-CZ" sz="1600" b="1" i="1" dirty="0" err="1">
                <a:solidFill>
                  <a:srgbClr val="FF0000"/>
                </a:solidFill>
              </a:rPr>
              <a:t>e</a:t>
            </a:r>
            <a:r>
              <a:rPr lang="cs-CZ" sz="1600" i="1" dirty="0" err="1"/>
              <a:t>co</a:t>
            </a:r>
            <a:r>
              <a:rPr lang="cs-CZ" sz="1600" i="1" dirty="0"/>
              <a:t> </a:t>
            </a:r>
          </a:p>
          <a:p>
            <a:pPr marL="68580" indent="0" algn="ctr">
              <a:buNone/>
            </a:pPr>
            <a:endParaRPr lang="cs-CZ" sz="1600" i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4C6A0F-B600-4AE9-A9EE-9CF9FE5A6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POLOSAMOHLÁSKA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A710B6-2E21-46E9-B4FB-278BB5F53D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cs-CZ" sz="1600" dirty="0"/>
              <a:t>Slouží k usnadnění přechodu od otevřené, vokalické  realizace k realizaci konsonantické, zavřené: </a:t>
            </a:r>
          </a:p>
          <a:p>
            <a:pPr marL="68580" indent="0" algn="ctr">
              <a:buNone/>
            </a:pPr>
            <a:r>
              <a:rPr lang="cs-CZ" sz="1600" b="1" i="1" dirty="0"/>
              <a:t> </a:t>
            </a:r>
            <a:r>
              <a:rPr lang="cs-CZ" sz="1600" i="1" dirty="0" err="1"/>
              <a:t>p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b="1" i="1" dirty="0" err="1">
                <a:solidFill>
                  <a:srgbClr val="00B050"/>
                </a:solidFill>
              </a:rPr>
              <a:t>i</a:t>
            </a:r>
            <a:r>
              <a:rPr lang="cs-CZ" sz="1600" b="1" i="1" dirty="0" err="1"/>
              <a:t>s</a:t>
            </a:r>
            <a:endParaRPr lang="cs-CZ" sz="1600" b="1" i="1" dirty="0"/>
          </a:p>
          <a:p>
            <a:pPr marL="68580" indent="0" algn="ctr">
              <a:buNone/>
            </a:pPr>
            <a:r>
              <a:rPr lang="cs-CZ" sz="1600" i="1" dirty="0" err="1"/>
              <a:t>D</a:t>
            </a:r>
            <a:r>
              <a:rPr lang="cs-CZ" sz="1600" b="1" i="1" dirty="0" err="1">
                <a:solidFill>
                  <a:srgbClr val="FF0000"/>
                </a:solidFill>
              </a:rPr>
              <a:t>o</a:t>
            </a:r>
            <a:r>
              <a:rPr lang="cs-CZ" sz="1600" b="1" i="1" dirty="0" err="1">
                <a:solidFill>
                  <a:srgbClr val="00B050"/>
                </a:solidFill>
              </a:rPr>
              <a:t>i</a:t>
            </a:r>
            <a:r>
              <a:rPr lang="cs-CZ" sz="1600" b="1" i="1" dirty="0" err="1"/>
              <a:t>s</a:t>
            </a:r>
            <a:endParaRPr lang="cs-CZ" sz="1600" b="1" i="1" dirty="0"/>
          </a:p>
          <a:p>
            <a:pPr marL="68580" indent="0" algn="just">
              <a:buNone/>
            </a:pPr>
            <a:r>
              <a:rPr lang="cs-CZ" sz="1600" dirty="0"/>
              <a:t>Může sloužit také jako opora vokálu </a:t>
            </a:r>
          </a:p>
          <a:p>
            <a:pPr marL="68580" indent="0" algn="ctr">
              <a:buNone/>
            </a:pPr>
            <a:r>
              <a:rPr lang="cs-CZ" sz="1600" i="1" dirty="0" err="1"/>
              <a:t>p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b="1" i="1" dirty="0" err="1">
                <a:solidFill>
                  <a:srgbClr val="00B050"/>
                </a:solidFill>
              </a:rPr>
              <a:t>u</a:t>
            </a:r>
            <a:endParaRPr lang="cs-CZ" sz="1600" b="1" i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endParaRPr lang="cs-CZ" sz="1600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34DCBC8-1C2B-4FE3-AE08-88182BFF39A2}"/>
              </a:ext>
            </a:extLst>
          </p:cNvPr>
          <p:cNvCxnSpPr>
            <a:cxnSpLocks/>
          </p:cNvCxnSpPr>
          <p:nvPr/>
        </p:nvCxnSpPr>
        <p:spPr>
          <a:xfrm flipV="1">
            <a:off x="3275856" y="4005064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7EF8B81-ADC8-4D41-8F16-6C1C36DCE118}"/>
              </a:ext>
            </a:extLst>
          </p:cNvPr>
          <p:cNvCxnSpPr>
            <a:cxnSpLocks/>
          </p:cNvCxnSpPr>
          <p:nvPr/>
        </p:nvCxnSpPr>
        <p:spPr>
          <a:xfrm>
            <a:off x="5436096" y="4195915"/>
            <a:ext cx="523838" cy="351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E0911C7D-6652-4401-B2CF-0CA6FE8A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005064"/>
            <a:ext cx="259797" cy="437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0BB38B-8AFD-4D75-B12F-2980F78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246307"/>
            <a:ext cx="514016" cy="3275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40FD3B-46F4-4628-8E8A-121A67F57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47" y="4303555"/>
            <a:ext cx="458590" cy="37572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1261174-2945-4869-A649-1A13ABBF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54" y="4698204"/>
            <a:ext cx="476883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4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80AB-8C4C-4CAE-9A48-E10675A4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DIFTONGY– otázka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60DB8-A038-490D-823A-BF8F291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Jak dělíme diftongy orální? Popiš jejich strukturu. </a:t>
            </a:r>
          </a:p>
        </p:txBody>
      </p:sp>
    </p:spTree>
    <p:extLst>
      <p:ext uri="{BB962C8B-B14F-4D97-AF65-F5344CB8AC3E}">
        <p14:creationId xmlns:p14="http://schemas.microsoft.com/office/powerpoint/2010/main" val="391622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3.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Podle čeho se pozná umístění přízvučné slabiky ve slově? </a:t>
            </a:r>
          </a:p>
        </p:txBody>
      </p:sp>
    </p:spTree>
    <p:extLst>
      <p:ext uri="{BB962C8B-B14F-4D97-AF65-F5344CB8AC3E}">
        <p14:creationId xmlns:p14="http://schemas.microsoft.com/office/powerpoint/2010/main" val="1243952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CA46-EBF9-45EE-896B-D6DD60CE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DIFTONGY – odpověď 2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E3C3B-D671-4D63-9CF6-A59DC9AD1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VZESTUPNÉ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79D23-1305-4E36-9261-F190BDE1E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000" dirty="0"/>
              <a:t>VŽDY NA PRVNÍM MÍSTĚ PŘED SAMOHLÁSKOU</a:t>
            </a:r>
          </a:p>
          <a:p>
            <a:endParaRPr lang="cs-CZ" sz="2000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b="1" dirty="0"/>
              <a:t>I</a:t>
            </a:r>
            <a:r>
              <a:rPr lang="cs-CZ" dirty="0"/>
              <a:t>ADA 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F0"/>
                </a:solidFill>
              </a:rPr>
              <a:t>vzestupný</a:t>
            </a:r>
            <a:r>
              <a:rPr lang="cs-CZ" dirty="0"/>
              <a:t> diftong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není považován za pravou dvojhlásku, jelikož podléhá suprasegmentálním jevům (tempo promluvy)</a:t>
            </a:r>
          </a:p>
          <a:p>
            <a:pPr marL="68580" indent="0" algn="ctr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6517-DEE2-4E52-BC7F-C7E5CB17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SESTUPNÉ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D7F772-888B-44B6-A974-1BA056EBF2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1800" dirty="0"/>
              <a:t>VŽDY NA DRUHÉM MÍSTĚ ZA SAMOHLÁSKOU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dirty="0"/>
              <a:t>PA</a:t>
            </a:r>
            <a:r>
              <a:rPr lang="cs-CZ" b="1" dirty="0"/>
              <a:t>I</a:t>
            </a:r>
          </a:p>
          <a:p>
            <a:pPr marL="68580" indent="0" algn="ctr">
              <a:buNone/>
            </a:pPr>
            <a:endParaRPr lang="cs-CZ" b="1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sestupný</a:t>
            </a:r>
            <a:r>
              <a:rPr lang="cs-CZ" dirty="0"/>
              <a:t> diftong</a:t>
            </a:r>
          </a:p>
          <a:p>
            <a:pPr marL="68580" indent="0" algn="ctr">
              <a:buNone/>
            </a:pPr>
            <a:endParaRPr lang="cs-CZ" sz="1900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považován za jedinou pravou dvojhlásku, jelikož nepodléhá suprasegmentálním jevům</a:t>
            </a:r>
          </a:p>
          <a:p>
            <a:pPr marL="68580" indent="0" algn="ctr">
              <a:buNone/>
            </a:pPr>
            <a:endParaRPr lang="cs-CZ" b="1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4DCDABE-5C32-4663-8742-4D8352B845BD}"/>
              </a:ext>
            </a:extLst>
          </p:cNvPr>
          <p:cNvCxnSpPr>
            <a:cxnSpLocks/>
          </p:cNvCxnSpPr>
          <p:nvPr/>
        </p:nvCxnSpPr>
        <p:spPr>
          <a:xfrm flipV="1">
            <a:off x="2279912" y="4057158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EE4F43B-F411-4907-81BE-46F2D6CC2838}"/>
              </a:ext>
            </a:extLst>
          </p:cNvPr>
          <p:cNvCxnSpPr>
            <a:cxnSpLocks/>
          </p:cNvCxnSpPr>
          <p:nvPr/>
        </p:nvCxnSpPr>
        <p:spPr>
          <a:xfrm>
            <a:off x="6502102" y="4069199"/>
            <a:ext cx="416138" cy="340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4837413D-FEF9-4FB1-9F94-FFCAE0D9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84" y="3702406"/>
            <a:ext cx="458590" cy="3757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C3E168-0284-4719-84CC-0AAF915E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619883"/>
            <a:ext cx="259797" cy="4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8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80AB-8C4C-4CAE-9A48-E10675A4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DIFTONGY– otázka 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60DB8-A038-490D-823A-BF8F291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Jaký je rozdíl mezi diftongem a hiátem</a:t>
            </a:r>
          </a:p>
        </p:txBody>
      </p:sp>
    </p:spTree>
    <p:extLst>
      <p:ext uri="{BB962C8B-B14F-4D97-AF65-F5344CB8AC3E}">
        <p14:creationId xmlns:p14="http://schemas.microsoft.com/office/powerpoint/2010/main" val="3933835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0A28-9E82-44D2-A344-BB83F844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DIFTONGY– odpověď 3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7C62C75-D5ED-4A23-9F45-C42D3E91A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diftong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3846A0-408F-40DC-9397-07B51F2C1B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b="1" dirty="0"/>
              <a:t>shluk samohlásky a </a:t>
            </a:r>
            <a:r>
              <a:rPr lang="cs-CZ" b="1" dirty="0" err="1"/>
              <a:t>aproximanty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v jedné </a:t>
            </a:r>
            <a:r>
              <a:rPr lang="cs-CZ" b="1" dirty="0"/>
              <a:t>slabice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97F0B3E-52ED-4364-81FA-A70047D47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hiát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888AF86-1AB5-439B-B17A-62FA58D822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b="1" dirty="0"/>
              <a:t>samohláska a </a:t>
            </a:r>
            <a:r>
              <a:rPr lang="cs-CZ" b="1" dirty="0" err="1"/>
              <a:t>aproximanta</a:t>
            </a:r>
            <a:r>
              <a:rPr lang="cs-CZ" b="1" dirty="0"/>
              <a:t> je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každá v jiné slabice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126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980AB-8C4C-4CAE-9A48-E10675A4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DIFTONGY– otázka 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60DB8-A038-490D-823A-BF8F291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O kterých diftonzích říkáme, že jsou nestálé a proč?</a:t>
            </a:r>
          </a:p>
        </p:txBody>
      </p:sp>
    </p:spTree>
    <p:extLst>
      <p:ext uri="{BB962C8B-B14F-4D97-AF65-F5344CB8AC3E}">
        <p14:creationId xmlns:p14="http://schemas.microsoft.com/office/powerpoint/2010/main" val="1736560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0A28-9E82-44D2-A344-BB83F844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DIFTONGY– </a:t>
            </a:r>
            <a:r>
              <a:rPr lang="cs-CZ" sz="2800" b="1" dirty="0" err="1"/>
              <a:t>odpoveď</a:t>
            </a:r>
            <a:r>
              <a:rPr lang="cs-CZ" sz="2800" b="1" dirty="0"/>
              <a:t> 4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3846A0-408F-40DC-9397-07B51F2C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Velmi nestálé</a:t>
            </a:r>
            <a:r>
              <a:rPr lang="cs-CZ" dirty="0"/>
              <a:t>, někdy jako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hiát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FEDDD1-89BC-424B-A5AB-269CFCFE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96" y="2757538"/>
            <a:ext cx="6688008" cy="14975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5F211E-1184-49DC-9901-2CFFB5F2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96" y="4240007"/>
            <a:ext cx="6608951" cy="1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Přízvuk – odpověď 3.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Podle </a:t>
            </a:r>
            <a:r>
              <a:rPr lang="cs-CZ" b="1" dirty="0"/>
              <a:t>struktury</a:t>
            </a:r>
            <a:r>
              <a:rPr lang="cs-CZ" dirty="0"/>
              <a:t> slova </a:t>
            </a:r>
          </a:p>
          <a:p>
            <a:pPr marL="0" indent="0">
              <a:buNone/>
            </a:pPr>
            <a:r>
              <a:rPr lang="cs-CZ" dirty="0"/>
              <a:t>	struktura je relevantní u </a:t>
            </a:r>
          </a:p>
          <a:p>
            <a:pPr marL="0" indent="0">
              <a:buNone/>
            </a:pPr>
            <a:r>
              <a:rPr lang="cs-CZ" dirty="0"/>
              <a:t>OXYTONNÍCH (O) </a:t>
            </a:r>
          </a:p>
          <a:p>
            <a:pPr marL="0" indent="0">
              <a:buNone/>
            </a:pPr>
            <a:r>
              <a:rPr lang="cs-CZ" dirty="0"/>
              <a:t>PAROXYTONNÍCH (PO)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Podle </a:t>
            </a:r>
            <a:r>
              <a:rPr lang="cs-CZ" b="1" dirty="0"/>
              <a:t>grafického</a:t>
            </a:r>
            <a:r>
              <a:rPr lang="cs-CZ" dirty="0"/>
              <a:t> označení přízvuku</a:t>
            </a:r>
          </a:p>
          <a:p>
            <a:pPr marL="0" indent="0">
              <a:buNone/>
            </a:pPr>
            <a:r>
              <a:rPr lang="cs-CZ" dirty="0"/>
              <a:t>JE-LI  TOMU JINAK, JE PŘÍZVUK VŽDY OZNAČEN</a:t>
            </a:r>
            <a:r>
              <a:rPr lang="pt-PT" dirty="0"/>
              <a:t> </a:t>
            </a:r>
            <a:r>
              <a:rPr lang="cs-CZ" dirty="0"/>
              <a:t>GRAFICKY. </a:t>
            </a:r>
          </a:p>
          <a:p>
            <a:pPr marL="0" indent="0">
              <a:buNone/>
            </a:pPr>
            <a:r>
              <a:rPr lang="cs-CZ" dirty="0"/>
              <a:t>GRAFICKÝ PŘÍZVUK JE NADŘAZENÝ NAD STRUKTUROU. TZN. Když je podle struktury slovy O nebo PO a má graficky označen přízvuk, pak se řídíme grafickým označením přízvuku</a:t>
            </a:r>
          </a:p>
        </p:txBody>
      </p:sp>
    </p:spTree>
    <p:extLst>
      <p:ext uri="{BB962C8B-B14F-4D97-AF65-F5344CB8AC3E}">
        <p14:creationId xmlns:p14="http://schemas.microsoft.com/office/powerpoint/2010/main" val="22310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0F9-D3D8-43E0-AF89-202494CD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Přízvuk – otázka 4.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B00B-2316-4218-B593-BF7697BC1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Jaké typy grafického přízvuku v portugalštině existují? Jakou samohláskovou kvalitu jednotlivé přízvuky implikují?</a:t>
            </a:r>
          </a:p>
        </p:txBody>
      </p:sp>
    </p:spTree>
    <p:extLst>
      <p:ext uri="{BB962C8B-B14F-4D97-AF65-F5344CB8AC3E}">
        <p14:creationId xmlns:p14="http://schemas.microsoft.com/office/powerpoint/2010/main" val="327792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Přízvuk – odpověď 4.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Á	</a:t>
            </a:r>
            <a:r>
              <a:rPr lang="cs-CZ" sz="3200" dirty="0"/>
              <a:t>     </a:t>
            </a:r>
            <a:r>
              <a:rPr lang="pt-PT" sz="3200" dirty="0"/>
              <a:t>acento </a:t>
            </a:r>
            <a:r>
              <a:rPr lang="cs-CZ" sz="3200" dirty="0" err="1"/>
              <a:t>agudo</a:t>
            </a:r>
            <a:r>
              <a:rPr lang="pt-PT" sz="3200" dirty="0"/>
              <a:t> </a:t>
            </a:r>
            <a:r>
              <a:rPr lang="cs-CZ" sz="3200" dirty="0"/>
              <a:t>(otevřenost)</a:t>
            </a:r>
            <a:endParaRPr lang="pt-PT" sz="3200" dirty="0"/>
          </a:p>
          <a:p>
            <a:r>
              <a:rPr lang="pt-PT" sz="3200" dirty="0"/>
              <a:t>À 	acento</a:t>
            </a:r>
            <a:r>
              <a:rPr lang="cs-CZ" sz="3200" dirty="0"/>
              <a:t> </a:t>
            </a:r>
            <a:r>
              <a:rPr lang="cs-CZ" sz="3200" dirty="0" err="1"/>
              <a:t>grave</a:t>
            </a:r>
            <a:r>
              <a:rPr lang="cs-CZ" sz="3200" dirty="0"/>
              <a:t> (otevřenost)</a:t>
            </a:r>
            <a:endParaRPr lang="pt-PT" sz="3200" dirty="0"/>
          </a:p>
          <a:p>
            <a:r>
              <a:rPr lang="pt-PT" sz="3200" dirty="0"/>
              <a:t>Â 	acento circunflexo</a:t>
            </a:r>
            <a:r>
              <a:rPr lang="cs-CZ" sz="3200" dirty="0"/>
              <a:t> (zavřenost)</a:t>
            </a:r>
            <a:endParaRPr lang="pt-PT" sz="3200" dirty="0"/>
          </a:p>
          <a:p>
            <a:r>
              <a:rPr lang="pt-PT" sz="3200" dirty="0"/>
              <a:t>Ã</a:t>
            </a:r>
            <a:r>
              <a:rPr lang="cs-CZ" sz="3200" dirty="0"/>
              <a:t>  </a:t>
            </a:r>
            <a:r>
              <a:rPr lang="pt-PT" sz="3200" dirty="0"/>
              <a:t>	til</a:t>
            </a:r>
            <a:r>
              <a:rPr lang="cs-CZ" sz="3200" dirty="0"/>
              <a:t> (zavřenost a </a:t>
            </a:r>
            <a:r>
              <a:rPr lang="cs-CZ" sz="3200" dirty="0" err="1"/>
              <a:t>nazalita</a:t>
            </a:r>
            <a:r>
              <a:rPr lang="cs-CZ" sz="3200" dirty="0"/>
              <a:t>) </a:t>
            </a:r>
            <a:endParaRPr lang="pt-PT" sz="3200" dirty="0"/>
          </a:p>
          <a:p>
            <a:endParaRPr lang="cs-CZ" sz="1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218294-5BB5-48C4-9E6A-FEA8C27A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32" y="83137"/>
            <a:ext cx="3973962" cy="13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367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1501</TotalTime>
  <Words>1889</Words>
  <Application>Microsoft Office PowerPoint</Application>
  <PresentationFormat>Předvádění na obrazovce (4:3)</PresentationFormat>
  <Paragraphs>351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8" baseType="lpstr">
      <vt:lpstr>Calibri</vt:lpstr>
      <vt:lpstr>Century Gothic</vt:lpstr>
      <vt:lpstr>Wingdings 2</vt:lpstr>
      <vt:lpstr>Austin</vt:lpstr>
      <vt:lpstr>Fonetika opakování otázky k závěrečné zkoušce</vt:lpstr>
      <vt:lpstr>Přízvuk – otázka 1.</vt:lpstr>
      <vt:lpstr>Přízvuk – odpověď 1. </vt:lpstr>
      <vt:lpstr>Přízvuk – otázka 2.</vt:lpstr>
      <vt:lpstr>Přízvuk – odpověď 2.</vt:lpstr>
      <vt:lpstr>Přízvuk – otázka 3.</vt:lpstr>
      <vt:lpstr>Přízvuk – odpověď 3.</vt:lpstr>
      <vt:lpstr>Přízvuk – otázka 4.</vt:lpstr>
      <vt:lpstr>Přízvuk – odpověď 4.</vt:lpstr>
      <vt:lpstr>Přízvuk – odpověď 4.</vt:lpstr>
      <vt:lpstr>Přízvuk – otázka 5.</vt:lpstr>
      <vt:lpstr>Přízvuk – odpověď 5.</vt:lpstr>
      <vt:lpstr>Přízvuk – otázka 6.</vt:lpstr>
      <vt:lpstr>Přízvuk – odpověď 6.</vt:lpstr>
      <vt:lpstr>Přízvuk – otázka 7. podtrhni přízvučnou slabiku a v případě potřeby doplň grafický přízvuk </vt:lpstr>
      <vt:lpstr>Přízvuk – odpověď 7.</vt:lpstr>
      <vt:lpstr>Dialektologie – otázka 1</vt:lpstr>
      <vt:lpstr>Dialektologie – odpověď 1  </vt:lpstr>
      <vt:lpstr>Dialektologie – otázka 2</vt:lpstr>
      <vt:lpstr>Prezentace aplikace PowerPoint</vt:lpstr>
      <vt:lpstr>Dialektologie – otázka 3</vt:lpstr>
      <vt:lpstr>Dialektologie – odpověď 3</vt:lpstr>
      <vt:lpstr>Dialektologie – otázka 4</vt:lpstr>
      <vt:lpstr>Dialektologie – odpověď 4</vt:lpstr>
      <vt:lpstr>Dialektologie – otázka 5</vt:lpstr>
      <vt:lpstr>Dialektologie – odpověď 5</vt:lpstr>
      <vt:lpstr>Hlásky – obecně – otázka 1</vt:lpstr>
      <vt:lpstr>Hlásky – obecně – odpověď 1</vt:lpstr>
      <vt:lpstr>Hlásky – obecně – otázka 2</vt:lpstr>
      <vt:lpstr>Hlásky – obecně – otázka 2</vt:lpstr>
      <vt:lpstr>Samohlásky – otázka 1</vt:lpstr>
      <vt:lpstr>Samohlásky – odpověď 1</vt:lpstr>
      <vt:lpstr>Samohlásky – otázka 2</vt:lpstr>
      <vt:lpstr>Samohlásky – odpověď 2</vt:lpstr>
      <vt:lpstr>Samohlásky – otázka 3</vt:lpstr>
      <vt:lpstr>Samohlásky – odpověď 3</vt:lpstr>
      <vt:lpstr>Samohlásky – otázka 4</vt:lpstr>
      <vt:lpstr>Samohlásky – odpověď 4</vt:lpstr>
      <vt:lpstr>Samohlásky – otázka 5</vt:lpstr>
      <vt:lpstr>Samohlásky – odpověď 5</vt:lpstr>
      <vt:lpstr>Samohlásky – otázka 6</vt:lpstr>
      <vt:lpstr>Samohlásky – odpověď 6</vt:lpstr>
      <vt:lpstr>Samohlásky – otázka 7</vt:lpstr>
      <vt:lpstr>Samohlásky – odpověď 7</vt:lpstr>
      <vt:lpstr>Samohlásky – otázka 8</vt:lpstr>
      <vt:lpstr>Samohlásky – odpověď 8</vt:lpstr>
      <vt:lpstr>Samohlásky – otázka 9</vt:lpstr>
      <vt:lpstr>Samohlásky – odpověď 9</vt:lpstr>
      <vt:lpstr>Samohlásky – otázka 10</vt:lpstr>
      <vt:lpstr>Samohlásky – odpověď 10</vt:lpstr>
      <vt:lpstr>Samohlásky – otázka 11</vt:lpstr>
      <vt:lpstr>Samohlásky – odpověď 11</vt:lpstr>
      <vt:lpstr>Samohlásky – otázka 12</vt:lpstr>
      <vt:lpstr>Samohlásky – odpověď 12</vt:lpstr>
      <vt:lpstr>DIFTONGY  – otázka 1 </vt:lpstr>
      <vt:lpstr>DIFTONGY – odpověď 1</vt:lpstr>
      <vt:lpstr>DIFTONGY – odpověď 1</vt:lpstr>
      <vt:lpstr>DIFTONGY – odpověď 1</vt:lpstr>
      <vt:lpstr>DIFTONGY– otázka 2</vt:lpstr>
      <vt:lpstr>DIFTONGY – odpověď 2</vt:lpstr>
      <vt:lpstr>DIFTONGY– otázka 3</vt:lpstr>
      <vt:lpstr>DIFTONGY– odpověď 3</vt:lpstr>
      <vt:lpstr>DIFTONGY– otázka 4</vt:lpstr>
      <vt:lpstr>DIFTONGY– odpoveď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105</cp:revision>
  <dcterms:created xsi:type="dcterms:W3CDTF">2018-10-19T09:11:26Z</dcterms:created>
  <dcterms:modified xsi:type="dcterms:W3CDTF">2021-11-28T16:33:59Z</dcterms:modified>
</cp:coreProperties>
</file>