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56" r:id="rId2"/>
    <p:sldId id="301" r:id="rId3"/>
    <p:sldId id="278" r:id="rId4"/>
    <p:sldId id="289" r:id="rId5"/>
    <p:sldId id="290" r:id="rId6"/>
    <p:sldId id="279" r:id="rId7"/>
    <p:sldId id="280" r:id="rId8"/>
    <p:sldId id="281" r:id="rId9"/>
    <p:sldId id="282" r:id="rId10"/>
    <p:sldId id="300" r:id="rId11"/>
    <p:sldId id="283" r:id="rId12"/>
    <p:sldId id="284" r:id="rId13"/>
    <p:sldId id="303" r:id="rId14"/>
    <p:sldId id="304" r:id="rId15"/>
    <p:sldId id="305" r:id="rId16"/>
    <p:sldId id="285" r:id="rId17"/>
    <p:sldId id="286" r:id="rId18"/>
    <p:sldId id="307" r:id="rId19"/>
    <p:sldId id="295" r:id="rId20"/>
    <p:sldId id="287" r:id="rId21"/>
    <p:sldId id="288" r:id="rId22"/>
    <p:sldId id="291" r:id="rId23"/>
    <p:sldId id="292" r:id="rId24"/>
    <p:sldId id="293" r:id="rId25"/>
    <p:sldId id="263" r:id="rId26"/>
    <p:sldId id="269" r:id="rId27"/>
    <p:sldId id="274" r:id="rId28"/>
    <p:sldId id="270" r:id="rId29"/>
    <p:sldId id="273" r:id="rId30"/>
    <p:sldId id="308" r:id="rId31"/>
    <p:sldId id="309" r:id="rId32"/>
    <p:sldId id="310" r:id="rId33"/>
    <p:sldId id="311" r:id="rId34"/>
    <p:sldId id="312" r:id="rId35"/>
    <p:sldId id="272" r:id="rId36"/>
    <p:sldId id="275" r:id="rId37"/>
    <p:sldId id="271" r:id="rId38"/>
    <p:sldId id="296" r:id="rId39"/>
    <p:sldId id="302" r:id="rId40"/>
    <p:sldId id="276" r:id="rId41"/>
    <p:sldId id="306" r:id="rId42"/>
    <p:sldId id="297" r:id="rId43"/>
    <p:sldId id="277" r:id="rId44"/>
    <p:sldId id="298" r:id="rId45"/>
    <p:sldId id="299" r:id="rId46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4D27A027-CFD6-4663-A029-A5CA8FEEB207}"/>
              </a:ext>
            </a:extLst>
          </p:cNvPr>
          <p:cNvGrpSpPr>
            <a:grpSpLocks/>
          </p:cNvGrpSpPr>
          <p:nvPr/>
        </p:nvGrpSpPr>
        <p:grpSpPr bwMode="auto">
          <a:xfrm>
            <a:off x="-7938" y="-7938"/>
            <a:ext cx="9170988" cy="6873876"/>
            <a:chOff x="-8466" y="-8468"/>
            <a:chExt cx="9171316" cy="6874935"/>
          </a:xfrm>
        </p:grpSpPr>
        <p:cxnSp>
          <p:nvCxnSpPr>
            <p:cNvPr id="5" name="Straight Connector 27">
              <a:extLst>
                <a:ext uri="{FF2B5EF4-FFF2-40B4-BE49-F238E27FC236}">
                  <a16:creationId xmlns:a16="http://schemas.microsoft.com/office/drawing/2014/main" id="{FDA9CB65-ACCD-4FF1-996C-0E4266EE2F59}"/>
                </a:ext>
              </a:extLst>
            </p:cNvPr>
            <p:cNvCxnSpPr/>
            <p:nvPr/>
          </p:nvCxnSpPr>
          <p:spPr>
            <a:xfrm flipV="1">
              <a:off x="5130456" y="4175239"/>
              <a:ext cx="4022869" cy="268328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28">
              <a:extLst>
                <a:ext uri="{FF2B5EF4-FFF2-40B4-BE49-F238E27FC236}">
                  <a16:creationId xmlns:a16="http://schemas.microsoft.com/office/drawing/2014/main" id="{4F55664D-71C5-4D22-A0BB-525B8D982114}"/>
                </a:ext>
              </a:extLst>
            </p:cNvPr>
            <p:cNvCxnSpPr/>
            <p:nvPr/>
          </p:nvCxnSpPr>
          <p:spPr>
            <a:xfrm>
              <a:off x="7043462" y="-529"/>
              <a:ext cx="1217656" cy="685905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29">
              <a:extLst>
                <a:ext uri="{FF2B5EF4-FFF2-40B4-BE49-F238E27FC236}">
                  <a16:creationId xmlns:a16="http://schemas.microsoft.com/office/drawing/2014/main" id="{124E1B5C-6A3C-4F96-BB83-FCCE14B0ADEA}"/>
                </a:ext>
              </a:extLst>
            </p:cNvPr>
            <p:cNvSpPr/>
            <p:nvPr/>
          </p:nvSpPr>
          <p:spPr>
            <a:xfrm>
              <a:off x="6892644" y="-529"/>
              <a:ext cx="2268619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30">
              <a:extLst>
                <a:ext uri="{FF2B5EF4-FFF2-40B4-BE49-F238E27FC236}">
                  <a16:creationId xmlns:a16="http://schemas.microsoft.com/office/drawing/2014/main" id="{F953A08E-7DDA-402D-9909-4D9DD7987CE0}"/>
                </a:ext>
              </a:extLst>
            </p:cNvPr>
            <p:cNvSpPr/>
            <p:nvPr/>
          </p:nvSpPr>
          <p:spPr>
            <a:xfrm>
              <a:off x="7205393" y="-8468"/>
              <a:ext cx="1947932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31">
              <a:extLst>
                <a:ext uri="{FF2B5EF4-FFF2-40B4-BE49-F238E27FC236}">
                  <a16:creationId xmlns:a16="http://schemas.microsoft.com/office/drawing/2014/main" id="{08EEB038-D991-4193-A982-A5D915BDA452}"/>
                </a:ext>
              </a:extLst>
            </p:cNvPr>
            <p:cNvSpPr/>
            <p:nvPr/>
          </p:nvSpPr>
          <p:spPr>
            <a:xfrm>
              <a:off x="6638635" y="3919613"/>
              <a:ext cx="251310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32">
              <a:extLst>
                <a:ext uri="{FF2B5EF4-FFF2-40B4-BE49-F238E27FC236}">
                  <a16:creationId xmlns:a16="http://schemas.microsoft.com/office/drawing/2014/main" id="{E079BACE-74F4-4324-95B9-FF462DDBD425}"/>
                </a:ext>
              </a:extLst>
            </p:cNvPr>
            <p:cNvSpPr/>
            <p:nvPr/>
          </p:nvSpPr>
          <p:spPr>
            <a:xfrm>
              <a:off x="7010123" y="-8468"/>
              <a:ext cx="2143202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BA4C69ED-828B-46DB-8E22-5D861425DCAE}"/>
                </a:ext>
              </a:extLst>
            </p:cNvPr>
            <p:cNvSpPr/>
            <p:nvPr/>
          </p:nvSpPr>
          <p:spPr>
            <a:xfrm>
              <a:off x="8296044" y="-8468"/>
              <a:ext cx="857281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5A111FE4-D47B-4E65-A31B-4FAC9DCDFB59}"/>
                </a:ext>
              </a:extLst>
            </p:cNvPr>
            <p:cNvSpPr/>
            <p:nvPr/>
          </p:nvSpPr>
          <p:spPr>
            <a:xfrm>
              <a:off x="8094425" y="-8468"/>
              <a:ext cx="1066838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35">
              <a:extLst>
                <a:ext uri="{FF2B5EF4-FFF2-40B4-BE49-F238E27FC236}">
                  <a16:creationId xmlns:a16="http://schemas.microsoft.com/office/drawing/2014/main" id="{FCD41033-1903-42E5-85F7-5423EFFD9502}"/>
                </a:ext>
              </a:extLst>
            </p:cNvPr>
            <p:cNvSpPr/>
            <p:nvPr/>
          </p:nvSpPr>
          <p:spPr>
            <a:xfrm>
              <a:off x="8069024" y="4894488"/>
              <a:ext cx="1093826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5772E0A1-0E0C-4EF9-AB7A-F869E9CD2724}"/>
                </a:ext>
              </a:extLst>
            </p:cNvPr>
            <p:cNvSpPr/>
            <p:nvPr/>
          </p:nvSpPr>
          <p:spPr>
            <a:xfrm>
              <a:off x="-8466" y="-8468"/>
              <a:ext cx="863632" cy="5698416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175C2F19-FFCA-4FA2-882E-F4D8901C4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E83A9B76-10D5-4FA7-929F-FAA1EACAA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CA8480EB-BCD6-4E20-828D-BE2F4F23C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9CBBF-E837-4A25-BEC2-F7D8498B0F79}" type="slidenum">
              <a:rPr lang="pt-PT" altLang="cs-CZ"/>
              <a:pPr>
                <a:defRPr/>
              </a:pPr>
              <a:t>‹#›</a:t>
            </a:fld>
            <a:endParaRPr lang="pt-PT" altLang="cs-CZ"/>
          </a:p>
        </p:txBody>
      </p:sp>
    </p:spTree>
    <p:extLst>
      <p:ext uri="{BB962C8B-B14F-4D97-AF65-F5344CB8AC3E}">
        <p14:creationId xmlns:p14="http://schemas.microsoft.com/office/powerpoint/2010/main" val="1345506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65FBB6-E674-4055-88D1-F1570F548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D6F0F-32C3-4FEF-A34A-F7569D931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B1D30F-12E4-46EF-827C-4A31CE83B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51CDC-73CA-40B1-AECD-73AFBC2AACE1}" type="slidenum">
              <a:rPr lang="pt-PT" altLang="cs-CZ"/>
              <a:pPr>
                <a:defRPr/>
              </a:pPr>
              <a:t>‹#›</a:t>
            </a:fld>
            <a:endParaRPr lang="pt-PT" altLang="cs-CZ"/>
          </a:p>
        </p:txBody>
      </p:sp>
    </p:spTree>
    <p:extLst>
      <p:ext uri="{BB962C8B-B14F-4D97-AF65-F5344CB8AC3E}">
        <p14:creationId xmlns:p14="http://schemas.microsoft.com/office/powerpoint/2010/main" val="3883531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>
            <a:extLst>
              <a:ext uri="{FF2B5EF4-FFF2-40B4-BE49-F238E27FC236}">
                <a16:creationId xmlns:a16="http://schemas.microsoft.com/office/drawing/2014/main" id="{3008E734-58F5-4C9B-A029-C5BBEF4D6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790575"/>
            <a:ext cx="4572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cs-CZ" sz="8000">
                <a:solidFill>
                  <a:srgbClr val="9FE0F5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24">
            <a:extLst>
              <a:ext uri="{FF2B5EF4-FFF2-40B4-BE49-F238E27FC236}">
                <a16:creationId xmlns:a16="http://schemas.microsoft.com/office/drawing/2014/main" id="{34A26F01-2FD1-4D07-B34D-C4296BB89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8463" y="2886075"/>
            <a:ext cx="4572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cs-CZ" sz="8000">
                <a:solidFill>
                  <a:srgbClr val="9FE0F5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B7B10CB-EBE2-4005-A862-039084ADC96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97C19BF-3C28-4EDF-999A-1A5C33B057F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26DD662-9F8C-4DAA-AC15-36C78EAEF69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3F4B7-FD65-467B-9BB8-388004596516}" type="slidenum">
              <a:rPr lang="pt-PT" altLang="cs-CZ"/>
              <a:pPr>
                <a:defRPr/>
              </a:pPr>
              <a:t>‹#›</a:t>
            </a:fld>
            <a:endParaRPr lang="pt-PT" altLang="cs-CZ"/>
          </a:p>
        </p:txBody>
      </p:sp>
    </p:spTree>
    <p:extLst>
      <p:ext uri="{BB962C8B-B14F-4D97-AF65-F5344CB8AC3E}">
        <p14:creationId xmlns:p14="http://schemas.microsoft.com/office/powerpoint/2010/main" val="1805576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0A1F9D-D01B-4970-B05A-B6CB348DC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FE7F9-E853-44E2-B2E1-4E340B9A3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F2DF4-C9E6-4C0E-91EC-B89905205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4059E-39FE-4A62-8C79-D1FCCFF9CA3E}" type="slidenum">
              <a:rPr lang="pt-PT" altLang="cs-CZ"/>
              <a:pPr>
                <a:defRPr/>
              </a:pPr>
              <a:t>‹#›</a:t>
            </a:fld>
            <a:endParaRPr lang="pt-PT" altLang="cs-CZ"/>
          </a:p>
        </p:txBody>
      </p:sp>
    </p:spTree>
    <p:extLst>
      <p:ext uri="{BB962C8B-B14F-4D97-AF65-F5344CB8AC3E}">
        <p14:creationId xmlns:p14="http://schemas.microsoft.com/office/powerpoint/2010/main" val="2500142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>
            <a:extLst>
              <a:ext uri="{FF2B5EF4-FFF2-40B4-BE49-F238E27FC236}">
                <a16:creationId xmlns:a16="http://schemas.microsoft.com/office/drawing/2014/main" id="{F739A611-4681-45CF-8412-9371434B0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790575"/>
            <a:ext cx="4572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cs-CZ" sz="8000">
                <a:solidFill>
                  <a:srgbClr val="9FE0F5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24">
            <a:extLst>
              <a:ext uri="{FF2B5EF4-FFF2-40B4-BE49-F238E27FC236}">
                <a16:creationId xmlns:a16="http://schemas.microsoft.com/office/drawing/2014/main" id="{66D2FF40-8F79-4988-981A-CBE959B5D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8463" y="2886075"/>
            <a:ext cx="4572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cs-CZ" sz="8000">
                <a:solidFill>
                  <a:srgbClr val="9FE0F5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CEEDF55-696E-4DCA-944D-80A03598C85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703507E-F9C6-4E2C-A29A-09FBD472CBF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42F498D-C3D9-45E1-BE27-10DBB8A6007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830D7-9403-4F93-97CD-09F387984B51}" type="slidenum">
              <a:rPr lang="pt-PT" altLang="cs-CZ"/>
              <a:pPr>
                <a:defRPr/>
              </a:pPr>
              <a:t>‹#›</a:t>
            </a:fld>
            <a:endParaRPr lang="pt-PT" altLang="cs-CZ"/>
          </a:p>
        </p:txBody>
      </p:sp>
    </p:spTree>
    <p:extLst>
      <p:ext uri="{BB962C8B-B14F-4D97-AF65-F5344CB8AC3E}">
        <p14:creationId xmlns:p14="http://schemas.microsoft.com/office/powerpoint/2010/main" val="7985973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1FE62B1-32AC-41BE-B0E6-21D12778718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7C78398-37FD-4690-8264-7D42D5B485B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EC9D959-1128-4CAC-9EC5-F32A86A8B71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5D40BD-7494-4598-95D6-70735A25A7C8}" type="slidenum">
              <a:rPr lang="pt-PT" altLang="cs-CZ"/>
              <a:pPr>
                <a:defRPr/>
              </a:pPr>
              <a:t>‹#›</a:t>
            </a:fld>
            <a:endParaRPr lang="pt-PT" altLang="cs-CZ"/>
          </a:p>
        </p:txBody>
      </p:sp>
    </p:spTree>
    <p:extLst>
      <p:ext uri="{BB962C8B-B14F-4D97-AF65-F5344CB8AC3E}">
        <p14:creationId xmlns:p14="http://schemas.microsoft.com/office/powerpoint/2010/main" val="867715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DB5C5-088F-46CB-98FA-8616D513B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E5495B-8377-45CF-ADFF-709BAC6AC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83A6D0-B7AD-44BC-B808-A13C6B6CD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5DDD6-93F7-4B48-8887-5E6F8CB40C2A}" type="slidenum">
              <a:rPr lang="pt-PT" altLang="cs-CZ"/>
              <a:pPr>
                <a:defRPr/>
              </a:pPr>
              <a:t>‹#›</a:t>
            </a:fld>
            <a:endParaRPr lang="pt-PT" altLang="cs-CZ"/>
          </a:p>
        </p:txBody>
      </p:sp>
    </p:spTree>
    <p:extLst>
      <p:ext uri="{BB962C8B-B14F-4D97-AF65-F5344CB8AC3E}">
        <p14:creationId xmlns:p14="http://schemas.microsoft.com/office/powerpoint/2010/main" val="3489440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EFBF3-1C06-452B-8472-514D437E6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DDB1E-61F0-408A-AD7E-39094BE11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76CEE8-B04D-41BE-9638-87E314B25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175DA-71FA-49B5-8F8F-98555836BD40}" type="slidenum">
              <a:rPr lang="pt-PT" altLang="cs-CZ"/>
              <a:pPr>
                <a:defRPr/>
              </a:pPr>
              <a:t>‹#›</a:t>
            </a:fld>
            <a:endParaRPr lang="pt-PT" altLang="cs-CZ"/>
          </a:p>
        </p:txBody>
      </p:sp>
    </p:spTree>
    <p:extLst>
      <p:ext uri="{BB962C8B-B14F-4D97-AF65-F5344CB8AC3E}">
        <p14:creationId xmlns:p14="http://schemas.microsoft.com/office/powerpoint/2010/main" val="1876834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F8FFA4-D6EA-467D-A90F-65600E80D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24E99F-7548-4152-A98C-422A46B3B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7445E6-7FC7-4C56-998A-064FD69DF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20CBA-5748-49F7-A708-E78A819B45C4}" type="slidenum">
              <a:rPr lang="pt-PT" altLang="cs-CZ"/>
              <a:pPr>
                <a:defRPr/>
              </a:pPr>
              <a:t>‹#›</a:t>
            </a:fld>
            <a:endParaRPr lang="pt-PT" altLang="cs-CZ"/>
          </a:p>
        </p:txBody>
      </p:sp>
    </p:spTree>
    <p:extLst>
      <p:ext uri="{BB962C8B-B14F-4D97-AF65-F5344CB8AC3E}">
        <p14:creationId xmlns:p14="http://schemas.microsoft.com/office/powerpoint/2010/main" val="2716603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C7F38A-924B-4171-9B87-A98035EA5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4036A7-53F0-47E0-B9DD-EAC33DDCC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8D158-120C-437F-B60E-4509C20A8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FDDE3-576C-4842-BC55-1DB27F48BE0E}" type="slidenum">
              <a:rPr lang="pt-PT" altLang="cs-CZ"/>
              <a:pPr>
                <a:defRPr/>
              </a:pPr>
              <a:t>‹#›</a:t>
            </a:fld>
            <a:endParaRPr lang="pt-PT" altLang="cs-CZ"/>
          </a:p>
        </p:txBody>
      </p:sp>
    </p:spTree>
    <p:extLst>
      <p:ext uri="{BB962C8B-B14F-4D97-AF65-F5344CB8AC3E}">
        <p14:creationId xmlns:p14="http://schemas.microsoft.com/office/powerpoint/2010/main" val="428217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638E7BC-DE22-4D3F-90F4-361439C4A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035D256-3B0A-472C-B751-EE0A425B0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16B77A1-FBA3-4A71-89D0-C34BD5261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287EF-EF2F-4932-8C3A-D8579216607D}" type="slidenum">
              <a:rPr lang="pt-PT" altLang="cs-CZ"/>
              <a:pPr>
                <a:defRPr/>
              </a:pPr>
              <a:t>‹#›</a:t>
            </a:fld>
            <a:endParaRPr lang="pt-PT" altLang="cs-CZ"/>
          </a:p>
        </p:txBody>
      </p:sp>
    </p:spTree>
    <p:extLst>
      <p:ext uri="{BB962C8B-B14F-4D97-AF65-F5344CB8AC3E}">
        <p14:creationId xmlns:p14="http://schemas.microsoft.com/office/powerpoint/2010/main" val="481866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FC53ED8-54D7-4FE2-8439-8F2E96CED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70FC8CB-3351-430F-A198-311FD105A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3AFE87B-8637-4F3F-BA23-C0EC61DDB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81341-FFE2-49F1-AB66-B389310F674F}" type="slidenum">
              <a:rPr lang="pt-PT" altLang="cs-CZ"/>
              <a:pPr>
                <a:defRPr/>
              </a:pPr>
              <a:t>‹#›</a:t>
            </a:fld>
            <a:endParaRPr lang="pt-PT" altLang="cs-CZ"/>
          </a:p>
        </p:txBody>
      </p:sp>
    </p:spTree>
    <p:extLst>
      <p:ext uri="{BB962C8B-B14F-4D97-AF65-F5344CB8AC3E}">
        <p14:creationId xmlns:p14="http://schemas.microsoft.com/office/powerpoint/2010/main" val="364154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1811ADF-8093-4F60-A3E7-B180F5AC2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E683760-346F-4DA5-9E89-C689181D9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F31AB5B-4DA0-4575-94E3-78EBFED2C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E351A-8F1D-4551-8F0B-DD53FD103AD3}" type="slidenum">
              <a:rPr lang="pt-PT" altLang="cs-CZ"/>
              <a:pPr>
                <a:defRPr/>
              </a:pPr>
              <a:t>‹#›</a:t>
            </a:fld>
            <a:endParaRPr lang="pt-PT" altLang="cs-CZ"/>
          </a:p>
        </p:txBody>
      </p:sp>
    </p:spTree>
    <p:extLst>
      <p:ext uri="{BB962C8B-B14F-4D97-AF65-F5344CB8AC3E}">
        <p14:creationId xmlns:p14="http://schemas.microsoft.com/office/powerpoint/2010/main" val="2191186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589CDEC-2B01-4377-A126-6C85C511B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9C15D66-562D-4D68-9BD2-C84F7BD4B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03889AA-BCE3-4468-A3F8-9241A843A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E5AFC-9AFC-4515-BE32-7F917BCBE0AD}" type="slidenum">
              <a:rPr lang="pt-PT" altLang="cs-CZ"/>
              <a:pPr>
                <a:defRPr/>
              </a:pPr>
              <a:t>‹#›</a:t>
            </a:fld>
            <a:endParaRPr lang="pt-PT" altLang="cs-CZ"/>
          </a:p>
        </p:txBody>
      </p:sp>
    </p:spTree>
    <p:extLst>
      <p:ext uri="{BB962C8B-B14F-4D97-AF65-F5344CB8AC3E}">
        <p14:creationId xmlns:p14="http://schemas.microsoft.com/office/powerpoint/2010/main" val="168205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B84D7A-81F3-427A-9CD0-E1FDA891D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83AC79F-85C2-4CDD-B71B-1243E3A94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D2ED85-5B9F-4F9F-824E-E691C1E33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324DD-4CAD-45B2-AEAE-F89AF4A24E95}" type="slidenum">
              <a:rPr lang="pt-PT" altLang="cs-CZ"/>
              <a:pPr>
                <a:defRPr/>
              </a:pPr>
              <a:t>‹#›</a:t>
            </a:fld>
            <a:endParaRPr lang="pt-PT" altLang="cs-CZ"/>
          </a:p>
        </p:txBody>
      </p:sp>
    </p:spTree>
    <p:extLst>
      <p:ext uri="{BB962C8B-B14F-4D97-AF65-F5344CB8AC3E}">
        <p14:creationId xmlns:p14="http://schemas.microsoft.com/office/powerpoint/2010/main" val="2049488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401DA9A-D714-4FC8-BACA-DC6813ECD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285E39C-69BD-4FFC-B101-B149BAE78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40E55EA-9D3E-4519-A752-2F2C403ED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18173-22CB-4633-957C-3740129E07D5}" type="slidenum">
              <a:rPr lang="pt-PT" altLang="cs-CZ"/>
              <a:pPr>
                <a:defRPr/>
              </a:pPr>
              <a:t>‹#›</a:t>
            </a:fld>
            <a:endParaRPr lang="pt-PT" altLang="cs-CZ"/>
          </a:p>
        </p:txBody>
      </p:sp>
    </p:spTree>
    <p:extLst>
      <p:ext uri="{BB962C8B-B14F-4D97-AF65-F5344CB8AC3E}">
        <p14:creationId xmlns:p14="http://schemas.microsoft.com/office/powerpoint/2010/main" val="1557005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6">
            <a:extLst>
              <a:ext uri="{FF2B5EF4-FFF2-40B4-BE49-F238E27FC236}">
                <a16:creationId xmlns:a16="http://schemas.microsoft.com/office/drawing/2014/main" id="{3495465B-B327-4A5F-8665-883370041A8F}"/>
              </a:ext>
            </a:extLst>
          </p:cNvPr>
          <p:cNvGrpSpPr>
            <a:grpSpLocks/>
          </p:cNvGrpSpPr>
          <p:nvPr/>
        </p:nvGrpSpPr>
        <p:grpSpPr bwMode="auto">
          <a:xfrm>
            <a:off x="-7938" y="-7938"/>
            <a:ext cx="9170988" cy="6873876"/>
            <a:chOff x="-8467" y="-8468"/>
            <a:chExt cx="9171317" cy="6874935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CD8506D-4F1A-4F7F-BB1A-6C2CB8904618}"/>
                </a:ext>
              </a:extLst>
            </p:cNvPr>
            <p:cNvSpPr/>
            <p:nvPr/>
          </p:nvSpPr>
          <p:spPr>
            <a:xfrm>
              <a:off x="-8467" y="4013290"/>
              <a:ext cx="457217" cy="285317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6CDDC92-2876-4FB0-ACE8-12082EE3C6CA}"/>
                </a:ext>
              </a:extLst>
            </p:cNvPr>
            <p:cNvCxnSpPr/>
            <p:nvPr/>
          </p:nvCxnSpPr>
          <p:spPr>
            <a:xfrm flipV="1">
              <a:off x="5130455" y="4175239"/>
              <a:ext cx="4022869" cy="268328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BC5C990-C97E-4FAD-A32F-6C857EBC4B5E}"/>
                </a:ext>
              </a:extLst>
            </p:cNvPr>
            <p:cNvCxnSpPr/>
            <p:nvPr/>
          </p:nvCxnSpPr>
          <p:spPr>
            <a:xfrm>
              <a:off x="7043462" y="-529"/>
              <a:ext cx="1217656" cy="685905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35A04509-F349-4040-8D5F-9772E2DEC225}"/>
                </a:ext>
              </a:extLst>
            </p:cNvPr>
            <p:cNvSpPr/>
            <p:nvPr/>
          </p:nvSpPr>
          <p:spPr>
            <a:xfrm>
              <a:off x="6892644" y="-529"/>
              <a:ext cx="2268619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D36B551-0896-4B77-81CA-63449965410E}"/>
                </a:ext>
              </a:extLst>
            </p:cNvPr>
            <p:cNvSpPr/>
            <p:nvPr/>
          </p:nvSpPr>
          <p:spPr>
            <a:xfrm>
              <a:off x="7205393" y="-8468"/>
              <a:ext cx="1947932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71C6603-BB52-43FF-85BB-E5CA1E4E68E3}"/>
                </a:ext>
              </a:extLst>
            </p:cNvPr>
            <p:cNvSpPr/>
            <p:nvPr/>
          </p:nvSpPr>
          <p:spPr>
            <a:xfrm>
              <a:off x="6638634" y="3919613"/>
              <a:ext cx="251310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819A67C8-8443-4343-B993-26D2A63C15EF}"/>
                </a:ext>
              </a:extLst>
            </p:cNvPr>
            <p:cNvSpPr/>
            <p:nvPr/>
          </p:nvSpPr>
          <p:spPr>
            <a:xfrm>
              <a:off x="7010123" y="-8468"/>
              <a:ext cx="2143202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2FBF774-4CDE-421F-99BE-B8744E846C3A}"/>
                </a:ext>
              </a:extLst>
            </p:cNvPr>
            <p:cNvSpPr/>
            <p:nvPr/>
          </p:nvSpPr>
          <p:spPr>
            <a:xfrm>
              <a:off x="8296044" y="-8468"/>
              <a:ext cx="857281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4C34E67-3961-4F97-95CC-DF781EC8D174}"/>
                </a:ext>
              </a:extLst>
            </p:cNvPr>
            <p:cNvSpPr/>
            <p:nvPr/>
          </p:nvSpPr>
          <p:spPr>
            <a:xfrm>
              <a:off x="8094425" y="-8468"/>
              <a:ext cx="1066838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4A5DD0AC-D1B7-413F-BCE5-FED69F930828}"/>
                </a:ext>
              </a:extLst>
            </p:cNvPr>
            <p:cNvSpPr/>
            <p:nvPr/>
          </p:nvSpPr>
          <p:spPr>
            <a:xfrm>
              <a:off x="8069024" y="4894488"/>
              <a:ext cx="1093826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1FD887-0CDC-4A88-ADE3-FAE35922C1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09600"/>
            <a:ext cx="634841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  <a:endParaRPr lang="en-US" alt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6B29BB-B826-48D8-BAEF-6CC28ED783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160588"/>
            <a:ext cx="6348413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Po kliknutí můžete upravovat styly textu v předloze.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4F0A25-18C7-4105-9524-6F0D2FCBB1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05438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BBB73-BB0E-48D5-8E87-B4B0998930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042025"/>
            <a:ext cx="462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AFBB7-FA83-40D2-AE8A-7974B23087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45250" y="6042025"/>
            <a:ext cx="51276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D8C4217C-4CA2-4F7F-8A46-11AD5BED1B2C}" type="slidenum">
              <a:rPr lang="pt-PT" altLang="cs-CZ"/>
              <a:pPr>
                <a:defRPr/>
              </a:pPr>
              <a:t>‹#›</a:t>
            </a:fld>
            <a:endParaRPr lang="pt-PT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31" r:id="rId11"/>
    <p:sldLayoutId id="2147483826" r:id="rId12"/>
    <p:sldLayoutId id="2147483832" r:id="rId13"/>
    <p:sldLayoutId id="2147483827" r:id="rId14"/>
    <p:sldLayoutId id="2147483828" r:id="rId15"/>
    <p:sldLayoutId id="2147483829" r:id="rId16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pt.wikipedia.org/wiki/Indon%C3%A9sia" TargetMode="External"/><Relationship Id="rId13" Type="http://schemas.openxmlformats.org/officeDocument/2006/relationships/image" Target="../media/image5.png"/><Relationship Id="rId3" Type="http://schemas.openxmlformats.org/officeDocument/2006/relationships/hyperlink" Target="https://pt.wikipedia.org/wiki/Goa" TargetMode="External"/><Relationship Id="rId7" Type="http://schemas.openxmlformats.org/officeDocument/2006/relationships/hyperlink" Target="https://pt.wikipedia.org/wiki/Flores_(Indon%C3%A9sia)" TargetMode="External"/><Relationship Id="rId12" Type="http://schemas.openxmlformats.org/officeDocument/2006/relationships/hyperlink" Target="https://pt.wikipedia.org/wiki/Caribe" TargetMode="External"/><Relationship Id="rId17" Type="http://schemas.openxmlformats.org/officeDocument/2006/relationships/image" Target="../media/image9.png"/><Relationship Id="rId2" Type="http://schemas.openxmlformats.org/officeDocument/2006/relationships/hyperlink" Target="https://pt.wikipedia.org/wiki/Dam%C3%A3o_e_Diu" TargetMode="Externa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t.wikipedia.org/wiki/Mal%C3%A1sia" TargetMode="External"/><Relationship Id="rId11" Type="http://schemas.openxmlformats.org/officeDocument/2006/relationships/hyperlink" Target="https://pt.wikipedia.org/wiki/Ilhas_ABC" TargetMode="External"/><Relationship Id="rId5" Type="http://schemas.openxmlformats.org/officeDocument/2006/relationships/hyperlink" Target="https://pt.wikipedia.org/wiki/Malaca" TargetMode="External"/><Relationship Id="rId15" Type="http://schemas.openxmlformats.org/officeDocument/2006/relationships/image" Target="../media/image7.png"/><Relationship Id="rId10" Type="http://schemas.openxmlformats.org/officeDocument/2006/relationships/hyperlink" Target="https://pt.wikipedia.org/wiki/Sri_Lanka" TargetMode="External"/><Relationship Id="rId4" Type="http://schemas.openxmlformats.org/officeDocument/2006/relationships/hyperlink" Target="https://pt.wikipedia.org/wiki/%C3%8Dndia" TargetMode="External"/><Relationship Id="rId9" Type="http://schemas.openxmlformats.org/officeDocument/2006/relationships/hyperlink" Target="https://pt.wikipedia.org/wiki/Batticaloa" TargetMode="External"/><Relationship Id="rId14" Type="http://schemas.openxmlformats.org/officeDocument/2006/relationships/image" Target="../media/image6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ncultura.pt/3-idiomas-de-origem-portuguesa-em-vias-de-extincao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Uzivatel\Downloads\video-45bee59d-4bb2-4597-89e2-d499282f259e-1663226146.mp4" TargetMode="External"/><Relationship Id="rId1" Type="http://schemas.microsoft.com/office/2007/relationships/media" Target="file:///C:\Users\Uzivatel\Downloads\video-45bee59d-4bb2-4597-89e2-d499282f259e-1663226146.mp4" TargetMode="Externa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hyperlink" Target="http://ncultura.pt/3-idiomas-de-origem-portuguesa-em-vias-de-extincao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Uzivatel\Downloads\video-12154fa6-4536-4045-b533-b75c72aab2d5-1662017543.mp4" TargetMode="External"/><Relationship Id="rId1" Type="http://schemas.microsoft.com/office/2007/relationships/media" Target="file:///C:\Users\Uzivatel\Downloads\video-12154fa6-4536-4045-b533-b75c72aab2d5-1662017543.mp4" TargetMode="Externa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jpeg"/><Relationship Id="rId5" Type="http://schemas.openxmlformats.org/officeDocument/2006/relationships/hyperlink" Target="https://www.stoplusjednicka.cz/macao-monte-carlo-orientu" TargetMode="External"/><Relationship Id="rId4" Type="http://schemas.openxmlformats.org/officeDocument/2006/relationships/hyperlink" Target="https://romanistika.phil.muni.cz/aktuality/macao-most-mezi-zapadem-a-orientem-rozhovor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Uzivatel\Downloads\VID_20220907_165401.mp4" TargetMode="External"/><Relationship Id="rId1" Type="http://schemas.microsoft.com/office/2007/relationships/media" Target="file:///C:\Users\Uzivatel\Downloads\VID_20220907_165401.mp4" TargetMode="Externa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hyperlink" Target="http://www.mariolucio.com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3.png"/><Relationship Id="rId5" Type="http://schemas.openxmlformats.org/officeDocument/2006/relationships/hyperlink" Target="https://www.youtube.com/watch?v=Hin8RdZ1IJU" TargetMode="External"/><Relationship Id="rId4" Type="http://schemas.openxmlformats.org/officeDocument/2006/relationships/hyperlink" Target="https://www.youtube.com/watch?v=i8uOPSF97WI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Zc4HGaoY70" TargetMode="External"/><Relationship Id="rId2" Type="http://schemas.openxmlformats.org/officeDocument/2006/relationships/hyperlink" Target="https://www.youtube.com/watch?v=RVaT7ESiWt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Nv4cUU_yzE" TargetMode="External"/><Relationship Id="rId2" Type="http://schemas.openxmlformats.org/officeDocument/2006/relationships/hyperlink" Target="https://www.youtube.com/watch?v=azx_3sbqwE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sfyutVLGEg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cob.coerll.utexas.edu/brazilpod/cob/animals-1/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SAiXRi6Rcsg" TargetMode="External"/><Relationship Id="rId4" Type="http://schemas.openxmlformats.org/officeDocument/2006/relationships/hyperlink" Target="https://www.youtube.com/watch?v=KtUVFX33_98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muGxskzBQw?feature=oembed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web.archive.org/web/20070930230102/http:/www.instituto-camoes.pt/cvc/hlp/geografia/som89.html" TargetMode="External"/><Relationship Id="rId13" Type="http://schemas.openxmlformats.org/officeDocument/2006/relationships/hyperlink" Target="https://www.wikiwand.com/pt/Portugu%C3%AAs_de_S%C3%A3o_Tom%C3%A9_e_Pr%C3%ADncipe" TargetMode="External"/><Relationship Id="rId3" Type="http://schemas.openxmlformats.org/officeDocument/2006/relationships/hyperlink" Target="https://www.wikiwand.com/pt/Portugu%C3%AAs_cabo-verdiano" TargetMode="External"/><Relationship Id="rId7" Type="http://schemas.openxmlformats.org/officeDocument/2006/relationships/hyperlink" Target="https://www.wikiwand.com/pt/Portugu%C3%AAs_de_Mo%C3%A7ambique" TargetMode="External"/><Relationship Id="rId12" Type="http://schemas.openxmlformats.org/officeDocument/2006/relationships/hyperlink" Target="https://web.archive.org/web/20071029040644/http:/www.instituto-camoes.pt/cvc/hlp/geografia/som92.html" TargetMode="External"/><Relationship Id="rId2" Type="http://schemas.openxmlformats.org/officeDocument/2006/relationships/hyperlink" Target="https://www.wikiwand.com/pt/Portugu%C3%AAs_de_Angol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eb.archive.org/web/20070930231937/http:/www.instituto-camoes.pt/cvc/hlp/geografia/som88.html" TargetMode="External"/><Relationship Id="rId11" Type="http://schemas.openxmlformats.org/officeDocument/2006/relationships/hyperlink" Target="https://www.wikiwand.com/pt/Portugu%C3%AAs_de_Macau" TargetMode="External"/><Relationship Id="rId5" Type="http://schemas.openxmlformats.org/officeDocument/2006/relationships/hyperlink" Target="https://www.wikiwand.com/pt/Portugu%C3%AAs_da_Guin%C3%A9-Bissau" TargetMode="External"/><Relationship Id="rId15" Type="http://schemas.openxmlformats.org/officeDocument/2006/relationships/hyperlink" Target="https://www.youtube.com/watch?v=8zlL3Fm5ueU" TargetMode="External"/><Relationship Id="rId10" Type="http://schemas.openxmlformats.org/officeDocument/2006/relationships/hyperlink" Target="https://web.archive.org/web/20071029040638/http:/www.instituto-camoes.pt/cvc/hlp/geografia/som84.html" TargetMode="External"/><Relationship Id="rId4" Type="http://schemas.openxmlformats.org/officeDocument/2006/relationships/hyperlink" Target="https://web.archive.org/web/20071020031533/http:/www.instituto-camoes.pt/cvc/hlp/geografia/som87.html" TargetMode="External"/><Relationship Id="rId9" Type="http://schemas.openxmlformats.org/officeDocument/2006/relationships/hyperlink" Target="https://www.wikiwand.com/pt/Portugu%C3%AAs_de_Timor-Leste" TargetMode="External"/><Relationship Id="rId14" Type="http://schemas.openxmlformats.org/officeDocument/2006/relationships/hyperlink" Target="https://web.archive.org/web/20070927224820/http:/www.instituto-camoes.pt/cvc/hlp/geografia/som83.html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slideplayer.com.br/slide/5250264/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guee.cz/%C4%8De%C5%A1tina-portugal%C5%A1tina" TargetMode="External"/><Relationship Id="rId3" Type="http://schemas.openxmlformats.org/officeDocument/2006/relationships/hyperlink" Target="http://www.portaldalinguaportuguesa.org/novoacordo.php?action=novoacordo&amp;act=list&amp;version=all" TargetMode="External"/><Relationship Id="rId7" Type="http://schemas.openxmlformats.org/officeDocument/2006/relationships/hyperlink" Target="https://korpus.cz/" TargetMode="External"/><Relationship Id="rId2" Type="http://schemas.openxmlformats.org/officeDocument/2006/relationships/hyperlink" Target="http://www.portaldalinguaportuguesa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ulete.com.br/" TargetMode="External"/><Relationship Id="rId5" Type="http://schemas.openxmlformats.org/officeDocument/2006/relationships/hyperlink" Target="https://dicionario.priberam.org/" TargetMode="External"/><Relationship Id="rId10" Type="http://schemas.openxmlformats.org/officeDocument/2006/relationships/hyperlink" Target="https://pt.forvo.com/" TargetMode="External"/><Relationship Id="rId4" Type="http://schemas.openxmlformats.org/officeDocument/2006/relationships/hyperlink" Target="https://voc.iilp.cplp.org/" TargetMode="External"/><Relationship Id="rId9" Type="http://schemas.openxmlformats.org/officeDocument/2006/relationships/hyperlink" Target="http://www.portaldalinguaportuguesa.org/index.php?action=fonetica&amp;act=change&amp;search=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pt.wikipedia.org/wiki/Mo%C3%A7ambique" TargetMode="External"/><Relationship Id="rId3" Type="http://schemas.openxmlformats.org/officeDocument/2006/relationships/hyperlink" Target="https://pt.wikipedia.org/wiki/Brasil" TargetMode="External"/><Relationship Id="rId7" Type="http://schemas.openxmlformats.org/officeDocument/2006/relationships/hyperlink" Target="https://pt.wikipedia.org/wiki/Macau" TargetMode="External"/><Relationship Id="rId2" Type="http://schemas.openxmlformats.org/officeDocument/2006/relationships/hyperlink" Target="https://pt.wikipedia.org/wiki/Angol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t.wikipedia.org/wiki/Guin%C3%A9-Bissau" TargetMode="External"/><Relationship Id="rId11" Type="http://schemas.openxmlformats.org/officeDocument/2006/relationships/hyperlink" Target="https://pt.wikipedia.org/wiki/Timor-Leste" TargetMode="External"/><Relationship Id="rId5" Type="http://schemas.openxmlformats.org/officeDocument/2006/relationships/hyperlink" Target="https://pt.wikipedia.org/wiki/Guin%C3%A9_Equatorial" TargetMode="External"/><Relationship Id="rId10" Type="http://schemas.openxmlformats.org/officeDocument/2006/relationships/hyperlink" Target="https://pt.wikipedia.org/wiki/S%C3%A3o_Tom%C3%A9_e_Pr%C3%ADncipe" TargetMode="External"/><Relationship Id="rId4" Type="http://schemas.openxmlformats.org/officeDocument/2006/relationships/hyperlink" Target="https://pt.wikipedia.org/wiki/Cabo_Verde" TargetMode="External"/><Relationship Id="rId9" Type="http://schemas.openxmlformats.org/officeDocument/2006/relationships/hyperlink" Target="https://pt.wikipedia.org/wiki/Portugal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pt.wikipedia.org/wiki/Crioulos_de_base_portuguesa" TargetMode="External"/><Relationship Id="rId3" Type="http://schemas.openxmlformats.org/officeDocument/2006/relationships/hyperlink" Target="https://pt.wikipedia.org/wiki/Angola" TargetMode="External"/><Relationship Id="rId7" Type="http://schemas.openxmlformats.org/officeDocument/2006/relationships/hyperlink" Target="https://pt.wikipedia.org/wiki/S%C3%A3o_Tom%C3%A9_e_Pr%C3%ADncipe" TargetMode="External"/><Relationship Id="rId12" Type="http://schemas.openxmlformats.org/officeDocument/2006/relationships/hyperlink" Target="https://pt.wikipedia.org/wiki/Dam%C3%A3o_e_Diu" TargetMode="External"/><Relationship Id="rId2" Type="http://schemas.openxmlformats.org/officeDocument/2006/relationships/hyperlink" Target="https://pt.wikipedia.org/wiki/Mo%C3%A7ambiqu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t.wikipedia.org/wiki/Guin%C3%A9-Bissau" TargetMode="External"/><Relationship Id="rId11" Type="http://schemas.openxmlformats.org/officeDocument/2006/relationships/hyperlink" Target="https://pt.wikipedia.org/wiki/Timor-Leste" TargetMode="External"/><Relationship Id="rId5" Type="http://schemas.openxmlformats.org/officeDocument/2006/relationships/hyperlink" Target="https://pt.wikipedia.org/wiki/Guin%C3%A9_Equatorial" TargetMode="External"/><Relationship Id="rId10" Type="http://schemas.openxmlformats.org/officeDocument/2006/relationships/hyperlink" Target="https://pt.wikipedia.org/wiki/China" TargetMode="External"/><Relationship Id="rId4" Type="http://schemas.openxmlformats.org/officeDocument/2006/relationships/hyperlink" Target="https://pt.wikipedia.org/wiki/Cabo_Verde" TargetMode="External"/><Relationship Id="rId9" Type="http://schemas.openxmlformats.org/officeDocument/2006/relationships/hyperlink" Target="https://pt.wikipedia.org/wiki/Maca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A045CCA4-BE3C-4156-B3F8-FB3A8A52122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30300" y="2405063"/>
            <a:ext cx="5827713" cy="1646237"/>
          </a:xfrm>
        </p:spPr>
        <p:txBody>
          <a:bodyPr/>
          <a:lstStyle/>
          <a:p>
            <a:pPr eaLnBrk="1" hangingPunct="1"/>
            <a:r>
              <a:rPr lang="pt-PT" altLang="cs-CZ"/>
              <a:t> Língua Portuguesa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FB1BDF14-AEA7-4B0E-A41E-E58828F6E6E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130300" y="4051300"/>
            <a:ext cx="5802313" cy="10969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cs-CZ" altLang="cs-CZ" sz="2200" i="1" dirty="0">
                <a:latin typeface="Times New Roman" panose="02020603050405020304" pitchFamily="18" charset="0"/>
              </a:rPr>
              <a:t>19 de </a:t>
            </a:r>
            <a:r>
              <a:rPr lang="cs-CZ" altLang="cs-CZ" sz="2200" i="1" dirty="0" err="1">
                <a:latin typeface="Times New Roman" panose="02020603050405020304" pitchFamily="18" charset="0"/>
              </a:rPr>
              <a:t>setembro</a:t>
            </a:r>
            <a:r>
              <a:rPr lang="cs-CZ" altLang="cs-CZ" sz="2200" i="1" dirty="0">
                <a:latin typeface="Times New Roman" panose="02020603050405020304" pitchFamily="18" charset="0"/>
              </a:rPr>
              <a:t> de 2022</a:t>
            </a:r>
            <a:endParaRPr lang="pt-PT" altLang="cs-CZ" sz="2200" dirty="0">
              <a:latin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pt-PT" altLang="cs-CZ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obsah 2">
            <a:extLst>
              <a:ext uri="{FF2B5EF4-FFF2-40B4-BE49-F238E27FC236}">
                <a16:creationId xmlns:a16="http://schemas.microsoft.com/office/drawing/2014/main" id="{8F06BBEA-CCDF-43BC-9ACD-6B09002A7D6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0046" y="184642"/>
            <a:ext cx="4083911" cy="6490645"/>
          </a:xfrm>
        </p:spPr>
        <p:txBody>
          <a:bodyPr/>
          <a:lstStyle/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endParaRPr lang="cs-CZ" altLang="cs-CZ" dirty="0">
              <a:solidFill>
                <a:schemeClr val="tx1"/>
              </a:solidFill>
              <a:latin typeface="Arial" panose="020B0604020202020204" pitchFamily="34" charset="0"/>
              <a:hlinkClick r:id="rId2" tooltip="Damão e Diu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r>
              <a:rPr lang="cs-CZ" altLang="cs-CZ" b="1" u="sng" dirty="0" err="1">
                <a:solidFill>
                  <a:schemeClr val="tx1"/>
                </a:solidFill>
                <a:latin typeface="Arial" panose="020B0604020202020204" pitchFamily="34" charset="0"/>
                <a:hlinkClick r:id="rId2" tooltip="Damão e Di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Creolo</a:t>
            </a:r>
            <a:r>
              <a:rPr lang="cs-CZ" altLang="cs-CZ" b="1" u="sng" dirty="0">
                <a:solidFill>
                  <a:schemeClr val="tx1"/>
                </a:solidFill>
                <a:latin typeface="Arial" panose="020B0604020202020204" pitchFamily="34" charset="0"/>
                <a:hlinkClick r:id="rId2" tooltip="Damão e Di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</a:t>
            </a:r>
          </a:p>
          <a:p>
            <a:pPr eaLnBrk="1" hangingPunct="1">
              <a:defRPr/>
            </a:pPr>
            <a:r>
              <a:rPr lang="pt-BR" altLang="cs-CZ" dirty="0">
                <a:solidFill>
                  <a:schemeClr val="tx1"/>
                </a:solidFill>
                <a:latin typeface="Arial" panose="020B0604020202020204" pitchFamily="34" charset="0"/>
                <a:hlinkClick r:id="rId2" tooltip="Damão e Di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Damão e Diu</a:t>
            </a:r>
            <a:r>
              <a:rPr lang="pt-BR" altLang="cs-CZ" dirty="0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  <a:r>
              <a:rPr lang="pt-BR" altLang="cs-CZ" dirty="0">
                <a:solidFill>
                  <a:schemeClr val="tx1"/>
                </a:solidFill>
                <a:latin typeface="Arial" panose="020B0604020202020204" pitchFamily="34" charset="0"/>
                <a:hlinkClick r:id="rId3" tooltip="Go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Goa</a:t>
            </a:r>
            <a:r>
              <a:rPr lang="pt-BR" altLang="cs-CZ" dirty="0">
                <a:solidFill>
                  <a:schemeClr val="tx1"/>
                </a:solidFill>
                <a:latin typeface="Arial" panose="020B0604020202020204" pitchFamily="34" charset="0"/>
              </a:rPr>
              <a:t> (</a:t>
            </a:r>
            <a:r>
              <a:rPr lang="pt-BR" altLang="cs-CZ" dirty="0">
                <a:solidFill>
                  <a:schemeClr val="tx1"/>
                </a:solidFill>
                <a:latin typeface="Arial" panose="020B0604020202020204" pitchFamily="34" charset="0"/>
                <a:hlinkClick r:id="rId4" tooltip="Índi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Índia</a:t>
            </a:r>
            <a:r>
              <a:rPr lang="pt-BR" altLang="cs-CZ" dirty="0">
                <a:solidFill>
                  <a:schemeClr val="tx1"/>
                </a:solidFill>
                <a:latin typeface="Arial" panose="020B0604020202020204" pitchFamily="34" charset="0"/>
              </a:rPr>
              <a:t>)  </a:t>
            </a:r>
          </a:p>
          <a:p>
            <a:pPr eaLnBrk="1" hangingPunct="1">
              <a:defRPr/>
            </a:pPr>
            <a:r>
              <a:rPr lang="pt-BR" altLang="cs-CZ" dirty="0">
                <a:solidFill>
                  <a:schemeClr val="tx1"/>
                </a:solidFill>
                <a:latin typeface="Arial" panose="020B0604020202020204" pitchFamily="34" charset="0"/>
                <a:hlinkClick r:id="rId5" tooltip="Malac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Malaca</a:t>
            </a:r>
            <a:r>
              <a:rPr lang="pt-BR" altLang="cs-CZ" dirty="0">
                <a:solidFill>
                  <a:schemeClr val="tx1"/>
                </a:solidFill>
                <a:latin typeface="Arial" panose="020B0604020202020204" pitchFamily="34" charset="0"/>
              </a:rPr>
              <a:t> (</a:t>
            </a:r>
            <a:r>
              <a:rPr lang="pt-BR" altLang="cs-CZ" dirty="0">
                <a:solidFill>
                  <a:schemeClr val="tx1"/>
                </a:solidFill>
                <a:latin typeface="Arial" panose="020B0604020202020204" pitchFamily="34" charset="0"/>
                <a:hlinkClick r:id="rId6" tooltip="Malási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Malásia</a:t>
            </a:r>
            <a:r>
              <a:rPr lang="pt-BR" altLang="cs-CZ" dirty="0">
                <a:solidFill>
                  <a:schemeClr val="tx1"/>
                </a:solidFill>
                <a:latin typeface="Arial" panose="020B0604020202020204" pitchFamily="34" charset="0"/>
              </a:rPr>
              <a:t>)  </a:t>
            </a:r>
          </a:p>
          <a:p>
            <a:pPr eaLnBrk="1" hangingPunct="1">
              <a:defRPr/>
            </a:pPr>
            <a:r>
              <a:rPr lang="pt-BR" altLang="cs-CZ" dirty="0">
                <a:solidFill>
                  <a:schemeClr val="tx1"/>
                </a:solidFill>
                <a:latin typeface="Arial" panose="020B0604020202020204" pitchFamily="34" charset="0"/>
              </a:rPr>
              <a:t>enclaves na ilha das </a:t>
            </a:r>
            <a:r>
              <a:rPr lang="pt-BR" altLang="cs-CZ" dirty="0">
                <a:solidFill>
                  <a:schemeClr val="tx1"/>
                </a:solidFill>
                <a:latin typeface="Arial" panose="020B0604020202020204" pitchFamily="34" charset="0"/>
                <a:hlinkClick r:id="rId7" tooltip="Flores (Indonésia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Flores</a:t>
            </a:r>
            <a:r>
              <a:rPr lang="pt-BR" altLang="cs-CZ" dirty="0">
                <a:solidFill>
                  <a:schemeClr val="tx1"/>
                </a:solidFill>
                <a:latin typeface="Arial" panose="020B0604020202020204" pitchFamily="34" charset="0"/>
              </a:rPr>
              <a:t> (</a:t>
            </a:r>
            <a:r>
              <a:rPr lang="pt-BR" altLang="cs-CZ" dirty="0">
                <a:solidFill>
                  <a:schemeClr val="tx1"/>
                </a:solidFill>
                <a:latin typeface="Arial" panose="020B0604020202020204" pitchFamily="34" charset="0"/>
                <a:hlinkClick r:id="rId8" tooltip="Indonési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Indonésia</a:t>
            </a:r>
            <a:r>
              <a:rPr lang="pt-BR" altLang="cs-CZ" dirty="0">
                <a:solidFill>
                  <a:schemeClr val="tx1"/>
                </a:solidFill>
                <a:latin typeface="Arial" panose="020B0604020202020204" pitchFamily="34" charset="0"/>
              </a:rPr>
              <a:t>)  </a:t>
            </a:r>
          </a:p>
          <a:p>
            <a:pPr eaLnBrk="1" hangingPunct="1">
              <a:defRPr/>
            </a:pPr>
            <a:r>
              <a:rPr lang="pt-BR" altLang="cs-CZ" dirty="0">
                <a:solidFill>
                  <a:schemeClr val="tx1"/>
                </a:solidFill>
                <a:latin typeface="Arial" panose="020B0604020202020204" pitchFamily="34" charset="0"/>
                <a:hlinkClick r:id="rId9" tooltip="Batticalo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Batticaloa</a:t>
            </a:r>
            <a:r>
              <a:rPr lang="pt-BR" altLang="cs-CZ" dirty="0">
                <a:solidFill>
                  <a:schemeClr val="tx1"/>
                </a:solidFill>
                <a:latin typeface="Arial" panose="020B0604020202020204" pitchFamily="34" charset="0"/>
              </a:rPr>
              <a:t> no (</a:t>
            </a:r>
            <a:r>
              <a:rPr lang="pt-BR" altLang="cs-CZ" dirty="0">
                <a:solidFill>
                  <a:schemeClr val="tx1"/>
                </a:solidFill>
                <a:latin typeface="Arial" panose="020B0604020202020204" pitchFamily="34" charset="0"/>
                <a:hlinkClick r:id="rId10" tooltip="Sri Lank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Sri Lanka</a:t>
            </a:r>
            <a:r>
              <a:rPr lang="pt-BR" altLang="cs-CZ" dirty="0">
                <a:solidFill>
                  <a:schemeClr val="tx1"/>
                </a:solidFill>
                <a:latin typeface="Arial" panose="020B0604020202020204" pitchFamily="34" charset="0"/>
              </a:rPr>
              <a:t>)  </a:t>
            </a:r>
          </a:p>
          <a:p>
            <a:pPr eaLnBrk="1" hangingPunct="1">
              <a:defRPr/>
            </a:pPr>
            <a:r>
              <a:rPr lang="pt-BR" altLang="cs-CZ" dirty="0">
                <a:solidFill>
                  <a:schemeClr val="tx1"/>
                </a:solidFill>
                <a:latin typeface="Arial" panose="020B0604020202020204" pitchFamily="34" charset="0"/>
                <a:hlinkClick r:id="rId11" tooltip="Ilhas ABC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ilhas ABC</a:t>
            </a:r>
            <a:r>
              <a:rPr lang="pt-BR" altLang="cs-CZ" dirty="0">
                <a:solidFill>
                  <a:schemeClr val="tx1"/>
                </a:solidFill>
                <a:latin typeface="Arial" panose="020B0604020202020204" pitchFamily="34" charset="0"/>
              </a:rPr>
              <a:t> (Aruba, Bonaire  Curacao) no </a:t>
            </a:r>
            <a:r>
              <a:rPr lang="pt-BR" altLang="cs-CZ" dirty="0">
                <a:solidFill>
                  <a:schemeClr val="tx1"/>
                </a:solidFill>
                <a:latin typeface="Arial" panose="020B0604020202020204" pitchFamily="34" charset="0"/>
                <a:hlinkClick r:id="rId12" tooltip="Carib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Caribe</a:t>
            </a:r>
            <a:r>
              <a:rPr lang="pt-BR" altLang="cs-CZ" dirty="0">
                <a:solidFill>
                  <a:schemeClr val="tx1"/>
                </a:solidFill>
                <a:latin typeface="Arial" panose="020B0604020202020204" pitchFamily="34" charset="0"/>
              </a:rPr>
              <a:t>. </a:t>
            </a:r>
          </a:p>
          <a:p>
            <a:pPr lvl="1" eaLnBrk="1" hangingPunct="1">
              <a:defRPr/>
            </a:pPr>
            <a:r>
              <a:rPr lang="pt-BR" altLang="cs-CZ" dirty="0">
                <a:solidFill>
                  <a:schemeClr val="tx1"/>
                </a:solidFill>
                <a:latin typeface="Arial" panose="020B0604020202020204" pitchFamily="34" charset="0"/>
              </a:rPr>
              <a:t> PAPIAMENTO (pidgin de origem portuguesa)</a:t>
            </a:r>
          </a:p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endParaRPr lang="cs-CZ" altLang="cs-CZ" dirty="0">
              <a:solidFill>
                <a:schemeClr val="tx1"/>
              </a:solidFill>
            </a:endParaRPr>
          </a:p>
        </p:txBody>
      </p:sp>
      <p:pic>
        <p:nvPicPr>
          <p:cNvPr id="55298" name="Picture 2" descr="Goa, Daman and Diu in India">
            <a:extLst>
              <a:ext uri="{FF2B5EF4-FFF2-40B4-BE49-F238E27FC236}">
                <a16:creationId xmlns:a16="http://schemas.microsoft.com/office/drawing/2014/main" id="{C2DA83BC-83D7-4870-BD42-992D683BE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199" y="85774"/>
            <a:ext cx="1749601" cy="199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4" name="Picture 8">
            <a:extLst>
              <a:ext uri="{FF2B5EF4-FFF2-40B4-BE49-F238E27FC236}">
                <a16:creationId xmlns:a16="http://schemas.microsoft.com/office/drawing/2014/main" id="{6D1C5F8C-2201-48E0-BA5F-228C0F36C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576" y="401699"/>
            <a:ext cx="1905000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6" name="Picture 10" descr="Flores está localizado em: Indonésia">
            <a:extLst>
              <a:ext uri="{FF2B5EF4-FFF2-40B4-BE49-F238E27FC236}">
                <a16:creationId xmlns:a16="http://schemas.microsoft.com/office/drawing/2014/main" id="{CA974706-9D0F-4CD3-A57E-291A38341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175518"/>
            <a:ext cx="3641576" cy="139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8" name="Picture 12" descr="Batticaloa is located in Sri Lanka">
            <a:extLst>
              <a:ext uri="{FF2B5EF4-FFF2-40B4-BE49-F238E27FC236}">
                <a16:creationId xmlns:a16="http://schemas.microsoft.com/office/drawing/2014/main" id="{EBC946BA-14A5-4059-AE16-946F8C5B0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401" y="3786737"/>
            <a:ext cx="1706329" cy="238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12" name="Picture 16" descr="Wy/cs/Karibik - Wikimedia Incubator">
            <a:extLst>
              <a:ext uri="{FF2B5EF4-FFF2-40B4-BE49-F238E27FC236}">
                <a16:creationId xmlns:a16="http://schemas.microsoft.com/office/drawing/2014/main" id="{0E2685FF-74BD-434F-8B20-970876457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20315"/>
            <a:ext cx="4289306" cy="301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6C30019E-439E-4F5D-8D53-E028ADCEB43A}"/>
              </a:ext>
            </a:extLst>
          </p:cNvPr>
          <p:cNvCxnSpPr>
            <a:cxnSpLocks/>
          </p:cNvCxnSpPr>
          <p:nvPr/>
        </p:nvCxnSpPr>
        <p:spPr>
          <a:xfrm>
            <a:off x="3176666" y="1225611"/>
            <a:ext cx="387222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5889FC0B-C1A0-4A1A-AD28-10767FCB2238}"/>
              </a:ext>
            </a:extLst>
          </p:cNvPr>
          <p:cNvCxnSpPr>
            <a:cxnSpLocks/>
          </p:cNvCxnSpPr>
          <p:nvPr/>
        </p:nvCxnSpPr>
        <p:spPr>
          <a:xfrm>
            <a:off x="2699792" y="1628800"/>
            <a:ext cx="3456384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5A9E16FF-A378-4DCA-A310-ECDA01AFA63F}"/>
              </a:ext>
            </a:extLst>
          </p:cNvPr>
          <p:cNvCxnSpPr>
            <a:cxnSpLocks/>
          </p:cNvCxnSpPr>
          <p:nvPr/>
        </p:nvCxnSpPr>
        <p:spPr>
          <a:xfrm>
            <a:off x="3149181" y="2276872"/>
            <a:ext cx="3871091" cy="93610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4512D20D-97BF-4ED0-A3CC-5112BEB2B7E8}"/>
              </a:ext>
            </a:extLst>
          </p:cNvPr>
          <p:cNvCxnSpPr>
            <a:cxnSpLocks/>
          </p:cNvCxnSpPr>
          <p:nvPr/>
        </p:nvCxnSpPr>
        <p:spPr>
          <a:xfrm>
            <a:off x="3362001" y="2809563"/>
            <a:ext cx="2360964" cy="141239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008C8100-E691-49A7-AA81-6144A9E33F32}"/>
              </a:ext>
            </a:extLst>
          </p:cNvPr>
          <p:cNvCxnSpPr>
            <a:cxnSpLocks/>
          </p:cNvCxnSpPr>
          <p:nvPr/>
        </p:nvCxnSpPr>
        <p:spPr>
          <a:xfrm flipH="1">
            <a:off x="3082352" y="2974115"/>
            <a:ext cx="198218" cy="301551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27322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>
            <a:extLst>
              <a:ext uri="{FF2B5EF4-FFF2-40B4-BE49-F238E27FC236}">
                <a16:creationId xmlns:a16="http://schemas.microsoft.com/office/drawing/2014/main" id="{4CF93BED-0097-41DA-A141-C315B7AA6E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PT" altLang="cs-CZ"/>
              <a:t>Línguas de origem portuguesa na Ásia </a:t>
            </a:r>
            <a:endParaRPr lang="cs-CZ" altLang="cs-CZ"/>
          </a:p>
        </p:txBody>
      </p:sp>
      <p:pic>
        <p:nvPicPr>
          <p:cNvPr id="13315" name="Picture 2">
            <a:extLst>
              <a:ext uri="{FF2B5EF4-FFF2-40B4-BE49-F238E27FC236}">
                <a16:creationId xmlns:a16="http://schemas.microsoft.com/office/drawing/2014/main" id="{6F39F523-817A-4773-91AE-B220DFD25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088" y="1773238"/>
            <a:ext cx="5151437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900F58-74FD-4300-BB27-E304127AE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609600"/>
            <a:ext cx="6489700" cy="5873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pt-PT" dirty="0"/>
              <a:t>ÁSIA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92B7EBC-70A5-4153-9F17-D6D9A9BF951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27856" y="1124744"/>
            <a:ext cx="6730157" cy="3790781"/>
          </a:xfr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1400" b="1" dirty="0">
                <a:solidFill>
                  <a:schemeClr val="tx1"/>
                </a:solidFill>
                <a:highlight>
                  <a:srgbClr val="FFFF00"/>
                </a:highlight>
                <a:latin typeface="Verdana" panose="020B0604030504040204" pitchFamily="34" charset="0"/>
                <a:hlinkClick r:id="rId2"/>
              </a:rPr>
              <a:t>Indo-portugueses</a:t>
            </a:r>
            <a:r>
              <a:rPr lang="pt-BR" sz="1400" dirty="0">
                <a:solidFill>
                  <a:schemeClr val="tx1"/>
                </a:solidFill>
                <a:highlight>
                  <a:srgbClr val="FFFF00"/>
                </a:highlight>
                <a:latin typeface="Verdana" panose="020B0604030504040204" pitchFamily="34" charset="0"/>
              </a:rPr>
              <a:t> </a:t>
            </a:r>
          </a:p>
          <a:p>
            <a:pPr eaLnBrk="1" hangingPunct="1">
              <a:defRPr/>
            </a:pPr>
            <a:r>
              <a:rPr lang="pt-BR" sz="1400" b="1" dirty="0">
                <a:solidFill>
                  <a:srgbClr val="222222"/>
                </a:solidFill>
                <a:latin typeface="Verdana" panose="020B0604030504040204" pitchFamily="34" charset="0"/>
              </a:rPr>
              <a:t>os crioulos da Índia </a:t>
            </a:r>
            <a:r>
              <a:rPr lang="pt-BR" sz="1400" dirty="0">
                <a:solidFill>
                  <a:srgbClr val="222222"/>
                </a:solidFill>
                <a:latin typeface="Verdana" panose="020B0604030504040204" pitchFamily="34" charset="0"/>
              </a:rPr>
              <a:t>(de Diu, Damão, Bombaim, Chaul, Korlai, Mangalor, Cananor, Tellicherry, Mahé, Cochim,  Vaipim e Quilom e da Costa de Coromandel e de Bengala) </a:t>
            </a:r>
          </a:p>
          <a:p>
            <a:pPr eaLnBrk="1" hangingPunct="1">
              <a:defRPr/>
            </a:pPr>
            <a:r>
              <a:rPr lang="pt-BR" sz="1400" b="1" dirty="0">
                <a:solidFill>
                  <a:srgbClr val="222222"/>
                </a:solidFill>
                <a:latin typeface="Verdana" panose="020B0604030504040204" pitchFamily="34" charset="0"/>
              </a:rPr>
              <a:t>Os crioulos do Sri-Lanka</a:t>
            </a:r>
            <a:r>
              <a:rPr lang="pt-BR" sz="1400" dirty="0">
                <a:solidFill>
                  <a:srgbClr val="222222"/>
                </a:solidFill>
                <a:latin typeface="Verdana" panose="020B0604030504040204" pitchFamily="34" charset="0"/>
              </a:rPr>
              <a:t>, antigo Ceilão (Trincomalee e Batticaloa, Mannar e zona de Puttallam). </a:t>
            </a:r>
          </a:p>
          <a:p>
            <a:pPr eaLnBrk="1" hangingPunct="1">
              <a:defRPr/>
            </a:pPr>
            <a:r>
              <a:rPr lang="pt-BR" sz="1400" b="1" dirty="0">
                <a:solidFill>
                  <a:srgbClr val="222222"/>
                </a:solidFill>
                <a:latin typeface="Verdana" panose="020B0604030504040204" pitchFamily="34" charset="0"/>
              </a:rPr>
              <a:t>a Goa (na Índia</a:t>
            </a:r>
            <a:r>
              <a:rPr lang="pt-BR" sz="1400" dirty="0">
                <a:solidFill>
                  <a:srgbClr val="222222"/>
                </a:solidFill>
                <a:latin typeface="Verdana" panose="020B0604030504040204" pitchFamily="34" charset="0"/>
              </a:rPr>
              <a:t>), é discutível se aí se terá formado um crioulo de base portuguesa, a pressão muito forte do português.  </a:t>
            </a:r>
          </a:p>
          <a:p>
            <a:pPr eaLnBrk="1" hangingPunct="1">
              <a:defRPr/>
            </a:pPr>
            <a:r>
              <a:rPr lang="pt-BR" sz="1400" b="1" u="sng" dirty="0">
                <a:solidFill>
                  <a:srgbClr val="00B0F0"/>
                </a:solidFill>
                <a:highlight>
                  <a:srgbClr val="FFFF00"/>
                </a:highlight>
                <a:latin typeface="Verdana" panose="020B0604030504040204" pitchFamily="34" charset="0"/>
              </a:rPr>
              <a:t>Crioulo malaio-português</a:t>
            </a:r>
          </a:p>
          <a:p>
            <a:pPr eaLnBrk="1" hangingPunct="1">
              <a:defRPr/>
            </a:pPr>
            <a:r>
              <a:rPr lang="pt-BR" sz="1400" b="1" dirty="0">
                <a:solidFill>
                  <a:srgbClr val="222222"/>
                </a:solidFill>
                <a:latin typeface="Verdana" panose="020B0604030504040204" pitchFamily="34" charset="0"/>
              </a:rPr>
              <a:t>Malásia</a:t>
            </a:r>
            <a:r>
              <a:rPr lang="pt-BR" sz="1400" dirty="0">
                <a:solidFill>
                  <a:srgbClr val="222222"/>
                </a:solidFill>
                <a:latin typeface="Verdana" panose="020B0604030504040204" pitchFamily="34" charset="0"/>
              </a:rPr>
              <a:t> (Malaca, Kuala Lumpur e Singapura) </a:t>
            </a:r>
          </a:p>
          <a:p>
            <a:pPr eaLnBrk="1" hangingPunct="1">
              <a:defRPr/>
            </a:pPr>
            <a:r>
              <a:rPr lang="pt-BR" sz="1400" b="1" dirty="0">
                <a:solidFill>
                  <a:srgbClr val="222222"/>
                </a:solidFill>
                <a:latin typeface="Verdana" panose="020B0604030504040204" pitchFamily="34" charset="0"/>
              </a:rPr>
              <a:t>Indonésia</a:t>
            </a:r>
            <a:r>
              <a:rPr lang="pt-BR" sz="1400" dirty="0">
                <a:solidFill>
                  <a:srgbClr val="222222"/>
                </a:solidFill>
                <a:latin typeface="Verdana" panose="020B0604030504040204" pitchFamily="34" charset="0"/>
              </a:rPr>
              <a:t> (Java, Flores, Ternate, Ambom, Macassar e Timor) conhecidos sob a designação de </a:t>
            </a:r>
            <a:r>
              <a:rPr lang="pt-BR" sz="1400" b="1" dirty="0">
                <a:solidFill>
                  <a:srgbClr val="222222"/>
                </a:solidFill>
                <a:latin typeface="Verdana" panose="020B0604030504040204" pitchFamily="34" charset="0"/>
              </a:rPr>
              <a:t>Malaio-portugueses</a:t>
            </a:r>
            <a:r>
              <a:rPr lang="pt-BR" sz="1400" dirty="0">
                <a:solidFill>
                  <a:srgbClr val="222222"/>
                </a:solidFill>
                <a:latin typeface="Verdana" panose="020B0604030504040204" pitchFamily="34" charset="0"/>
              </a:rPr>
              <a:t>. Os crioulos </a:t>
            </a:r>
          </a:p>
          <a:p>
            <a:pPr eaLnBrk="1" hangingPunct="1">
              <a:defRPr/>
            </a:pPr>
            <a:r>
              <a:rPr lang="pt-BR" sz="1400" dirty="0">
                <a:solidFill>
                  <a:srgbClr val="222222"/>
                </a:solidFill>
                <a:latin typeface="Verdana" panose="020B0604030504040204" pitchFamily="34" charset="0"/>
              </a:rPr>
              <a:t>Crioulos </a:t>
            </a:r>
            <a:r>
              <a:rPr lang="pt-BR" sz="1400" b="1" u="sng" dirty="0">
                <a:solidFill>
                  <a:srgbClr val="222222"/>
                </a:solidFill>
                <a:highlight>
                  <a:srgbClr val="FFFF00"/>
                </a:highlight>
                <a:latin typeface="Verdana" panose="020B0604030504040204" pitchFamily="34" charset="0"/>
              </a:rPr>
              <a:t>Sino-portugueses</a:t>
            </a:r>
            <a:r>
              <a:rPr lang="pt-BR" sz="1400" dirty="0">
                <a:solidFill>
                  <a:srgbClr val="222222"/>
                </a:solidFill>
                <a:latin typeface="Verdana" panose="020B0604030504040204" pitchFamily="34" charset="0"/>
              </a:rPr>
              <a:t> são os de </a:t>
            </a:r>
            <a:r>
              <a:rPr lang="pt-BR" sz="1400" b="1" dirty="0">
                <a:solidFill>
                  <a:srgbClr val="222222"/>
                </a:solidFill>
                <a:latin typeface="Verdana" panose="020B0604030504040204" pitchFamily="34" charset="0"/>
              </a:rPr>
              <a:t>Macau</a:t>
            </a:r>
            <a:r>
              <a:rPr lang="pt-BR" sz="1400" dirty="0">
                <a:solidFill>
                  <a:srgbClr val="222222"/>
                </a:solidFill>
                <a:latin typeface="Verdana" panose="020B0604030504040204" pitchFamily="34" charset="0"/>
              </a:rPr>
              <a:t> e </a:t>
            </a:r>
            <a:r>
              <a:rPr lang="pt-BR" sz="1400" b="1" dirty="0">
                <a:solidFill>
                  <a:srgbClr val="222222"/>
                </a:solidFill>
                <a:latin typeface="Verdana" panose="020B0604030504040204" pitchFamily="34" charset="0"/>
              </a:rPr>
              <a:t>Hong-Kong.</a:t>
            </a:r>
          </a:p>
        </p:txBody>
      </p:sp>
    </p:spTree>
  </p:cSld>
  <p:clrMapOvr>
    <a:masterClrMapping/>
  </p:clrMapOvr>
  <p:transition advTm="81898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900F58-74FD-4300-BB27-E304127AE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609600"/>
            <a:ext cx="6489700" cy="5873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pt-PT" dirty="0"/>
              <a:t>ÁSIA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92B7EBC-70A5-4153-9F17-D6D9A9BF951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27856" y="1124744"/>
            <a:ext cx="4488160" cy="1082348"/>
          </a:xfr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1400" b="1" dirty="0">
                <a:solidFill>
                  <a:schemeClr val="tx1"/>
                </a:solidFill>
                <a:highlight>
                  <a:srgbClr val="FFFF00"/>
                </a:highlight>
                <a:latin typeface="Verdana" panose="020B0604030504040204" pitchFamily="34" charset="0"/>
                <a:hlinkClick r:id="rId4"/>
              </a:rPr>
              <a:t>Indo-portugueses</a:t>
            </a:r>
            <a:r>
              <a:rPr lang="pt-BR" sz="1400" dirty="0">
                <a:solidFill>
                  <a:schemeClr val="tx1"/>
                </a:solidFill>
                <a:highlight>
                  <a:srgbClr val="FFFF00"/>
                </a:highlight>
                <a:latin typeface="Verdana" panose="020B0604030504040204" pitchFamily="34" charset="0"/>
              </a:rPr>
              <a:t> </a:t>
            </a:r>
          </a:p>
          <a:p>
            <a:pPr algn="just" eaLnBrk="1" hangingPunct="1">
              <a:defRPr/>
            </a:pPr>
            <a:r>
              <a:rPr lang="pt-BR" sz="1400" b="1" dirty="0">
                <a:solidFill>
                  <a:srgbClr val="222222"/>
                </a:solidFill>
                <a:latin typeface="Verdana" panose="020B0604030504040204" pitchFamily="34" charset="0"/>
              </a:rPr>
              <a:t>a Goa (na Índia</a:t>
            </a:r>
            <a:r>
              <a:rPr lang="pt-BR" sz="1400" dirty="0">
                <a:solidFill>
                  <a:srgbClr val="222222"/>
                </a:solidFill>
                <a:latin typeface="Verdana" panose="020B0604030504040204" pitchFamily="34" charset="0"/>
              </a:rPr>
              <a:t>), é discutível se aí se terá formado um crioulo de base portuguesa, a pressão muito forte do português.  </a:t>
            </a:r>
          </a:p>
        </p:txBody>
      </p:sp>
      <p:pic>
        <p:nvPicPr>
          <p:cNvPr id="6" name="video-45bee59d-4bb2-4597-89e2-d499282f259e-1663226146">
            <a:hlinkClick r:id="" action="ppaction://media"/>
            <a:extLst>
              <a:ext uri="{FF2B5EF4-FFF2-40B4-BE49-F238E27FC236}">
                <a16:creationId xmlns:a16="http://schemas.microsoft.com/office/drawing/2014/main" id="{54323066-7963-45E5-B6AC-2121831898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34013" y="903287"/>
            <a:ext cx="3048000" cy="2286000"/>
          </a:xfrm>
          <a:prstGeom prst="rect">
            <a:avLst/>
          </a:prstGeom>
        </p:spPr>
      </p:pic>
      <p:pic>
        <p:nvPicPr>
          <p:cNvPr id="3074" name="Picture 2" descr="Dovolená Goa 2022 | NaCesty.cz">
            <a:extLst>
              <a:ext uri="{FF2B5EF4-FFF2-40B4-BE49-F238E27FC236}">
                <a16:creationId xmlns:a16="http://schemas.microsoft.com/office/drawing/2014/main" id="{4DE27E3A-BDA7-457F-B469-C05D0DC6B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3861048"/>
            <a:ext cx="8938963" cy="297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578134"/>
      </p:ext>
    </p:extLst>
  </p:cSld>
  <p:clrMapOvr>
    <a:masterClrMapping/>
  </p:clrMapOvr>
  <p:transition advTm="8189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900F58-74FD-4300-BB27-E304127AE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609600"/>
            <a:ext cx="6489700" cy="5873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pt-PT" dirty="0"/>
              <a:t>ÁSIA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92B7EBC-70A5-4153-9F17-D6D9A9BF951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27856" y="1124744"/>
            <a:ext cx="4488160" cy="1297791"/>
          </a:xfr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1400" b="1" u="sng" dirty="0">
                <a:solidFill>
                  <a:srgbClr val="00B0F0"/>
                </a:solidFill>
                <a:highlight>
                  <a:srgbClr val="FFFF00"/>
                </a:highlight>
                <a:latin typeface="Verdana" panose="020B0604030504040204" pitchFamily="34" charset="0"/>
              </a:rPr>
              <a:t>Crioulo malaio-português</a:t>
            </a:r>
          </a:p>
          <a:p>
            <a:pPr eaLnBrk="1" hangingPunct="1">
              <a:defRPr/>
            </a:pPr>
            <a:r>
              <a:rPr lang="pt-BR" sz="1400" b="1" dirty="0">
                <a:solidFill>
                  <a:srgbClr val="222222"/>
                </a:solidFill>
                <a:latin typeface="Verdana" panose="020B0604030504040204" pitchFamily="34" charset="0"/>
              </a:rPr>
              <a:t>Indonésia</a:t>
            </a:r>
            <a:r>
              <a:rPr lang="pt-BR" sz="1400" dirty="0">
                <a:solidFill>
                  <a:srgbClr val="222222"/>
                </a:solidFill>
                <a:latin typeface="Verdana" panose="020B0604030504040204" pitchFamily="34" charset="0"/>
              </a:rPr>
              <a:t> (Java, Flores, Ternate, Ambom, Macassar e Timor) conhecidos sob a designação de </a:t>
            </a:r>
            <a:r>
              <a:rPr lang="pt-BR" sz="1400" b="1" dirty="0">
                <a:solidFill>
                  <a:srgbClr val="222222"/>
                </a:solidFill>
                <a:latin typeface="Verdana" panose="020B0604030504040204" pitchFamily="34" charset="0"/>
              </a:rPr>
              <a:t>Malaio-portugueses</a:t>
            </a:r>
            <a:r>
              <a:rPr lang="pt-BR" sz="1400" dirty="0">
                <a:solidFill>
                  <a:srgbClr val="222222"/>
                </a:solidFill>
                <a:latin typeface="Verdana" panose="020B0604030504040204" pitchFamily="34" charset="0"/>
              </a:rPr>
              <a:t>. Os crioulos </a:t>
            </a:r>
          </a:p>
        </p:txBody>
      </p:sp>
      <p:pic>
        <p:nvPicPr>
          <p:cNvPr id="7" name="video-12154fa6-4536-4045-b533-b75c72aab2d5-1662017543">
            <a:hlinkClick r:id="" action="ppaction://media"/>
            <a:extLst>
              <a:ext uri="{FF2B5EF4-FFF2-40B4-BE49-F238E27FC236}">
                <a16:creationId xmlns:a16="http://schemas.microsoft.com/office/drawing/2014/main" id="{DFAEDD63-B35F-425C-8866-7A9543E365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91605" y="39199"/>
            <a:ext cx="3552395" cy="2664296"/>
          </a:xfrm>
          <a:prstGeom prst="rect">
            <a:avLst/>
          </a:prstGeom>
        </p:spPr>
      </p:pic>
      <p:pic>
        <p:nvPicPr>
          <p:cNvPr id="4098" name="Picture 2" descr="Timor-Leste | Meer">
            <a:extLst>
              <a:ext uri="{FF2B5EF4-FFF2-40B4-BE49-F238E27FC236}">
                <a16:creationId xmlns:a16="http://schemas.microsoft.com/office/drawing/2014/main" id="{14A36E91-A0B4-44F0-B6FB-DECDDB96B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5" y="2984454"/>
            <a:ext cx="6888428" cy="387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572943"/>
      </p:ext>
    </p:extLst>
  </p:cSld>
  <p:clrMapOvr>
    <a:masterClrMapping/>
  </p:clrMapOvr>
  <p:transition advTm="8189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900F58-74FD-4300-BB27-E304127AE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609600"/>
            <a:ext cx="6489700" cy="5873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pt-PT" dirty="0"/>
              <a:t>ÁSIA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92B7EBC-70A5-4153-9F17-D6D9A9BF951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27856" y="1124744"/>
            <a:ext cx="4488160" cy="3231654"/>
          </a:xfr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1400" b="1" u="sng" dirty="0">
                <a:solidFill>
                  <a:srgbClr val="00B0F0"/>
                </a:solidFill>
                <a:highlight>
                  <a:srgbClr val="FFFF00"/>
                </a:highlight>
                <a:latin typeface="Verdana" panose="020B0604030504040204" pitchFamily="34" charset="0"/>
              </a:rPr>
              <a:t>Crioulo malaio-português</a:t>
            </a:r>
          </a:p>
          <a:p>
            <a:pPr eaLnBrk="1" hangingPunct="1">
              <a:defRPr/>
            </a:pPr>
            <a:r>
              <a:rPr lang="pt-BR" sz="1400" dirty="0">
                <a:solidFill>
                  <a:srgbClr val="222222"/>
                </a:solidFill>
                <a:latin typeface="Verdana" panose="020B0604030504040204" pitchFamily="34" charset="0"/>
              </a:rPr>
              <a:t>Crioulos </a:t>
            </a:r>
            <a:r>
              <a:rPr lang="pt-BR" sz="1400" b="1" u="sng" dirty="0">
                <a:solidFill>
                  <a:srgbClr val="222222"/>
                </a:solidFill>
                <a:highlight>
                  <a:srgbClr val="FFFF00"/>
                </a:highlight>
                <a:latin typeface="Verdana" panose="020B0604030504040204" pitchFamily="34" charset="0"/>
              </a:rPr>
              <a:t>Sino-portugueses</a:t>
            </a:r>
            <a:r>
              <a:rPr lang="pt-BR" sz="1400" dirty="0">
                <a:solidFill>
                  <a:srgbClr val="222222"/>
                </a:solidFill>
                <a:latin typeface="Verdana" panose="020B0604030504040204" pitchFamily="34" charset="0"/>
              </a:rPr>
              <a:t> são os de </a:t>
            </a:r>
            <a:r>
              <a:rPr lang="pt-BR" sz="1400" b="1" dirty="0">
                <a:solidFill>
                  <a:srgbClr val="222222"/>
                </a:solidFill>
                <a:latin typeface="Verdana" panose="020B0604030504040204" pitchFamily="34" charset="0"/>
              </a:rPr>
              <a:t>Macau</a:t>
            </a:r>
            <a:r>
              <a:rPr lang="pt-BR" sz="1400" dirty="0">
                <a:solidFill>
                  <a:srgbClr val="222222"/>
                </a:solidFill>
                <a:latin typeface="Verdana" panose="020B0604030504040204" pitchFamily="34" charset="0"/>
              </a:rPr>
              <a:t> e </a:t>
            </a:r>
            <a:r>
              <a:rPr lang="pt-BR" sz="1400" b="1" dirty="0">
                <a:solidFill>
                  <a:srgbClr val="222222"/>
                </a:solidFill>
                <a:latin typeface="Verdana" panose="020B0604030504040204" pitchFamily="34" charset="0"/>
              </a:rPr>
              <a:t>Hong-Kong.</a:t>
            </a:r>
          </a:p>
          <a:p>
            <a:pPr eaLnBrk="1" hangingPunct="1">
              <a:defRPr/>
            </a:pPr>
            <a:endParaRPr lang="pt-BR" sz="1400" b="1" dirty="0">
              <a:solidFill>
                <a:srgbClr val="222222"/>
              </a:solidFill>
              <a:latin typeface="Verdana" panose="020B0604030504040204" pitchFamily="34" charset="0"/>
            </a:endParaRPr>
          </a:p>
          <a:p>
            <a:pPr eaLnBrk="1" hangingPunct="1">
              <a:defRPr/>
            </a:pPr>
            <a:r>
              <a:rPr lang="cs-CZ" altLang="cs-CZ" sz="1400" dirty="0">
                <a:hlinkClick r:id="rId4"/>
              </a:rPr>
              <a:t>https://romanistika.phil.muni.cz/aktuality/macao-most-mezi-zapadem-a-orientem-rozhovor</a:t>
            </a:r>
            <a:endParaRPr lang="pt-PT" altLang="cs-CZ" sz="1400" dirty="0"/>
          </a:p>
          <a:p>
            <a:pPr eaLnBrk="1" hangingPunct="1">
              <a:defRPr/>
            </a:pPr>
            <a:endParaRPr lang="pt-PT" altLang="cs-CZ" sz="1400" dirty="0"/>
          </a:p>
          <a:p>
            <a:pPr eaLnBrk="1" hangingPunct="1">
              <a:defRPr/>
            </a:pPr>
            <a:r>
              <a:rPr lang="cs-CZ" sz="1400" dirty="0">
                <a:hlinkClick r:id="rId5"/>
              </a:rPr>
              <a:t>Macao: Bývalá portugalská kolonie je dnes Las Vegas orientu | 100+1 zahraniční zajímavost (stoplusjednicka.cz)</a:t>
            </a:r>
            <a:endParaRPr lang="cs-CZ" altLang="cs-CZ" sz="1400" dirty="0"/>
          </a:p>
          <a:p>
            <a:pPr eaLnBrk="1" hangingPunct="1">
              <a:defRPr/>
            </a:pPr>
            <a:endParaRPr lang="pt-BR" sz="1400" b="1" dirty="0">
              <a:solidFill>
                <a:srgbClr val="222222"/>
              </a:solidFill>
              <a:latin typeface="Verdana" panose="020B0604030504040204" pitchFamily="34" charset="0"/>
            </a:endParaRPr>
          </a:p>
        </p:txBody>
      </p:sp>
      <p:pic>
        <p:nvPicPr>
          <p:cNvPr id="5122" name="Picture 2" descr="8 Unique Things to Do in Macau: Non-touristy Activities and Attractions in  Macau">
            <a:extLst>
              <a:ext uri="{FF2B5EF4-FFF2-40B4-BE49-F238E27FC236}">
                <a16:creationId xmlns:a16="http://schemas.microsoft.com/office/drawing/2014/main" id="{DFDE948E-7EF3-419E-AAD4-5E65175A1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56" y="4356398"/>
            <a:ext cx="3744416" cy="249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Macao: Bývalá portugalská kolonie je dnes Las Vegas orientu | 100+1  zahraniční zajímavost">
            <a:extLst>
              <a:ext uri="{FF2B5EF4-FFF2-40B4-BE49-F238E27FC236}">
                <a16:creationId xmlns:a16="http://schemas.microsoft.com/office/drawing/2014/main" id="{A09F4A49-DDE0-4B0B-8ACD-1FCE91127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128" y="4419073"/>
            <a:ext cx="3488454" cy="231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ideo_-UPM">
            <a:hlinkClick r:id="" action="ppaction://media"/>
            <a:extLst>
              <a:ext uri="{FF2B5EF4-FFF2-40B4-BE49-F238E27FC236}">
                <a16:creationId xmlns:a16="http://schemas.microsoft.com/office/drawing/2014/main" id="{7E7F1841-3D9F-22EB-D60E-934E13759C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64817" y="382643"/>
            <a:ext cx="4251327" cy="205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291208"/>
      </p:ext>
    </p:extLst>
  </p:cSld>
  <p:clrMapOvr>
    <a:masterClrMapping/>
  </p:clrMapOvr>
  <p:transition advTm="8189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>
            <a:extLst>
              <a:ext uri="{FF2B5EF4-FFF2-40B4-BE49-F238E27FC236}">
                <a16:creationId xmlns:a16="http://schemas.microsoft.com/office/drawing/2014/main" id="{C0CB3753-22AA-498A-A124-8289F6E144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6348413" cy="1320800"/>
          </a:xfrm>
        </p:spPr>
        <p:txBody>
          <a:bodyPr/>
          <a:lstStyle/>
          <a:p>
            <a:pPr eaLnBrk="1" hangingPunct="1"/>
            <a:r>
              <a:rPr lang="pt-PT" altLang="cs-CZ" dirty="0"/>
              <a:t>LÍNGUAS DE ORIGEM PORTUGUESA em ÁFRICA</a:t>
            </a:r>
            <a:endParaRPr lang="cs-CZ" altLang="cs-CZ" dirty="0"/>
          </a:p>
        </p:txBody>
      </p:sp>
      <p:pic>
        <p:nvPicPr>
          <p:cNvPr id="15363" name="Picture 2">
            <a:extLst>
              <a:ext uri="{FF2B5EF4-FFF2-40B4-BE49-F238E27FC236}">
                <a16:creationId xmlns:a16="http://schemas.microsoft.com/office/drawing/2014/main" id="{AEB83CF6-A402-4D91-852B-25D7EF0C3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2060575"/>
            <a:ext cx="38481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6C7FDF-31A2-46FC-8684-FB01543C9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609600"/>
            <a:ext cx="6489700" cy="5873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pt-PT" dirty="0"/>
              <a:t>ÁFRICA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503203D-D572-497B-8D7C-6D5766416C8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95536" y="1484784"/>
            <a:ext cx="7056784" cy="1733808"/>
          </a:xfr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u="sng" dirty="0">
                <a:solidFill>
                  <a:schemeClr val="tx1"/>
                </a:solidFill>
                <a:highlight>
                  <a:srgbClr val="FFFF00"/>
                </a:highlight>
                <a:latin typeface="Verdana" panose="020B0604030504040204" pitchFamily="34" charset="0"/>
              </a:rPr>
              <a:t>Crioulos da Alta Guiné  </a:t>
            </a:r>
            <a:r>
              <a:rPr lang="pt-BR" dirty="0">
                <a:solidFill>
                  <a:srgbClr val="222222"/>
                </a:solidFill>
                <a:latin typeface="Verdana" panose="020B0604030504040204" pitchFamily="34" charset="0"/>
              </a:rPr>
              <a:t>(Cabo Verde, Guiné-Bissau e </a:t>
            </a:r>
            <a:r>
              <a:rPr lang="pt-BR" dirty="0">
                <a:solidFill>
                  <a:schemeClr val="tx1"/>
                </a:solidFill>
                <a:latin typeface="Verdana" panose="020B0604030504040204" pitchFamily="34" charset="0"/>
              </a:rPr>
              <a:t>Casamansa</a:t>
            </a:r>
            <a:r>
              <a:rPr lang="pt-BR" dirty="0">
                <a:solidFill>
                  <a:srgbClr val="222222"/>
                </a:solidFill>
                <a:latin typeface="Verdana" panose="020B0604030504040204" pitchFamily="34" charset="0"/>
              </a:rPr>
              <a:t>) </a:t>
            </a:r>
          </a:p>
          <a:p>
            <a:pPr eaLnBrk="1" hangingPunct="1">
              <a:defRPr/>
            </a:pPr>
            <a:r>
              <a:rPr lang="pt-BR" b="1" u="sng" dirty="0">
                <a:solidFill>
                  <a:schemeClr val="tx1"/>
                </a:solidFill>
                <a:highlight>
                  <a:srgbClr val="FFFF00"/>
                </a:highlight>
                <a:latin typeface="Verdana" panose="020B0604030504040204" pitchFamily="34" charset="0"/>
              </a:rPr>
              <a:t>Crioulos do Golfo da Guiné </a:t>
            </a:r>
            <a:r>
              <a:rPr lang="pt-BR" dirty="0">
                <a:solidFill>
                  <a:srgbClr val="222222"/>
                </a:solidFill>
                <a:latin typeface="Verdana" panose="020B0604030504040204" pitchFamily="34" charset="0"/>
              </a:rPr>
              <a:t>(S. Tomé, Príncipe e Ano Bom)..  </a:t>
            </a:r>
          </a:p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endParaRPr lang="pt-BR" b="1" u="sng" dirty="0">
              <a:solidFill>
                <a:srgbClr val="222222"/>
              </a:solidFill>
              <a:highlight>
                <a:srgbClr val="FFFF00"/>
              </a:highlight>
              <a:latin typeface="Verdana" panose="020B0604030504040204" pitchFamily="34" charset="0"/>
            </a:endParaRPr>
          </a:p>
        </p:txBody>
      </p:sp>
      <p:pic>
        <p:nvPicPr>
          <p:cNvPr id="3" name="VID_20220907_165401">
            <a:hlinkClick r:id="" action="ppaction://media"/>
            <a:extLst>
              <a:ext uri="{FF2B5EF4-FFF2-40B4-BE49-F238E27FC236}">
                <a16:creationId xmlns:a16="http://schemas.microsoft.com/office/drawing/2014/main" id="{449B0D8F-CFF2-4729-BA15-B88CD850ED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88024" y="3087216"/>
            <a:ext cx="4355976" cy="3266982"/>
          </a:xfrm>
          <a:prstGeom prst="rect">
            <a:avLst/>
          </a:prstGeom>
        </p:spPr>
      </p:pic>
      <p:pic>
        <p:nvPicPr>
          <p:cNvPr id="1026" name="Picture 2" descr="Guinea-Bissau - United States Department of State">
            <a:extLst>
              <a:ext uri="{FF2B5EF4-FFF2-40B4-BE49-F238E27FC236}">
                <a16:creationId xmlns:a16="http://schemas.microsoft.com/office/drawing/2014/main" id="{7A6CC3AD-8D38-B1CA-866D-723F4F9BA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64" y="4550720"/>
            <a:ext cx="4065254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6483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6C7FDF-31A2-46FC-8684-FB01543C9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609600"/>
            <a:ext cx="6489700" cy="5873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pt-PT" dirty="0"/>
              <a:t>ÁFRICA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503203D-D572-497B-8D7C-6D5766416C8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23528" y="1340768"/>
            <a:ext cx="4391719" cy="3077766"/>
          </a:xfr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b="1" u="sng" dirty="0">
                <a:solidFill>
                  <a:schemeClr val="tx1"/>
                </a:solidFill>
                <a:highlight>
                  <a:srgbClr val="FFFF00"/>
                </a:highlight>
                <a:latin typeface="Verdana" panose="020B0604030504040204" pitchFamily="34" charset="0"/>
              </a:rPr>
              <a:t>Crioulos da Alta Guiné  </a:t>
            </a:r>
            <a:endParaRPr lang="cs-CZ" b="1" u="sng" dirty="0">
              <a:solidFill>
                <a:schemeClr val="tx1"/>
              </a:solidFill>
              <a:highlight>
                <a:srgbClr val="FFFF00"/>
              </a:highlight>
              <a:latin typeface="Verdana" panose="020B0604030504040204" pitchFamily="34" charset="0"/>
            </a:endParaRPr>
          </a:p>
          <a:p>
            <a:pPr eaLnBrk="1" hangingPunct="1">
              <a:defRPr/>
            </a:pPr>
            <a:r>
              <a:rPr lang="pt-BR" dirty="0">
                <a:solidFill>
                  <a:srgbClr val="222222"/>
                </a:solidFill>
                <a:latin typeface="Verdana" panose="020B0604030504040204" pitchFamily="34" charset="0"/>
              </a:rPr>
              <a:t>(</a:t>
            </a:r>
            <a:r>
              <a:rPr lang="pt-BR" b="1" u="sng" dirty="0">
                <a:solidFill>
                  <a:srgbClr val="222222"/>
                </a:solidFill>
                <a:latin typeface="Verdana" panose="020B0604030504040204" pitchFamily="34" charset="0"/>
              </a:rPr>
              <a:t>Cabo Verde</a:t>
            </a:r>
            <a:r>
              <a:rPr lang="pt-BR" dirty="0">
                <a:solidFill>
                  <a:srgbClr val="222222"/>
                </a:solidFill>
                <a:latin typeface="Verdana" panose="020B0604030504040204" pitchFamily="34" charset="0"/>
              </a:rPr>
              <a:t>, Guiné-Bissau e </a:t>
            </a:r>
            <a:r>
              <a:rPr lang="pt-BR" dirty="0">
                <a:solidFill>
                  <a:schemeClr val="tx1"/>
                </a:solidFill>
                <a:latin typeface="Verdana" panose="020B0604030504040204" pitchFamily="34" charset="0"/>
              </a:rPr>
              <a:t>Casamansa</a:t>
            </a:r>
            <a:r>
              <a:rPr lang="pt-BR" dirty="0">
                <a:solidFill>
                  <a:srgbClr val="222222"/>
                </a:solidFill>
                <a:latin typeface="Verdana" panose="020B0604030504040204" pitchFamily="34" charset="0"/>
              </a:rPr>
              <a:t>) </a:t>
            </a:r>
          </a:p>
          <a:p>
            <a:pPr eaLnBrk="1" hangingPunct="1">
              <a:defRPr/>
            </a:pPr>
            <a:r>
              <a:rPr lang="pt-BR" b="1" u="sng" dirty="0">
                <a:solidFill>
                  <a:schemeClr val="tx1"/>
                </a:solidFill>
                <a:highlight>
                  <a:srgbClr val="FFFF00"/>
                </a:highlight>
                <a:latin typeface="Verdana" panose="020B0604030504040204" pitchFamily="34" charset="0"/>
              </a:rPr>
              <a:t>Crioulos do Golfo da Guiné </a:t>
            </a:r>
            <a:endParaRPr lang="cs-CZ" b="1" u="sng" dirty="0">
              <a:solidFill>
                <a:schemeClr val="tx1"/>
              </a:solidFill>
              <a:highlight>
                <a:srgbClr val="FFFF00"/>
              </a:highlight>
              <a:latin typeface="Verdana" panose="020B0604030504040204" pitchFamily="34" charset="0"/>
            </a:endParaRPr>
          </a:p>
          <a:p>
            <a:pPr eaLnBrk="1" hangingPunct="1">
              <a:defRPr/>
            </a:pPr>
            <a:r>
              <a:rPr lang="pt-BR" dirty="0">
                <a:solidFill>
                  <a:srgbClr val="222222"/>
                </a:solidFill>
                <a:latin typeface="Verdana" panose="020B0604030504040204" pitchFamily="34" charset="0"/>
              </a:rPr>
              <a:t>(S. Tomé, Príncipe e Ano Bom)..  </a:t>
            </a:r>
            <a:endParaRPr lang="cs-CZ" dirty="0">
              <a:solidFill>
                <a:srgbClr val="222222"/>
              </a:solidFill>
              <a:latin typeface="Verdana" panose="020B0604030504040204" pitchFamily="34" charset="0"/>
            </a:endParaRPr>
          </a:p>
          <a:p>
            <a:pPr eaLnBrk="1" hangingPunct="1">
              <a:defRPr/>
            </a:pPr>
            <a:r>
              <a:rPr lang="cs-CZ" dirty="0">
                <a:solidFill>
                  <a:srgbClr val="222222"/>
                </a:solidFill>
                <a:latin typeface="Verdana" panose="020B0604030504040204" pitchFamily="34" charset="0"/>
                <a:hlinkClick r:id="rId4"/>
              </a:rPr>
              <a:t>www.mariolucio.com</a:t>
            </a:r>
            <a:endParaRPr lang="cs-CZ" dirty="0">
              <a:solidFill>
                <a:srgbClr val="222222"/>
              </a:solidFill>
              <a:latin typeface="Verdana" panose="020B0604030504040204" pitchFamily="34" charset="0"/>
            </a:endParaRPr>
          </a:p>
          <a:p>
            <a:pPr eaLnBrk="1" hangingPunct="1">
              <a:defRPr/>
            </a:pPr>
            <a:r>
              <a:rPr lang="cs-CZ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endParaRPr lang="pt-BR" dirty="0">
              <a:solidFill>
                <a:srgbClr val="222222"/>
              </a:solidFill>
              <a:latin typeface="Verdana" panose="020B0604030504040204" pitchFamily="34" charset="0"/>
            </a:endParaRPr>
          </a:p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endParaRPr lang="pt-BR" b="1" u="sng" dirty="0">
              <a:solidFill>
                <a:srgbClr val="222222"/>
              </a:solidFill>
              <a:highlight>
                <a:srgbClr val="FFFF00"/>
              </a:highlight>
              <a:latin typeface="Verdana" panose="020B0604030504040204" pitchFamily="34" charset="0"/>
            </a:endParaRPr>
          </a:p>
        </p:txBody>
      </p:sp>
      <p:pic>
        <p:nvPicPr>
          <p:cNvPr id="4" name="WhatsApp Video 2022-09-16 at 16.35.20">
            <a:hlinkClick r:id="" action="ppaction://media"/>
            <a:extLst>
              <a:ext uri="{FF2B5EF4-FFF2-40B4-BE49-F238E27FC236}">
                <a16:creationId xmlns:a16="http://schemas.microsoft.com/office/drawing/2014/main" id="{31A67C8A-CD63-1D85-5476-3E6D81B33A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92080" y="26953"/>
            <a:ext cx="3662536" cy="7325072"/>
          </a:xfrm>
          <a:prstGeom prst="rect">
            <a:avLst/>
          </a:prstGeom>
        </p:spPr>
      </p:pic>
      <p:pic>
        <p:nvPicPr>
          <p:cNvPr id="2050" name="Picture 2" descr="Kapverdské ostrovy - průvodce | Cestujlevne.com">
            <a:extLst>
              <a:ext uri="{FF2B5EF4-FFF2-40B4-BE49-F238E27FC236}">
                <a16:creationId xmlns:a16="http://schemas.microsoft.com/office/drawing/2014/main" id="{36253A6A-99E8-63ED-0F48-CA32E6992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77072"/>
            <a:ext cx="4248472" cy="257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538596"/>
      </p:ext>
    </p:extLst>
  </p:cSld>
  <p:clrMapOvr>
    <a:masterClrMapping/>
  </p:clrMapOvr>
  <p:transition advTm="6483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>
            <a:extLst>
              <a:ext uri="{FF2B5EF4-FFF2-40B4-BE49-F238E27FC236}">
                <a16:creationId xmlns:a16="http://schemas.microsoft.com/office/drawing/2014/main" id="{E90E993F-873B-4FFC-9986-32936CFFDF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PT" altLang="cs-CZ"/>
              <a:t>Mais exemplos</a:t>
            </a:r>
            <a:endParaRPr lang="cs-CZ" alt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E67BA4-ED98-4D07-9245-C7B9B0EF1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4581128"/>
            <a:ext cx="6768281" cy="2087960"/>
          </a:xfrm>
        </p:spPr>
        <p:txBody>
          <a:bodyPr/>
          <a:lstStyle/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r>
              <a:rPr lang="pt-PT" dirty="0">
                <a:hlinkClick r:id="rId4"/>
              </a:rPr>
              <a:t>Crioulo Guiné-Bissau e Português</a:t>
            </a:r>
          </a:p>
          <a:p>
            <a:pPr eaLnBrk="1" hangingPunct="1">
              <a:defRPr/>
            </a:pPr>
            <a:r>
              <a:rPr lang="cs-CZ" dirty="0">
                <a:hlinkClick r:id="rId4"/>
              </a:rPr>
              <a:t>https://www.youtube.com/watch?v=i8uOPSF97WI</a:t>
            </a:r>
            <a:endParaRPr lang="pt-PT" dirty="0"/>
          </a:p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endParaRPr lang="pt-PT" dirty="0"/>
          </a:p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r>
              <a:rPr lang="pt-PT" dirty="0"/>
              <a:t>Crioulo de Cabo Verde</a:t>
            </a:r>
          </a:p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r>
              <a:rPr lang="pt-PT" dirty="0">
                <a:hlinkClick r:id="rId5"/>
              </a:rPr>
              <a:t>https://www.youtube.com/watch?v=Hin8RdZ1IJU</a:t>
            </a:r>
            <a:endParaRPr lang="pt-PT" dirty="0"/>
          </a:p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endParaRPr lang="pt-PT" dirty="0"/>
          </a:p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endParaRPr lang="pt-PT" dirty="0"/>
          </a:p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endParaRPr lang="pt-PT" dirty="0"/>
          </a:p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endParaRPr lang="cs-CZ" dirty="0"/>
          </a:p>
        </p:txBody>
      </p:sp>
      <p:pic>
        <p:nvPicPr>
          <p:cNvPr id="4" name="video-1494662298">
            <a:hlinkClick r:id="" action="ppaction://media"/>
            <a:extLst>
              <a:ext uri="{FF2B5EF4-FFF2-40B4-BE49-F238E27FC236}">
                <a16:creationId xmlns:a16="http://schemas.microsoft.com/office/drawing/2014/main" id="{35F756FD-714D-F449-CC20-B1C5C25D3D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67944" y="836712"/>
            <a:ext cx="4876800" cy="3657600"/>
          </a:xfrm>
          <a:prstGeom prst="rect">
            <a:avLst/>
          </a:prstGeom>
        </p:spPr>
      </p:pic>
    </p:spTree>
  </p:cSld>
  <p:clrMapOvr>
    <a:masterClrMapping/>
  </p:clrMapOvr>
  <p:transition advTm="1584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5FA934-C6C6-42D9-A7EB-6411095C3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Dra. Gilda </a:t>
            </a:r>
            <a:r>
              <a:rPr lang="cs-CZ" dirty="0" err="1"/>
              <a:t>Machado</a:t>
            </a:r>
            <a:br>
              <a:rPr lang="cs-CZ" dirty="0"/>
            </a:br>
            <a:r>
              <a:rPr lang="cs-CZ" dirty="0" err="1"/>
              <a:t>Instituto</a:t>
            </a:r>
            <a:r>
              <a:rPr lang="cs-CZ" dirty="0"/>
              <a:t> </a:t>
            </a:r>
            <a:r>
              <a:rPr lang="cs-CZ" dirty="0" err="1"/>
              <a:t>Cam</a:t>
            </a:r>
            <a:r>
              <a:rPr lang="pt-PT" dirty="0"/>
              <a:t>õ</a:t>
            </a:r>
            <a:r>
              <a:rPr lang="cs-CZ" dirty="0"/>
              <a:t>es </a:t>
            </a:r>
            <a:r>
              <a:rPr lang="cs-CZ" dirty="0" err="1"/>
              <a:t>em</a:t>
            </a:r>
            <a:r>
              <a:rPr lang="cs-CZ" dirty="0"/>
              <a:t> Praga </a:t>
            </a:r>
          </a:p>
        </p:txBody>
      </p:sp>
      <p:pic>
        <p:nvPicPr>
          <p:cNvPr id="1028" name="Picture 4" descr="Portugalsko | Chovani.eu">
            <a:extLst>
              <a:ext uri="{FF2B5EF4-FFF2-40B4-BE49-F238E27FC236}">
                <a16:creationId xmlns:a16="http://schemas.microsoft.com/office/drawing/2014/main" id="{B10C4CB0-2286-4B62-99B9-55F44E831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89448"/>
            <a:ext cx="3107614" cy="243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ktuální informace k cestování českých občanů do Portugalska v souvislosti  se šířením koronaviru - S platností od úterý 29. 6. zařadilo Německo celé  Portugalsko na seznam rizikových zemí | Kurzy.cz">
            <a:extLst>
              <a:ext uri="{FF2B5EF4-FFF2-40B4-BE49-F238E27FC236}">
                <a16:creationId xmlns:a16="http://schemas.microsoft.com/office/drawing/2014/main" id="{17FB0C50-6455-43C0-BDE1-782F933F4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492896"/>
            <a:ext cx="4269649" cy="223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9707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0E0868D6-7C5F-40C4-BCDC-422272F209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6348413" cy="1320800"/>
          </a:xfrm>
        </p:spPr>
        <p:txBody>
          <a:bodyPr/>
          <a:lstStyle/>
          <a:p>
            <a:pPr eaLnBrk="1" hangingPunct="1"/>
            <a:r>
              <a:rPr lang="pt-PT" altLang="cs-CZ"/>
              <a:t>LÍNGUAS DE ORIGEM PORTUGUESA NA AMÉRICA</a:t>
            </a:r>
            <a:endParaRPr lang="cs-CZ" altLang="cs-CZ"/>
          </a:p>
        </p:txBody>
      </p:sp>
      <p:pic>
        <p:nvPicPr>
          <p:cNvPr id="17411" name="Picture 2">
            <a:extLst>
              <a:ext uri="{FF2B5EF4-FFF2-40B4-BE49-F238E27FC236}">
                <a16:creationId xmlns:a16="http://schemas.microsoft.com/office/drawing/2014/main" id="{B05802B2-9128-4345-B716-8FC65BF70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951038"/>
            <a:ext cx="3971925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BD24B7-D561-494A-A110-2CDD9A5DB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620713"/>
            <a:ext cx="6489700" cy="5873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pt-PT" dirty="0"/>
              <a:t>AMÉRICA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8CCC0A1-817F-458E-B4DF-768061BF524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95536" y="1484784"/>
            <a:ext cx="7056784" cy="3098284"/>
          </a:xfrm>
        </p:spPr>
        <p:txBody>
          <a:bodyPr>
            <a:spAutoFit/>
          </a:bodyPr>
          <a:lstStyle/>
          <a:p>
            <a:pPr eaLnBrk="1" hangingPunct="1">
              <a:defRPr/>
            </a:pPr>
            <a:endParaRPr lang="pt-BR" dirty="0"/>
          </a:p>
          <a:p>
            <a:pPr eaLnBrk="1" hangingPunct="1">
              <a:defRPr/>
            </a:pPr>
            <a:r>
              <a:rPr lang="pt-BR" b="1" dirty="0"/>
              <a:t>crioulo de base ibérica</a:t>
            </a:r>
          </a:p>
          <a:p>
            <a:pPr eaLnBrk="1" hangingPunct="1">
              <a:defRPr/>
            </a:pPr>
            <a:r>
              <a:rPr lang="pt-BR" dirty="0"/>
              <a:t>já que o português partilha com o castelhano a origem de uma grande parte do léxico</a:t>
            </a:r>
          </a:p>
          <a:p>
            <a:pPr eaLnBrk="1" hangingPunct="1">
              <a:defRPr/>
            </a:pPr>
            <a:r>
              <a:rPr lang="pt-BR" b="1" dirty="0"/>
              <a:t>o Papiamento de Curaçau, Aruba e Bonaire, nas Antilhas</a:t>
            </a:r>
            <a:r>
              <a:rPr lang="pt-BR" dirty="0"/>
              <a:t>) e um outro crioulo no </a:t>
            </a:r>
            <a:r>
              <a:rPr lang="pt-BR" b="1" dirty="0"/>
              <a:t>Suriname, o Saramacano</a:t>
            </a:r>
            <a:r>
              <a:rPr lang="pt-BR" dirty="0"/>
              <a:t>, que, sendo de base inglesa, manifesta no seu léxico uma forte influência portuguesa.</a:t>
            </a:r>
          </a:p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endParaRPr lang="pt-BR" b="1" u="sng" dirty="0">
              <a:solidFill>
                <a:srgbClr val="222222"/>
              </a:solidFill>
              <a:highlight>
                <a:srgbClr val="FFFF00"/>
              </a:highlight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81BFCEEF-DF8A-4504-9A7D-2B2C8C6E8582}"/>
              </a:ext>
            </a:extLst>
          </p:cNvPr>
          <p:cNvGraphicFramePr>
            <a:graphicFrameLocks noGrp="1"/>
          </p:cNvGraphicFramePr>
          <p:nvPr/>
        </p:nvGraphicFramePr>
        <p:xfrm>
          <a:off x="679450" y="1096963"/>
          <a:ext cx="6484938" cy="37004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209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09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15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15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7056">
                <a:tc>
                  <a:txBody>
                    <a:bodyPr/>
                    <a:lstStyle/>
                    <a:p>
                      <a:pPr indent="180340" algn="ctr" hangingPunct="0">
                        <a:lnSpc>
                          <a:spcPts val="1200"/>
                        </a:lnSpc>
                      </a:pPr>
                      <a:r>
                        <a:rPr lang="pt-PT" sz="1000" u="sng">
                          <a:effectLst/>
                        </a:rPr>
                        <a:t>Português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80340" algn="ctr" hangingPunct="0">
                        <a:lnSpc>
                          <a:spcPts val="1200"/>
                        </a:lnSpc>
                      </a:pPr>
                      <a:r>
                        <a:rPr lang="pt-PT" sz="1000" u="sng">
                          <a:effectLst/>
                        </a:rPr>
                        <a:t>Papiamento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80340" algn="ctr" hangingPunct="0">
                        <a:lnSpc>
                          <a:spcPts val="1200"/>
                        </a:lnSpc>
                      </a:pPr>
                      <a:r>
                        <a:rPr lang="pt-PT" sz="1000" u="sng">
                          <a:effectLst/>
                        </a:rPr>
                        <a:t>Crioulo da Guiné-Bissau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80340" algn="ctr" hangingPunct="0">
                        <a:lnSpc>
                          <a:spcPts val="1200"/>
                        </a:lnSpc>
                      </a:pPr>
                      <a:r>
                        <a:rPr lang="pt-PT" sz="1000" u="sng">
                          <a:effectLst/>
                        </a:rPr>
                        <a:t>Kabuverdianu (Var. de Santiago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528">
                <a:tc>
                  <a:txBody>
                    <a:bodyPr/>
                    <a:lstStyle/>
                    <a:p>
                      <a:pPr indent="180340" algn="just" hangingPunct="0">
                        <a:lnSpc>
                          <a:spcPts val="1200"/>
                        </a:lnSpc>
                      </a:pPr>
                      <a:r>
                        <a:rPr lang="pt-PT" sz="1200">
                          <a:effectLst/>
                        </a:rPr>
                        <a:t>Bem-vindo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80340" algn="just" hangingPunct="0">
                        <a:lnSpc>
                          <a:spcPts val="1200"/>
                        </a:lnSpc>
                      </a:pPr>
                      <a:r>
                        <a:rPr lang="pt-PT" sz="1200">
                          <a:effectLst/>
                        </a:rPr>
                        <a:t>Bon bini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80340" algn="just" hangingPunct="0">
                        <a:lnSpc>
                          <a:spcPts val="1200"/>
                        </a:lnSpc>
                      </a:pPr>
                      <a:r>
                        <a:rPr lang="pt-PT" sz="1200">
                          <a:effectLst/>
                        </a:rPr>
                        <a:t>Bô bim drito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80340" algn="just" hangingPunct="0">
                        <a:lnSpc>
                          <a:spcPts val="1200"/>
                        </a:lnSpc>
                      </a:pPr>
                      <a:r>
                        <a:rPr lang="pt-PT" sz="1200">
                          <a:effectLst/>
                        </a:rPr>
                        <a:t>Bem-vindo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3528">
                <a:tc>
                  <a:txBody>
                    <a:bodyPr/>
                    <a:lstStyle/>
                    <a:p>
                      <a:pPr indent="180340" algn="just" hangingPunct="0">
                        <a:lnSpc>
                          <a:spcPts val="1200"/>
                        </a:lnSpc>
                      </a:pPr>
                      <a:r>
                        <a:rPr lang="pt-PT" sz="1200">
                          <a:effectLst/>
                        </a:rPr>
                        <a:t>Bom dia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80340" algn="just" hangingPunct="0">
                        <a:lnSpc>
                          <a:spcPts val="1200"/>
                        </a:lnSpc>
                      </a:pPr>
                      <a:r>
                        <a:rPr lang="pt-PT" sz="1200">
                          <a:effectLst/>
                        </a:rPr>
                        <a:t>Bon dia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80340" algn="just" hangingPunct="0">
                        <a:lnSpc>
                          <a:spcPts val="1200"/>
                        </a:lnSpc>
                      </a:pPr>
                      <a:r>
                        <a:rPr lang="pt-PT" sz="1200">
                          <a:effectLst/>
                        </a:rPr>
                        <a:t>Bon dia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80340" algn="just" hangingPunct="0">
                        <a:lnSpc>
                          <a:spcPts val="1200"/>
                        </a:lnSpc>
                      </a:pPr>
                      <a:r>
                        <a:rPr lang="pt-PT" sz="1200">
                          <a:effectLst/>
                        </a:rPr>
                        <a:t>Bon dia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0123">
                <a:tc>
                  <a:txBody>
                    <a:bodyPr/>
                    <a:lstStyle/>
                    <a:p>
                      <a:pPr indent="180340" algn="just" hangingPunct="0">
                        <a:lnSpc>
                          <a:spcPts val="1200"/>
                        </a:lnSpc>
                      </a:pPr>
                      <a:r>
                        <a:rPr lang="pt-PT" sz="1200">
                          <a:effectLst/>
                        </a:rPr>
                        <a:t>Como vai?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80340" algn="just" hangingPunct="0">
                        <a:lnSpc>
                          <a:spcPts val="1200"/>
                        </a:lnSpc>
                      </a:pPr>
                      <a:r>
                        <a:rPr lang="pt-PT" sz="1200">
                          <a:effectLst/>
                        </a:rPr>
                        <a:t>Con ta bai?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80340" algn="just" hangingPunct="0">
                        <a:lnSpc>
                          <a:spcPts val="1200"/>
                        </a:lnSpc>
                      </a:pPr>
                      <a:r>
                        <a:rPr lang="pt-PT" sz="1200">
                          <a:effectLst/>
                        </a:rPr>
                        <a:t>Kuma ku bu na bai?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80340" algn="just" hangingPunct="0">
                        <a:lnSpc>
                          <a:spcPts val="1200"/>
                        </a:lnSpc>
                      </a:pPr>
                      <a:r>
                        <a:rPr lang="pt-PT" sz="1200">
                          <a:effectLst/>
                        </a:rPr>
                        <a:t>Módi ki bu sa ta bai?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0292">
                <a:tc>
                  <a:txBody>
                    <a:bodyPr/>
                    <a:lstStyle/>
                    <a:p>
                      <a:pPr indent="180340" algn="just" hangingPunct="0">
                        <a:lnSpc>
                          <a:spcPts val="1200"/>
                        </a:lnSpc>
                      </a:pPr>
                      <a:r>
                        <a:rPr lang="pt-PT" sz="1200">
                          <a:effectLst/>
                        </a:rPr>
                        <a:t>Eu estou bem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80340" algn="just" hangingPunct="0">
                        <a:lnSpc>
                          <a:spcPts val="1200"/>
                        </a:lnSpc>
                      </a:pPr>
                      <a:r>
                        <a:rPr lang="pt-PT" sz="1200">
                          <a:effectLst/>
                        </a:rPr>
                        <a:t>Mi ta bon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80340" algn="just" hangingPunct="0">
                        <a:lnSpc>
                          <a:spcPts val="1200"/>
                        </a:lnSpc>
                      </a:pPr>
                      <a:r>
                        <a:rPr lang="pt-PT" sz="1200">
                          <a:effectLst/>
                        </a:rPr>
                        <a:t>Ami n’ stá bon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80340" algn="just" hangingPunct="0">
                        <a:lnSpc>
                          <a:spcPts val="1200"/>
                        </a:lnSpc>
                      </a:pPr>
                      <a:r>
                        <a:rPr lang="pt-PT" sz="1200">
                          <a:effectLst/>
                        </a:rPr>
                        <a:t>N sta dretu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0292">
                <a:tc>
                  <a:txBody>
                    <a:bodyPr/>
                    <a:lstStyle/>
                    <a:p>
                      <a:pPr indent="180340" algn="just" hangingPunct="0">
                        <a:lnSpc>
                          <a:spcPts val="1200"/>
                        </a:lnSpc>
                      </a:pPr>
                      <a:r>
                        <a:rPr lang="pt-PT" sz="1200">
                          <a:effectLst/>
                        </a:rPr>
                        <a:t>Tenha um bom dia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80340" algn="just" hangingPunct="0">
                        <a:lnSpc>
                          <a:spcPts val="1200"/>
                        </a:lnSpc>
                      </a:pPr>
                      <a:r>
                        <a:rPr lang="pt-PT" sz="1200">
                          <a:effectLst/>
                        </a:rPr>
                        <a:t>Pasa un bon dia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80340" algn="just" hangingPunct="0">
                        <a:lnSpc>
                          <a:spcPts val="1200"/>
                        </a:lnSpc>
                      </a:pPr>
                      <a:r>
                        <a:rPr lang="pt-PT" sz="1200">
                          <a:effectLst/>
                        </a:rPr>
                        <a:t>Pasa un bon dia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80340" algn="just" hangingPunct="0">
                        <a:lnSpc>
                          <a:spcPts val="1200"/>
                        </a:lnSpc>
                      </a:pPr>
                      <a:r>
                        <a:rPr lang="pt-PT" sz="1200">
                          <a:effectLst/>
                        </a:rPr>
                        <a:t>Pasa un bon dia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0292">
                <a:tc>
                  <a:txBody>
                    <a:bodyPr/>
                    <a:lstStyle/>
                    <a:p>
                      <a:pPr indent="180340" algn="just" hangingPunct="0">
                        <a:lnSpc>
                          <a:spcPts val="1200"/>
                        </a:lnSpc>
                      </a:pPr>
                      <a:r>
                        <a:rPr lang="pt-PT" sz="1200">
                          <a:effectLst/>
                        </a:rPr>
                        <a:t>Comida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80340" algn="just" hangingPunct="0">
                        <a:lnSpc>
                          <a:spcPts val="1200"/>
                        </a:lnSpc>
                      </a:pPr>
                      <a:r>
                        <a:rPr lang="pt-PT" sz="1200">
                          <a:effectLst/>
                        </a:rPr>
                        <a:t>Cuminda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80340" algn="just" hangingPunct="0">
                        <a:lnSpc>
                          <a:spcPts val="1200"/>
                        </a:lnSpc>
                      </a:pPr>
                      <a:r>
                        <a:rPr lang="pt-PT" sz="1200">
                          <a:effectLst/>
                        </a:rPr>
                        <a:t>Bianda/Kumida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80340" algn="just" hangingPunct="0">
                        <a:lnSpc>
                          <a:spcPts val="1200"/>
                        </a:lnSpc>
                      </a:pPr>
                      <a:r>
                        <a:rPr lang="pt-PT" sz="1200" dirty="0" err="1">
                          <a:effectLst/>
                        </a:rPr>
                        <a:t>Kumida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5061">
                <a:tc>
                  <a:txBody>
                    <a:bodyPr/>
                    <a:lstStyle/>
                    <a:p>
                      <a:pPr indent="180340" algn="just" hangingPunct="0">
                        <a:lnSpc>
                          <a:spcPts val="1200"/>
                        </a:lnSpc>
                      </a:pPr>
                      <a:r>
                        <a:rPr lang="pt-PT" sz="1200">
                          <a:effectLst/>
                        </a:rPr>
                        <a:t>Pão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80340" algn="just" hangingPunct="0">
                        <a:lnSpc>
                          <a:spcPts val="1200"/>
                        </a:lnSpc>
                      </a:pPr>
                      <a:r>
                        <a:rPr lang="pt-PT" sz="1200">
                          <a:effectLst/>
                        </a:rPr>
                        <a:t>Pan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80340" algn="just" hangingPunct="0">
                        <a:lnSpc>
                          <a:spcPts val="1200"/>
                        </a:lnSpc>
                      </a:pPr>
                      <a:r>
                        <a:rPr lang="pt-PT" sz="1200">
                          <a:effectLst/>
                        </a:rPr>
                        <a:t>Pon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80340" algn="just" hangingPunct="0">
                        <a:lnSpc>
                          <a:spcPts val="1200"/>
                        </a:lnSpc>
                      </a:pPr>
                      <a:r>
                        <a:rPr lang="pt-PT" sz="1200">
                          <a:effectLst/>
                        </a:rPr>
                        <a:t>Pon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0292">
                <a:tc>
                  <a:txBody>
                    <a:bodyPr/>
                    <a:lstStyle/>
                    <a:p>
                      <a:pPr indent="180340" algn="just" hangingPunct="0">
                        <a:lnSpc>
                          <a:spcPts val="1200"/>
                        </a:lnSpc>
                      </a:pPr>
                      <a:r>
                        <a:rPr lang="pt-PT" sz="1200">
                          <a:effectLst/>
                        </a:rPr>
                        <a:t>Eu gosto de Aruba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80340" algn="just" hangingPunct="0">
                        <a:lnSpc>
                          <a:spcPts val="1200"/>
                        </a:lnSpc>
                      </a:pPr>
                      <a:r>
                        <a:rPr lang="pt-PT" sz="1200">
                          <a:effectLst/>
                        </a:rPr>
                        <a:t>Mi stima Aruba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80340" algn="just" hangingPunct="0">
                        <a:lnSpc>
                          <a:spcPts val="1200"/>
                        </a:lnSpc>
                      </a:pPr>
                      <a:r>
                        <a:rPr lang="pt-PT" sz="1200">
                          <a:effectLst/>
                        </a:rPr>
                        <a:t>N’ gosta di Aruba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80340" algn="just" hangingPunct="0">
                        <a:lnSpc>
                          <a:spcPts val="1200"/>
                        </a:lnSpc>
                      </a:pPr>
                      <a:r>
                        <a:rPr lang="pt-PT" sz="1200" dirty="0">
                          <a:effectLst/>
                        </a:rPr>
                        <a:t>N gosta </a:t>
                      </a:r>
                      <a:r>
                        <a:rPr lang="pt-PT" sz="1200" dirty="0" err="1">
                          <a:effectLst/>
                        </a:rPr>
                        <a:t>di</a:t>
                      </a:r>
                      <a:r>
                        <a:rPr lang="pt-PT" sz="1200" dirty="0">
                          <a:effectLst/>
                        </a:rPr>
                        <a:t> Aruba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>
            <a:extLst>
              <a:ext uri="{FF2B5EF4-FFF2-40B4-BE49-F238E27FC236}">
                <a16:creationId xmlns:a16="http://schemas.microsoft.com/office/drawing/2014/main" id="{2EB93DCD-FF1C-4F4D-BF34-E500F797E3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6267450" cy="658813"/>
          </a:xfrm>
        </p:spPr>
        <p:txBody>
          <a:bodyPr/>
          <a:lstStyle/>
          <a:p>
            <a:pPr eaLnBrk="1" hangingPunct="1"/>
            <a:r>
              <a:rPr lang="cs-CZ" altLang="cs-CZ"/>
              <a:t>LÍNGUA OFICIAL</a:t>
            </a:r>
            <a:r>
              <a:rPr lang="pt-PT" altLang="cs-CZ"/>
              <a:t> ainda de: </a:t>
            </a:r>
            <a:endParaRPr lang="cs-CZ" altLang="cs-CZ"/>
          </a:p>
        </p:txBody>
      </p:sp>
      <p:sp>
        <p:nvSpPr>
          <p:cNvPr id="21507" name="Zástupný obsah 2">
            <a:extLst>
              <a:ext uri="{FF2B5EF4-FFF2-40B4-BE49-F238E27FC236}">
                <a16:creationId xmlns:a16="http://schemas.microsoft.com/office/drawing/2014/main" id="{4B1FEFD8-3B6E-4FC0-95C5-88DB6AA8A33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8313" y="1557338"/>
            <a:ext cx="6489700" cy="4484687"/>
          </a:xfrm>
        </p:spPr>
        <p:txBody>
          <a:bodyPr/>
          <a:lstStyle/>
          <a:p>
            <a:pPr eaLnBrk="1" hangingPunct="1"/>
            <a:endParaRPr lang="pt-PT" altLang="cs-CZ"/>
          </a:p>
          <a:p>
            <a:pPr eaLnBrk="1" hangingPunct="1"/>
            <a:r>
              <a:rPr lang="cs-CZ" altLang="cs-CZ"/>
              <a:t>MACAU - </a:t>
            </a:r>
            <a:r>
              <a:rPr lang="pt-BR" altLang="cs-CZ" b="1"/>
              <a:t>região administrativa especial chinesa </a:t>
            </a:r>
            <a:r>
              <a:rPr lang="pt-BR" altLang="cs-CZ"/>
              <a:t>de Macau (ao lado do chinês) </a:t>
            </a:r>
            <a:endParaRPr lang="cs-CZ" altLang="cs-CZ"/>
          </a:p>
          <a:p>
            <a:pPr eaLnBrk="1" hangingPunct="1"/>
            <a:r>
              <a:rPr lang="pt-BR" altLang="cs-CZ"/>
              <a:t>organizações internacionais </a:t>
            </a:r>
            <a:endParaRPr lang="cs-CZ" altLang="cs-CZ"/>
          </a:p>
          <a:p>
            <a:pPr eaLnBrk="1" hangingPunct="1"/>
            <a:r>
              <a:rPr lang="pt-BR" altLang="cs-CZ"/>
              <a:t>Mercosul</a:t>
            </a:r>
            <a:endParaRPr lang="cs-CZ" altLang="cs-CZ"/>
          </a:p>
          <a:p>
            <a:pPr eaLnBrk="1" hangingPunct="1"/>
            <a:r>
              <a:rPr lang="cs-CZ" altLang="cs-CZ"/>
              <a:t>O</a:t>
            </a:r>
            <a:r>
              <a:rPr lang="pt-BR" altLang="cs-CZ"/>
              <a:t>rganização dos Estados Ibero-Americanos</a:t>
            </a:r>
            <a:endParaRPr lang="cs-CZ" altLang="cs-CZ"/>
          </a:p>
          <a:p>
            <a:pPr eaLnBrk="1" hangingPunct="1"/>
            <a:r>
              <a:rPr lang="pt-BR" altLang="cs-CZ"/>
              <a:t>União de Nações Sul-Americanas</a:t>
            </a:r>
            <a:endParaRPr lang="cs-CZ" altLang="cs-CZ"/>
          </a:p>
          <a:p>
            <a:pPr eaLnBrk="1" hangingPunct="1"/>
            <a:r>
              <a:rPr lang="pt-BR" altLang="cs-CZ"/>
              <a:t>Organização dos Estados Americanos</a:t>
            </a:r>
            <a:r>
              <a:rPr lang="cs-CZ" altLang="cs-CZ"/>
              <a:t> </a:t>
            </a:r>
          </a:p>
          <a:p>
            <a:pPr eaLnBrk="1" hangingPunct="1"/>
            <a:r>
              <a:rPr lang="pt-BR" altLang="cs-CZ"/>
              <a:t>União Africana</a:t>
            </a:r>
            <a:endParaRPr lang="cs-CZ" altLang="cs-CZ"/>
          </a:p>
          <a:p>
            <a:pPr eaLnBrk="1" hangingPunct="1"/>
            <a:r>
              <a:rPr lang="pt-BR" altLang="cs-CZ"/>
              <a:t> União Europeia</a:t>
            </a:r>
            <a:endParaRPr lang="cs-CZ" altLang="cs-CZ"/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>
            <a:extLst>
              <a:ext uri="{FF2B5EF4-FFF2-40B4-BE49-F238E27FC236}">
                <a16:creationId xmlns:a16="http://schemas.microsoft.com/office/drawing/2014/main" id="{415E973A-DAF5-4371-B1D7-EB498686C0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6778625" cy="720725"/>
          </a:xfrm>
        </p:spPr>
        <p:txBody>
          <a:bodyPr/>
          <a:lstStyle/>
          <a:p>
            <a:pPr eaLnBrk="1" hangingPunct="1"/>
            <a:r>
              <a:rPr lang="cs-CZ" altLang="cs-CZ"/>
              <a:t>DIASPORY </a:t>
            </a:r>
          </a:p>
        </p:txBody>
      </p:sp>
      <p:sp>
        <p:nvSpPr>
          <p:cNvPr id="23555" name="Zástupný obsah 2">
            <a:extLst>
              <a:ext uri="{FF2B5EF4-FFF2-40B4-BE49-F238E27FC236}">
                <a16:creationId xmlns:a16="http://schemas.microsoft.com/office/drawing/2014/main" id="{9594DD90-EC8C-4A05-923B-5F00DF41A0B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7950" y="836613"/>
            <a:ext cx="7056438" cy="5905500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rgbClr val="202122"/>
                </a:solidFill>
                <a:latin typeface="Arial" panose="020B0604020202020204" pitchFamily="34" charset="0"/>
              </a:rPr>
              <a:t>etnická populace, která dobrovolně, nebo z donucení emigruje ze své domoviny, a přitom si zachovává vazbu na původní kulturu.</a:t>
            </a:r>
            <a:endParaRPr lang="cs-CZ" altLang="cs-CZ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>
                <a:solidFill>
                  <a:schemeClr val="tx1"/>
                </a:solidFill>
                <a:latin typeface="Arial" panose="020B0604020202020204" pitchFamily="34" charset="0"/>
              </a:rPr>
              <a:t>Cca: </a:t>
            </a:r>
            <a:r>
              <a:rPr lang="pt-BR" altLang="cs-CZ">
                <a:solidFill>
                  <a:schemeClr val="tx1"/>
                </a:solidFill>
                <a:latin typeface="Arial" panose="020B0604020202020204" pitchFamily="34" charset="0"/>
              </a:rPr>
              <a:t>10 milhões </a:t>
            </a:r>
            <a:endParaRPr lang="cs-CZ" altLang="cs-CZ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1" eaLnBrk="1" hangingPunct="1"/>
            <a:r>
              <a:rPr lang="pt-BR" altLang="cs-CZ">
                <a:solidFill>
                  <a:schemeClr val="tx1"/>
                </a:solidFill>
                <a:latin typeface="Arial" panose="020B0604020202020204" pitchFamily="34" charset="0"/>
              </a:rPr>
              <a:t>4,5 milhões de portugueses</a:t>
            </a:r>
            <a:endParaRPr lang="cs-CZ" altLang="cs-CZ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1" eaLnBrk="1" hangingPunct="1"/>
            <a:r>
              <a:rPr lang="pt-BR" altLang="cs-CZ">
                <a:solidFill>
                  <a:schemeClr val="tx1"/>
                </a:solidFill>
                <a:latin typeface="Arial" panose="020B0604020202020204" pitchFamily="34" charset="0"/>
              </a:rPr>
              <a:t>3 milhões de brasileiros,</a:t>
            </a:r>
            <a:endParaRPr lang="cs-CZ" altLang="cs-CZ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1" eaLnBrk="1" hangingPunct="1"/>
            <a:r>
              <a:rPr lang="cs-CZ" altLang="cs-CZ">
                <a:solidFill>
                  <a:schemeClr val="tx1"/>
                </a:solidFill>
                <a:latin typeface="Arial" panose="020B0604020202020204" pitchFamily="34" charset="0"/>
              </a:rPr>
              <a:t>500 000 </a:t>
            </a:r>
            <a:r>
              <a:rPr lang="pt-BR" altLang="cs-CZ">
                <a:solidFill>
                  <a:schemeClr val="tx1"/>
                </a:solidFill>
                <a:latin typeface="Arial" panose="020B0604020202020204" pitchFamily="34" charset="0"/>
              </a:rPr>
              <a:t>de cabo-verdianos</a:t>
            </a:r>
            <a:endParaRPr lang="cs-CZ" altLang="cs-CZ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1" eaLnBrk="1" hangingPunct="1"/>
            <a:r>
              <a:rPr lang="cs-CZ" altLang="cs-CZ">
                <a:solidFill>
                  <a:schemeClr val="tx1"/>
                </a:solidFill>
                <a:latin typeface="Arial" panose="020B0604020202020204" pitchFamily="34" charset="0"/>
              </a:rPr>
              <a:t>Luzoafričané </a:t>
            </a:r>
            <a:br>
              <a:rPr lang="pt-BR" altLang="cs-CZ"/>
            </a:br>
            <a:endParaRPr lang="cs-CZ" altLang="cs-CZ"/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43E6E5C5-E21B-4A04-8752-160975E342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PT" altLang="cs-CZ"/>
              <a:t>VARIAÇÕES DA LÍNGUA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F2C39D93-276A-444F-9464-44C40A42478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3528" y="1628800"/>
            <a:ext cx="6633785" cy="4412563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pt-PT" altLang="cs-CZ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Variações históricas ou diacrónicas (variações ao longo dos tempos a nível de léxico, pronúncia)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pt-PT" altLang="cs-CZ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pt-PT" altLang="cs-CZ" sz="2400" dirty="0">
                <a:solidFill>
                  <a:srgbClr val="FF0000"/>
                </a:solidFill>
                <a:highlight>
                  <a:srgbClr val="00FFFF"/>
                </a:highlight>
              </a:rPr>
              <a:t>Variações diatópicas ou geográficas (variações regionais</a:t>
            </a:r>
            <a:r>
              <a:rPr lang="pt-PT" altLang="cs-CZ" sz="24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00FFFF"/>
                </a:highlight>
              </a:rPr>
              <a:t>)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pt-PT" altLang="cs-CZ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pt-PT" altLang="cs-CZ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Variações diastráticas ou socioculturais (idade, sexo, nível social e cultural implicam variações linguísticas)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pt-PT" altLang="cs-CZ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pt-PT" altLang="cs-CZ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Variações diafásicas (adequação do discurso à situação de comunicação e interlocutor)</a:t>
            </a:r>
          </a:p>
        </p:txBody>
      </p: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8F472F52-9FF1-4C71-B951-7BCFD4DC9F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PT" altLang="cs-CZ" sz="4000"/>
              <a:t>VARIEDADES DO PORTUGUÊS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9BB51B1E-E3E2-433D-B93A-AB816806A12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t-PT" altLang="cs-CZ"/>
          </a:p>
          <a:p>
            <a:pPr eaLnBrk="1" hangingPunct="1"/>
            <a:r>
              <a:rPr lang="pt-PT" altLang="cs-CZ"/>
              <a:t>Português </a:t>
            </a:r>
            <a:r>
              <a:rPr lang="pt-PT" altLang="cs-CZ" b="1"/>
              <a:t>Europeu</a:t>
            </a:r>
          </a:p>
          <a:p>
            <a:pPr eaLnBrk="1" hangingPunct="1"/>
            <a:r>
              <a:rPr lang="pt-PT" altLang="cs-CZ"/>
              <a:t>Português do </a:t>
            </a:r>
            <a:r>
              <a:rPr lang="pt-PT" altLang="cs-CZ" b="1"/>
              <a:t>Brasil</a:t>
            </a:r>
          </a:p>
          <a:p>
            <a:pPr eaLnBrk="1" hangingPunct="1"/>
            <a:r>
              <a:rPr lang="pt-PT" altLang="cs-CZ"/>
              <a:t>Português de </a:t>
            </a:r>
            <a:r>
              <a:rPr lang="pt-PT" altLang="cs-CZ" b="1"/>
              <a:t>África</a:t>
            </a: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3">
            <a:extLst>
              <a:ext uri="{FF2B5EF4-FFF2-40B4-BE49-F238E27FC236}">
                <a16:creationId xmlns:a16="http://schemas.microsoft.com/office/drawing/2014/main" id="{FC8E45A6-FFC7-473C-BA50-58766F960A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PT" altLang="cs-CZ"/>
              <a:t>PORTUGUÊS EUROPEU</a:t>
            </a:r>
            <a:endParaRPr lang="cs-CZ" altLang="cs-CZ"/>
          </a:p>
        </p:txBody>
      </p:sp>
      <p:sp>
        <p:nvSpPr>
          <p:cNvPr id="26627" name="Zástupný obsah 4">
            <a:extLst>
              <a:ext uri="{FF2B5EF4-FFF2-40B4-BE49-F238E27FC236}">
                <a16:creationId xmlns:a16="http://schemas.microsoft.com/office/drawing/2014/main" id="{2BEE17A7-8893-465E-A7CF-8730D201026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pt-PT" altLang="cs-CZ"/>
              <a:t>VARIAÇÃO CORRESPONDE COM AS FRONTEIRAS ENTRE AS REGIÕES</a:t>
            </a:r>
          </a:p>
          <a:p>
            <a:pPr eaLnBrk="1" hangingPunct="1"/>
            <a:r>
              <a:rPr lang="pt-PT" altLang="cs-CZ"/>
              <a:t>FATOR HISTÓRICO</a:t>
            </a:r>
          </a:p>
          <a:p>
            <a:pPr eaLnBrk="1" hangingPunct="1"/>
            <a:r>
              <a:rPr lang="pt-PT" altLang="cs-CZ"/>
              <a:t>ESPECIFICIDADES FONÉTICAS /´S/, MORFOLÓGICAS /CONJUGAÇÃO VERBAL – 1.OS.SG./ E LEXICOLÓGICAS /VOCÁBULO DIFERENTE/</a:t>
            </a:r>
            <a:endParaRPr lang="cs-CZ" altLang="cs-CZ"/>
          </a:p>
        </p:txBody>
      </p: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1039540E-1D1F-4D66-BE9C-FDCF1978BC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PT" sz="4000" dirty="0"/>
              <a:t>DIALECTOS GALEGO-PORTUGUESES</a:t>
            </a:r>
            <a:br>
              <a:rPr lang="pt-PT" sz="4000" dirty="0"/>
            </a:br>
            <a:endParaRPr lang="pt-PT" sz="4000" dirty="0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19C9F10D-1209-4253-8D48-C6B2035ADF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3068960"/>
            <a:ext cx="6348413" cy="297306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PT" altLang="cs-CZ" b="1" dirty="0" err="1"/>
              <a:t>Dialectos</a:t>
            </a:r>
            <a:r>
              <a:rPr lang="pt-PT" altLang="cs-CZ" b="1" dirty="0"/>
              <a:t> galegos </a:t>
            </a:r>
            <a:r>
              <a:rPr lang="pt-PT" altLang="cs-CZ" dirty="0"/>
              <a:t>(Galiza, extremo norte da Península Ibérica)</a:t>
            </a:r>
          </a:p>
          <a:p>
            <a:pPr eaLnBrk="1" hangingPunct="1">
              <a:lnSpc>
                <a:spcPct val="90000"/>
              </a:lnSpc>
            </a:pPr>
            <a:r>
              <a:rPr lang="pt-PT" altLang="cs-CZ" b="1" dirty="0" err="1"/>
              <a:t>Dialectos</a:t>
            </a:r>
            <a:r>
              <a:rPr lang="pt-PT" altLang="cs-CZ" b="1" dirty="0"/>
              <a:t> setentrionais </a:t>
            </a:r>
            <a:r>
              <a:rPr lang="pt-PT" altLang="cs-CZ" dirty="0"/>
              <a:t>(Minho, Trás-os-Montes e Beiras, incluindo Porto e Viseu, até Castelo Branco)</a:t>
            </a:r>
          </a:p>
          <a:p>
            <a:pPr eaLnBrk="1" hangingPunct="1">
              <a:lnSpc>
                <a:spcPct val="90000"/>
              </a:lnSpc>
            </a:pPr>
            <a:r>
              <a:rPr lang="pt-PT" altLang="cs-CZ" dirty="0">
                <a:hlinkClick r:id="rId2"/>
              </a:rPr>
              <a:t>https://www.youtube.com/watch?v=RVaT7ESiWt4</a:t>
            </a:r>
            <a:endParaRPr lang="pt-PT" altLang="cs-CZ" dirty="0"/>
          </a:p>
          <a:p>
            <a:pPr eaLnBrk="1" hangingPunct="1">
              <a:lnSpc>
                <a:spcPct val="90000"/>
              </a:lnSpc>
            </a:pPr>
            <a:endParaRPr lang="pt-PT" altLang="cs-CZ" dirty="0"/>
          </a:p>
          <a:p>
            <a:pPr eaLnBrk="1" hangingPunct="1">
              <a:lnSpc>
                <a:spcPct val="90000"/>
              </a:lnSpc>
            </a:pPr>
            <a:r>
              <a:rPr lang="pt-PT" altLang="cs-CZ" b="1" dirty="0" err="1"/>
              <a:t>Dialectos</a:t>
            </a:r>
            <a:r>
              <a:rPr lang="pt-PT" altLang="cs-CZ" b="1" dirty="0"/>
              <a:t> centro-meridionais </a:t>
            </a:r>
            <a:r>
              <a:rPr lang="pt-PT" altLang="cs-CZ" dirty="0"/>
              <a:t>(Aveiro até ao Algarve, incluindo, portanto, Coimbra e Lisboa)</a:t>
            </a:r>
            <a:endParaRPr lang="cs-CZ" altLang="cs-CZ" dirty="0"/>
          </a:p>
          <a:p>
            <a:pPr eaLnBrk="1" hangingPunct="1">
              <a:lnSpc>
                <a:spcPct val="90000"/>
              </a:lnSpc>
            </a:pPr>
            <a:r>
              <a:rPr lang="pt-PT" altLang="cs-CZ" dirty="0">
                <a:hlinkClick r:id="rId3"/>
              </a:rPr>
              <a:t>https://www.youtube.com/watch?v=kZc4HGaoY70</a:t>
            </a:r>
            <a:endParaRPr lang="cs-CZ" altLang="cs-CZ" dirty="0"/>
          </a:p>
          <a:p>
            <a:pPr eaLnBrk="1" hangingPunct="1">
              <a:lnSpc>
                <a:spcPct val="90000"/>
              </a:lnSpc>
            </a:pPr>
            <a:endParaRPr lang="pt-PT" altLang="cs-CZ" dirty="0"/>
          </a:p>
        </p:txBody>
      </p:sp>
      <p:pic>
        <p:nvPicPr>
          <p:cNvPr id="3074" name="Picture 2" descr="Galicie - z Čech až na konec světa - letecky - Španělsko 2022 | CK Emma">
            <a:extLst>
              <a:ext uri="{FF2B5EF4-FFF2-40B4-BE49-F238E27FC236}">
                <a16:creationId xmlns:a16="http://schemas.microsoft.com/office/drawing/2014/main" id="{7EC2B84D-5105-1B98-ED8C-A9885CAD0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146" y="0"/>
            <a:ext cx="4394854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Obrázek 2">
            <a:extLst>
              <a:ext uri="{FF2B5EF4-FFF2-40B4-BE49-F238E27FC236}">
                <a16:creationId xmlns:a16="http://schemas.microsoft.com/office/drawing/2014/main" id="{C4B12545-D190-4D6A-B0CB-0668FB5CF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0" y="0"/>
            <a:ext cx="7073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Obrázek 4" descr="Obsah obrázku text, mapa&#10;&#10;Popis byl vytvořen automaticky">
            <a:extLst>
              <a:ext uri="{FF2B5EF4-FFF2-40B4-BE49-F238E27FC236}">
                <a16:creationId xmlns:a16="http://schemas.microsoft.com/office/drawing/2014/main" id="{89177B6F-BD07-4507-83CF-BA6131734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141663"/>
            <a:ext cx="2495550" cy="260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93E92232-6791-40E4-A937-0A7255547C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PT" altLang="cs-CZ"/>
              <a:t>A língua portuguesa no mundo</a:t>
            </a:r>
            <a:endParaRPr lang="cs-CZ" altLang="cs-CZ"/>
          </a:p>
        </p:txBody>
      </p:sp>
      <p:sp>
        <p:nvSpPr>
          <p:cNvPr id="6147" name="Zástupný obsah 2">
            <a:extLst>
              <a:ext uri="{FF2B5EF4-FFF2-40B4-BE49-F238E27FC236}">
                <a16:creationId xmlns:a16="http://schemas.microsoft.com/office/drawing/2014/main" id="{7663D750-6557-4BCA-BC0B-21816C3061F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pt-PT" altLang="cs-CZ" dirty="0"/>
              <a:t>Século XV – Descobrimentos marítimos</a:t>
            </a:r>
          </a:p>
          <a:p>
            <a:pPr eaLnBrk="1" hangingPunct="1"/>
            <a:r>
              <a:rPr lang="pt-PT" altLang="cs-CZ" dirty="0"/>
              <a:t>Expansão portuguesa no mundo</a:t>
            </a:r>
          </a:p>
          <a:p>
            <a:pPr eaLnBrk="1" hangingPunct="1"/>
            <a:r>
              <a:rPr lang="cs-CZ" altLang="cs-CZ" b="1" i="1" dirty="0"/>
              <a:t>l</a:t>
            </a:r>
            <a:r>
              <a:rPr lang="pt-PT" altLang="cs-CZ" b="1" i="1" dirty="0"/>
              <a:t>íngua oficial </a:t>
            </a:r>
            <a:r>
              <a:rPr lang="pt-PT" altLang="cs-CZ" dirty="0"/>
              <a:t>– </a:t>
            </a:r>
            <a:r>
              <a:rPr lang="cs-CZ" altLang="cs-CZ" dirty="0"/>
              <a:t>úřední řeč</a:t>
            </a:r>
            <a:endParaRPr lang="pt-PT" altLang="cs-CZ" dirty="0"/>
          </a:p>
          <a:p>
            <a:pPr eaLnBrk="1" hangingPunct="1"/>
            <a:r>
              <a:rPr lang="pt-PT" altLang="cs-CZ" b="1" i="1" dirty="0"/>
              <a:t>língua materna</a:t>
            </a:r>
            <a:r>
              <a:rPr lang="cs-CZ" altLang="cs-CZ" b="1" i="1" dirty="0"/>
              <a:t> </a:t>
            </a:r>
            <a:r>
              <a:rPr lang="cs-CZ" altLang="cs-CZ" dirty="0"/>
              <a:t>– mateřská řeč</a:t>
            </a:r>
            <a:endParaRPr lang="pt-PT" altLang="cs-CZ" dirty="0"/>
          </a:p>
          <a:p>
            <a:pPr eaLnBrk="1" hangingPunct="1"/>
            <a:r>
              <a:rPr lang="pt-PT" altLang="cs-CZ" b="1" i="1" dirty="0"/>
              <a:t>língua se</a:t>
            </a:r>
            <a:r>
              <a:rPr lang="cs-CZ" altLang="cs-CZ" b="1" i="1" dirty="0"/>
              <a:t>g</a:t>
            </a:r>
            <a:r>
              <a:rPr lang="pt-PT" altLang="cs-CZ" b="1" i="1" dirty="0"/>
              <a:t>unda</a:t>
            </a:r>
            <a:r>
              <a:rPr lang="cs-CZ" altLang="cs-CZ" b="1" i="1" dirty="0"/>
              <a:t> </a:t>
            </a:r>
            <a:r>
              <a:rPr lang="cs-CZ" altLang="cs-CZ" dirty="0"/>
              <a:t>– druhý jazyk (u bilingvních mluvčích)</a:t>
            </a:r>
            <a:endParaRPr lang="pt-PT" altLang="cs-CZ" dirty="0"/>
          </a:p>
          <a:p>
            <a:pPr eaLnBrk="1" hangingPunct="1"/>
            <a:r>
              <a:rPr lang="pt-PT" altLang="cs-CZ" b="1" i="1" dirty="0"/>
              <a:t>pidgin</a:t>
            </a:r>
            <a:r>
              <a:rPr lang="pt-BR" altLang="cs-CZ" b="1" i="1" dirty="0"/>
              <a:t> ou pídgin</a:t>
            </a:r>
            <a:r>
              <a:rPr lang="pt-BR" altLang="cs-CZ" i="1" dirty="0"/>
              <a:t> </a:t>
            </a:r>
            <a:r>
              <a:rPr lang="cs-CZ" altLang="cs-CZ" dirty="0"/>
              <a:t>dorozumívací řeč (směs dvou jazyků)</a:t>
            </a:r>
            <a:endParaRPr lang="pt-PT" altLang="cs-CZ" sz="1400" dirty="0"/>
          </a:p>
          <a:p>
            <a:pPr eaLnBrk="1" hangingPunct="1"/>
            <a:r>
              <a:rPr lang="cs-CZ" altLang="cs-CZ" b="1" i="1" dirty="0"/>
              <a:t>c</a:t>
            </a:r>
            <a:r>
              <a:rPr lang="pt-PT" altLang="cs-CZ" b="1" i="1" dirty="0" err="1"/>
              <a:t>rioulos</a:t>
            </a:r>
            <a:r>
              <a:rPr lang="cs-CZ" altLang="cs-CZ" b="1" i="1" dirty="0"/>
              <a:t> -</a:t>
            </a:r>
            <a:r>
              <a:rPr lang="cs-CZ" altLang="cs-CZ" dirty="0"/>
              <a:t>kreolština</a:t>
            </a:r>
            <a:endParaRPr lang="pt-PT" altLang="cs-CZ" dirty="0"/>
          </a:p>
          <a:p>
            <a:pPr eaLnBrk="1" hangingPunct="1"/>
            <a:endParaRPr lang="pt-PT" altLang="cs-CZ" dirty="0"/>
          </a:p>
          <a:p>
            <a:pPr eaLnBrk="1" hangingPunct="1"/>
            <a:endParaRPr lang="cs-CZ" altLang="cs-CZ" dirty="0"/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everní Portugalsko | CK CestoMilové">
            <a:extLst>
              <a:ext uri="{FF2B5EF4-FFF2-40B4-BE49-F238E27FC236}">
                <a16:creationId xmlns:a16="http://schemas.microsoft.com/office/drawing/2014/main" id="{0A72A1FE-719B-0057-EE54-C2476C32A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7740860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2A418C9-2879-E5EA-2445-7F3EC0A2A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560028"/>
            <a:ext cx="6347714" cy="852748"/>
          </a:xfrm>
        </p:spPr>
        <p:txBody>
          <a:bodyPr/>
          <a:lstStyle/>
          <a:p>
            <a:r>
              <a:rPr lang="cs-CZ" dirty="0" err="1"/>
              <a:t>Douro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261391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Výstup na nejvyšší pevninský vrchol Portugalska - Torre | SvětOutdooru">
            <a:extLst>
              <a:ext uri="{FF2B5EF4-FFF2-40B4-BE49-F238E27FC236}">
                <a16:creationId xmlns:a16="http://schemas.microsoft.com/office/drawing/2014/main" id="{40EA198E-9E12-12E0-A2D7-368C919DE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8" y="1340768"/>
            <a:ext cx="7245723" cy="543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123C236-CE52-BFDB-A2B0-7A62F6BC8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8" y="609600"/>
            <a:ext cx="6482681" cy="731168"/>
          </a:xfrm>
        </p:spPr>
        <p:txBody>
          <a:bodyPr/>
          <a:lstStyle/>
          <a:p>
            <a:r>
              <a:rPr lang="cs-CZ" dirty="0" err="1"/>
              <a:t>Serra</a:t>
            </a:r>
            <a:r>
              <a:rPr lang="cs-CZ" dirty="0"/>
              <a:t> da </a:t>
            </a:r>
            <a:r>
              <a:rPr lang="cs-CZ" dirty="0" err="1"/>
              <a:t>Estrela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9322474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D724CE-4408-9030-4F46-599E9FA01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Pista de </a:t>
            </a:r>
            <a:r>
              <a:rPr lang="cs-CZ" dirty="0" err="1"/>
              <a:t>esqui</a:t>
            </a:r>
            <a:r>
              <a:rPr lang="cs-CZ" dirty="0"/>
              <a:t> – </a:t>
            </a:r>
            <a:r>
              <a:rPr lang="cs-CZ" dirty="0" err="1"/>
              <a:t>Serra</a:t>
            </a:r>
            <a:r>
              <a:rPr lang="cs-CZ" dirty="0"/>
              <a:t> da </a:t>
            </a:r>
            <a:r>
              <a:rPr lang="cs-CZ" dirty="0" err="1"/>
              <a:t>Estrela</a:t>
            </a:r>
            <a:endParaRPr lang="pt-PT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7F0DC2D-718F-55B1-7445-85D6E2060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7620000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Quando e onde esquiar em Portugal - 2022 | Dicas incríveis!">
            <a:extLst>
              <a:ext uri="{FF2B5EF4-FFF2-40B4-BE49-F238E27FC236}">
                <a16:creationId xmlns:a16="http://schemas.microsoft.com/office/drawing/2014/main" id="{7CBA6BFF-9161-64FA-37EF-69AB5CD15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254" y="3756880"/>
            <a:ext cx="4104117" cy="307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1284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orto: magické město, které si zamilujete | Cestovinky">
            <a:extLst>
              <a:ext uri="{FF2B5EF4-FFF2-40B4-BE49-F238E27FC236}">
                <a16:creationId xmlns:a16="http://schemas.microsoft.com/office/drawing/2014/main" id="{4D0B2191-5E96-E266-1B5A-AD5DA422F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55" y="194467"/>
            <a:ext cx="3998709" cy="274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10 Best Road Trips Near Lisbon - Escape to Greater Lisbon This Weekend! –  Go Guides">
            <a:extLst>
              <a:ext uri="{FF2B5EF4-FFF2-40B4-BE49-F238E27FC236}">
                <a16:creationId xmlns:a16="http://schemas.microsoft.com/office/drawing/2014/main" id="{3E76DA41-5856-AF6D-D397-042DCA2AF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492" y="194467"/>
            <a:ext cx="3619489" cy="241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Lisbon | Brunswick Group">
            <a:extLst>
              <a:ext uri="{FF2B5EF4-FFF2-40B4-BE49-F238E27FC236}">
                <a16:creationId xmlns:a16="http://schemas.microsoft.com/office/drawing/2014/main" id="{D69F8948-20D4-785D-7470-B4D436C31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85806"/>
            <a:ext cx="3998709" cy="225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10.den Cernache – Coimbra – Hundka na cestách">
            <a:extLst>
              <a:ext uri="{FF2B5EF4-FFF2-40B4-BE49-F238E27FC236}">
                <a16:creationId xmlns:a16="http://schemas.microsoft.com/office/drawing/2014/main" id="{867A63AA-1E9C-00B8-4F34-E48AC052A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409" y="2389008"/>
            <a:ext cx="3689775" cy="207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Zájezd | To nejlepší z Lisabonu + ÉVORA | skryté perly s Radynacestu.cz">
            <a:extLst>
              <a:ext uri="{FF2B5EF4-FFF2-40B4-BE49-F238E27FC236}">
                <a16:creationId xmlns:a16="http://schemas.microsoft.com/office/drawing/2014/main" id="{25C9742A-61C2-D4ED-55D2-40D5EE425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492" y="4468991"/>
            <a:ext cx="3856352" cy="258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4164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onheça as 10 melhores praias do Algarve, sul de Portugal.">
            <a:extLst>
              <a:ext uri="{FF2B5EF4-FFF2-40B4-BE49-F238E27FC236}">
                <a16:creationId xmlns:a16="http://schemas.microsoft.com/office/drawing/2014/main" id="{8431CBB8-C507-B9A1-E896-420EFF901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972813" cy="282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As 40 melhores praias em Portugal, segundo os nossos leitores (2020) -  Lisboa Secreta">
            <a:extLst>
              <a:ext uri="{FF2B5EF4-FFF2-40B4-BE49-F238E27FC236}">
                <a16:creationId xmlns:a16="http://schemas.microsoft.com/office/drawing/2014/main" id="{F8433132-4B6A-40BD-9FAF-CCC2CA311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3" y="2890120"/>
            <a:ext cx="4824536" cy="385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Praias de Portugal: as 10 melhores praias para visitar a partir de Lisboa">
            <a:extLst>
              <a:ext uri="{FF2B5EF4-FFF2-40B4-BE49-F238E27FC236}">
                <a16:creationId xmlns:a16="http://schemas.microsoft.com/office/drawing/2014/main" id="{9D5467B9-0F3A-0E4B-3262-0A8E6AB21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52" y="0"/>
            <a:ext cx="4203477" cy="315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Troia Portugal: What to do in this paradise peninsula?">
            <a:extLst>
              <a:ext uri="{FF2B5EF4-FFF2-40B4-BE49-F238E27FC236}">
                <a16:creationId xmlns:a16="http://schemas.microsoft.com/office/drawing/2014/main" id="{889DCEB8-5F8E-EAEB-3260-9CE0FDE12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43839">
            <a:off x="4879783" y="4000403"/>
            <a:ext cx="4223017" cy="184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2098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Obrázek 1">
            <a:extLst>
              <a:ext uri="{FF2B5EF4-FFF2-40B4-BE49-F238E27FC236}">
                <a16:creationId xmlns:a16="http://schemas.microsoft.com/office/drawing/2014/main" id="{F91CF123-16BC-4924-B2D9-DB2B3B658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22225"/>
            <a:ext cx="4365625" cy="741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Obrázek 2">
            <a:extLst>
              <a:ext uri="{FF2B5EF4-FFF2-40B4-BE49-F238E27FC236}">
                <a16:creationId xmlns:a16="http://schemas.microsoft.com/office/drawing/2014/main" id="{1EACBD74-3ADA-4763-BC35-325E4FAAE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752475"/>
            <a:ext cx="4032250" cy="470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Obrázek 1">
            <a:extLst>
              <a:ext uri="{FF2B5EF4-FFF2-40B4-BE49-F238E27FC236}">
                <a16:creationId xmlns:a16="http://schemas.microsoft.com/office/drawing/2014/main" id="{DD21BD21-BB41-4977-BDCF-52E7A8DD3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0" y="147638"/>
            <a:ext cx="4826000" cy="656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5AD3030B-44AA-4500-82BD-41207FA919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PT" altLang="cs-CZ"/>
              <a:t>DIALECTOS INSULARES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EB1D5857-B4EE-44A9-A47F-8E6720389E3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0825" y="1484313"/>
            <a:ext cx="6707188" cy="4557712"/>
          </a:xfrm>
        </p:spPr>
        <p:txBody>
          <a:bodyPr/>
          <a:lstStyle/>
          <a:p>
            <a:pPr eaLnBrk="1" hangingPunct="1"/>
            <a:r>
              <a:rPr lang="pt-PT" altLang="cs-CZ" dirty="0"/>
              <a:t>Dialectos da Madeira (</a:t>
            </a:r>
            <a:r>
              <a:rPr lang="pt-PT" altLang="cs-CZ" b="1" dirty="0"/>
              <a:t>-am </a:t>
            </a:r>
            <a:r>
              <a:rPr lang="pt-PT" altLang="cs-CZ" dirty="0"/>
              <a:t>substituído por u – ficaram – ficaru; </a:t>
            </a:r>
            <a:r>
              <a:rPr lang="pt-PT" altLang="cs-CZ" b="1" dirty="0"/>
              <a:t>os , as </a:t>
            </a:r>
            <a:r>
              <a:rPr lang="pt-PT" altLang="cs-CZ" dirty="0"/>
              <a:t>substituído por </a:t>
            </a:r>
            <a:r>
              <a:rPr lang="pt-PT" altLang="cs-CZ" b="1" dirty="0"/>
              <a:t>ui, ai </a:t>
            </a:r>
            <a:r>
              <a:rPr lang="pt-PT" altLang="cs-CZ" dirty="0"/>
              <a:t>– filhos – filhui, filhas, filhai;  fraca nasalidade viag</a:t>
            </a:r>
            <a:r>
              <a:rPr lang="pt-PT" altLang="cs-CZ" b="1" dirty="0"/>
              <a:t>em</a:t>
            </a:r>
            <a:r>
              <a:rPr lang="pt-PT" altLang="cs-CZ" dirty="0"/>
              <a:t> – viag</a:t>
            </a:r>
            <a:r>
              <a:rPr lang="pt-PT" altLang="cs-CZ" b="1" dirty="0"/>
              <a:t>e</a:t>
            </a:r>
            <a:r>
              <a:rPr lang="pt-PT" altLang="cs-CZ" dirty="0"/>
              <a:t>)</a:t>
            </a:r>
            <a:endParaRPr lang="cs-CZ" altLang="cs-CZ" dirty="0"/>
          </a:p>
          <a:p>
            <a:pPr eaLnBrk="1" hangingPunct="1"/>
            <a:r>
              <a:rPr lang="pt-PT" altLang="cs-CZ" dirty="0">
                <a:hlinkClick r:id="rId2"/>
              </a:rPr>
              <a:t>https://www.youtube.com/watch?v=azx_3sbqwEA</a:t>
            </a:r>
            <a:endParaRPr lang="cs-CZ" altLang="cs-CZ" dirty="0"/>
          </a:p>
          <a:p>
            <a:pPr eaLnBrk="1" hangingPunct="1"/>
            <a:endParaRPr lang="pt-PT" altLang="cs-CZ" dirty="0"/>
          </a:p>
          <a:p>
            <a:pPr eaLnBrk="1" hangingPunct="1"/>
            <a:r>
              <a:rPr lang="pt-PT" altLang="cs-CZ" dirty="0"/>
              <a:t>Dialectos dos Açores</a:t>
            </a:r>
            <a:r>
              <a:rPr lang="cs-CZ" altLang="cs-CZ" dirty="0"/>
              <a:t> (</a:t>
            </a:r>
            <a:r>
              <a:rPr lang="cs-CZ" altLang="cs-CZ" dirty="0" err="1"/>
              <a:t>influ</a:t>
            </a:r>
            <a:r>
              <a:rPr lang="pt-PT" altLang="cs-CZ" dirty="0"/>
              <a:t>ência de inglês – </a:t>
            </a:r>
            <a:r>
              <a:rPr lang="pt-PT" altLang="cs-CZ" b="1" dirty="0"/>
              <a:t>estoa – store</a:t>
            </a:r>
            <a:r>
              <a:rPr lang="pt-PT" altLang="cs-CZ" dirty="0"/>
              <a:t>,</a:t>
            </a:r>
            <a:endParaRPr lang="cs-CZ" altLang="cs-CZ" dirty="0"/>
          </a:p>
          <a:p>
            <a:pPr eaLnBrk="1" hangingPunct="1"/>
            <a:r>
              <a:rPr lang="pt-BR" altLang="cs-CZ" dirty="0">
                <a:hlinkClick r:id="rId3"/>
              </a:rPr>
              <a:t>(350) As pronúncias dos Açores... - YouTube</a:t>
            </a:r>
            <a:r>
              <a:rPr lang="pt-PT" altLang="cs-CZ" dirty="0"/>
              <a:t> sin</a:t>
            </a:r>
            <a:r>
              <a:rPr lang="pt-PT" altLang="cs-CZ" b="1" dirty="0"/>
              <a:t>ó </a:t>
            </a:r>
            <a:r>
              <a:rPr lang="pt-PT" altLang="cs-CZ" dirty="0"/>
              <a:t>– </a:t>
            </a:r>
            <a:r>
              <a:rPr lang="pt-PT" altLang="cs-CZ" b="1" dirty="0"/>
              <a:t>snow</a:t>
            </a:r>
          </a:p>
        </p:txBody>
      </p:sp>
      <p:pic>
        <p:nvPicPr>
          <p:cNvPr id="31748" name="Obrázek 3" descr="Obsah obrázku text, mapa&#10;&#10;Popis byl vytvořen automaticky">
            <a:extLst>
              <a:ext uri="{FF2B5EF4-FFF2-40B4-BE49-F238E27FC236}">
                <a16:creationId xmlns:a16="http://schemas.microsoft.com/office/drawing/2014/main" id="{9AC846C5-52FF-41EB-BAE1-C1FBE22B4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77" y="4293096"/>
            <a:ext cx="3171825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Obrázek 5" descr="Obsah obrázku text, mapa&#10;&#10;Popis byl vytvořen automaticky">
            <a:extLst>
              <a:ext uri="{FF2B5EF4-FFF2-40B4-BE49-F238E27FC236}">
                <a16:creationId xmlns:a16="http://schemas.microsoft.com/office/drawing/2014/main" id="{D37DEEBE-31CA-4FE0-B417-35ACB19DA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233862"/>
            <a:ext cx="3743325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>
            <a:extLst>
              <a:ext uri="{FF2B5EF4-FFF2-40B4-BE49-F238E27FC236}">
                <a16:creationId xmlns:a16="http://schemas.microsoft.com/office/drawing/2014/main" id="{E8D73D98-D621-4631-BF8E-3C12ECE225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2879725" cy="1295400"/>
          </a:xfrm>
        </p:spPr>
        <p:txBody>
          <a:bodyPr/>
          <a:lstStyle/>
          <a:p>
            <a:pPr eaLnBrk="1" hangingPunct="1"/>
            <a:r>
              <a:rPr lang="pt-PT" altLang="cs-CZ"/>
              <a:t>mirandês</a:t>
            </a:r>
            <a:endParaRPr lang="cs-CZ" altLang="cs-CZ"/>
          </a:p>
        </p:txBody>
      </p:sp>
      <p:pic>
        <p:nvPicPr>
          <p:cNvPr id="32771" name="Picture 4">
            <a:extLst>
              <a:ext uri="{FF2B5EF4-FFF2-40B4-BE49-F238E27FC236}">
                <a16:creationId xmlns:a16="http://schemas.microsoft.com/office/drawing/2014/main" id="{A4125ED9-1697-4793-B9DB-DD3576EDE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19050"/>
            <a:ext cx="4851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AB4DDF60-A4A5-40B1-A380-478BB3595168}"/>
              </a:ext>
            </a:extLst>
          </p:cNvPr>
          <p:cNvSpPr txBox="1">
            <a:spLocks/>
          </p:cNvSpPr>
          <p:nvPr/>
        </p:nvSpPr>
        <p:spPr bwMode="auto">
          <a:xfrm>
            <a:off x="179388" y="1773238"/>
            <a:ext cx="3816350" cy="12954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defRPr/>
            </a:pPr>
            <a:r>
              <a:rPr lang="pt-PT" sz="1800" dirty="0">
                <a:solidFill>
                  <a:schemeClr val="tx1"/>
                </a:solidFill>
              </a:rPr>
              <a:t>-10 mil falantes</a:t>
            </a:r>
          </a:p>
          <a:p>
            <a:pPr marL="285750" indent="-285750" eaLnBrk="1" hangingPunct="1">
              <a:buFontTx/>
              <a:buChar char="-"/>
              <a:defRPr/>
            </a:pPr>
            <a:r>
              <a:rPr lang="pt-PT" sz="1800" dirty="0">
                <a:solidFill>
                  <a:schemeClr val="tx1"/>
                </a:solidFill>
              </a:rPr>
              <a:t>550 km2 – Terra de Miranda</a:t>
            </a:r>
          </a:p>
          <a:p>
            <a:pPr marL="285750" indent="-285750" eaLnBrk="1" hangingPunct="1">
              <a:buFontTx/>
              <a:buChar char="-"/>
              <a:defRPr/>
            </a:pPr>
            <a:r>
              <a:rPr lang="pt-PT" sz="1800" dirty="0">
                <a:solidFill>
                  <a:schemeClr val="tx1"/>
                </a:solidFill>
                <a:hlinkClick r:id="rId3"/>
              </a:rPr>
              <a:t>https://www.youtube.com/watch?v=asfyutVLGEg</a:t>
            </a:r>
            <a:r>
              <a:rPr lang="pt-PT" sz="1800" dirty="0">
                <a:solidFill>
                  <a:schemeClr val="tx1"/>
                </a:solidFill>
              </a:rPr>
              <a:t> </a:t>
            </a:r>
          </a:p>
          <a:p>
            <a:pPr marL="285750" indent="-285750" eaLnBrk="1" hangingPunct="1">
              <a:buFontTx/>
              <a:buChar char="-"/>
              <a:defRPr/>
            </a:pPr>
            <a:endParaRPr lang="pt-PT" sz="1800" dirty="0">
              <a:solidFill>
                <a:schemeClr val="tx1"/>
              </a:solidFill>
            </a:endParaRPr>
          </a:p>
          <a:p>
            <a:pPr marL="285750" indent="-285750" eaLnBrk="1" hangingPunct="1">
              <a:buFontTx/>
              <a:buChar char="-"/>
              <a:defRPr/>
            </a:pPr>
            <a:endParaRPr lang="pt-PT" sz="1800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endParaRPr lang="cs-CZ" sz="1800" dirty="0">
              <a:solidFill>
                <a:schemeClr val="tx1"/>
              </a:solidFill>
            </a:endParaRPr>
          </a:p>
        </p:txBody>
      </p:sp>
      <p:pic>
        <p:nvPicPr>
          <p:cNvPr id="32773" name="Picture 6">
            <a:extLst>
              <a:ext uri="{FF2B5EF4-FFF2-40B4-BE49-F238E27FC236}">
                <a16:creationId xmlns:a16="http://schemas.microsoft.com/office/drawing/2014/main" id="{AA1A77CA-DC4F-49D2-85B3-015BD3AA0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3448050"/>
            <a:ext cx="333375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>
            <a:extLst>
              <a:ext uri="{FF2B5EF4-FFF2-40B4-BE49-F238E27FC236}">
                <a16:creationId xmlns:a16="http://schemas.microsoft.com/office/drawing/2014/main" id="{A429F680-4C96-4658-8BB4-BCD9500724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PT" altLang="cs-CZ"/>
              <a:t>DIALETOS DO PORTUGUÊS BRASILEIRO </a:t>
            </a:r>
            <a:endParaRPr lang="cs-CZ" altLang="cs-CZ"/>
          </a:p>
        </p:txBody>
      </p:sp>
      <p:pic>
        <p:nvPicPr>
          <p:cNvPr id="33795" name="Obrázek 7" descr="Obsah obrázku text, mapa&#10;&#10;Popis byl vytvořen automaticky">
            <a:extLst>
              <a:ext uri="{FF2B5EF4-FFF2-40B4-BE49-F238E27FC236}">
                <a16:creationId xmlns:a16="http://schemas.microsoft.com/office/drawing/2014/main" id="{8399ABA9-7060-43E4-83BC-562D40562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13" y="2205038"/>
            <a:ext cx="4278312" cy="426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ovéPole 4">
            <a:extLst>
              <a:ext uri="{FF2B5EF4-FFF2-40B4-BE49-F238E27FC236}">
                <a16:creationId xmlns:a16="http://schemas.microsoft.com/office/drawing/2014/main" id="{4C66C880-19B6-4D5C-B666-7E44BC291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9700" y="1233488"/>
            <a:ext cx="4584700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>
                <a:solidFill>
                  <a:schemeClr val="tx1"/>
                </a:solidFill>
                <a:hlinkClick r:id="rId3"/>
              </a:rPr>
              <a:t>https://cob.coerll.utexas.edu/brazilpod/cob/animals-1/</a:t>
            </a:r>
            <a:endParaRPr lang="cs-CZ" altLang="cs-CZ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>
                <a:solidFill>
                  <a:schemeClr val="tx1"/>
                </a:solidFill>
                <a:hlinkClick r:id="rId4"/>
              </a:rPr>
              <a:t>https://www.youtube.com/watch?v=KtUVFX33_98</a:t>
            </a:r>
            <a:endParaRPr lang="cs-CZ" altLang="cs-CZ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>
                <a:solidFill>
                  <a:schemeClr val="tx1"/>
                </a:solidFill>
                <a:hlinkClick r:id="rId5"/>
              </a:rPr>
              <a:t>https://www.youtube.com/watch?v=SAiXRi6Rcsg</a:t>
            </a:r>
            <a:endParaRPr lang="cs-CZ" altLang="cs-CZ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661426"/>
      </p:ext>
    </p:extLst>
  </p:cSld>
  <p:clrMapOvr>
    <a:masterClrMapping/>
  </p:clrMapOvr>
  <p:transition advTm="66986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>
            <a:extLst>
              <a:ext uri="{FF2B5EF4-FFF2-40B4-BE49-F238E27FC236}">
                <a16:creationId xmlns:a16="http://schemas.microsoft.com/office/drawing/2014/main" id="{C4B92E0F-BAD5-40CA-91EC-8D43C2ACAD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Historie – portugalština jako pidgin </a:t>
            </a:r>
          </a:p>
        </p:txBody>
      </p:sp>
      <p:sp>
        <p:nvSpPr>
          <p:cNvPr id="7171" name="Zástupný obsah 2">
            <a:extLst>
              <a:ext uri="{FF2B5EF4-FFF2-40B4-BE49-F238E27FC236}">
                <a16:creationId xmlns:a16="http://schemas.microsoft.com/office/drawing/2014/main" id="{1A898140-FFC2-497B-B4C6-0F799146FD4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87624" y="2132855"/>
            <a:ext cx="5256039" cy="4536505"/>
          </a:xfrm>
        </p:spPr>
        <p:txBody>
          <a:bodyPr/>
          <a:lstStyle/>
          <a:p>
            <a:pPr algn="just" eaLnBrk="1" hangingPunct="1"/>
            <a:r>
              <a:rPr lang="cs-CZ" altLang="cs-CZ" b="1" dirty="0" err="1">
                <a:solidFill>
                  <a:srgbClr val="202122"/>
                </a:solidFill>
                <a:latin typeface="Arial" panose="020B0604020202020204" pitchFamily="34" charset="0"/>
              </a:rPr>
              <a:t>Pidžin</a:t>
            </a:r>
            <a:r>
              <a:rPr lang="cs-CZ" altLang="cs-CZ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cs-CZ" altLang="cs-CZ" dirty="0">
                <a:solidFill>
                  <a:schemeClr val="tx1"/>
                </a:solidFill>
                <a:latin typeface="Arial" panose="020B0604020202020204" pitchFamily="34" charset="0"/>
              </a:rPr>
              <a:t>je souhrnný název pro dorozumívací jazyky, jejichž slovní zásoba i gramatika je založena na alespoň dvou (někdy ovšem i více) jazycích, vznikají především při kontaktu etnik obchodujících spolu nebo při kontaktu s kolonizátory. Takovéto jazyky mají tedy mj. charakter mezinárodního pomocného jazyka. </a:t>
            </a:r>
          </a:p>
          <a:p>
            <a:pPr algn="just" eaLnBrk="1" hangingPunct="1"/>
            <a:endParaRPr lang="cs-CZ" altLang="cs-CZ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just" eaLnBrk="1" hangingPunct="1"/>
            <a:r>
              <a:rPr lang="cs-CZ" altLang="cs-CZ" b="1" dirty="0" err="1">
                <a:solidFill>
                  <a:schemeClr val="tx1"/>
                </a:solidFill>
                <a:latin typeface="Arial" panose="020B0604020202020204" pitchFamily="34" charset="0"/>
              </a:rPr>
              <a:t>Pidžinizované</a:t>
            </a:r>
            <a:r>
              <a:rPr lang="cs-CZ" altLang="cs-CZ" b="1" dirty="0">
                <a:solidFill>
                  <a:schemeClr val="tx1"/>
                </a:solidFill>
                <a:latin typeface="Arial" panose="020B0604020202020204" pitchFamily="34" charset="0"/>
              </a:rPr>
              <a:t> jazyky </a:t>
            </a:r>
            <a:r>
              <a:rPr lang="cs-CZ" altLang="cs-CZ" dirty="0">
                <a:solidFill>
                  <a:schemeClr val="tx1"/>
                </a:solidFill>
                <a:latin typeface="Arial" panose="020B0604020202020204" pitchFamily="34" charset="0"/>
              </a:rPr>
              <a:t>mají zjednodušenou a rozvolněnou gramatiku, nemohou být nikdy mateřštinou, mohou se ovšem v mateřštinu vyvinout </a:t>
            </a:r>
            <a:r>
              <a:rPr lang="cs-CZ" altLang="cs-CZ" dirty="0" err="1">
                <a:solidFill>
                  <a:schemeClr val="tx1"/>
                </a:solidFill>
                <a:latin typeface="Arial" panose="020B0604020202020204" pitchFamily="34" charset="0"/>
              </a:rPr>
              <a:t>kreolizací</a:t>
            </a:r>
            <a:r>
              <a:rPr lang="cs-CZ" altLang="cs-CZ" dirty="0">
                <a:solidFill>
                  <a:schemeClr val="tx1"/>
                </a:solidFill>
                <a:latin typeface="Arial" panose="020B0604020202020204" pitchFamily="34" charset="0"/>
              </a:rPr>
              <a:t>.  </a:t>
            </a:r>
          </a:p>
          <a:p>
            <a:pPr eaLnBrk="1" hangingPunct="1"/>
            <a:r>
              <a:rPr lang="pt-PT" altLang="cs-CZ" dirty="0"/>
              <a:t>- pid</a:t>
            </a:r>
            <a:r>
              <a:rPr lang="cs-CZ" altLang="cs-CZ" dirty="0" err="1"/>
              <a:t>žin</a:t>
            </a:r>
            <a:r>
              <a:rPr lang="cs-CZ" altLang="cs-CZ" dirty="0"/>
              <a:t> – slovo pochází z čínské výslovnosti anglického slova </a:t>
            </a:r>
            <a:r>
              <a:rPr lang="cs-CZ" altLang="cs-CZ" i="1" dirty="0"/>
              <a:t>business</a:t>
            </a:r>
            <a:r>
              <a:rPr lang="cs-CZ" altLang="cs-CZ" dirty="0"/>
              <a:t>.</a:t>
            </a:r>
          </a:p>
        </p:txBody>
      </p:sp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>
            <a:extLst>
              <a:ext uri="{FF2B5EF4-FFF2-40B4-BE49-F238E27FC236}">
                <a16:creationId xmlns:a16="http://schemas.microsoft.com/office/drawing/2014/main" id="{A429F680-4C96-4658-8BB4-BCD9500724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1" y="609600"/>
            <a:ext cx="3818384" cy="1667272"/>
          </a:xfrm>
        </p:spPr>
        <p:txBody>
          <a:bodyPr/>
          <a:lstStyle/>
          <a:p>
            <a:pPr eaLnBrk="1" hangingPunct="1"/>
            <a:r>
              <a:rPr lang="cs-CZ" altLang="cs-CZ" dirty="0"/>
              <a:t>RIO DE JANEIRO </a:t>
            </a:r>
            <a:br>
              <a:rPr lang="cs-CZ" altLang="cs-CZ" dirty="0"/>
            </a:br>
            <a:r>
              <a:rPr lang="cs-CZ" altLang="cs-CZ" dirty="0"/>
              <a:t>COPACABANA</a:t>
            </a:r>
          </a:p>
        </p:txBody>
      </p:sp>
      <p:pic>
        <p:nvPicPr>
          <p:cNvPr id="4" name="WhatsApp_Video_2022-09-04_at_22.31.36">
            <a:hlinkClick r:id="" action="ppaction://media"/>
            <a:extLst>
              <a:ext uri="{FF2B5EF4-FFF2-40B4-BE49-F238E27FC236}">
                <a16:creationId xmlns:a16="http://schemas.microsoft.com/office/drawing/2014/main" id="{64B64EBB-D27E-4842-B83B-3E39C4CD28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2080" y="51559"/>
            <a:ext cx="3751318" cy="6820578"/>
          </a:xfrm>
          <a:prstGeom prst="rect">
            <a:avLst/>
          </a:prstGeom>
        </p:spPr>
      </p:pic>
      <p:pic>
        <p:nvPicPr>
          <p:cNvPr id="2050" name="Picture 2" descr="PICTURES: Copacabana in Rio de Janeiro, Brazil | Franks Travelbox">
            <a:extLst>
              <a:ext uri="{FF2B5EF4-FFF2-40B4-BE49-F238E27FC236}">
                <a16:creationId xmlns:a16="http://schemas.microsoft.com/office/drawing/2014/main" id="{0A5E49EF-327D-48CB-B74E-1C303CF34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3717032"/>
            <a:ext cx="4427984" cy="295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99E5E41-43F9-8CA1-023C-73AA94146878}"/>
              </a:ext>
            </a:extLst>
          </p:cNvPr>
          <p:cNvSpPr txBox="1"/>
          <p:nvPr/>
        </p:nvSpPr>
        <p:spPr>
          <a:xfrm>
            <a:off x="416987" y="2132856"/>
            <a:ext cx="45954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dirty="0"/>
              <a:t>https://www.invia.cz/blog/plaz-copacabana-duse-a-srdce-rio-de-janeira/</a:t>
            </a:r>
          </a:p>
        </p:txBody>
      </p:sp>
    </p:spTree>
  </p:cSld>
  <p:clrMapOvr>
    <a:masterClrMapping/>
  </p:clrMapOvr>
  <p:transition advTm="6698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>
            <a:extLst>
              <a:ext uri="{FF2B5EF4-FFF2-40B4-BE49-F238E27FC236}">
                <a16:creationId xmlns:a16="http://schemas.microsoft.com/office/drawing/2014/main" id="{A429F680-4C96-4658-8BB4-BCD9500724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1" y="609600"/>
            <a:ext cx="3818384" cy="1667272"/>
          </a:xfrm>
        </p:spPr>
        <p:txBody>
          <a:bodyPr/>
          <a:lstStyle/>
          <a:p>
            <a:pPr eaLnBrk="1" hangingPunct="1"/>
            <a:r>
              <a:rPr lang="pt-PT" altLang="cs-CZ" dirty="0"/>
              <a:t>LAMBADA</a:t>
            </a:r>
            <a:endParaRPr lang="cs-CZ" alt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EF9F861-EF13-46BD-9AD4-C4AEB8B55332}"/>
              </a:ext>
            </a:extLst>
          </p:cNvPr>
          <p:cNvSpPr txBox="1"/>
          <p:nvPr/>
        </p:nvSpPr>
        <p:spPr>
          <a:xfrm>
            <a:off x="2843808" y="796905"/>
            <a:ext cx="45902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https://www.youtube.com/watch?v=QmuGxskzBQw</a:t>
            </a:r>
            <a:endParaRPr lang="cs-CZ" dirty="0"/>
          </a:p>
        </p:txBody>
      </p:sp>
      <p:pic>
        <p:nvPicPr>
          <p:cNvPr id="2" name="Online médium 1" title="Kaoma   Lambada   Lyrics">
            <a:hlinkClick r:id="" action="ppaction://media"/>
            <a:extLst>
              <a:ext uri="{FF2B5EF4-FFF2-40B4-BE49-F238E27FC236}">
                <a16:creationId xmlns:a16="http://schemas.microsoft.com/office/drawing/2014/main" id="{5F4006CF-1341-901D-7BAD-6EDEA0135FD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76443" y="1630541"/>
            <a:ext cx="6391113" cy="479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702009"/>
      </p:ext>
    </p:extLst>
  </p:cSld>
  <p:clrMapOvr>
    <a:masterClrMapping/>
  </p:clrMapOvr>
  <p:transition advTm="6698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>
            <a:extLst>
              <a:ext uri="{FF2B5EF4-FFF2-40B4-BE49-F238E27FC236}">
                <a16:creationId xmlns:a16="http://schemas.microsoft.com/office/drawing/2014/main" id="{3319A35E-C410-4756-8EB4-641C9F6E55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Diferen</a:t>
            </a:r>
            <a:r>
              <a:rPr lang="pt-PT" altLang="cs-CZ"/>
              <a:t>ças entre PB e PE</a:t>
            </a:r>
            <a:endParaRPr lang="cs-CZ" altLang="cs-CZ"/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3003CC1F-B355-44E3-BF97-309B7E5A31D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31913" y="2160588"/>
          <a:ext cx="5184775" cy="3932237"/>
        </p:xfrm>
        <a:graphic>
          <a:graphicData uri="http://schemas.openxmlformats.org/drawingml/2006/table">
            <a:tbl>
              <a:tblPr/>
              <a:tblGrid>
                <a:gridCol w="2471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3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5465">
                <a:tc>
                  <a:txBody>
                    <a:bodyPr/>
                    <a:lstStyle/>
                    <a:p>
                      <a:pPr algn="just"/>
                      <a:r>
                        <a:rPr lang="cs-CZ" sz="1000" b="1" i="1">
                          <a:effectLst/>
                          <a:latin typeface="Domine"/>
                        </a:rPr>
                        <a:t>BRASIL</a:t>
                      </a:r>
                      <a:endParaRPr lang="cs-CZ" sz="1000">
                        <a:effectLst/>
                      </a:endParaRPr>
                    </a:p>
                  </a:txBody>
                  <a:tcPr marL="53172" marR="53172" marT="26582" marB="265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1000" b="1" i="1">
                          <a:effectLst/>
                          <a:latin typeface="Domine"/>
                        </a:rPr>
                        <a:t>PORTUGAL</a:t>
                      </a:r>
                      <a:endParaRPr lang="cs-CZ" sz="1000">
                        <a:effectLst/>
                      </a:endParaRPr>
                    </a:p>
                  </a:txBody>
                  <a:tcPr marL="53172" marR="53172" marT="26582" marB="265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465"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Café da manhã</a:t>
                      </a:r>
                    </a:p>
                  </a:txBody>
                  <a:tcPr marL="53172" marR="53172" marT="26582" marB="265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Pequeno almoço</a:t>
                      </a:r>
                    </a:p>
                  </a:txBody>
                  <a:tcPr marL="53172" marR="53172" marT="26582" marB="265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465">
                <a:tc>
                  <a:txBody>
                    <a:bodyPr/>
                    <a:lstStyle/>
                    <a:p>
                      <a:pPr algn="just"/>
                      <a:r>
                        <a:rPr lang="cs-CZ" sz="1000" dirty="0" err="1">
                          <a:effectLst/>
                        </a:rPr>
                        <a:t>Jogar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r>
                        <a:rPr lang="cs-CZ" sz="1000" dirty="0" err="1">
                          <a:effectLst/>
                        </a:rPr>
                        <a:t>fora</a:t>
                      </a:r>
                      <a:endParaRPr lang="cs-CZ" sz="1000" dirty="0">
                        <a:effectLst/>
                      </a:endParaRPr>
                    </a:p>
                  </a:txBody>
                  <a:tcPr marL="53172" marR="53172" marT="26582" marB="265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Deitar fora</a:t>
                      </a:r>
                    </a:p>
                  </a:txBody>
                  <a:tcPr marL="53172" marR="53172" marT="26582" marB="265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465">
                <a:tc>
                  <a:txBody>
                    <a:bodyPr/>
                    <a:lstStyle/>
                    <a:p>
                      <a:pPr algn="just"/>
                      <a:r>
                        <a:rPr lang="cs-CZ" sz="1000" dirty="0" err="1">
                          <a:effectLst/>
                        </a:rPr>
                        <a:t>Banheiro</a:t>
                      </a:r>
                      <a:endParaRPr lang="cs-CZ" sz="1000" dirty="0">
                        <a:effectLst/>
                      </a:endParaRPr>
                    </a:p>
                  </a:txBody>
                  <a:tcPr marL="53172" marR="53172" marT="26582" marB="265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Casa de banho</a:t>
                      </a:r>
                    </a:p>
                  </a:txBody>
                  <a:tcPr marL="53172" marR="53172" marT="26582" marB="265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5465"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Ônibus</a:t>
                      </a:r>
                    </a:p>
                  </a:txBody>
                  <a:tcPr marL="53172" marR="53172" marT="26582" marB="265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Autocarro</a:t>
                      </a:r>
                    </a:p>
                  </a:txBody>
                  <a:tcPr marL="53172" marR="53172" marT="26582" marB="265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5465"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Trem</a:t>
                      </a:r>
                    </a:p>
                  </a:txBody>
                  <a:tcPr marL="53172" marR="53172" marT="26582" marB="265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Comboio</a:t>
                      </a:r>
                    </a:p>
                  </a:txBody>
                  <a:tcPr marL="53172" marR="53172" marT="26582" marB="265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5465"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Guarda-roupa</a:t>
                      </a:r>
                    </a:p>
                  </a:txBody>
                  <a:tcPr marL="53172" marR="53172" marT="26582" marB="265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Guarda-fatos</a:t>
                      </a:r>
                    </a:p>
                  </a:txBody>
                  <a:tcPr marL="53172" marR="53172" marT="26582" marB="265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8663"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Camiseta/blusa de manga comprida</a:t>
                      </a:r>
                    </a:p>
                  </a:txBody>
                  <a:tcPr marL="53172" marR="53172" marT="26582" marB="265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Camisola</a:t>
                      </a:r>
                    </a:p>
                  </a:txBody>
                  <a:tcPr marL="53172" marR="53172" marT="26582" marB="265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5465"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Presunto</a:t>
                      </a:r>
                    </a:p>
                  </a:txBody>
                  <a:tcPr marL="53172" marR="53172" marT="26582" marB="265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Fiambre</a:t>
                      </a:r>
                    </a:p>
                  </a:txBody>
                  <a:tcPr marL="53172" marR="53172" marT="26582" marB="265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5465"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Misto quente</a:t>
                      </a:r>
                    </a:p>
                  </a:txBody>
                  <a:tcPr marL="53172" marR="53172" marT="26582" marB="265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Tosta mista</a:t>
                      </a:r>
                    </a:p>
                  </a:txBody>
                  <a:tcPr marL="53172" marR="53172" marT="26582" marB="265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5465"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Faixa de pedestre</a:t>
                      </a:r>
                    </a:p>
                  </a:txBody>
                  <a:tcPr marL="53172" marR="53172" marT="26582" marB="265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Passadeira</a:t>
                      </a:r>
                    </a:p>
                  </a:txBody>
                  <a:tcPr marL="53172" marR="53172" marT="26582" marB="265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5465"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Menino/menina</a:t>
                      </a:r>
                    </a:p>
                  </a:txBody>
                  <a:tcPr marL="53172" marR="53172" marT="26582" marB="265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Rapaz/rapariga</a:t>
                      </a:r>
                    </a:p>
                  </a:txBody>
                  <a:tcPr marL="53172" marR="53172" marT="26582" marB="265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5465"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Bonito</a:t>
                      </a:r>
                    </a:p>
                  </a:txBody>
                  <a:tcPr marL="53172" marR="53172" marT="26582" marB="265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Engraçado/giro</a:t>
                      </a:r>
                    </a:p>
                  </a:txBody>
                  <a:tcPr marL="53172" marR="53172" marT="26582" marB="265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5465"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Telefone celular</a:t>
                      </a:r>
                    </a:p>
                  </a:txBody>
                  <a:tcPr marL="53172" marR="53172" marT="26582" marB="265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Telemóvel</a:t>
                      </a:r>
                    </a:p>
                  </a:txBody>
                  <a:tcPr marL="53172" marR="53172" marT="26582" marB="265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5465"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Legal</a:t>
                      </a:r>
                    </a:p>
                  </a:txBody>
                  <a:tcPr marL="53172" marR="53172" marT="26582" marB="265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Fixe</a:t>
                      </a:r>
                    </a:p>
                  </a:txBody>
                  <a:tcPr marL="53172" marR="53172" marT="26582" marB="265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77064"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Batedor de carteira</a:t>
                      </a:r>
                    </a:p>
                  </a:txBody>
                  <a:tcPr marL="53172" marR="53172" marT="26582" marB="265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1000" dirty="0" err="1">
                          <a:effectLst/>
                        </a:rPr>
                        <a:t>Carteirista</a:t>
                      </a:r>
                      <a:endParaRPr lang="cs-CZ" sz="1000" dirty="0">
                        <a:effectLst/>
                      </a:endParaRPr>
                    </a:p>
                  </a:txBody>
                  <a:tcPr marL="53172" marR="53172" marT="26582" marB="265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>
            <a:extLst>
              <a:ext uri="{FF2B5EF4-FFF2-40B4-BE49-F238E27FC236}">
                <a16:creationId xmlns:a16="http://schemas.microsoft.com/office/drawing/2014/main" id="{DCCADC71-EAAE-457A-B574-D54A290D34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PT" altLang="cs-CZ"/>
              <a:t>DIALETOS DE PORTUGUÊS DE ÁFRICA</a:t>
            </a:r>
            <a:endParaRPr lang="cs-CZ" altLang="cs-CZ"/>
          </a:p>
        </p:txBody>
      </p:sp>
      <p:sp>
        <p:nvSpPr>
          <p:cNvPr id="35843" name="Zástupný obsah 2">
            <a:extLst>
              <a:ext uri="{FF2B5EF4-FFF2-40B4-BE49-F238E27FC236}">
                <a16:creationId xmlns:a16="http://schemas.microsoft.com/office/drawing/2014/main" id="{89B61DB1-07D0-468A-A0D3-EA28B04B101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2160588"/>
            <a:ext cx="6348413" cy="4364756"/>
          </a:xfrm>
        </p:spPr>
        <p:txBody>
          <a:bodyPr/>
          <a:lstStyle/>
          <a:p>
            <a:pPr eaLnBrk="1" hangingPunct="1"/>
            <a:r>
              <a:rPr lang="cs-CZ" altLang="cs-CZ" dirty="0"/>
              <a:t>Á</a:t>
            </a:r>
            <a:r>
              <a:rPr lang="pt-BR" altLang="cs-CZ" dirty="0"/>
              <a:t>frica e Ásia</a:t>
            </a:r>
          </a:p>
          <a:p>
            <a:pPr eaLnBrk="1" hangingPunct="1"/>
            <a:r>
              <a:rPr lang="pt-BR" altLang="cs-CZ" dirty="0">
                <a:hlinkClick r:id="rId2"/>
              </a:rPr>
              <a:t>Português de Angola</a:t>
            </a:r>
            <a:r>
              <a:rPr lang="pt-BR" altLang="cs-CZ" dirty="0"/>
              <a:t> - </a:t>
            </a:r>
            <a:r>
              <a:rPr lang="pt-BR" altLang="cs-CZ" i="1" dirty="0"/>
              <a:t>Angola</a:t>
            </a:r>
          </a:p>
          <a:p>
            <a:pPr eaLnBrk="1" hangingPunct="1"/>
            <a:r>
              <a:rPr lang="pt-BR" altLang="cs-CZ" dirty="0">
                <a:hlinkClick r:id="rId3" tooltip="Português cabo-verdiano"/>
              </a:rPr>
              <a:t>Cabo-verdiano</a:t>
            </a:r>
            <a:r>
              <a:rPr lang="pt-BR" altLang="cs-CZ" dirty="0"/>
              <a:t> (</a:t>
            </a:r>
            <a:r>
              <a:rPr lang="pt-BR" altLang="cs-CZ" u="sng" dirty="0">
                <a:hlinkClick r:id="rId4"/>
              </a:rPr>
              <a:t>ouvir</a:t>
            </a:r>
            <a:r>
              <a:rPr lang="pt-BR" altLang="cs-CZ" dirty="0"/>
              <a:t>) - </a:t>
            </a:r>
            <a:r>
              <a:rPr lang="pt-BR" altLang="cs-CZ" i="1" dirty="0"/>
              <a:t>Cabo Verde</a:t>
            </a:r>
            <a:endParaRPr lang="pt-BR" altLang="cs-CZ" dirty="0"/>
          </a:p>
          <a:p>
            <a:pPr eaLnBrk="1" hangingPunct="1"/>
            <a:r>
              <a:rPr lang="pt-BR" altLang="cs-CZ" dirty="0">
                <a:hlinkClick r:id="rId5" tooltip="Português da Guiné-Bissau"/>
              </a:rPr>
              <a:t>Guineense</a:t>
            </a:r>
            <a:r>
              <a:rPr lang="pt-BR" altLang="cs-CZ" dirty="0"/>
              <a:t> (</a:t>
            </a:r>
            <a:r>
              <a:rPr lang="pt-BR" altLang="cs-CZ" u="sng" dirty="0">
                <a:hlinkClick r:id="rId6"/>
              </a:rPr>
              <a:t>ouvir</a:t>
            </a:r>
            <a:r>
              <a:rPr lang="pt-BR" altLang="cs-CZ" dirty="0"/>
              <a:t>) - </a:t>
            </a:r>
            <a:r>
              <a:rPr lang="pt-BR" altLang="cs-CZ" i="1" dirty="0"/>
              <a:t>Guiné-Bissau</a:t>
            </a:r>
            <a:endParaRPr lang="pt-BR" altLang="cs-CZ" dirty="0"/>
          </a:p>
          <a:p>
            <a:pPr eaLnBrk="1" hangingPunct="1"/>
            <a:r>
              <a:rPr lang="pt-BR" altLang="cs-CZ" dirty="0">
                <a:hlinkClick r:id="rId7" tooltip="Português de Moçambique"/>
              </a:rPr>
              <a:t>Moçambicano</a:t>
            </a:r>
            <a:r>
              <a:rPr lang="pt-BR" altLang="cs-CZ" dirty="0"/>
              <a:t> (</a:t>
            </a:r>
            <a:r>
              <a:rPr lang="pt-BR" altLang="cs-CZ" u="sng" dirty="0">
                <a:hlinkClick r:id="rId8"/>
              </a:rPr>
              <a:t>ouvir</a:t>
            </a:r>
            <a:r>
              <a:rPr lang="pt-BR" altLang="cs-CZ" dirty="0"/>
              <a:t>) - </a:t>
            </a:r>
            <a:r>
              <a:rPr lang="pt-BR" altLang="cs-CZ" i="1" dirty="0"/>
              <a:t>Moçambique</a:t>
            </a:r>
            <a:endParaRPr lang="pt-BR" altLang="cs-CZ" dirty="0"/>
          </a:p>
          <a:p>
            <a:pPr eaLnBrk="1" hangingPunct="1"/>
            <a:endParaRPr lang="pt-BR" altLang="cs-CZ" dirty="0"/>
          </a:p>
          <a:p>
            <a:pPr eaLnBrk="1" hangingPunct="1"/>
            <a:r>
              <a:rPr lang="pt-BR" altLang="cs-CZ" dirty="0">
                <a:hlinkClick r:id="rId9" tooltip="Português de Timor-Leste"/>
              </a:rPr>
              <a:t>Timorense</a:t>
            </a:r>
            <a:r>
              <a:rPr lang="pt-BR" altLang="cs-CZ" dirty="0"/>
              <a:t> (</a:t>
            </a:r>
            <a:r>
              <a:rPr lang="pt-BR" altLang="cs-CZ" u="sng" dirty="0">
                <a:hlinkClick r:id="rId10"/>
              </a:rPr>
              <a:t>ouvir</a:t>
            </a:r>
            <a:r>
              <a:rPr lang="pt-BR" altLang="cs-CZ" dirty="0"/>
              <a:t>) - </a:t>
            </a:r>
            <a:r>
              <a:rPr lang="pt-BR" altLang="cs-CZ" i="1" dirty="0"/>
              <a:t>Timor-Leste</a:t>
            </a:r>
            <a:endParaRPr lang="pt-BR" altLang="cs-CZ" dirty="0"/>
          </a:p>
          <a:p>
            <a:pPr eaLnBrk="1" hangingPunct="1"/>
            <a:r>
              <a:rPr lang="pt-BR" altLang="cs-CZ" dirty="0">
                <a:hlinkClick r:id="rId11"/>
              </a:rPr>
              <a:t>Macaense</a:t>
            </a:r>
            <a:r>
              <a:rPr lang="pt-BR" altLang="cs-CZ" dirty="0"/>
              <a:t> (</a:t>
            </a:r>
            <a:r>
              <a:rPr lang="pt-BR" altLang="cs-CZ" u="sng" dirty="0">
                <a:hlinkClick r:id="rId12"/>
              </a:rPr>
              <a:t>ouvir</a:t>
            </a:r>
            <a:r>
              <a:rPr lang="pt-BR" altLang="cs-CZ" dirty="0"/>
              <a:t>) - </a:t>
            </a:r>
            <a:r>
              <a:rPr lang="pt-BR" altLang="cs-CZ" i="1" dirty="0"/>
              <a:t>Macau, China</a:t>
            </a:r>
            <a:endParaRPr lang="pt-BR" altLang="cs-CZ" dirty="0"/>
          </a:p>
          <a:p>
            <a:pPr eaLnBrk="1" hangingPunct="1"/>
            <a:r>
              <a:rPr lang="pt-BR" altLang="cs-CZ" dirty="0">
                <a:hlinkClick r:id="rId13" tooltip="Português de São Tomé e Príncipe"/>
              </a:rPr>
              <a:t>Santomense</a:t>
            </a:r>
            <a:r>
              <a:rPr lang="pt-BR" altLang="cs-CZ" dirty="0"/>
              <a:t> (</a:t>
            </a:r>
            <a:r>
              <a:rPr lang="pt-BR" altLang="cs-CZ" u="sng" dirty="0">
                <a:hlinkClick r:id="rId14"/>
              </a:rPr>
              <a:t>ouvir</a:t>
            </a:r>
            <a:r>
              <a:rPr lang="pt-BR" altLang="cs-CZ" dirty="0"/>
              <a:t>) - </a:t>
            </a:r>
            <a:r>
              <a:rPr lang="pt-BR" altLang="cs-CZ" i="1" dirty="0"/>
              <a:t>São Tomé e Príncipe</a:t>
            </a:r>
            <a:r>
              <a:rPr lang="cs-CZ" altLang="cs-CZ" dirty="0">
                <a:hlinkClick r:id="rId15"/>
              </a:rPr>
              <a:t>https://www.youtube.com/watch?v=8zlL3Fm5ueU</a:t>
            </a:r>
            <a:r>
              <a:rPr lang="cs-CZ" altLang="cs-CZ" dirty="0"/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>
            <a:extLst>
              <a:ext uri="{FF2B5EF4-FFF2-40B4-BE49-F238E27FC236}">
                <a16:creationId xmlns:a16="http://schemas.microsoft.com/office/drawing/2014/main" id="{7D22FA89-767D-4B75-8AB8-F05E05DBF6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cs-CZ"/>
              <a:t>resumo</a:t>
            </a:r>
            <a:endParaRPr lang="cs-CZ" altLang="cs-CZ"/>
          </a:p>
        </p:txBody>
      </p:sp>
      <p:sp>
        <p:nvSpPr>
          <p:cNvPr id="36867" name="Zástupný obsah 2">
            <a:extLst>
              <a:ext uri="{FF2B5EF4-FFF2-40B4-BE49-F238E27FC236}">
                <a16:creationId xmlns:a16="http://schemas.microsoft.com/office/drawing/2014/main" id="{7AB16094-86AB-489E-B2AE-B40E1FB8F0B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>
                <a:hlinkClick r:id="rId2"/>
              </a:rPr>
              <a:t>https://slideplayer.com.br/slide/5250264/</a:t>
            </a:r>
            <a:endParaRPr lang="pt-PT" altLang="cs-CZ"/>
          </a:p>
          <a:p>
            <a:endParaRPr lang="cs-CZ" altLang="cs-CZ"/>
          </a:p>
        </p:txBody>
      </p:sp>
    </p:spTree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>
            <a:extLst>
              <a:ext uri="{FF2B5EF4-FFF2-40B4-BE49-F238E27FC236}">
                <a16:creationId xmlns:a16="http://schemas.microsoft.com/office/drawing/2014/main" id="{97B202C8-CE85-402C-BDED-A4537B5CDD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cs-CZ"/>
              <a:t>Ortografia </a:t>
            </a:r>
            <a:endParaRPr lang="cs-CZ" altLang="cs-CZ"/>
          </a:p>
        </p:txBody>
      </p:sp>
      <p:sp>
        <p:nvSpPr>
          <p:cNvPr id="37891" name="Zástupný obsah 2">
            <a:extLst>
              <a:ext uri="{FF2B5EF4-FFF2-40B4-BE49-F238E27FC236}">
                <a16:creationId xmlns:a16="http://schemas.microsoft.com/office/drawing/2014/main" id="{03C8AFDF-9866-4911-B5B5-DB67BAB6527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0825" y="1557338"/>
            <a:ext cx="8208963" cy="5040312"/>
          </a:xfrm>
        </p:spPr>
        <p:txBody>
          <a:bodyPr/>
          <a:lstStyle/>
          <a:p>
            <a:r>
              <a:rPr lang="pt-PT" altLang="cs-CZ" sz="1200">
                <a:solidFill>
                  <a:schemeClr val="tx1"/>
                </a:solidFill>
                <a:hlinkClick r:id="rId2"/>
              </a:rPr>
              <a:t>ACORDO, ORTOGRAFIA </a:t>
            </a:r>
          </a:p>
          <a:p>
            <a:r>
              <a:rPr lang="cs-CZ" altLang="cs-CZ" sz="1200">
                <a:solidFill>
                  <a:srgbClr val="3FCDE7"/>
                </a:solidFill>
                <a:hlinkClick r:id="rId2"/>
              </a:rPr>
              <a:t>http://www.portaldalinguaportuguesa.org/</a:t>
            </a:r>
            <a:endParaRPr lang="pt-PT" altLang="cs-CZ" sz="1200"/>
          </a:p>
          <a:p>
            <a:r>
              <a:rPr lang="cs-CZ" altLang="cs-CZ" sz="1200">
                <a:hlinkClick r:id="rId3"/>
              </a:rPr>
              <a:t>http://www.portaldalinguaportuguesa.org/novoacordo.php?action=novoacordo&amp;act=list&amp;version=all</a:t>
            </a:r>
            <a:endParaRPr lang="pt-PT" altLang="cs-CZ" sz="1200"/>
          </a:p>
          <a:p>
            <a:r>
              <a:rPr lang="pt-PT" altLang="cs-CZ" sz="1200">
                <a:hlinkClick r:id="rId4"/>
              </a:rPr>
              <a:t>https://voc.iilp.cplp.org/</a:t>
            </a:r>
            <a:endParaRPr lang="pt-PT" altLang="cs-CZ" sz="1200"/>
          </a:p>
          <a:p>
            <a:endParaRPr lang="pt-PT" altLang="cs-CZ" sz="1200"/>
          </a:p>
          <a:p>
            <a:r>
              <a:rPr lang="pt-PT" altLang="cs-CZ" sz="1200" u="sng"/>
              <a:t>DICIONÁRIOS</a:t>
            </a:r>
          </a:p>
          <a:p>
            <a:r>
              <a:rPr lang="cs-CZ" altLang="cs-CZ" sz="1200">
                <a:hlinkClick r:id="rId5"/>
              </a:rPr>
              <a:t>https://dicionario.priberam.org/</a:t>
            </a:r>
            <a:endParaRPr lang="pt-PT" altLang="cs-CZ" sz="1200"/>
          </a:p>
          <a:p>
            <a:r>
              <a:rPr lang="cs-CZ" altLang="cs-CZ" sz="1200">
                <a:hlinkClick r:id="rId6"/>
              </a:rPr>
              <a:t>http://www.aulete.com.br/</a:t>
            </a:r>
            <a:endParaRPr lang="pt-PT" altLang="cs-CZ" sz="1200"/>
          </a:p>
          <a:p>
            <a:endParaRPr lang="pt-PT" altLang="cs-CZ" sz="1200"/>
          </a:p>
          <a:p>
            <a:r>
              <a:rPr lang="pt-PT" altLang="cs-CZ" sz="1200" u="sng"/>
              <a:t>PORTUGUÊS-CHECO, CHECO-PORTUGUÊS</a:t>
            </a:r>
          </a:p>
          <a:p>
            <a:r>
              <a:rPr lang="cs-CZ" altLang="cs-CZ" sz="1200">
                <a:hlinkClick r:id="rId7"/>
              </a:rPr>
              <a:t>https://korpus.cz/</a:t>
            </a:r>
            <a:endParaRPr lang="pt-PT" altLang="cs-CZ" sz="1200"/>
          </a:p>
          <a:p>
            <a:r>
              <a:rPr lang="cs-CZ" altLang="cs-CZ" sz="1200">
                <a:hlinkClick r:id="rId8"/>
              </a:rPr>
              <a:t>https://www.linguee.cz/%C4%8De%C5%A1tina-portugal%C5%A1tina</a:t>
            </a:r>
            <a:endParaRPr lang="pt-PT" altLang="cs-CZ" sz="1200"/>
          </a:p>
          <a:p>
            <a:endParaRPr lang="pt-PT" altLang="cs-CZ" sz="1200"/>
          </a:p>
          <a:p>
            <a:r>
              <a:rPr lang="pt-PT" altLang="cs-CZ" sz="1200" u="sng"/>
              <a:t>DICONÁRIO FONÉTICO</a:t>
            </a:r>
          </a:p>
          <a:p>
            <a:r>
              <a:rPr lang="cs-CZ" altLang="cs-CZ" sz="1200">
                <a:hlinkClick r:id="rId9"/>
              </a:rPr>
              <a:t>http://www.portaldalinguaportuguesa.org/index.php?action=fonetica&amp;act=change&amp;search=</a:t>
            </a:r>
            <a:endParaRPr lang="pt-PT" altLang="cs-CZ" sz="1200"/>
          </a:p>
          <a:p>
            <a:r>
              <a:rPr lang="cs-CZ" altLang="cs-CZ" sz="1200">
                <a:hlinkClick r:id="rId10"/>
              </a:rPr>
              <a:t>https://pt.forvo.com/</a:t>
            </a:r>
            <a:endParaRPr lang="pt-PT" altLang="cs-CZ" sz="1200"/>
          </a:p>
          <a:p>
            <a:endParaRPr lang="cs-CZ" altLang="cs-CZ" sz="1200"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97CCCF32-945D-4729-BCE8-869686A7FD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Historie – portugalština jako základ kreolštiny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BA298F-F39D-46A1-998A-823401D3F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660" y="2204864"/>
            <a:ext cx="6634163" cy="4413250"/>
          </a:xfrm>
        </p:spPr>
        <p:txBody>
          <a:bodyPr/>
          <a:lstStyle/>
          <a:p>
            <a:pPr algn="just" eaLnBrk="1" hangingPunct="1">
              <a:defRPr/>
            </a:pPr>
            <a:r>
              <a:rPr lang="cs-CZ" b="1" dirty="0">
                <a:solidFill>
                  <a:srgbClr val="202122"/>
                </a:solidFill>
                <a:latin typeface="Arial" panose="020B0604020202020204" pitchFamily="34" charset="0"/>
              </a:rPr>
              <a:t>Kreolština</a:t>
            </a:r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  označuje v 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</a:rPr>
              <a:t>jazykovědě jazyk, změněný v důsledku vlivu jiných jazyků.</a:t>
            </a:r>
          </a:p>
          <a:p>
            <a:pPr algn="just" eaLnBrk="1" hangingPunct="1">
              <a:defRPr/>
            </a:pPr>
            <a:r>
              <a:rPr lang="cs-CZ" dirty="0" err="1">
                <a:solidFill>
                  <a:schemeClr val="tx1"/>
                </a:solidFill>
                <a:latin typeface="Arial" panose="020B0604020202020204" pitchFamily="34" charset="0"/>
              </a:rPr>
              <a:t>Kreolizované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</a:rPr>
              <a:t> jazyky vznikaly z </a:t>
            </a:r>
            <a:r>
              <a:rPr lang="cs-CZ" i="1" dirty="0">
                <a:solidFill>
                  <a:schemeClr val="tx1"/>
                </a:solidFill>
                <a:latin typeface="Arial" panose="020B0604020202020204" pitchFamily="34" charset="0"/>
              </a:rPr>
              <a:t>pidgin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</a:rPr>
              <a:t> především v místech mimo Evropu, kde se usazovali evropští osadníci a stýkali se s původním obyvatelstvem (ale nejen tam). </a:t>
            </a:r>
          </a:p>
          <a:p>
            <a:pPr algn="just" eaLnBrk="1" hangingPunct="1">
              <a:defRPr/>
            </a:pP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</a:rPr>
              <a:t>Vznikly tak </a:t>
            </a:r>
            <a:r>
              <a:rPr lang="cs-CZ" dirty="0" err="1">
                <a:solidFill>
                  <a:schemeClr val="tx1"/>
                </a:solidFill>
                <a:latin typeface="Arial" panose="020B0604020202020204" pitchFamily="34" charset="0"/>
              </a:rPr>
              <a:t>kreolizované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</a:rPr>
              <a:t> formy celé řady evropských jazyků, které jsou oproti původní podobě jen částečně pozměněny </a:t>
            </a:r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a zůstávají jim dobře srozumitelné. Stávají se mateřským jazykem domorodých obyvatel.</a:t>
            </a:r>
          </a:p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br>
              <a:rPr lang="cs-CZ" dirty="0"/>
            </a:br>
            <a:endParaRPr lang="cs-CZ" dirty="0"/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>
            <a:extLst>
              <a:ext uri="{FF2B5EF4-FFF2-40B4-BE49-F238E27FC236}">
                <a16:creationId xmlns:a16="http://schemas.microsoft.com/office/drawing/2014/main" id="{11A23E60-6F80-4B24-A190-0CEC8FD5F9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332656"/>
            <a:ext cx="6481415" cy="93575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dirty="0"/>
              <a:t>Současnost – portugalština jako mateřská a úřední řeč</a:t>
            </a:r>
            <a:br>
              <a:rPr lang="cs-CZ" altLang="cs-CZ" dirty="0"/>
            </a:br>
            <a:r>
              <a:rPr lang="cs-CZ" altLang="cs-CZ" dirty="0"/>
              <a:t> </a:t>
            </a:r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D7175B91-DF77-4C6B-8DF6-E703DFA31A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199407"/>
              </p:ext>
            </p:extLst>
          </p:nvPr>
        </p:nvGraphicFramePr>
        <p:xfrm>
          <a:off x="683568" y="1700808"/>
          <a:ext cx="6696744" cy="5036246"/>
        </p:xfrm>
        <a:graphic>
          <a:graphicData uri="http://schemas.openxmlformats.org/drawingml/2006/table">
            <a:tbl>
              <a:tblPr/>
              <a:tblGrid>
                <a:gridCol w="3348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483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598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err="1">
                          <a:effectLst/>
                        </a:rPr>
                        <a:t>País</a:t>
                      </a:r>
                      <a:endParaRPr lang="cs-CZ" sz="1400" dirty="0">
                        <a:effectLst/>
                      </a:endParaRPr>
                    </a:p>
                  </a:txBody>
                  <a:tcPr marL="71878" marR="125787" marT="35939" marB="3593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err="1">
                          <a:effectLst/>
                        </a:rPr>
                        <a:t>População</a:t>
                      </a:r>
                      <a:r>
                        <a:rPr lang="cs-CZ" sz="1400" dirty="0">
                          <a:effectLst/>
                        </a:rPr>
                        <a:t> (</a:t>
                      </a:r>
                      <a:r>
                        <a:rPr lang="cs-CZ" sz="1400" dirty="0" err="1">
                          <a:effectLst/>
                        </a:rPr>
                        <a:t>est</a:t>
                      </a:r>
                      <a:r>
                        <a:rPr lang="cs-CZ" sz="1400" dirty="0">
                          <a:effectLst/>
                        </a:rPr>
                        <a:t>. 2016)</a:t>
                      </a:r>
                    </a:p>
                  </a:txBody>
                  <a:tcPr marL="71878" marR="125787" marT="35939" marB="3593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812">
                <a:tc>
                  <a:txBody>
                    <a:bodyPr/>
                    <a:lstStyle/>
                    <a:p>
                      <a:pPr algn="l"/>
                      <a:r>
                        <a:rPr lang="cs-CZ" sz="1400" dirty="0">
                          <a:effectLst/>
                        </a:rPr>
                        <a:t> </a:t>
                      </a:r>
                      <a:r>
                        <a:rPr lang="cs-CZ" sz="1400" u="none" strike="noStrike" dirty="0">
                          <a:solidFill>
                            <a:srgbClr val="0B0080"/>
                          </a:solidFill>
                          <a:effectLst/>
                          <a:hlinkClick r:id="rId2" tooltip="Angola"/>
                        </a:rPr>
                        <a:t>Angola</a:t>
                      </a:r>
                      <a:r>
                        <a:rPr lang="cs-CZ" sz="1400" u="none" strike="noStrike" dirty="0">
                          <a:solidFill>
                            <a:srgbClr val="0B0080"/>
                          </a:solidFill>
                          <a:effectLst/>
                        </a:rPr>
                        <a:t> – úřední řeč (mateřská řeč: bantuské jazyky)</a:t>
                      </a:r>
                      <a:endParaRPr lang="cs-CZ" sz="1400" dirty="0">
                        <a:effectLst/>
                      </a:endParaRPr>
                    </a:p>
                  </a:txBody>
                  <a:tcPr marL="71878" marR="71878" marT="35939" marB="3593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25 800 000</a:t>
                      </a:r>
                    </a:p>
                  </a:txBody>
                  <a:tcPr marL="71878" marR="71878" marT="35939" marB="3593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812">
                <a:tc>
                  <a:txBody>
                    <a:bodyPr/>
                    <a:lstStyle/>
                    <a:p>
                      <a:pPr algn="l"/>
                      <a:r>
                        <a:rPr lang="cs-CZ" sz="1400" dirty="0">
                          <a:effectLst/>
                        </a:rPr>
                        <a:t> </a:t>
                      </a:r>
                      <a:r>
                        <a:rPr lang="cs-CZ" sz="1400" u="none" strike="noStrike" dirty="0" err="1">
                          <a:solidFill>
                            <a:srgbClr val="0B0080"/>
                          </a:solidFill>
                          <a:effectLst/>
                          <a:hlinkClick r:id="rId3" tooltip="Brasil"/>
                        </a:rPr>
                        <a:t>Brasil</a:t>
                      </a:r>
                      <a:r>
                        <a:rPr lang="cs-CZ" sz="1400" u="none" strike="noStrike" dirty="0">
                          <a:solidFill>
                            <a:srgbClr val="0B0080"/>
                          </a:solidFill>
                          <a:effectLst/>
                        </a:rPr>
                        <a:t> – mateřská i úřední</a:t>
                      </a:r>
                      <a:endParaRPr lang="cs-CZ" sz="1400" dirty="0">
                        <a:effectLst/>
                      </a:endParaRPr>
                    </a:p>
                  </a:txBody>
                  <a:tcPr marL="71878" marR="71878" marT="35939" marB="3593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205 823 665</a:t>
                      </a:r>
                    </a:p>
                  </a:txBody>
                  <a:tcPr marL="71878" marR="71878" marT="35939" marB="3593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812">
                <a:tc>
                  <a:txBody>
                    <a:bodyPr/>
                    <a:lstStyle/>
                    <a:p>
                      <a:pPr algn="l"/>
                      <a:r>
                        <a:rPr lang="cs-CZ" sz="1400" dirty="0">
                          <a:effectLst/>
                        </a:rPr>
                        <a:t> </a:t>
                      </a:r>
                      <a:r>
                        <a:rPr lang="cs-CZ" sz="1400" u="none" strike="noStrike" dirty="0" err="1">
                          <a:solidFill>
                            <a:srgbClr val="0B0080"/>
                          </a:solidFill>
                          <a:effectLst/>
                          <a:hlinkClick r:id="rId4" tooltip="Cabo Verde"/>
                        </a:rPr>
                        <a:t>Cabo</a:t>
                      </a:r>
                      <a:r>
                        <a:rPr lang="cs-CZ" sz="1400" u="none" strike="noStrike" dirty="0">
                          <a:solidFill>
                            <a:srgbClr val="0B0080"/>
                          </a:solidFill>
                          <a:effectLst/>
                          <a:hlinkClick r:id="rId4" tooltip="Cabo Verde"/>
                        </a:rPr>
                        <a:t> </a:t>
                      </a:r>
                      <a:r>
                        <a:rPr lang="cs-CZ" sz="1400" u="none" strike="noStrike" dirty="0" err="1">
                          <a:solidFill>
                            <a:srgbClr val="0B0080"/>
                          </a:solidFill>
                          <a:effectLst/>
                          <a:hlinkClick r:id="rId4" tooltip="Cabo Verde"/>
                        </a:rPr>
                        <a:t>Verde</a:t>
                      </a:r>
                      <a:r>
                        <a:rPr lang="cs-CZ" sz="1400" u="none" strike="noStrike" dirty="0">
                          <a:solidFill>
                            <a:srgbClr val="0B0080"/>
                          </a:solidFill>
                          <a:effectLst/>
                        </a:rPr>
                        <a:t>  - úřední řeč (kreolština mateřská, není úřední)</a:t>
                      </a:r>
                      <a:endParaRPr lang="cs-CZ" sz="1400" dirty="0">
                        <a:effectLst/>
                      </a:endParaRPr>
                    </a:p>
                  </a:txBody>
                  <a:tcPr marL="71878" marR="71878" marT="35939" marB="3593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553 432</a:t>
                      </a:r>
                    </a:p>
                  </a:txBody>
                  <a:tcPr marL="71878" marR="71878" marT="35939" marB="3593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812">
                <a:tc>
                  <a:txBody>
                    <a:bodyPr/>
                    <a:lstStyle/>
                    <a:p>
                      <a:pPr algn="l"/>
                      <a:r>
                        <a:rPr lang="cs-CZ" sz="1400" dirty="0">
                          <a:effectLst/>
                        </a:rPr>
                        <a:t> </a:t>
                      </a:r>
                      <a:r>
                        <a:rPr lang="cs-CZ" sz="1400" u="none" strike="noStrike" dirty="0" err="1">
                          <a:solidFill>
                            <a:srgbClr val="0B0080"/>
                          </a:solidFill>
                          <a:effectLst/>
                          <a:hlinkClick r:id="rId5" tooltip="Guiné Equatorial"/>
                        </a:rPr>
                        <a:t>Guiné</a:t>
                      </a:r>
                      <a:r>
                        <a:rPr lang="cs-CZ" sz="1400" u="none" strike="noStrike" dirty="0">
                          <a:solidFill>
                            <a:srgbClr val="0B0080"/>
                          </a:solidFill>
                          <a:effectLst/>
                          <a:hlinkClick r:id="rId5" tooltip="Guiné Equatorial"/>
                        </a:rPr>
                        <a:t> </a:t>
                      </a:r>
                      <a:r>
                        <a:rPr lang="cs-CZ" sz="1400" u="none" strike="noStrike" dirty="0" err="1">
                          <a:solidFill>
                            <a:srgbClr val="0B0080"/>
                          </a:solidFill>
                          <a:effectLst/>
                          <a:hlinkClick r:id="rId5" tooltip="Guiné Equatorial"/>
                        </a:rPr>
                        <a:t>Equatorial</a:t>
                      </a:r>
                      <a:r>
                        <a:rPr lang="cs-CZ" sz="1400" u="none" strike="noStrike" dirty="0">
                          <a:solidFill>
                            <a:srgbClr val="0B0080"/>
                          </a:solidFill>
                          <a:effectLst/>
                        </a:rPr>
                        <a:t> – úřední řeč</a:t>
                      </a:r>
                      <a:endParaRPr lang="cs-CZ" sz="1400" dirty="0">
                        <a:effectLst/>
                      </a:endParaRPr>
                    </a:p>
                  </a:txBody>
                  <a:tcPr marL="71878" marR="71878" marT="35939" marB="3593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759 451</a:t>
                      </a:r>
                    </a:p>
                  </a:txBody>
                  <a:tcPr marL="71878" marR="71878" marT="35939" marB="3593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812">
                <a:tc>
                  <a:txBody>
                    <a:bodyPr/>
                    <a:lstStyle/>
                    <a:p>
                      <a:pPr algn="l"/>
                      <a:r>
                        <a:rPr lang="cs-CZ" sz="1400" dirty="0">
                          <a:effectLst/>
                        </a:rPr>
                        <a:t> </a:t>
                      </a:r>
                      <a:r>
                        <a:rPr lang="cs-CZ" sz="1400" u="none" strike="noStrike" dirty="0" err="1">
                          <a:solidFill>
                            <a:srgbClr val="0B0080"/>
                          </a:solidFill>
                          <a:effectLst/>
                          <a:hlinkClick r:id="rId6" tooltip="Guiné-Bissau"/>
                        </a:rPr>
                        <a:t>Guiné</a:t>
                      </a:r>
                      <a:r>
                        <a:rPr lang="cs-CZ" sz="1400" u="none" strike="noStrike" dirty="0">
                          <a:solidFill>
                            <a:srgbClr val="0B0080"/>
                          </a:solidFill>
                          <a:effectLst/>
                          <a:hlinkClick r:id="rId6" tooltip="Guiné-Bissau"/>
                        </a:rPr>
                        <a:t>-Bissau</a:t>
                      </a:r>
                      <a:r>
                        <a:rPr lang="cs-CZ" sz="1400" u="none" strike="noStrike" dirty="0">
                          <a:solidFill>
                            <a:srgbClr val="0B0080"/>
                          </a:solidFill>
                          <a:effectLst/>
                        </a:rPr>
                        <a:t> – úřední řeč, nikoliv mateřská</a:t>
                      </a:r>
                      <a:endParaRPr lang="cs-CZ" sz="1400" dirty="0">
                        <a:effectLst/>
                      </a:endParaRPr>
                    </a:p>
                  </a:txBody>
                  <a:tcPr marL="71878" marR="71878" marT="35939" marB="3593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1 759 159</a:t>
                      </a:r>
                    </a:p>
                  </a:txBody>
                  <a:tcPr marL="71878" marR="71878" marT="35939" marB="3593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812">
                <a:tc>
                  <a:txBody>
                    <a:bodyPr/>
                    <a:lstStyle/>
                    <a:p>
                      <a:pPr algn="l"/>
                      <a:r>
                        <a:rPr lang="cs-CZ" sz="1400" dirty="0">
                          <a:effectLst/>
                        </a:rPr>
                        <a:t> </a:t>
                      </a:r>
                      <a:r>
                        <a:rPr lang="cs-CZ" sz="1400" u="none" strike="noStrike" dirty="0">
                          <a:solidFill>
                            <a:srgbClr val="0B0080"/>
                          </a:solidFill>
                          <a:effectLst/>
                          <a:hlinkClick r:id="rId7" tooltip="Macau"/>
                        </a:rPr>
                        <a:t>Macau</a:t>
                      </a:r>
                      <a:r>
                        <a:rPr lang="cs-CZ" sz="1400" u="none" strike="noStrike" dirty="0">
                          <a:solidFill>
                            <a:srgbClr val="0B0080"/>
                          </a:solidFill>
                          <a:effectLst/>
                        </a:rPr>
                        <a:t> – úřední (až do roku 2050)</a:t>
                      </a:r>
                      <a:endParaRPr lang="cs-CZ" sz="1400" dirty="0">
                        <a:effectLst/>
                      </a:endParaRPr>
                    </a:p>
                  </a:txBody>
                  <a:tcPr marL="71878" marR="71878" marT="35939" marB="3593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597 425</a:t>
                      </a:r>
                    </a:p>
                  </a:txBody>
                  <a:tcPr marL="71878" marR="71878" marT="35939" marB="3593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812">
                <a:tc>
                  <a:txBody>
                    <a:bodyPr/>
                    <a:lstStyle/>
                    <a:p>
                      <a:pPr algn="l"/>
                      <a:r>
                        <a:rPr lang="cs-CZ" sz="1400" dirty="0">
                          <a:effectLst/>
                        </a:rPr>
                        <a:t> </a:t>
                      </a:r>
                      <a:r>
                        <a:rPr lang="cs-CZ" sz="1400" u="none" strike="noStrike" dirty="0" err="1">
                          <a:solidFill>
                            <a:srgbClr val="0B0080"/>
                          </a:solidFill>
                          <a:effectLst/>
                          <a:hlinkClick r:id="rId8" tooltip="Moçambique"/>
                        </a:rPr>
                        <a:t>Moçambique</a:t>
                      </a:r>
                      <a:r>
                        <a:rPr lang="cs-CZ" sz="1400" u="none" strike="noStrike" dirty="0">
                          <a:solidFill>
                            <a:srgbClr val="0B0080"/>
                          </a:solidFill>
                          <a:effectLst/>
                        </a:rPr>
                        <a:t> – úřední řeč (mateřské jazyky jsou bantuské)</a:t>
                      </a:r>
                      <a:endParaRPr lang="cs-CZ" sz="1400" dirty="0">
                        <a:effectLst/>
                      </a:endParaRPr>
                    </a:p>
                  </a:txBody>
                  <a:tcPr marL="71878" marR="71878" marT="35939" marB="3593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25 930 150</a:t>
                      </a:r>
                    </a:p>
                  </a:txBody>
                  <a:tcPr marL="71878" marR="71878" marT="35939" marB="3593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5812">
                <a:tc>
                  <a:txBody>
                    <a:bodyPr/>
                    <a:lstStyle/>
                    <a:p>
                      <a:pPr algn="l"/>
                      <a:r>
                        <a:rPr lang="cs-CZ" sz="1400" dirty="0">
                          <a:effectLst/>
                        </a:rPr>
                        <a:t> </a:t>
                      </a:r>
                      <a:r>
                        <a:rPr lang="cs-CZ" sz="1400" u="none" strike="noStrike" dirty="0">
                          <a:solidFill>
                            <a:srgbClr val="0B0080"/>
                          </a:solidFill>
                          <a:effectLst/>
                          <a:hlinkClick r:id="rId9" tooltip="Portugal"/>
                        </a:rPr>
                        <a:t>Portugal</a:t>
                      </a:r>
                      <a:endParaRPr lang="cs-CZ" sz="1400" dirty="0">
                        <a:effectLst/>
                      </a:endParaRPr>
                    </a:p>
                  </a:txBody>
                  <a:tcPr marL="71878" marR="71878" marT="35939" marB="3593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10 833 816</a:t>
                      </a:r>
                    </a:p>
                  </a:txBody>
                  <a:tcPr marL="71878" marR="71878" marT="35939" marB="3593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8730">
                <a:tc>
                  <a:txBody>
                    <a:bodyPr/>
                    <a:lstStyle/>
                    <a:p>
                      <a:pPr algn="l"/>
                      <a:r>
                        <a:rPr lang="cs-CZ" sz="1400" dirty="0">
                          <a:effectLst/>
                        </a:rPr>
                        <a:t> </a:t>
                      </a:r>
                      <a:r>
                        <a:rPr lang="cs-CZ" sz="1400" u="none" strike="noStrike" dirty="0" err="1">
                          <a:solidFill>
                            <a:srgbClr val="0B0080"/>
                          </a:solidFill>
                          <a:effectLst/>
                          <a:hlinkClick r:id="rId10" tooltip="São Tomé e Príncipe"/>
                        </a:rPr>
                        <a:t>São</a:t>
                      </a:r>
                      <a:r>
                        <a:rPr lang="cs-CZ" sz="1400" u="none" strike="noStrike" dirty="0">
                          <a:solidFill>
                            <a:srgbClr val="0B0080"/>
                          </a:solidFill>
                          <a:effectLst/>
                          <a:hlinkClick r:id="rId10" tooltip="São Tomé e Príncipe"/>
                        </a:rPr>
                        <a:t> </a:t>
                      </a:r>
                      <a:r>
                        <a:rPr lang="cs-CZ" sz="1400" u="none" strike="noStrike" dirty="0" err="1">
                          <a:solidFill>
                            <a:srgbClr val="0B0080"/>
                          </a:solidFill>
                          <a:effectLst/>
                          <a:hlinkClick r:id="rId10" tooltip="São Tomé e Príncipe"/>
                        </a:rPr>
                        <a:t>Tomé</a:t>
                      </a:r>
                      <a:r>
                        <a:rPr lang="cs-CZ" sz="1400" u="none" strike="noStrike" dirty="0">
                          <a:solidFill>
                            <a:srgbClr val="0B0080"/>
                          </a:solidFill>
                          <a:effectLst/>
                          <a:hlinkClick r:id="rId10" tooltip="São Tomé e Príncipe"/>
                        </a:rPr>
                        <a:t> e </a:t>
                      </a:r>
                      <a:r>
                        <a:rPr lang="cs-CZ" sz="1400" u="none" strike="noStrike" dirty="0" err="1">
                          <a:solidFill>
                            <a:srgbClr val="0B0080"/>
                          </a:solidFill>
                          <a:effectLst/>
                          <a:hlinkClick r:id="rId10" tooltip="São Tomé e Príncipe"/>
                        </a:rPr>
                        <a:t>Príncipe</a:t>
                      </a:r>
                      <a:r>
                        <a:rPr lang="cs-CZ" sz="1400" u="none" strike="noStrike" dirty="0">
                          <a:solidFill>
                            <a:srgbClr val="0B0080"/>
                          </a:solidFill>
                          <a:effectLst/>
                        </a:rPr>
                        <a:t> úřední řeč (kreolština mateřská, není úřední)</a:t>
                      </a:r>
                      <a:endParaRPr lang="cs-CZ" sz="1400" dirty="0">
                        <a:effectLst/>
                      </a:endParaRPr>
                    </a:p>
                  </a:txBody>
                  <a:tcPr marL="71878" marR="71878" marT="35939" marB="3593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197 541</a:t>
                      </a:r>
                    </a:p>
                  </a:txBody>
                  <a:tcPr marL="71878" marR="71878" marT="35939" marB="3593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5812">
                <a:tc>
                  <a:txBody>
                    <a:bodyPr/>
                    <a:lstStyle/>
                    <a:p>
                      <a:pPr algn="l"/>
                      <a:r>
                        <a:rPr lang="cs-CZ" sz="1400" dirty="0">
                          <a:effectLst/>
                        </a:rPr>
                        <a:t> </a:t>
                      </a:r>
                      <a:r>
                        <a:rPr lang="cs-CZ" sz="1400" u="none" strike="noStrike" dirty="0">
                          <a:solidFill>
                            <a:srgbClr val="0B0080"/>
                          </a:solidFill>
                          <a:effectLst/>
                          <a:hlinkClick r:id="rId11" tooltip="Timor-Leste"/>
                        </a:rPr>
                        <a:t>Timor-</a:t>
                      </a:r>
                      <a:r>
                        <a:rPr lang="cs-CZ" sz="1400" u="none" strike="noStrike" dirty="0" err="1">
                          <a:solidFill>
                            <a:srgbClr val="0B0080"/>
                          </a:solidFill>
                          <a:effectLst/>
                          <a:hlinkClick r:id="rId11" tooltip="Timor-Leste"/>
                        </a:rPr>
                        <a:t>Leste</a:t>
                      </a:r>
                      <a:r>
                        <a:rPr lang="cs-CZ" sz="1400" u="none" strike="noStrike" dirty="0">
                          <a:solidFill>
                            <a:srgbClr val="0B0080"/>
                          </a:solidFill>
                          <a:effectLst/>
                        </a:rPr>
                        <a:t> – úřední řeč, </a:t>
                      </a:r>
                      <a:r>
                        <a:rPr lang="cs-CZ" sz="1400" u="none" strike="noStrike" dirty="0" err="1">
                          <a:solidFill>
                            <a:srgbClr val="0B0080"/>
                          </a:solidFill>
                          <a:effectLst/>
                        </a:rPr>
                        <a:t>tétum</a:t>
                      </a:r>
                      <a:r>
                        <a:rPr lang="cs-CZ" sz="1400" u="none" strike="noStrike" dirty="0">
                          <a:solidFill>
                            <a:srgbClr val="0B0080"/>
                          </a:solidFill>
                          <a:effectLst/>
                        </a:rPr>
                        <a:t> mateřský a úřední</a:t>
                      </a:r>
                      <a:endParaRPr lang="cs-CZ" sz="1400" dirty="0">
                        <a:effectLst/>
                      </a:endParaRPr>
                    </a:p>
                  </a:txBody>
                  <a:tcPr marL="71878" marR="71878" marT="35939" marB="3593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1 261 072</a:t>
                      </a:r>
                    </a:p>
                  </a:txBody>
                  <a:tcPr marL="71878" marR="71878" marT="35939" marB="3593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5812">
                <a:tc>
                  <a:txBody>
                    <a:bodyPr/>
                    <a:lstStyle/>
                    <a:p>
                      <a:pPr algn="l"/>
                      <a:r>
                        <a:rPr lang="cs-CZ" sz="1400" b="1" dirty="0" err="1">
                          <a:effectLst/>
                          <a:highlight>
                            <a:srgbClr val="FFFF00"/>
                          </a:highlight>
                        </a:rPr>
                        <a:t>Total</a:t>
                      </a:r>
                      <a:endParaRPr lang="cs-CZ" sz="1400" dirty="0">
                        <a:effectLst/>
                        <a:highlight>
                          <a:srgbClr val="FFFF00"/>
                        </a:highlight>
                      </a:endParaRPr>
                    </a:p>
                  </a:txBody>
                  <a:tcPr marL="71878" marR="71878" marT="35939" marB="3593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effectLst/>
                          <a:highlight>
                            <a:srgbClr val="FFFF00"/>
                          </a:highlight>
                        </a:rPr>
                        <a:t>273 515 711</a:t>
                      </a:r>
                    </a:p>
                  </a:txBody>
                  <a:tcPr marL="71878" marR="71878" marT="35939" marB="3593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6">
            <a:extLst>
              <a:ext uri="{FF2B5EF4-FFF2-40B4-BE49-F238E27FC236}">
                <a16:creationId xmlns:a16="http://schemas.microsoft.com/office/drawing/2014/main" id="{255C1FC8-5B70-4CD8-8E0E-7793DC783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0921"/>
            <a:ext cx="615632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EB6AAABD-8798-4679-8640-BA2FC31C5EF4}"/>
              </a:ext>
            </a:extLst>
          </p:cNvPr>
          <p:cNvCxnSpPr>
            <a:cxnSpLocks/>
          </p:cNvCxnSpPr>
          <p:nvPr/>
        </p:nvCxnSpPr>
        <p:spPr>
          <a:xfrm>
            <a:off x="1732201" y="1988840"/>
            <a:ext cx="1183615" cy="28803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F1B158EC-AE06-4219-BF99-4941AE3DD6D5}"/>
              </a:ext>
            </a:extLst>
          </p:cNvPr>
          <p:cNvSpPr/>
          <p:nvPr/>
        </p:nvSpPr>
        <p:spPr>
          <a:xfrm>
            <a:off x="865219" y="1271229"/>
            <a:ext cx="5074933" cy="6263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19% - i</a:t>
            </a:r>
            <a:r>
              <a:rPr lang="cs-CZ" dirty="0" err="1"/>
              <a:t>mport</a:t>
            </a:r>
            <a:r>
              <a:rPr lang="pt-PT" dirty="0"/>
              <a:t>ância económica para a UE (União Europeia) e China</a:t>
            </a:r>
            <a:endParaRPr lang="cs-CZ" dirty="0"/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FAA89147-23FF-4846-A912-C5CA792B6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575"/>
            <a:ext cx="9144000" cy="40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Nadpis 3">
            <a:extLst>
              <a:ext uri="{FF2B5EF4-FFF2-40B4-BE49-F238E27FC236}">
                <a16:creationId xmlns:a16="http://schemas.microsoft.com/office/drawing/2014/main" id="{C2A09DF8-824F-4D3F-A3D1-3CACE96C46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6348413" cy="1320800"/>
          </a:xfrm>
        </p:spPr>
        <p:txBody>
          <a:bodyPr/>
          <a:lstStyle/>
          <a:p>
            <a:pPr eaLnBrk="1" hangingPunct="1"/>
            <a:r>
              <a:rPr lang="pt-PT" altLang="cs-CZ"/>
              <a:t>CPLP – Comunidade dos Países da Língua Portuguesa</a:t>
            </a:r>
            <a:endParaRPr lang="cs-CZ" altLang="cs-CZ"/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2E3CC542-970D-4424-A542-63991BA5C6C4}"/>
              </a:ext>
            </a:extLst>
          </p:cNvPr>
          <p:cNvSpPr/>
          <p:nvPr/>
        </p:nvSpPr>
        <p:spPr>
          <a:xfrm>
            <a:off x="6421438" y="3427413"/>
            <a:ext cx="1071562" cy="3381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MACAU?</a:t>
            </a:r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10EF69F5-0A10-47C2-A119-7FE48208D29B}"/>
              </a:ext>
            </a:extLst>
          </p:cNvPr>
          <p:cNvSpPr/>
          <p:nvPr/>
        </p:nvSpPr>
        <p:spPr>
          <a:xfrm>
            <a:off x="2916238" y="2852738"/>
            <a:ext cx="1069975" cy="3381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GALIZA?</a:t>
            </a: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obsah 2">
            <a:extLst>
              <a:ext uri="{FF2B5EF4-FFF2-40B4-BE49-F238E27FC236}">
                <a16:creationId xmlns:a16="http://schemas.microsoft.com/office/drawing/2014/main" id="{8F06BBEA-CCDF-43BC-9ACD-6B09002A7D6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3850" y="333375"/>
            <a:ext cx="6634163" cy="5708650"/>
          </a:xfrm>
        </p:spPr>
        <p:txBody>
          <a:bodyPr/>
          <a:lstStyle/>
          <a:p>
            <a:pPr marL="0" indent="0" algn="ctr" eaLnBrk="1" hangingPunct="1">
              <a:buFont typeface="Wingdings 3" panose="05040102010807070707" pitchFamily="18" charset="2"/>
              <a:buNone/>
              <a:defRPr/>
            </a:pPr>
            <a:r>
              <a:rPr lang="cs-CZ" altLang="cs-CZ" b="1" i="1" dirty="0">
                <a:solidFill>
                  <a:srgbClr val="002060"/>
                </a:solidFill>
                <a:latin typeface="Arial" panose="020B0604020202020204" pitchFamily="34" charset="0"/>
                <a:hlinkClick r:id="rId2" tooltip="Moçambiq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EXTENS</a:t>
            </a:r>
            <a:r>
              <a:rPr lang="pt-PT" altLang="cs-CZ" b="1" i="1" dirty="0">
                <a:solidFill>
                  <a:srgbClr val="002060"/>
                </a:solidFill>
                <a:latin typeface="Arial" panose="020B0604020202020204" pitchFamily="34" charset="0"/>
                <a:hlinkClick r:id="rId2" tooltip="Moçambiq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ÃO</a:t>
            </a:r>
            <a:r>
              <a:rPr lang="cs-CZ" altLang="cs-CZ" b="1" i="1" dirty="0">
                <a:solidFill>
                  <a:srgbClr val="002060"/>
                </a:solidFill>
                <a:latin typeface="Arial" panose="020B0604020202020204" pitchFamily="34" charset="0"/>
                <a:hlinkClick r:id="rId2" tooltip="Moçambiq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DA LÍNGUA PORTUGUESA</a:t>
            </a:r>
          </a:p>
          <a:p>
            <a:pPr marL="0" indent="0" algn="ctr" eaLnBrk="1" hangingPunct="1">
              <a:buFont typeface="Wingdings 3" panose="05040102010807070707" pitchFamily="18" charset="2"/>
              <a:buNone/>
              <a:defRPr/>
            </a:pPr>
            <a:r>
              <a:rPr lang="pt-BR" altLang="cs-CZ" b="1" i="1" dirty="0">
                <a:solidFill>
                  <a:srgbClr val="002060"/>
                </a:solidFill>
                <a:latin typeface="Arial" panose="020B0604020202020204" pitchFamily="34" charset="0"/>
                <a:hlinkClick r:id="rId2" tooltip="Moçambiq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https://www.youtube.com/watch?v=fxdAAZy5tIQ</a:t>
            </a:r>
            <a:endParaRPr lang="cs-CZ" altLang="cs-CZ" b="1" i="1" dirty="0">
              <a:solidFill>
                <a:srgbClr val="002060"/>
              </a:solidFill>
              <a:latin typeface="Arial" panose="020B0604020202020204" pitchFamily="34" charset="0"/>
              <a:hlinkClick r:id="rId2" tooltip="Moçambique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eaLnBrk="1" hangingPunct="1">
              <a:buNone/>
              <a:defRPr/>
            </a:pPr>
            <a:r>
              <a:rPr lang="pt-BR" altLang="cs-CZ" dirty="0">
                <a:solidFill>
                  <a:schemeClr val="tx1"/>
                </a:solidFill>
                <a:latin typeface="Arial" panose="020B0604020202020204" pitchFamily="34" charset="0"/>
                <a:hlinkClick r:id="rId2" tooltip="Moçambiq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pt-BR" altLang="cs-CZ" sz="2400" b="1" u="sng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Europa</a:t>
            </a:r>
            <a:r>
              <a:rPr lang="pt-BR" alt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eaLnBrk="1" hangingPunct="1">
              <a:defRPr/>
            </a:pPr>
            <a:r>
              <a:rPr lang="pt-BR" alt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Portugal</a:t>
            </a:r>
            <a:endParaRPr lang="pt-BR" alt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  <a:defRPr/>
            </a:pPr>
            <a:r>
              <a:rPr lang="pt-BR" altLang="cs-CZ" sz="24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 tooltip="Moçambiq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África:</a:t>
            </a:r>
            <a:r>
              <a:rPr lang="pt-BR" alt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 tooltip="Moçambiq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</a:t>
            </a:r>
          </a:p>
          <a:p>
            <a:pPr eaLnBrk="1" hangingPunct="1">
              <a:defRPr/>
            </a:pPr>
            <a:r>
              <a:rPr lang="pt-BR" alt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 tooltip="Moçambiq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Moçambique</a:t>
            </a:r>
            <a:r>
              <a:rPr lang="pt-BR" alt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pt-BR" alt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 tooltip="Angol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Angola</a:t>
            </a:r>
            <a:r>
              <a:rPr lang="pt-BR" alt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pt-BR" alt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 tooltip="Cabo Ver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Cabo Verde</a:t>
            </a:r>
            <a:r>
              <a:rPr lang="pt-BR" alt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pt-BR" alt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 tooltip="Guiné Equatoria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Guiné Equatorial</a:t>
            </a:r>
            <a:r>
              <a:rPr lang="pt-BR" alt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pt-BR" alt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 tooltip="Guiné-Bissa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Guiné-Bissau</a:t>
            </a:r>
            <a:r>
              <a:rPr lang="pt-BR" alt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e </a:t>
            </a:r>
            <a:r>
              <a:rPr lang="pt-BR" alt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7" tooltip="São Tomé e Príncip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São Tomé e Príncipe</a:t>
            </a:r>
            <a:r>
              <a:rPr lang="pt-BR" alt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</a:p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endParaRPr lang="pt-BR" alt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r>
              <a:rPr lang="pt-BR" altLang="cs-CZ" sz="2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América</a:t>
            </a:r>
            <a:r>
              <a:rPr lang="pt-BR" alt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</a:p>
          <a:p>
            <a:pPr eaLnBrk="1" hangingPunct="1">
              <a:defRPr/>
            </a:pPr>
            <a:r>
              <a:rPr lang="pt-BR" alt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Brasil</a:t>
            </a:r>
          </a:p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r>
              <a:rPr lang="pt-BR" altLang="cs-CZ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hlinkClick r:id="rId8" tooltip="Crioulos de base portugues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ÁSIA</a:t>
            </a:r>
          </a:p>
          <a:p>
            <a:pPr eaLnBrk="1" hangingPunct="1">
              <a:defRPr/>
            </a:pPr>
            <a:r>
              <a:rPr lang="pt-BR" alt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9" tooltip="Maca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Macau</a:t>
            </a:r>
            <a:r>
              <a:rPr lang="pt-BR" alt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pt-BR" alt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 tooltip="Chin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China</a:t>
            </a:r>
            <a:r>
              <a:rPr lang="pt-BR" alt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 </a:t>
            </a:r>
            <a:r>
              <a:rPr lang="pt-BR" alt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 tooltip="Timor-Lest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Timor-Leste</a:t>
            </a:r>
            <a:r>
              <a:rPr lang="pt-BR" alt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 </a:t>
            </a:r>
            <a:endParaRPr lang="cs-CZ" alt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endParaRPr lang="cs-CZ" altLang="cs-CZ" dirty="0">
              <a:solidFill>
                <a:schemeClr val="tx1"/>
              </a:solidFill>
              <a:latin typeface="Arial" panose="020B0604020202020204" pitchFamily="34" charset="0"/>
              <a:hlinkClick r:id="rId12" tooltip="Damão e Diu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endParaRPr lang="cs-CZ" alt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55</TotalTime>
  <Words>1720</Words>
  <Application>Microsoft Office PowerPoint</Application>
  <PresentationFormat>Předvádění na obrazovce (4:3)</PresentationFormat>
  <Paragraphs>280</Paragraphs>
  <Slides>45</Slides>
  <Notes>0</Notes>
  <HiddenSlides>0</HiddenSlides>
  <MMClips>8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53" baseType="lpstr">
      <vt:lpstr>Arial</vt:lpstr>
      <vt:lpstr>Domine</vt:lpstr>
      <vt:lpstr>Times New Roman</vt:lpstr>
      <vt:lpstr>Trebuchet MS</vt:lpstr>
      <vt:lpstr>Verdana</vt:lpstr>
      <vt:lpstr>Wingdings</vt:lpstr>
      <vt:lpstr>Wingdings 3</vt:lpstr>
      <vt:lpstr>Fazeta</vt:lpstr>
      <vt:lpstr> Língua Portuguesa</vt:lpstr>
      <vt:lpstr>Dra. Gilda Machado Instituto Camões em Praga </vt:lpstr>
      <vt:lpstr>A língua portuguesa no mundo</vt:lpstr>
      <vt:lpstr>Historie – portugalština jako pidgin </vt:lpstr>
      <vt:lpstr>Historie – portugalština jako základ kreolštiny</vt:lpstr>
      <vt:lpstr>Současnost – portugalština jako mateřská a úřední řeč  </vt:lpstr>
      <vt:lpstr>Prezentace aplikace PowerPoint</vt:lpstr>
      <vt:lpstr>CPLP – Comunidade dos Países da Língua Portuguesa</vt:lpstr>
      <vt:lpstr>Prezentace aplikace PowerPoint</vt:lpstr>
      <vt:lpstr>Prezentace aplikace PowerPoint</vt:lpstr>
      <vt:lpstr>Línguas de origem portuguesa na Ásia </vt:lpstr>
      <vt:lpstr>ÁSIA</vt:lpstr>
      <vt:lpstr>ÁSIA</vt:lpstr>
      <vt:lpstr>ÁSIA</vt:lpstr>
      <vt:lpstr>ÁSIA</vt:lpstr>
      <vt:lpstr>LÍNGUAS DE ORIGEM PORTUGUESA em ÁFRICA</vt:lpstr>
      <vt:lpstr>ÁFRICA</vt:lpstr>
      <vt:lpstr>ÁFRICA</vt:lpstr>
      <vt:lpstr>Mais exemplos</vt:lpstr>
      <vt:lpstr>LÍNGUAS DE ORIGEM PORTUGUESA NA AMÉRICA</vt:lpstr>
      <vt:lpstr>AMÉRICA</vt:lpstr>
      <vt:lpstr>Prezentace aplikace PowerPoint</vt:lpstr>
      <vt:lpstr>LÍNGUA OFICIAL ainda de: </vt:lpstr>
      <vt:lpstr>DIASPORY </vt:lpstr>
      <vt:lpstr>VARIAÇÕES DA LÍNGUA</vt:lpstr>
      <vt:lpstr>VARIEDADES DO PORTUGUÊS</vt:lpstr>
      <vt:lpstr>PORTUGUÊS EUROPEU</vt:lpstr>
      <vt:lpstr>DIALECTOS GALEGO-PORTUGUESES </vt:lpstr>
      <vt:lpstr>Prezentace aplikace PowerPoint</vt:lpstr>
      <vt:lpstr>Douro</vt:lpstr>
      <vt:lpstr>Serra da Estrela</vt:lpstr>
      <vt:lpstr>Pista de esqui – Serra da Estrela</vt:lpstr>
      <vt:lpstr>Prezentace aplikace PowerPoint</vt:lpstr>
      <vt:lpstr>Prezentace aplikace PowerPoint</vt:lpstr>
      <vt:lpstr>Prezentace aplikace PowerPoint</vt:lpstr>
      <vt:lpstr>Prezentace aplikace PowerPoint</vt:lpstr>
      <vt:lpstr>DIALECTOS INSULARES</vt:lpstr>
      <vt:lpstr>mirandês</vt:lpstr>
      <vt:lpstr>DIALETOS DO PORTUGUÊS BRASILEIRO </vt:lpstr>
      <vt:lpstr>RIO DE JANEIRO  COPACABANA</vt:lpstr>
      <vt:lpstr>LAMBADA</vt:lpstr>
      <vt:lpstr>Diferenças entre PB e PE</vt:lpstr>
      <vt:lpstr>DIALETOS DE PORTUGUÊS DE ÁFRICA</vt:lpstr>
      <vt:lpstr>resumo</vt:lpstr>
      <vt:lpstr>Ortografia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Módulo de Língua Portuguesa</dc:title>
  <dc:creator>Sofia</dc:creator>
  <cp:lastModifiedBy>Iva Svobodová</cp:lastModifiedBy>
  <cp:revision>75</cp:revision>
  <dcterms:created xsi:type="dcterms:W3CDTF">2007-03-07T00:32:43Z</dcterms:created>
  <dcterms:modified xsi:type="dcterms:W3CDTF">2022-09-16T19:41:55Z</dcterms:modified>
</cp:coreProperties>
</file>