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79" r:id="rId11"/>
    <p:sldId id="280" r:id="rId12"/>
    <p:sldId id="281" r:id="rId13"/>
    <p:sldId id="277" r:id="rId14"/>
    <p:sldId id="266" r:id="rId15"/>
    <p:sldId id="267" r:id="rId16"/>
    <p:sldId id="295" r:id="rId17"/>
    <p:sldId id="268" r:id="rId18"/>
    <p:sldId id="270" r:id="rId19"/>
    <p:sldId id="296" r:id="rId20"/>
    <p:sldId id="271" r:id="rId21"/>
    <p:sldId id="272" r:id="rId22"/>
    <p:sldId id="278" r:id="rId23"/>
    <p:sldId id="297" r:id="rId24"/>
    <p:sldId id="273" r:id="rId25"/>
    <p:sldId id="274" r:id="rId26"/>
    <p:sldId id="269"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DA02EE3-65CA-4A19-9F25-D6E0F920032F}" type="datetimeFigureOut">
              <a:rPr lang="cs-CZ" smtClean="0"/>
              <a:t>12.10.2022</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766131-DFE7-435C-8354-87747E689B05}"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DA02EE3-65CA-4A19-9F25-D6E0F920032F}"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DA02EE3-65CA-4A19-9F25-D6E0F920032F}"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A02EE3-65CA-4A19-9F25-D6E0F920032F}"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DA02EE3-65CA-4A19-9F25-D6E0F920032F}" type="datetimeFigureOut">
              <a:rPr lang="cs-CZ" smtClean="0"/>
              <a:t>12.10.2022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4DA02EE3-65CA-4A19-9F25-D6E0F920032F}" type="datetimeFigureOut">
              <a:rPr lang="cs-CZ" smtClean="0"/>
              <a:t>12.10.2022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DA02EE3-65CA-4A19-9F25-D6E0F920032F}" type="datetimeFigureOut">
              <a:rPr lang="cs-CZ" smtClean="0"/>
              <a:t>12.10.2022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DA02EE3-65CA-4A19-9F25-D6E0F920032F}" type="datetimeFigureOut">
              <a:rPr lang="cs-CZ" smtClean="0"/>
              <a:t>12.10.2022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02EE3-65CA-4A19-9F25-D6E0F920032F}" type="datetimeFigureOut">
              <a:rPr lang="cs-CZ" smtClean="0"/>
              <a:t>12.10.2022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DA02EE3-65CA-4A19-9F25-D6E0F920032F}" type="datetimeFigureOut">
              <a:rPr lang="cs-CZ" smtClean="0"/>
              <a:t>12.10.2022</a:t>
            </a:fld>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DA02EE3-65CA-4A19-9F25-D6E0F920032F}" type="datetimeFigureOut">
              <a:rPr lang="cs-CZ" smtClean="0"/>
              <a:t>12.10.2022</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0E766131-DFE7-435C-8354-87747E689B05}"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DA02EE3-65CA-4A19-9F25-D6E0F920032F}" type="datetimeFigureOut">
              <a:rPr lang="cs-CZ" smtClean="0"/>
              <a:t>12.10.2022</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766131-DFE7-435C-8354-87747E689B0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s8c98ScpJ1s?feature=oembed" TargetMode="Externa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s8c98ScpJ1s?feature=oembed"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br>
              <a:rPr lang="cs-CZ" dirty="0"/>
            </a:br>
            <a:br>
              <a:rPr lang="cs-CZ" dirty="0"/>
            </a:br>
            <a:r>
              <a:rPr lang="cs-CZ" sz="3100" dirty="0"/>
              <a:t>FONETIKA </a:t>
            </a:r>
            <a:br>
              <a:rPr lang="cs-CZ" sz="3100" dirty="0"/>
            </a:br>
            <a:r>
              <a:rPr lang="cs-CZ" sz="3100" dirty="0"/>
              <a:t>téma:</a:t>
            </a:r>
            <a:br>
              <a:rPr lang="cs-CZ" sz="3100" dirty="0"/>
            </a:br>
            <a:r>
              <a:rPr lang="cs-CZ" sz="3100" dirty="0"/>
              <a:t>SAMOHLÁSKY  </a:t>
            </a:r>
            <a:endParaRPr lang="cs-CZ" dirty="0"/>
          </a:p>
        </p:txBody>
      </p:sp>
      <p:sp>
        <p:nvSpPr>
          <p:cNvPr id="3" name="Podnadpis 2"/>
          <p:cNvSpPr>
            <a:spLocks noGrp="1"/>
          </p:cNvSpPr>
          <p:nvPr>
            <p:ph type="subTitle" idx="1"/>
          </p:nvPr>
        </p:nvSpPr>
        <p:spPr/>
        <p:txBody>
          <a:bodyPr/>
          <a:lstStyle/>
          <a:p>
            <a:r>
              <a:rPr lang="cs-CZ" dirty="0"/>
              <a:t> </a:t>
            </a:r>
          </a:p>
          <a:p>
            <a:r>
              <a:rPr lang="cs-CZ" dirty="0"/>
              <a:t>(hodina 17.10.2022)</a:t>
            </a:r>
          </a:p>
          <a:p>
            <a:r>
              <a:rPr lang="cs-CZ" dirty="0"/>
              <a:t>Tláskal (2006, s. 37-46)</a:t>
            </a:r>
          </a:p>
        </p:txBody>
      </p:sp>
    </p:spTree>
    <p:extLst>
      <p:ext uri="{BB962C8B-B14F-4D97-AF65-F5344CB8AC3E}">
        <p14:creationId xmlns:p14="http://schemas.microsoft.com/office/powerpoint/2010/main" val="49507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zvuků</a:t>
            </a:r>
          </a:p>
        </p:txBody>
      </p:sp>
      <p:sp>
        <p:nvSpPr>
          <p:cNvPr id="3" name="Zástupný symbol pro obsah 2"/>
          <p:cNvSpPr>
            <a:spLocks noGrp="1"/>
          </p:cNvSpPr>
          <p:nvPr>
            <p:ph idx="1"/>
          </p:nvPr>
        </p:nvSpPr>
        <p:spPr/>
        <p:txBody>
          <a:bodyPr/>
          <a:lstStyle/>
          <a:p>
            <a:r>
              <a:rPr lang="cs-CZ" dirty="0"/>
              <a:t>Druhy zvuků </a:t>
            </a:r>
          </a:p>
          <a:p>
            <a:r>
              <a:rPr lang="cs-CZ" dirty="0"/>
              <a:t>A) </a:t>
            </a:r>
            <a:r>
              <a:rPr lang="cs-CZ" b="1" dirty="0"/>
              <a:t>tóny</a:t>
            </a:r>
            <a:r>
              <a:rPr lang="cs-CZ" dirty="0"/>
              <a:t> : periodický průběh vlny (nástroje, samohlásky)</a:t>
            </a:r>
          </a:p>
          <a:p>
            <a:r>
              <a:rPr lang="cs-CZ" dirty="0"/>
              <a:t> B) </a:t>
            </a:r>
            <a:r>
              <a:rPr lang="cs-CZ" b="1" dirty="0"/>
              <a:t>šumy</a:t>
            </a:r>
            <a:r>
              <a:rPr lang="cs-CZ" dirty="0"/>
              <a:t> : neperiodický průběh vlny (konsonanty)</a:t>
            </a:r>
          </a:p>
          <a:p>
            <a:endParaRPr lang="cs-CZ" dirty="0"/>
          </a:p>
        </p:txBody>
      </p:sp>
    </p:spTree>
    <p:extLst>
      <p:ext uri="{BB962C8B-B14F-4D97-AF65-F5344CB8AC3E}">
        <p14:creationId xmlns:p14="http://schemas.microsoft.com/office/powerpoint/2010/main" val="429136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Frekvence (počet kmitů za 1 minutu) – základní čistý tón</a:t>
            </a:r>
          </a:p>
        </p:txBody>
      </p:sp>
      <p:pic>
        <p:nvPicPr>
          <p:cNvPr id="4" name="Zástupný symbol pro obsah 3" descr="Fyzika zvu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8269" y="2697162"/>
            <a:ext cx="6086475" cy="2762250"/>
          </a:xfrm>
          <a:prstGeom prst="rect">
            <a:avLst/>
          </a:prstGeom>
          <a:noFill/>
          <a:ln>
            <a:noFill/>
          </a:ln>
        </p:spPr>
      </p:pic>
    </p:spTree>
    <p:extLst>
      <p:ext uri="{BB962C8B-B14F-4D97-AF65-F5344CB8AC3E}">
        <p14:creationId xmlns:p14="http://schemas.microsoft.com/office/powerpoint/2010/main" val="364465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Tón jednoduchý a složený</a:t>
            </a:r>
          </a:p>
        </p:txBody>
      </p:sp>
      <p:sp>
        <p:nvSpPr>
          <p:cNvPr id="3" name="Zástupný text 2">
            <a:extLst>
              <a:ext uri="{FF2B5EF4-FFF2-40B4-BE49-F238E27FC236}">
                <a16:creationId xmlns:a16="http://schemas.microsoft.com/office/drawing/2014/main" id="{658854E9-D36E-41AB-ADCD-26AAE03738BE}"/>
              </a:ext>
            </a:extLst>
          </p:cNvPr>
          <p:cNvSpPr>
            <a:spLocks noGrp="1"/>
          </p:cNvSpPr>
          <p:nvPr>
            <p:ph type="body" idx="1"/>
          </p:nvPr>
        </p:nvSpPr>
        <p:spPr/>
        <p:txBody>
          <a:bodyPr>
            <a:normAutofit fontScale="92500" lnSpcReduction="20000"/>
          </a:bodyPr>
          <a:lstStyle/>
          <a:p>
            <a:r>
              <a:rPr lang="cs-CZ" dirty="0"/>
              <a:t>1 základní tón </a:t>
            </a:r>
          </a:p>
        </p:txBody>
      </p:sp>
      <p:sp>
        <p:nvSpPr>
          <p:cNvPr id="6" name="Zástupný text 5">
            <a:extLst>
              <a:ext uri="{FF2B5EF4-FFF2-40B4-BE49-F238E27FC236}">
                <a16:creationId xmlns:a16="http://schemas.microsoft.com/office/drawing/2014/main" id="{3A5C9261-4302-4719-AE92-11338BDF858B}"/>
              </a:ext>
            </a:extLst>
          </p:cNvPr>
          <p:cNvSpPr>
            <a:spLocks noGrp="1"/>
          </p:cNvSpPr>
          <p:nvPr>
            <p:ph type="body" sz="quarter" idx="3"/>
          </p:nvPr>
        </p:nvSpPr>
        <p:spPr>
          <a:xfrm>
            <a:off x="5091910" y="2514736"/>
            <a:ext cx="3055717" cy="639762"/>
          </a:xfrm>
        </p:spPr>
        <p:txBody>
          <a:bodyPr>
            <a:normAutofit fontScale="92500" lnSpcReduction="20000"/>
          </a:bodyPr>
          <a:lstStyle/>
          <a:p>
            <a:r>
              <a:rPr lang="cs-CZ" dirty="0"/>
              <a:t>Složen z několika základních tónů</a:t>
            </a:r>
          </a:p>
        </p:txBody>
      </p:sp>
      <p:pic>
        <p:nvPicPr>
          <p:cNvPr id="1026" name="Picture 2" descr="Průběh jednoduchého tónu">
            <a:extLst>
              <a:ext uri="{FF2B5EF4-FFF2-40B4-BE49-F238E27FC236}">
                <a16:creationId xmlns:a16="http://schemas.microsoft.com/office/drawing/2014/main" id="{F0B9636D-0294-49D2-8B74-89DDBD421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36" y="3429000"/>
            <a:ext cx="3648064" cy="21888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ůběh tónu vzniklého složením signálů o frekvencích f a 2*f">
            <a:extLst>
              <a:ext uri="{FF2B5EF4-FFF2-40B4-BE49-F238E27FC236}">
                <a16:creationId xmlns:a16="http://schemas.microsoft.com/office/drawing/2014/main" id="{B81C5233-15D7-487F-8500-DD3625AD0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560" y="3429000"/>
            <a:ext cx="3648067" cy="21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04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Tón </a:t>
            </a:r>
            <a:r>
              <a:rPr lang="cs-CZ" i="1" dirty="0"/>
              <a:t>versus</a:t>
            </a:r>
            <a:r>
              <a:rPr lang="cs-CZ" dirty="0"/>
              <a:t> šum</a:t>
            </a:r>
          </a:p>
        </p:txBody>
      </p:sp>
      <p:pic>
        <p:nvPicPr>
          <p:cNvPr id="4" name="Zástupný symbol pro obsah 3" descr="C:\Users\win\AppData\Local\Temp\Temp2_aku-fonetika-prez.zip\aku-fonetika-prez-page-002.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23514" y="2170664"/>
            <a:ext cx="6264696" cy="3960440"/>
          </a:xfrm>
          <a:prstGeom prst="rect">
            <a:avLst/>
          </a:prstGeom>
          <a:noFill/>
          <a:ln>
            <a:noFill/>
          </a:ln>
        </p:spPr>
      </p:pic>
    </p:spTree>
    <p:extLst>
      <p:ext uri="{BB962C8B-B14F-4D97-AF65-F5344CB8AC3E}">
        <p14:creationId xmlns:p14="http://schemas.microsoft.com/office/powerpoint/2010/main" val="40027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Výška, síla a zabarvení</a:t>
            </a:r>
          </a:p>
        </p:txBody>
      </p:sp>
      <p:sp>
        <p:nvSpPr>
          <p:cNvPr id="3" name="Zástupný symbol pro obsah 2"/>
          <p:cNvSpPr>
            <a:spLocks noGrp="1"/>
          </p:cNvSpPr>
          <p:nvPr>
            <p:ph idx="1"/>
          </p:nvPr>
        </p:nvSpPr>
        <p:spPr/>
        <p:txBody>
          <a:bodyPr>
            <a:normAutofit fontScale="92500" lnSpcReduction="20000"/>
          </a:bodyPr>
          <a:lstStyle/>
          <a:p>
            <a:pPr algn="just"/>
            <a:r>
              <a:rPr lang="cs-CZ" dirty="0"/>
              <a:t>Výška (</a:t>
            </a:r>
            <a:r>
              <a:rPr lang="cs-CZ" b="1" dirty="0" err="1"/>
              <a:t>pitch</a:t>
            </a:r>
            <a:r>
              <a:rPr lang="cs-CZ" dirty="0"/>
              <a:t>) – je závislá na frekvenci. Se stoupajícím kmitočtem roste i výška vokálu. </a:t>
            </a:r>
          </a:p>
          <a:p>
            <a:pPr algn="just"/>
            <a:r>
              <a:rPr lang="cs-CZ" dirty="0"/>
              <a:t>Síla (</a:t>
            </a:r>
            <a:r>
              <a:rPr lang="cs-CZ" b="1" dirty="0"/>
              <a:t>intenzita</a:t>
            </a:r>
            <a:r>
              <a:rPr lang="cs-CZ" dirty="0"/>
              <a:t>) zvuku a rozdíly v ní jsou nestejně využívány různými jazyky k účelům distinktivním nebo expresivním.</a:t>
            </a:r>
          </a:p>
          <a:p>
            <a:pPr algn="just"/>
            <a:r>
              <a:rPr lang="cs-CZ" dirty="0"/>
              <a:t>Zabarvení (</a:t>
            </a:r>
            <a:r>
              <a:rPr lang="cs-CZ" b="1" dirty="0"/>
              <a:t>témbr</a:t>
            </a:r>
            <a:r>
              <a:rPr lang="cs-CZ" dirty="0"/>
              <a:t>) lze charakterizovat akustickou vlastností nebo souborem akustických vlastností daných zesílením, a tedy větší slyšitelností některých harmonických tónů při průchodu zvukové vlny jednotlivými dutinami hláskovacího traktu.</a:t>
            </a:r>
          </a:p>
        </p:txBody>
      </p:sp>
    </p:spTree>
    <p:extLst>
      <p:ext uri="{BB962C8B-B14F-4D97-AF65-F5344CB8AC3E}">
        <p14:creationId xmlns:p14="http://schemas.microsoft.com/office/powerpoint/2010/main" val="2520046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Výška tónu </a:t>
            </a:r>
          </a:p>
        </p:txBody>
      </p:sp>
      <p:sp>
        <p:nvSpPr>
          <p:cNvPr id="3" name="Zástupný symbol pro obsah 2"/>
          <p:cNvSpPr>
            <a:spLocks noGrp="1"/>
          </p:cNvSpPr>
          <p:nvPr>
            <p:ph idx="1"/>
          </p:nvPr>
        </p:nvSpPr>
        <p:spPr>
          <a:xfrm>
            <a:off x="980004" y="2420888"/>
            <a:ext cx="6777317" cy="3508977"/>
          </a:xfrm>
        </p:spPr>
        <p:txBody>
          <a:bodyPr>
            <a:normAutofit fontScale="92500" lnSpcReduction="10000"/>
          </a:bodyPr>
          <a:lstStyle/>
          <a:p>
            <a:pPr algn="just"/>
            <a:r>
              <a:rPr lang="cs-CZ" dirty="0"/>
              <a:t>sluchový vjem, u něhož posluchač přiřazuje tónům relativní pozici na hudební stupnici především podle svého vnímání frekvence vibrací. </a:t>
            </a:r>
          </a:p>
          <a:p>
            <a:pPr algn="just"/>
            <a:r>
              <a:rPr lang="cs-CZ" dirty="0"/>
              <a:t>má těsnou souvislost s frekvencí, ale není s ní ekvivalentní. Zatímco frekvence je objektivní, vědecký, atribut, které lze měřit, výška je subjektivní vnímání zvukového vlnění konkrétní osobou, které přímo měřit není možné. To však neznamená, že se většina lidí neshodne, jaký tón je vyšší nebo nižší.</a:t>
            </a:r>
          </a:p>
          <a:p>
            <a:pPr algn="just"/>
            <a:endParaRPr lang="cs-CZ" dirty="0"/>
          </a:p>
        </p:txBody>
      </p:sp>
    </p:spTree>
    <p:extLst>
      <p:ext uri="{BB962C8B-B14F-4D97-AF65-F5344CB8AC3E}">
        <p14:creationId xmlns:p14="http://schemas.microsoft.com/office/powerpoint/2010/main" val="79085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Výška tónu </a:t>
            </a:r>
          </a:p>
        </p:txBody>
      </p:sp>
      <p:sp>
        <p:nvSpPr>
          <p:cNvPr id="3" name="Zástupný symbol pro obsah 2"/>
          <p:cNvSpPr>
            <a:spLocks noGrp="1"/>
          </p:cNvSpPr>
          <p:nvPr>
            <p:ph idx="1"/>
          </p:nvPr>
        </p:nvSpPr>
        <p:spPr>
          <a:xfrm>
            <a:off x="980004" y="2420888"/>
            <a:ext cx="6777317" cy="3508977"/>
          </a:xfrm>
        </p:spPr>
        <p:txBody>
          <a:bodyPr>
            <a:normAutofit fontScale="92500" lnSpcReduction="10000"/>
          </a:bodyPr>
          <a:lstStyle/>
          <a:p>
            <a:pPr algn="just"/>
            <a:r>
              <a:rPr lang="cs-CZ" dirty="0"/>
              <a:t>Podle Amerického národního standardního ústavu (ANSI) je </a:t>
            </a:r>
            <a:r>
              <a:rPr lang="cs-CZ" b="1" dirty="0"/>
              <a:t>výška tónu sluchový atribut zvuku</a:t>
            </a:r>
            <a:r>
              <a:rPr lang="cs-CZ" dirty="0"/>
              <a:t>, podle kterého lze zvuky uspořádat do </a:t>
            </a:r>
            <a:r>
              <a:rPr lang="cs-CZ" b="1" dirty="0"/>
              <a:t>stupnice od nízkých po vysoké</a:t>
            </a:r>
            <a:r>
              <a:rPr lang="cs-CZ" dirty="0"/>
              <a:t>. Protože výška tónu je natolik dobrým přiblížením frekvenci, je téměř úplně určena tím, jak rychlé vibrace vzduchu vytvářejí zvukové vlny, a je minimálně ovlivněna intenzitou nebo amplitudou vln. Tj. „vysoký“ tón znamená velmi rychlé oscilace a „nízký“ tón odpovídá pomalejším oscilacím.  </a:t>
            </a:r>
          </a:p>
        </p:txBody>
      </p:sp>
    </p:spTree>
    <p:extLst>
      <p:ext uri="{BB962C8B-B14F-4D97-AF65-F5344CB8AC3E}">
        <p14:creationId xmlns:p14="http://schemas.microsoft.com/office/powerpoint/2010/main" val="2828390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Nové metody měření</a:t>
            </a:r>
          </a:p>
        </p:txBody>
      </p:sp>
      <p:sp>
        <p:nvSpPr>
          <p:cNvPr id="3" name="Zástupný symbol pro obsah 2"/>
          <p:cNvSpPr>
            <a:spLocks noGrp="1"/>
          </p:cNvSpPr>
          <p:nvPr>
            <p:ph idx="1"/>
          </p:nvPr>
        </p:nvSpPr>
        <p:spPr/>
        <p:txBody>
          <a:bodyPr>
            <a:normAutofit lnSpcReduction="10000"/>
          </a:bodyPr>
          <a:lstStyle/>
          <a:p>
            <a:r>
              <a:rPr lang="cs-CZ" dirty="0"/>
              <a:t>Dostupné jsou na z internetu program </a:t>
            </a:r>
            <a:r>
              <a:rPr lang="cs-CZ" b="1" dirty="0" err="1"/>
              <a:t>Praat</a:t>
            </a:r>
            <a:r>
              <a:rPr lang="cs-CZ" dirty="0"/>
              <a:t> a </a:t>
            </a:r>
            <a:r>
              <a:rPr lang="cs-CZ" b="1" dirty="0" err="1"/>
              <a:t>Madde</a:t>
            </a:r>
            <a:r>
              <a:rPr lang="cs-CZ" dirty="0"/>
              <a:t>  </a:t>
            </a:r>
          </a:p>
          <a:p>
            <a:r>
              <a:rPr lang="cs-CZ" dirty="0" err="1"/>
              <a:t>Praat</a:t>
            </a:r>
            <a:r>
              <a:rPr lang="cs-CZ" dirty="0"/>
              <a:t> (freeware, zdroj : http://</a:t>
            </a:r>
            <a:r>
              <a:rPr lang="cs-CZ" dirty="0" err="1"/>
              <a:t>www.fon.hum.uva.nl</a:t>
            </a:r>
            <a:r>
              <a:rPr lang="cs-CZ" dirty="0"/>
              <a:t>/</a:t>
            </a:r>
            <a:r>
              <a:rPr lang="cs-CZ" dirty="0" err="1"/>
              <a:t>praat</a:t>
            </a:r>
            <a:r>
              <a:rPr lang="cs-CZ" dirty="0"/>
              <a:t>/ ) </a:t>
            </a:r>
            <a:r>
              <a:rPr lang="cs-CZ" dirty="0" err="1"/>
              <a:t>Madde</a:t>
            </a:r>
            <a:r>
              <a:rPr lang="cs-CZ" dirty="0"/>
              <a:t> (</a:t>
            </a:r>
            <a:r>
              <a:rPr lang="cs-CZ" dirty="0" err="1"/>
              <a:t>freeware,zdroj</a:t>
            </a:r>
            <a:r>
              <a:rPr lang="cs-CZ" dirty="0"/>
              <a:t>: http://</a:t>
            </a:r>
            <a:r>
              <a:rPr lang="cs-CZ" dirty="0" err="1"/>
              <a:t>www.tolvan.com</a:t>
            </a:r>
            <a:r>
              <a:rPr lang="cs-CZ" dirty="0"/>
              <a:t>/</a:t>
            </a:r>
            <a:r>
              <a:rPr lang="cs-CZ" dirty="0" err="1"/>
              <a:t>index.php?page</a:t>
            </a:r>
            <a:r>
              <a:rPr lang="cs-CZ" dirty="0"/>
              <a:t>=/</a:t>
            </a:r>
            <a:r>
              <a:rPr lang="cs-CZ" dirty="0" err="1"/>
              <a:t>madde</a:t>
            </a:r>
            <a:r>
              <a:rPr lang="cs-CZ" dirty="0"/>
              <a:t>/</a:t>
            </a:r>
            <a:r>
              <a:rPr lang="cs-CZ" dirty="0" err="1"/>
              <a:t>madde.php</a:t>
            </a:r>
            <a:r>
              <a:rPr lang="cs-CZ" dirty="0"/>
              <a:t> )</a:t>
            </a:r>
          </a:p>
          <a:p>
            <a:r>
              <a:rPr lang="cs-CZ" dirty="0"/>
              <a:t>Prostřednictvím sluchátek a mikrofonu lze provádět jednotlivá měření.</a:t>
            </a:r>
          </a:p>
        </p:txBody>
      </p:sp>
    </p:spTree>
    <p:extLst>
      <p:ext uri="{BB962C8B-B14F-4D97-AF65-F5344CB8AC3E}">
        <p14:creationId xmlns:p14="http://schemas.microsoft.com/office/powerpoint/2010/main" val="948538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Frekvenční pásmo</a:t>
            </a:r>
          </a:p>
        </p:txBody>
      </p:sp>
      <p:sp>
        <p:nvSpPr>
          <p:cNvPr id="3" name="Zástupný symbol pro obsah 2"/>
          <p:cNvSpPr>
            <a:spLocks noGrp="1"/>
          </p:cNvSpPr>
          <p:nvPr>
            <p:ph idx="1"/>
          </p:nvPr>
        </p:nvSpPr>
        <p:spPr/>
        <p:txBody>
          <a:bodyPr>
            <a:normAutofit fontScale="70000" lnSpcReduction="20000"/>
          </a:bodyPr>
          <a:lstStyle/>
          <a:p>
            <a:pPr marL="68580" indent="0" algn="just">
              <a:buNone/>
            </a:pPr>
            <a:r>
              <a:rPr lang="cs-CZ" b="1" dirty="0"/>
              <a:t>(dříve také kmitočtové pásmo) znamená souvislý interval frekvencí, vymezený dolní a horní mezní frekvencí. Rozdíl obou mezních frekvencí se nazývá šířka pásma. Výraz frekvenční pásmo se používá často v následujících oblastech:</a:t>
            </a:r>
          </a:p>
          <a:p>
            <a:endParaRPr lang="cs-CZ" b="1" dirty="0"/>
          </a:p>
          <a:p>
            <a:r>
              <a:rPr lang="cs-CZ" b="1" dirty="0"/>
              <a:t>akustické frekvenční pásmo, například v telefonní technice;</a:t>
            </a:r>
          </a:p>
          <a:p>
            <a:r>
              <a:rPr lang="cs-CZ" b="1" dirty="0"/>
              <a:t>vysokofrekvenční pásmo elektromagnetického záření ve vysílací a přijímací technice a podobně.</a:t>
            </a:r>
          </a:p>
          <a:p>
            <a:endParaRPr lang="cs-CZ" b="1" dirty="0"/>
          </a:p>
          <a:p>
            <a:endParaRPr lang="cs-CZ" b="1" dirty="0"/>
          </a:p>
          <a:p>
            <a:endParaRPr lang="cs-CZ" b="1" dirty="0"/>
          </a:p>
          <a:p>
            <a:r>
              <a:rPr lang="cs-CZ" b="1" dirty="0"/>
              <a:t>Frekvenční pásmo </a:t>
            </a:r>
            <a:r>
              <a:rPr lang="cs-CZ" dirty="0"/>
              <a:t>slyšitelnosti u člověka je 16 – 16 000 Hz (někdy uváděno 20 – 20 000 Hz).  </a:t>
            </a:r>
          </a:p>
        </p:txBody>
      </p:sp>
    </p:spTree>
    <p:extLst>
      <p:ext uri="{BB962C8B-B14F-4D97-AF65-F5344CB8AC3E}">
        <p14:creationId xmlns:p14="http://schemas.microsoft.com/office/powerpoint/2010/main" val="4211521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F87517-59B9-4DD1-99FB-3799B8D2236F}"/>
              </a:ext>
            </a:extLst>
          </p:cNvPr>
          <p:cNvSpPr>
            <a:spLocks noGrp="1"/>
          </p:cNvSpPr>
          <p:nvPr>
            <p:ph type="title"/>
          </p:nvPr>
        </p:nvSpPr>
        <p:spPr/>
        <p:txBody>
          <a:bodyPr/>
          <a:lstStyle/>
          <a:p>
            <a:r>
              <a:rPr lang="cs-CZ" dirty="0"/>
              <a:t>Frekvenční pásmo</a:t>
            </a:r>
          </a:p>
        </p:txBody>
      </p:sp>
      <p:sp>
        <p:nvSpPr>
          <p:cNvPr id="3" name="Zástupný text 2">
            <a:extLst>
              <a:ext uri="{FF2B5EF4-FFF2-40B4-BE49-F238E27FC236}">
                <a16:creationId xmlns:a16="http://schemas.microsoft.com/office/drawing/2014/main" id="{7415C9F8-53F6-46CA-8F70-E177B6EF84D3}"/>
              </a:ext>
            </a:extLst>
          </p:cNvPr>
          <p:cNvSpPr>
            <a:spLocks noGrp="1"/>
          </p:cNvSpPr>
          <p:nvPr>
            <p:ph type="body" idx="1"/>
          </p:nvPr>
        </p:nvSpPr>
        <p:spPr/>
        <p:txBody>
          <a:bodyPr>
            <a:normAutofit fontScale="85000" lnSpcReduction="20000"/>
          </a:bodyPr>
          <a:lstStyle/>
          <a:p>
            <a:r>
              <a:rPr lang="cs-CZ" b="0" i="0" dirty="0">
                <a:solidFill>
                  <a:srgbClr val="000000"/>
                </a:solidFill>
                <a:effectLst/>
                <a:latin typeface="Linux Libertine"/>
              </a:rPr>
              <a:t>Akustické (nízkofrekvenční) pásmo</a:t>
            </a:r>
          </a:p>
        </p:txBody>
      </p:sp>
      <p:sp>
        <p:nvSpPr>
          <p:cNvPr id="4" name="Zástupný obsah 3">
            <a:extLst>
              <a:ext uri="{FF2B5EF4-FFF2-40B4-BE49-F238E27FC236}">
                <a16:creationId xmlns:a16="http://schemas.microsoft.com/office/drawing/2014/main" id="{C03868AC-BBAA-4645-A4F6-D1AF36859FD1}"/>
              </a:ext>
            </a:extLst>
          </p:cNvPr>
          <p:cNvSpPr>
            <a:spLocks noGrp="1"/>
          </p:cNvSpPr>
          <p:nvPr>
            <p:ph sz="half" idx="2"/>
          </p:nvPr>
        </p:nvSpPr>
        <p:spPr/>
        <p:txBody>
          <a:bodyPr>
            <a:normAutofit fontScale="55000" lnSpcReduction="20000"/>
          </a:bodyPr>
          <a:lstStyle/>
          <a:p>
            <a:pPr algn="just"/>
            <a:r>
              <a:rPr lang="cs-CZ" dirty="0"/>
              <a:t>zvuk, hudba i lidský hlas jsou z fyzikálního hlediska akustické jevy, které se odehrávají v určitém rozmezí frekvencí. Důležitá akustická frekvenční pásma jsou:</a:t>
            </a:r>
          </a:p>
          <a:p>
            <a:endParaRPr lang="cs-CZ" dirty="0"/>
          </a:p>
          <a:p>
            <a:r>
              <a:rPr lang="cs-CZ" dirty="0"/>
              <a:t>Pásmo slyšitelnosti, u člověka zhruba 15 Hz – 16 kHz v mládí, horní mezní frekvence se s věkem poměrně výrazně snižuje. </a:t>
            </a:r>
          </a:p>
          <a:p>
            <a:r>
              <a:rPr lang="cs-CZ" dirty="0"/>
              <a:t>Pod dolní hranicí pásma slyšitelnosti leží akustické kmity v oblasti infrazvuku, nad horní hranicí začíná oblast ultrazvuku.</a:t>
            </a:r>
          </a:p>
        </p:txBody>
      </p:sp>
      <p:sp>
        <p:nvSpPr>
          <p:cNvPr id="5" name="Zástupný text 4">
            <a:extLst>
              <a:ext uri="{FF2B5EF4-FFF2-40B4-BE49-F238E27FC236}">
                <a16:creationId xmlns:a16="http://schemas.microsoft.com/office/drawing/2014/main" id="{03485EC5-B686-4277-A9DF-25C474676A34}"/>
              </a:ext>
            </a:extLst>
          </p:cNvPr>
          <p:cNvSpPr>
            <a:spLocks noGrp="1"/>
          </p:cNvSpPr>
          <p:nvPr>
            <p:ph type="body" sz="quarter" idx="3"/>
          </p:nvPr>
        </p:nvSpPr>
        <p:spPr>
          <a:xfrm>
            <a:off x="4572001" y="2316010"/>
            <a:ext cx="3495554" cy="639762"/>
          </a:xfrm>
        </p:spPr>
        <p:txBody>
          <a:bodyPr>
            <a:normAutofit fontScale="85000" lnSpcReduction="20000"/>
          </a:bodyPr>
          <a:lstStyle/>
          <a:p>
            <a:r>
              <a:rPr lang="cs-CZ" b="0" i="0" dirty="0">
                <a:solidFill>
                  <a:srgbClr val="000000"/>
                </a:solidFill>
                <a:effectLst/>
                <a:latin typeface="Linux Libertine"/>
              </a:rPr>
              <a:t>Vysokofrekvenční pásmo</a:t>
            </a:r>
          </a:p>
        </p:txBody>
      </p:sp>
      <p:sp>
        <p:nvSpPr>
          <p:cNvPr id="6" name="Zástupný obsah 5">
            <a:extLst>
              <a:ext uri="{FF2B5EF4-FFF2-40B4-BE49-F238E27FC236}">
                <a16:creationId xmlns:a16="http://schemas.microsoft.com/office/drawing/2014/main" id="{37578CF4-E4F8-44E7-B537-7DBD1CCCDA5D}"/>
              </a:ext>
            </a:extLst>
          </p:cNvPr>
          <p:cNvSpPr>
            <a:spLocks noGrp="1"/>
          </p:cNvSpPr>
          <p:nvPr>
            <p:ph sz="quarter" idx="4"/>
          </p:nvPr>
        </p:nvSpPr>
        <p:spPr/>
        <p:txBody>
          <a:bodyPr>
            <a:normAutofit fontScale="55000" lnSpcReduction="20000"/>
          </a:bodyPr>
          <a:lstStyle/>
          <a:p>
            <a:pPr algn="just"/>
            <a:r>
              <a:rPr lang="cs-CZ" dirty="0"/>
              <a:t>Celá oblast </a:t>
            </a:r>
            <a:r>
              <a:rPr lang="cs-CZ" b="1" dirty="0"/>
              <a:t>elektromagnetického </a:t>
            </a:r>
            <a:r>
              <a:rPr lang="cs-CZ" dirty="0"/>
              <a:t>záření čili vln, využitelná pro běžné vysílání a příjem, začíná kolem 30 kHz (vlnová délka 10 km) a její horní mezní frekvence se s dokonalejšími technologiemi stále zvyšuje. </a:t>
            </a:r>
          </a:p>
          <a:p>
            <a:pPr algn="just"/>
            <a:endParaRPr lang="cs-CZ" dirty="0"/>
          </a:p>
          <a:p>
            <a:pPr algn="just"/>
            <a:r>
              <a:rPr lang="cs-CZ" dirty="0"/>
              <a:t>Běžně se užívají frekvence v řádu gigahertzů (GHz) s vlnovou délkou v řádu milimetrů</a:t>
            </a:r>
          </a:p>
        </p:txBody>
      </p:sp>
    </p:spTree>
    <p:extLst>
      <p:ext uri="{BB962C8B-B14F-4D97-AF65-F5344CB8AC3E}">
        <p14:creationId xmlns:p14="http://schemas.microsoft.com/office/powerpoint/2010/main" val="151307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a:t>
            </a:r>
            <a:br>
              <a:rPr lang="cs-CZ" dirty="0"/>
            </a:br>
            <a:endParaRPr lang="cs-CZ" dirty="0"/>
          </a:p>
        </p:txBody>
      </p:sp>
      <p:sp>
        <p:nvSpPr>
          <p:cNvPr id="3" name="Zástupný symbol pro obsah 2"/>
          <p:cNvSpPr>
            <a:spLocks noGrp="1"/>
          </p:cNvSpPr>
          <p:nvPr>
            <p:ph idx="1"/>
          </p:nvPr>
        </p:nvSpPr>
        <p:spPr>
          <a:xfrm>
            <a:off x="1043490" y="2323652"/>
            <a:ext cx="6777319" cy="4057676"/>
          </a:xfrm>
        </p:spPr>
        <p:txBody>
          <a:bodyPr>
            <a:normAutofit/>
          </a:bodyPr>
          <a:lstStyle/>
          <a:p>
            <a:pPr algn="just"/>
            <a:r>
              <a:rPr lang="cs-CZ" dirty="0"/>
              <a:t>Charakteristická je tónová struktura akustického spektra (která doprovází i souhlásky sonorní)</a:t>
            </a:r>
          </a:p>
          <a:p>
            <a:pPr algn="just"/>
            <a:r>
              <a:rPr lang="cs-CZ" dirty="0"/>
              <a:t>Průchod hláskovacím traktem je volný</a:t>
            </a:r>
          </a:p>
          <a:p>
            <a:pPr algn="just"/>
            <a:r>
              <a:rPr lang="cs-CZ" dirty="0"/>
              <a:t>Při jejich artikulaci se vytvoří soustava </a:t>
            </a:r>
            <a:r>
              <a:rPr lang="cs-CZ" dirty="0">
                <a:latin typeface="Calibri"/>
                <a:cs typeface="Calibri"/>
              </a:rPr>
              <a:t>*</a:t>
            </a:r>
            <a:r>
              <a:rPr lang="cs-CZ" b="1" dirty="0"/>
              <a:t>rezonátorů</a:t>
            </a:r>
            <a:r>
              <a:rPr lang="cs-CZ" dirty="0"/>
              <a:t>, kterými  nadhrtanových dutin fonační proud prochází. </a:t>
            </a:r>
          </a:p>
          <a:p>
            <a:pPr marL="68580" indent="0" algn="just">
              <a:buNone/>
            </a:pPr>
            <a:endParaRPr lang="cs-CZ" sz="1800" dirty="0">
              <a:latin typeface="Calibri"/>
              <a:cs typeface="Calibri"/>
            </a:endParaRPr>
          </a:p>
          <a:p>
            <a:pPr marL="68580" indent="0" algn="just">
              <a:buNone/>
            </a:pPr>
            <a:r>
              <a:rPr lang="cs-CZ" sz="1800" dirty="0">
                <a:latin typeface="Calibri"/>
                <a:cs typeface="Calibri"/>
              </a:rPr>
              <a:t>*</a:t>
            </a:r>
            <a:r>
              <a:rPr lang="cs-CZ" sz="1800" dirty="0"/>
              <a:t>zařízení založené na rezonanci(k zjišťování určitého tónu k zesílení zvuku apod.)</a:t>
            </a:r>
          </a:p>
          <a:p>
            <a:endParaRPr lang="cs-CZ" dirty="0"/>
          </a:p>
        </p:txBody>
      </p:sp>
    </p:spTree>
    <p:extLst>
      <p:ext uri="{BB962C8B-B14F-4D97-AF65-F5344CB8AC3E}">
        <p14:creationId xmlns:p14="http://schemas.microsoft.com/office/powerpoint/2010/main" val="247763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zvuků</a:t>
            </a:r>
          </a:p>
        </p:txBody>
      </p:sp>
      <p:sp>
        <p:nvSpPr>
          <p:cNvPr id="3" name="Zástupný symbol pro obsah 2"/>
          <p:cNvSpPr>
            <a:spLocks noGrp="1"/>
          </p:cNvSpPr>
          <p:nvPr>
            <p:ph idx="1"/>
          </p:nvPr>
        </p:nvSpPr>
        <p:spPr/>
        <p:txBody>
          <a:bodyPr/>
          <a:lstStyle/>
          <a:p>
            <a:r>
              <a:rPr lang="cs-CZ" dirty="0"/>
              <a:t>Druhy zvuků </a:t>
            </a:r>
          </a:p>
          <a:p>
            <a:r>
              <a:rPr lang="cs-CZ" dirty="0"/>
              <a:t>A) Tóny : periodický průběh vlny (nástroje, samohlásky)</a:t>
            </a:r>
          </a:p>
          <a:p>
            <a:r>
              <a:rPr lang="cs-CZ" dirty="0"/>
              <a:t> B) Šumy : neperiodický průběh vlny (konsonanty)</a:t>
            </a:r>
          </a:p>
          <a:p>
            <a:endParaRPr lang="cs-CZ" dirty="0"/>
          </a:p>
        </p:txBody>
      </p:sp>
    </p:spTree>
    <p:extLst>
      <p:ext uri="{BB962C8B-B14F-4D97-AF65-F5344CB8AC3E}">
        <p14:creationId xmlns:p14="http://schemas.microsoft.com/office/powerpoint/2010/main" val="3896492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Frekvence (počet kmitů za 1 minutu) – základní čistý tón</a:t>
            </a:r>
          </a:p>
        </p:txBody>
      </p:sp>
      <p:pic>
        <p:nvPicPr>
          <p:cNvPr id="4" name="Zástupný symbol pro obsah 3" descr="Fyzika zvuk"/>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8269" y="2697162"/>
            <a:ext cx="6086475" cy="2762250"/>
          </a:xfrm>
          <a:prstGeom prst="rect">
            <a:avLst/>
          </a:prstGeom>
          <a:noFill/>
          <a:ln>
            <a:noFill/>
          </a:ln>
        </p:spPr>
      </p:pic>
    </p:spTree>
    <p:extLst>
      <p:ext uri="{BB962C8B-B14F-4D97-AF65-F5344CB8AC3E}">
        <p14:creationId xmlns:p14="http://schemas.microsoft.com/office/powerpoint/2010/main" val="392568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Oscilgoram</a:t>
            </a:r>
            <a:r>
              <a:rPr lang="cs-CZ" dirty="0"/>
              <a:t> vokálů </a:t>
            </a:r>
            <a:r>
              <a:rPr lang="cs-CZ" i="1" dirty="0"/>
              <a:t>a, i</a:t>
            </a:r>
          </a:p>
        </p:txBody>
      </p:sp>
      <p:pic>
        <p:nvPicPr>
          <p:cNvPr id="4" name="Zástupný symbol pro obsah 3" descr="C:\Users\win\AppData\Local\Temp\Temp2_aku-fonetika-prez.zip\aku-fonetika-prez-page-00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50180" y="2324100"/>
            <a:ext cx="4962653" cy="3508375"/>
          </a:xfrm>
          <a:prstGeom prst="rect">
            <a:avLst/>
          </a:prstGeom>
          <a:noFill/>
          <a:ln>
            <a:noFill/>
          </a:ln>
        </p:spPr>
      </p:pic>
    </p:spTree>
    <p:extLst>
      <p:ext uri="{BB962C8B-B14F-4D97-AF65-F5344CB8AC3E}">
        <p14:creationId xmlns:p14="http://schemas.microsoft.com/office/powerpoint/2010/main" val="399453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9127C7-7701-4380-A9A1-393DFC3C5547}"/>
              </a:ext>
            </a:extLst>
          </p:cNvPr>
          <p:cNvSpPr>
            <a:spLocks noGrp="1"/>
          </p:cNvSpPr>
          <p:nvPr>
            <p:ph type="title"/>
          </p:nvPr>
        </p:nvSpPr>
        <p:spPr/>
        <p:txBody>
          <a:bodyPr/>
          <a:lstStyle/>
          <a:p>
            <a:r>
              <a:rPr lang="cs-CZ" dirty="0"/>
              <a:t>Barva zvuku</a:t>
            </a:r>
          </a:p>
        </p:txBody>
      </p:sp>
      <p:sp>
        <p:nvSpPr>
          <p:cNvPr id="3" name="Zástupný obsah 2">
            <a:extLst>
              <a:ext uri="{FF2B5EF4-FFF2-40B4-BE49-F238E27FC236}">
                <a16:creationId xmlns:a16="http://schemas.microsoft.com/office/drawing/2014/main" id="{96E41670-DCD8-447F-AC9B-C57F9C7A3D43}"/>
              </a:ext>
            </a:extLst>
          </p:cNvPr>
          <p:cNvSpPr>
            <a:spLocks noGrp="1"/>
          </p:cNvSpPr>
          <p:nvPr>
            <p:ph idx="1"/>
          </p:nvPr>
        </p:nvSpPr>
        <p:spPr/>
        <p:txBody>
          <a:bodyPr>
            <a:normAutofit fontScale="85000" lnSpcReduction="10000"/>
          </a:bodyPr>
          <a:lstStyle/>
          <a:p>
            <a:pPr algn="just"/>
            <a:r>
              <a:rPr lang="cs-CZ" b="1" dirty="0"/>
              <a:t>Složené tóny </a:t>
            </a:r>
            <a:r>
              <a:rPr lang="cs-CZ" dirty="0"/>
              <a:t>o stejné výšce f(základní frekvence) se od sebe liší </a:t>
            </a:r>
            <a:r>
              <a:rPr lang="cs-CZ" b="1" dirty="0"/>
              <a:t>barvou</a:t>
            </a:r>
            <a:r>
              <a:rPr lang="cs-CZ" dirty="0"/>
              <a:t>, </a:t>
            </a:r>
            <a:r>
              <a:rPr lang="cs-CZ" b="1" dirty="0"/>
              <a:t>která je dána hlavně přítomností tzv. vyšších </a:t>
            </a:r>
            <a:r>
              <a:rPr lang="cs-CZ" dirty="0"/>
              <a:t>harmonických, tj. tónů s frekvencí o celočíselném násobku (</a:t>
            </a:r>
            <a:r>
              <a:rPr lang="cs-CZ" b="1" dirty="0" err="1"/>
              <a:t>2f</a:t>
            </a:r>
            <a:r>
              <a:rPr lang="cs-CZ" b="1" dirty="0"/>
              <a:t>, </a:t>
            </a:r>
            <a:r>
              <a:rPr lang="cs-CZ" b="1" dirty="0" err="1"/>
              <a:t>3f</a:t>
            </a:r>
            <a:r>
              <a:rPr lang="cs-CZ" b="1" dirty="0"/>
              <a:t>, 4 </a:t>
            </a:r>
            <a:r>
              <a:rPr lang="cs-CZ" b="1" dirty="0" err="1"/>
              <a:t>fatd</a:t>
            </a:r>
            <a:r>
              <a:rPr lang="cs-CZ" b="1" dirty="0"/>
              <a:t>.</a:t>
            </a:r>
            <a:r>
              <a:rPr lang="cs-CZ" dirty="0"/>
              <a:t>); na barvu má vliv i časový průběh obálky tónu. Tón dvojnásobné frekvence nazýváme </a:t>
            </a:r>
            <a:r>
              <a:rPr lang="cs-CZ" b="1" dirty="0"/>
              <a:t>druhou harmonickou </a:t>
            </a:r>
            <a:r>
              <a:rPr lang="cs-CZ" dirty="0"/>
              <a:t>(trojnásobné třetí atd.). Složený tón o frekvencí f můžeme vyjádřit jako součet </a:t>
            </a:r>
            <a:r>
              <a:rPr lang="cs-CZ" dirty="0" err="1"/>
              <a:t>sinusovitých</a:t>
            </a:r>
            <a:r>
              <a:rPr lang="cs-CZ" dirty="0"/>
              <a:t> vln. Odlišnosti v poměru vyšších harmonických vytvářejí různé barvy tónu; lichý harmonický zvuk zostřují a oproti tomu sudý zvuk zjemňují.</a:t>
            </a:r>
          </a:p>
        </p:txBody>
      </p:sp>
    </p:spTree>
    <p:extLst>
      <p:ext uri="{BB962C8B-B14F-4D97-AF65-F5344CB8AC3E}">
        <p14:creationId xmlns:p14="http://schemas.microsoft.com/office/powerpoint/2010/main" val="4168239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Barva zvuku</a:t>
            </a:r>
          </a:p>
        </p:txBody>
      </p:sp>
      <p:sp>
        <p:nvSpPr>
          <p:cNvPr id="3" name="Zástupný symbol pro obsah 2"/>
          <p:cNvSpPr>
            <a:spLocks noGrp="1"/>
          </p:cNvSpPr>
          <p:nvPr>
            <p:ph idx="1"/>
          </p:nvPr>
        </p:nvSpPr>
        <p:spPr/>
        <p:txBody>
          <a:bodyPr>
            <a:normAutofit fontScale="92500" lnSpcReduction="20000"/>
          </a:bodyPr>
          <a:lstStyle/>
          <a:p>
            <a:pPr algn="just"/>
            <a:r>
              <a:rPr lang="cs-CZ" dirty="0"/>
              <a:t>Barva zvuku je daná i </a:t>
            </a:r>
            <a:r>
              <a:rPr lang="cs-CZ" b="1" dirty="0"/>
              <a:t>celistvými násobky základního kmitočtu</a:t>
            </a:r>
            <a:r>
              <a:rPr lang="cs-CZ" dirty="0"/>
              <a:t>. Například </a:t>
            </a:r>
            <a:r>
              <a:rPr lang="cs-CZ" b="1" dirty="0"/>
              <a:t>dvojnásobný</a:t>
            </a:r>
            <a:r>
              <a:rPr lang="cs-CZ" dirty="0"/>
              <a:t> kmitočet tónu s kmitočtem 200 Hz je 400 Hz, </a:t>
            </a:r>
            <a:r>
              <a:rPr lang="cs-CZ" b="1" dirty="0"/>
              <a:t>trojnásobný</a:t>
            </a:r>
            <a:r>
              <a:rPr lang="cs-CZ" dirty="0"/>
              <a:t> 600 Hz, </a:t>
            </a:r>
            <a:r>
              <a:rPr lang="cs-CZ" b="1" dirty="0"/>
              <a:t>čtyřnásobný</a:t>
            </a:r>
            <a:r>
              <a:rPr lang="cs-CZ" dirty="0"/>
              <a:t> 800 Hz, atd. Záleží na tom, jak silně násobky základního kmitočtu zní. Při hře na housle nebo při zazpívání jediného tónu čistým hlasem je možné vyluzovat takřka čistý tón, který má skoro jenom základní kmitočet. Při hře na různé hudební nástroje vznikají i další tak zvané harmonické tóny, které jsou složené z různě silných násobků základního kmitočtu. </a:t>
            </a:r>
          </a:p>
        </p:txBody>
      </p:sp>
    </p:spTree>
    <p:extLst>
      <p:ext uri="{BB962C8B-B14F-4D97-AF65-F5344CB8AC3E}">
        <p14:creationId xmlns:p14="http://schemas.microsoft.com/office/powerpoint/2010/main" val="783027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620688"/>
            <a:ext cx="7024744" cy="792088"/>
          </a:xfrm>
        </p:spPr>
        <p:txBody>
          <a:bodyPr/>
          <a:lstStyle/>
          <a:p>
            <a:r>
              <a:rPr lang="cs-CZ" dirty="0"/>
              <a:t>Barva</a:t>
            </a:r>
          </a:p>
        </p:txBody>
      </p:sp>
      <p:sp>
        <p:nvSpPr>
          <p:cNvPr id="3" name="Zástupný symbol pro obsah 2"/>
          <p:cNvSpPr>
            <a:spLocks noGrp="1"/>
          </p:cNvSpPr>
          <p:nvPr>
            <p:ph idx="1"/>
          </p:nvPr>
        </p:nvSpPr>
        <p:spPr>
          <a:xfrm>
            <a:off x="1043492" y="2323652"/>
            <a:ext cx="6777317" cy="4057676"/>
          </a:xfrm>
        </p:spPr>
        <p:txBody>
          <a:bodyPr>
            <a:normAutofit fontScale="92500" lnSpcReduction="20000"/>
          </a:bodyPr>
          <a:lstStyle/>
          <a:p>
            <a:endParaRPr lang="cs-CZ" dirty="0"/>
          </a:p>
          <a:p>
            <a:pPr marL="68580" indent="0">
              <a:buNone/>
            </a:pPr>
            <a:br>
              <a:rPr lang="cs-CZ" dirty="0"/>
            </a:br>
            <a:endParaRPr lang="cs-CZ" dirty="0"/>
          </a:p>
          <a:p>
            <a:endParaRPr lang="cs-CZ" dirty="0"/>
          </a:p>
          <a:p>
            <a:endParaRPr lang="cs-CZ" dirty="0"/>
          </a:p>
          <a:p>
            <a:endParaRPr lang="cs-CZ" dirty="0"/>
          </a:p>
          <a:p>
            <a:pPr marL="68580" indent="0">
              <a:buNone/>
            </a:pPr>
            <a:endParaRPr lang="cs-CZ" dirty="0"/>
          </a:p>
          <a:p>
            <a:pPr marL="68580" indent="0">
              <a:buNone/>
            </a:pPr>
            <a:endParaRPr lang="cs-CZ" dirty="0"/>
          </a:p>
          <a:p>
            <a:pPr marL="68580" indent="0">
              <a:buNone/>
            </a:pPr>
            <a:endParaRPr lang="cs-CZ" dirty="0"/>
          </a:p>
          <a:p>
            <a:pPr marL="68580" indent="0">
              <a:buNone/>
            </a:pPr>
            <a:endParaRPr lang="cs-CZ" sz="1900" dirty="0"/>
          </a:p>
          <a:p>
            <a:pPr marL="68580" indent="0">
              <a:buNone/>
            </a:pPr>
            <a:r>
              <a:rPr lang="cs-CZ" sz="1900" dirty="0"/>
              <a:t>Zdroj: https://</a:t>
            </a:r>
            <a:r>
              <a:rPr lang="cs-CZ" sz="1900" dirty="0" err="1"/>
              <a:t>www.poradte.cz</a:t>
            </a:r>
            <a:r>
              <a:rPr lang="cs-CZ" sz="1900" dirty="0"/>
              <a:t>/</a:t>
            </a:r>
            <a:r>
              <a:rPr lang="cs-CZ" sz="1900" dirty="0" err="1"/>
              <a:t>skola</a:t>
            </a:r>
            <a:r>
              <a:rPr lang="cs-CZ" sz="1900" dirty="0"/>
              <a:t>/12962-fyzika-</a:t>
            </a:r>
            <a:r>
              <a:rPr lang="cs-CZ" sz="1900" dirty="0" err="1"/>
              <a:t>zvuk.html</a:t>
            </a:r>
            <a:br>
              <a:rPr lang="cs-CZ" sz="1900" dirty="0"/>
            </a:br>
            <a:endParaRPr lang="cs-CZ" sz="1900" dirty="0"/>
          </a:p>
        </p:txBody>
      </p:sp>
      <p:pic>
        <p:nvPicPr>
          <p:cNvPr id="4" name="Obrázek 3" descr="http://www.imsolution.com.au/images/harmonics.png"/>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272600"/>
            <a:ext cx="3577580" cy="4312799"/>
          </a:xfrm>
          <a:prstGeom prst="rect">
            <a:avLst/>
          </a:prstGeom>
          <a:noFill/>
          <a:ln>
            <a:noFill/>
          </a:ln>
        </p:spPr>
      </p:pic>
    </p:spTree>
    <p:extLst>
      <p:ext uri="{BB962C8B-B14F-4D97-AF65-F5344CB8AC3E}">
        <p14:creationId xmlns:p14="http://schemas.microsoft.com/office/powerpoint/2010/main" val="856001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Samohlásky</a:t>
            </a:r>
          </a:p>
        </p:txBody>
      </p:sp>
      <p:sp>
        <p:nvSpPr>
          <p:cNvPr id="3" name="Zástupný symbol pro obsah 2"/>
          <p:cNvSpPr>
            <a:spLocks noGrp="1"/>
          </p:cNvSpPr>
          <p:nvPr>
            <p:ph idx="1"/>
          </p:nvPr>
        </p:nvSpPr>
        <p:spPr/>
        <p:txBody>
          <a:bodyPr>
            <a:normAutofit fontScale="77500" lnSpcReduction="20000"/>
          </a:bodyPr>
          <a:lstStyle/>
          <a:p>
            <a:pPr algn="just"/>
            <a:r>
              <a:rPr lang="cs-CZ" dirty="0"/>
              <a:t>Samohlásky z fyzikálního hlediska jsou (znělé) </a:t>
            </a:r>
            <a:r>
              <a:rPr lang="cs-CZ" b="1" dirty="0"/>
              <a:t>složené tóny</a:t>
            </a:r>
            <a:r>
              <a:rPr lang="cs-CZ" dirty="0"/>
              <a:t>. </a:t>
            </a:r>
          </a:p>
          <a:p>
            <a:pPr algn="just"/>
            <a:r>
              <a:rPr lang="cs-CZ" dirty="0"/>
              <a:t>Jejich </a:t>
            </a:r>
            <a:r>
              <a:rPr lang="cs-CZ" b="1" dirty="0"/>
              <a:t>základní frekvence </a:t>
            </a:r>
            <a:r>
              <a:rPr lang="cs-CZ" dirty="0"/>
              <a:t>je závislá na individuálním kmitání hlasivek každého člověka. Jejich </a:t>
            </a:r>
            <a:r>
              <a:rPr lang="cs-CZ" b="1" dirty="0"/>
              <a:t>spektrum</a:t>
            </a:r>
            <a:r>
              <a:rPr lang="cs-CZ" dirty="0"/>
              <a:t> je ovlivněno nastavením formantů – každá samohláska má jiné formanty a tedy jiné zesílené harmonické frekvence. </a:t>
            </a:r>
          </a:p>
          <a:p>
            <a:pPr algn="just"/>
            <a:r>
              <a:rPr lang="cs-CZ" dirty="0"/>
              <a:t>Pro samohlásku jsou určující </a:t>
            </a:r>
            <a:r>
              <a:rPr lang="cs-CZ" b="1" dirty="0"/>
              <a:t>dva nejnižší formanty vokálního traktu - </a:t>
            </a:r>
            <a:r>
              <a:rPr lang="cs-CZ" b="1" dirty="0" err="1"/>
              <a:t>F1</a:t>
            </a:r>
            <a:r>
              <a:rPr lang="cs-CZ" b="1" dirty="0"/>
              <a:t> a </a:t>
            </a:r>
            <a:r>
              <a:rPr lang="cs-CZ" b="1" dirty="0" err="1"/>
              <a:t>F2</a:t>
            </a:r>
            <a:r>
              <a:rPr lang="cs-CZ" dirty="0"/>
              <a:t>, které závisí na tvaru vokálního traktu. </a:t>
            </a:r>
          </a:p>
          <a:p>
            <a:pPr algn="just"/>
            <a:r>
              <a:rPr lang="cs-CZ" dirty="0"/>
              <a:t>Tvar traktu během řeči měníme podle polohy mluvidel – jazyka, čelistí nebo rtů. Pokud se první dva formanty odstraní (odfiltrují), samohlásku není možno rozpoznat.</a:t>
            </a:r>
          </a:p>
        </p:txBody>
      </p:sp>
    </p:spTree>
    <p:extLst>
      <p:ext uri="{BB962C8B-B14F-4D97-AF65-F5344CB8AC3E}">
        <p14:creationId xmlns:p14="http://schemas.microsoft.com/office/powerpoint/2010/main" val="2508738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Artikulační hledisko</a:t>
            </a:r>
          </a:p>
        </p:txBody>
      </p:sp>
      <p:sp>
        <p:nvSpPr>
          <p:cNvPr id="3" name="Zástupný symbol pro obsah 2"/>
          <p:cNvSpPr>
            <a:spLocks noGrp="1"/>
          </p:cNvSpPr>
          <p:nvPr>
            <p:ph idx="1"/>
          </p:nvPr>
        </p:nvSpPr>
        <p:spPr/>
        <p:txBody>
          <a:bodyPr/>
          <a:lstStyle/>
          <a:p>
            <a:r>
              <a:rPr lang="cs-CZ" dirty="0"/>
              <a:t>Horizontální posun jazyka</a:t>
            </a:r>
          </a:p>
          <a:p>
            <a:r>
              <a:rPr lang="cs-CZ" dirty="0"/>
              <a:t>Vertikální posun jazyka </a:t>
            </a:r>
          </a:p>
          <a:p>
            <a:r>
              <a:rPr lang="cs-CZ" dirty="0"/>
              <a:t>Zavřenost a otevřenost</a:t>
            </a:r>
          </a:p>
          <a:p>
            <a:r>
              <a:rPr lang="cs-CZ" dirty="0"/>
              <a:t>Nosovost </a:t>
            </a:r>
          </a:p>
          <a:p>
            <a:r>
              <a:rPr lang="cs-CZ" dirty="0"/>
              <a:t>Zaokrouhlenost</a:t>
            </a:r>
          </a:p>
          <a:p>
            <a:r>
              <a:rPr lang="cs-CZ" dirty="0"/>
              <a:t>Přízvučnost</a:t>
            </a:r>
          </a:p>
          <a:p>
            <a:r>
              <a:rPr lang="cs-CZ" dirty="0"/>
              <a:t>Kvantita </a:t>
            </a:r>
          </a:p>
        </p:txBody>
      </p:sp>
    </p:spTree>
    <p:extLst>
      <p:ext uri="{BB962C8B-B14F-4D97-AF65-F5344CB8AC3E}">
        <p14:creationId xmlns:p14="http://schemas.microsoft.com/office/powerpoint/2010/main" val="1159525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nline médium 6" title="Jak vzniká lidský hlas? – Fyzikální kaleidoskop s Janem Švecem">
            <a:hlinkClick r:id="" action="ppaction://media"/>
            <a:extLst>
              <a:ext uri="{FF2B5EF4-FFF2-40B4-BE49-F238E27FC236}">
                <a16:creationId xmlns:a16="http://schemas.microsoft.com/office/drawing/2014/main" id="{A1573B61-A9CD-7497-B89B-06F49D736352}"/>
              </a:ext>
            </a:extLst>
          </p:cNvPr>
          <p:cNvPicPr>
            <a:picLocks noRot="1" noChangeAspect="1"/>
          </p:cNvPicPr>
          <p:nvPr>
            <a:videoFile r:link="rId1"/>
          </p:nvPr>
        </p:nvPicPr>
        <p:blipFill>
          <a:blip r:embed="rId3"/>
          <a:stretch>
            <a:fillRect/>
          </a:stretch>
        </p:blipFill>
        <p:spPr>
          <a:xfrm>
            <a:off x="6012160" y="528908"/>
            <a:ext cx="2540000" cy="1435100"/>
          </a:xfrm>
          <a:prstGeom prst="rect">
            <a:avLst/>
          </a:prstGeom>
        </p:spPr>
      </p:pic>
      <p:sp>
        <p:nvSpPr>
          <p:cNvPr id="2" name="Nadpis 1"/>
          <p:cNvSpPr>
            <a:spLocks noGrp="1"/>
          </p:cNvSpPr>
          <p:nvPr>
            <p:ph type="title"/>
          </p:nvPr>
        </p:nvSpPr>
        <p:spPr/>
        <p:txBody>
          <a:bodyPr>
            <a:normAutofit fontScale="90000"/>
          </a:bodyPr>
          <a:lstStyle/>
          <a:p>
            <a:r>
              <a:rPr lang="cs-CZ" dirty="0"/>
              <a:t>Horizontální posun jazyka</a:t>
            </a:r>
            <a:br>
              <a:rPr lang="cs-CZ" dirty="0"/>
            </a:br>
            <a:r>
              <a:rPr lang="cs-CZ" dirty="0"/>
              <a:t>video 1:13</a:t>
            </a:r>
          </a:p>
        </p:txBody>
      </p:sp>
      <p:sp>
        <p:nvSpPr>
          <p:cNvPr id="3" name="Zástupný symbol pro obsah 2"/>
          <p:cNvSpPr>
            <a:spLocks noGrp="1"/>
          </p:cNvSpPr>
          <p:nvPr>
            <p:ph idx="1"/>
          </p:nvPr>
        </p:nvSpPr>
        <p:spPr>
          <a:xfrm>
            <a:off x="1043492" y="2323652"/>
            <a:ext cx="7200916" cy="4137204"/>
          </a:xfrm>
        </p:spPr>
        <p:txBody>
          <a:bodyPr/>
          <a:lstStyle/>
          <a:p>
            <a:pPr marL="685800" lvl="2" indent="0">
              <a:buNone/>
            </a:pPr>
            <a:r>
              <a:rPr lang="cs-CZ" b="1" i="1" dirty="0"/>
              <a:t>	přední		střední		zadní</a:t>
            </a:r>
          </a:p>
        </p:txBody>
      </p:sp>
      <p:sp>
        <p:nvSpPr>
          <p:cNvPr id="4" name="Ovál 3"/>
          <p:cNvSpPr/>
          <p:nvPr/>
        </p:nvSpPr>
        <p:spPr>
          <a:xfrm>
            <a:off x="3643322" y="30832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eva 4"/>
          <p:cNvSpPr/>
          <p:nvPr/>
        </p:nvSpPr>
        <p:spPr>
          <a:xfrm>
            <a:off x="1994564" y="33569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6012160" y="33048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VÃ½sledek obrÃ¡zku pro vogais anteriores e posterio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4564" y="4149080"/>
            <a:ext cx="5169724" cy="231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18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thumb/2/29/Cardinal_vowel_tongue_position-front.png/200px-Cardinal_vowel_tongue_position-fro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3280026" cy="32636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VÃ½sledek obrÃ¡zku pro vogais anteriores e posterio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28800"/>
            <a:ext cx="3432442" cy="3398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70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Kritéria třídění samohlásek</a:t>
            </a:r>
          </a:p>
        </p:txBody>
      </p:sp>
      <p:sp>
        <p:nvSpPr>
          <p:cNvPr id="3" name="Zástupný symbol pro obsah 2"/>
          <p:cNvSpPr>
            <a:spLocks noGrp="1"/>
          </p:cNvSpPr>
          <p:nvPr>
            <p:ph idx="1"/>
          </p:nvPr>
        </p:nvSpPr>
        <p:spPr/>
        <p:txBody>
          <a:bodyPr/>
          <a:lstStyle/>
          <a:p>
            <a:r>
              <a:rPr lang="cs-CZ" b="1" dirty="0"/>
              <a:t>Akustické hledisko</a:t>
            </a:r>
          </a:p>
          <a:p>
            <a:r>
              <a:rPr lang="cs-CZ" b="1" dirty="0"/>
              <a:t>Artikulační hledisko </a:t>
            </a:r>
            <a:endParaRPr lang="cs-CZ" dirty="0"/>
          </a:p>
        </p:txBody>
      </p:sp>
    </p:spTree>
    <p:extLst>
      <p:ext uri="{BB962C8B-B14F-4D97-AF65-F5344CB8AC3E}">
        <p14:creationId xmlns:p14="http://schemas.microsoft.com/office/powerpoint/2010/main" val="48499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Vertikální posun jazyka</a:t>
            </a:r>
          </a:p>
        </p:txBody>
      </p:sp>
      <p:sp>
        <p:nvSpPr>
          <p:cNvPr id="3" name="Zástupný symbol pro obsah 2"/>
          <p:cNvSpPr>
            <a:spLocks noGrp="1"/>
          </p:cNvSpPr>
          <p:nvPr>
            <p:ph idx="1"/>
          </p:nvPr>
        </p:nvSpPr>
        <p:spPr>
          <a:xfrm>
            <a:off x="1043492" y="2323652"/>
            <a:ext cx="7200916" cy="4137204"/>
          </a:xfrm>
        </p:spPr>
        <p:txBody>
          <a:bodyPr/>
          <a:lstStyle/>
          <a:p>
            <a:pPr marL="685800" lvl="2" indent="0">
              <a:buNone/>
            </a:pPr>
            <a:r>
              <a:rPr lang="cs-CZ" b="1" i="1" dirty="0"/>
              <a:t> </a:t>
            </a:r>
          </a:p>
        </p:txBody>
      </p:sp>
      <p:sp>
        <p:nvSpPr>
          <p:cNvPr id="4" name="Ovál 3"/>
          <p:cNvSpPr/>
          <p:nvPr/>
        </p:nvSpPr>
        <p:spPr>
          <a:xfrm>
            <a:off x="1547664" y="26260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581022" y="3692811"/>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1547664" y="4941168"/>
            <a:ext cx="187220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nahoru 6"/>
          <p:cNvSpPr/>
          <p:nvPr/>
        </p:nvSpPr>
        <p:spPr>
          <a:xfrm>
            <a:off x="3709222" y="495441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nahoru 10"/>
          <p:cNvSpPr/>
          <p:nvPr/>
        </p:nvSpPr>
        <p:spPr>
          <a:xfrm>
            <a:off x="3707904" y="3733765"/>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nahoru 11"/>
          <p:cNvSpPr/>
          <p:nvPr/>
        </p:nvSpPr>
        <p:spPr>
          <a:xfrm>
            <a:off x="3707904" y="2547539"/>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descr="VÃ½sledek obrÃ¡zku pro vogais altas e baix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204864"/>
            <a:ext cx="3629047"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77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otevřenost (kvalita) mandibulární úhel (čelistní)</a:t>
            </a:r>
          </a:p>
        </p:txBody>
      </p:sp>
      <p:pic>
        <p:nvPicPr>
          <p:cNvPr id="5" name="Obrázek 4" descr="VÃ½sledek obrÃ¡zku pro angulo mandibular"/>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441396"/>
            <a:ext cx="3429000" cy="1323975"/>
          </a:xfrm>
          <a:prstGeom prst="rect">
            <a:avLst/>
          </a:prstGeom>
          <a:noFill/>
          <a:ln>
            <a:noFill/>
          </a:ln>
        </p:spPr>
      </p:pic>
      <p:pic>
        <p:nvPicPr>
          <p:cNvPr id="7" name="Zástupný symbol pro obsah 6" descr="VÃ½sledek obrÃ¡zku pro samohlÃ¡sky otevÅenÃ© zavÅenÃ©"/>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48064" y="2812470"/>
            <a:ext cx="3096344" cy="2829656"/>
          </a:xfrm>
          <a:prstGeom prst="rect">
            <a:avLst/>
          </a:prstGeom>
          <a:noFill/>
          <a:ln>
            <a:noFill/>
          </a:ln>
        </p:spPr>
      </p:pic>
    </p:spTree>
    <p:extLst>
      <p:ext uri="{BB962C8B-B14F-4D97-AF65-F5344CB8AC3E}">
        <p14:creationId xmlns:p14="http://schemas.microsoft.com/office/powerpoint/2010/main" val="1232018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Otevřenost – zavřenost </a:t>
            </a:r>
          </a:p>
        </p:txBody>
      </p:sp>
      <p:pic>
        <p:nvPicPr>
          <p:cNvPr id="6" name="Zástupný symbol pro obsah 5" descr="VÃ½sledek obrÃ¡zku pro vogais abertas, fechad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2636912"/>
            <a:ext cx="5112568" cy="3544862"/>
          </a:xfrm>
          <a:prstGeom prst="rect">
            <a:avLst/>
          </a:prstGeom>
          <a:noFill/>
          <a:ln>
            <a:noFill/>
          </a:ln>
        </p:spPr>
      </p:pic>
    </p:spTree>
    <p:extLst>
      <p:ext uri="{BB962C8B-B14F-4D97-AF65-F5344CB8AC3E}">
        <p14:creationId xmlns:p14="http://schemas.microsoft.com/office/powerpoint/2010/main" val="893378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zaokrouhlenost</a:t>
            </a:r>
          </a:p>
        </p:txBody>
      </p:sp>
      <p:sp>
        <p:nvSpPr>
          <p:cNvPr id="3" name="Zástupný symbol pro obsah 2"/>
          <p:cNvSpPr>
            <a:spLocks noGrp="1"/>
          </p:cNvSpPr>
          <p:nvPr>
            <p:ph idx="1"/>
          </p:nvPr>
        </p:nvSpPr>
        <p:spPr/>
        <p:txBody>
          <a:bodyPr/>
          <a:lstStyle/>
          <a:p>
            <a:r>
              <a:rPr lang="cs-CZ" dirty="0"/>
              <a:t>Také činnost rtů ovlivňuje artikulaci samohlásek</a:t>
            </a:r>
          </a:p>
          <a:p>
            <a:r>
              <a:rPr lang="cs-CZ" dirty="0"/>
              <a:t>Ty lze rozdělit do </a:t>
            </a:r>
          </a:p>
          <a:p>
            <a:pPr lvl="1"/>
            <a:r>
              <a:rPr lang="cs-CZ" dirty="0"/>
              <a:t>LABIALIZOVANÝCH (</a:t>
            </a:r>
            <a:r>
              <a:rPr lang="cs-CZ" dirty="0" err="1"/>
              <a:t>O,o,u</a:t>
            </a:r>
            <a:r>
              <a:rPr lang="cs-CZ" dirty="0"/>
              <a:t>)</a:t>
            </a:r>
          </a:p>
          <a:p>
            <a:pPr lvl="1"/>
            <a:r>
              <a:rPr lang="cs-CZ" dirty="0"/>
              <a:t>NELABIALIZOVANÝCH (i, e, E, a, A)</a:t>
            </a:r>
          </a:p>
        </p:txBody>
      </p:sp>
    </p:spTree>
    <p:extLst>
      <p:ext uri="{BB962C8B-B14F-4D97-AF65-F5344CB8AC3E}">
        <p14:creationId xmlns:p14="http://schemas.microsoft.com/office/powerpoint/2010/main" val="1420340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Trvání  - kvantita</a:t>
            </a:r>
          </a:p>
        </p:txBody>
      </p:sp>
      <p:sp>
        <p:nvSpPr>
          <p:cNvPr id="3" name="Zástupný symbol pro obsah 2"/>
          <p:cNvSpPr>
            <a:spLocks noGrp="1"/>
          </p:cNvSpPr>
          <p:nvPr>
            <p:ph idx="1"/>
          </p:nvPr>
        </p:nvSpPr>
        <p:spPr/>
        <p:txBody>
          <a:bodyPr/>
          <a:lstStyle/>
          <a:p>
            <a:pPr algn="just"/>
            <a:r>
              <a:rPr lang="cs-CZ" dirty="0"/>
              <a:t>V češtině je relevantní (papá, </a:t>
            </a:r>
            <a:r>
              <a:rPr lang="cs-CZ" dirty="0" err="1"/>
              <a:t>pápá</a:t>
            </a:r>
            <a:r>
              <a:rPr lang="cs-CZ" dirty="0"/>
              <a:t>). Dlouhá samohláska je dvakrát delší než krátká samohláska. </a:t>
            </a:r>
          </a:p>
          <a:p>
            <a:pPr algn="just"/>
            <a:r>
              <a:rPr lang="cs-CZ" dirty="0"/>
              <a:t>V portugalštině kritérium kvantity neexistuje, i když dosavadní výzkumu na tomto poli ukazují, že větší délka je vázána pouze na přízvučnou slabiku, zejména na konci věty. </a:t>
            </a:r>
          </a:p>
        </p:txBody>
      </p:sp>
    </p:spTree>
    <p:extLst>
      <p:ext uri="{BB962C8B-B14F-4D97-AF65-F5344CB8AC3E}">
        <p14:creationId xmlns:p14="http://schemas.microsoft.com/office/powerpoint/2010/main" val="280361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692696"/>
            <a:ext cx="7168642" cy="864096"/>
          </a:xfrm>
        </p:spPr>
        <p:txBody>
          <a:bodyPr>
            <a:normAutofit/>
          </a:bodyPr>
          <a:lstStyle/>
          <a:p>
            <a:r>
              <a:rPr lang="cs-CZ" dirty="0"/>
              <a:t>Nosovost </a:t>
            </a:r>
          </a:p>
        </p:txBody>
      </p:sp>
      <p:sp>
        <p:nvSpPr>
          <p:cNvPr id="3" name="Zástupný symbol pro obsah 2"/>
          <p:cNvSpPr>
            <a:spLocks noGrp="1"/>
          </p:cNvSpPr>
          <p:nvPr>
            <p:ph idx="1"/>
          </p:nvPr>
        </p:nvSpPr>
        <p:spPr>
          <a:xfrm>
            <a:off x="1331640" y="1556793"/>
            <a:ext cx="6489169" cy="864096"/>
          </a:xfrm>
        </p:spPr>
        <p:txBody>
          <a:bodyPr/>
          <a:lstStyle/>
          <a:p>
            <a:r>
              <a:rPr lang="cs-CZ" dirty="0"/>
              <a:t>Při artikulaci nosových samohlásek vychází dutinou nosní</a:t>
            </a:r>
          </a:p>
          <a:p>
            <a:endParaRPr lang="cs-CZ" dirty="0"/>
          </a:p>
        </p:txBody>
      </p:sp>
      <p:pic>
        <p:nvPicPr>
          <p:cNvPr id="4" name="Obrázek 3" descr="VÃ½sledek obrÃ¡zku pro nosnÃ­ samohlÃ¡sky dutina nosnÃ­"/>
          <p:cNvPicPr/>
          <p:nvPr/>
        </p:nvPicPr>
        <p:blipFill>
          <a:blip r:embed="rId2">
            <a:extLst>
              <a:ext uri="{28A0092B-C50C-407E-A947-70E740481C1C}">
                <a14:useLocalDpi xmlns:a14="http://schemas.microsoft.com/office/drawing/2010/main" val="0"/>
              </a:ext>
            </a:extLst>
          </a:blip>
          <a:srcRect/>
          <a:stretch>
            <a:fillRect/>
          </a:stretch>
        </p:blipFill>
        <p:spPr bwMode="auto">
          <a:xfrm>
            <a:off x="1739490" y="2800913"/>
            <a:ext cx="6048672" cy="3367633"/>
          </a:xfrm>
          <a:prstGeom prst="rect">
            <a:avLst/>
          </a:prstGeom>
          <a:noFill/>
          <a:ln>
            <a:noFill/>
          </a:ln>
        </p:spPr>
      </p:pic>
    </p:spTree>
    <p:extLst>
      <p:ext uri="{BB962C8B-B14F-4D97-AF65-F5344CB8AC3E}">
        <p14:creationId xmlns:p14="http://schemas.microsoft.com/office/powerpoint/2010/main" val="2149284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Samohlásky orální a nazální</a:t>
            </a:r>
          </a:p>
        </p:txBody>
      </p:sp>
      <p:pic>
        <p:nvPicPr>
          <p:cNvPr id="4" name="Zástupný symbol pro obsah 3" descr="VÃ½sledek obrÃ¡zku pro sistema vocÃ¡lico portugu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780928"/>
            <a:ext cx="3986929" cy="2535526"/>
          </a:xfrm>
          <a:prstGeom prst="rect">
            <a:avLst/>
          </a:prstGeom>
          <a:noFill/>
          <a:ln>
            <a:noFill/>
          </a:ln>
        </p:spPr>
      </p:pic>
    </p:spTree>
    <p:extLst>
      <p:ext uri="{BB962C8B-B14F-4D97-AF65-F5344CB8AC3E}">
        <p14:creationId xmlns:p14="http://schemas.microsoft.com/office/powerpoint/2010/main" val="2948777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Přízvučnost</a:t>
            </a:r>
          </a:p>
        </p:txBody>
      </p:sp>
      <p:sp>
        <p:nvSpPr>
          <p:cNvPr id="3" name="Zástupný symbol pro obsah 2"/>
          <p:cNvSpPr>
            <a:spLocks noGrp="1"/>
          </p:cNvSpPr>
          <p:nvPr>
            <p:ph idx="1"/>
          </p:nvPr>
        </p:nvSpPr>
        <p:spPr/>
        <p:txBody>
          <a:bodyPr/>
          <a:lstStyle/>
          <a:p>
            <a:pPr algn="just"/>
            <a:r>
              <a:rPr lang="cs-CZ" dirty="0"/>
              <a:t>Ve slabice přízvučné jsou samohlásky plné, v nepřízvučných jsou oslabeny, redukovány. Někdy se nepřízvučný vokál nerealizuje vůbec /</a:t>
            </a:r>
            <a:r>
              <a:rPr lang="cs-CZ" dirty="0" err="1"/>
              <a:t>dent</a:t>
            </a:r>
            <a:r>
              <a:rPr lang="cs-CZ" dirty="0"/>
              <a:t>-/, </a:t>
            </a:r>
            <a:r>
              <a:rPr lang="cs-CZ" dirty="0" err="1"/>
              <a:t>desacordo</a:t>
            </a:r>
            <a:r>
              <a:rPr lang="cs-CZ" dirty="0"/>
              <a:t> /</a:t>
            </a:r>
            <a:r>
              <a:rPr lang="cs-CZ" dirty="0" err="1"/>
              <a:t>dzakordu</a:t>
            </a:r>
            <a:r>
              <a:rPr lang="cs-CZ" dirty="0"/>
              <a:t>/… </a:t>
            </a:r>
          </a:p>
        </p:txBody>
      </p:sp>
    </p:spTree>
    <p:extLst>
      <p:ext uri="{BB962C8B-B14F-4D97-AF65-F5344CB8AC3E}">
        <p14:creationId xmlns:p14="http://schemas.microsoft.com/office/powerpoint/2010/main" val="1613475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Přízvučnost a nepřízvučnost</a:t>
            </a:r>
          </a:p>
        </p:txBody>
      </p:sp>
      <p:pic>
        <p:nvPicPr>
          <p:cNvPr id="4" name="Zástupný symbol pro obsah 3" descr="VÃ½sledek obrÃ¡zku pro vogais tÃ³nicas e Ã¡ton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490" y="2492896"/>
            <a:ext cx="6120798" cy="3240360"/>
          </a:xfrm>
          <a:prstGeom prst="rect">
            <a:avLst/>
          </a:prstGeom>
          <a:noFill/>
          <a:ln>
            <a:noFill/>
          </a:ln>
        </p:spPr>
      </p:pic>
    </p:spTree>
    <p:extLst>
      <p:ext uri="{BB962C8B-B14F-4D97-AF65-F5344CB8AC3E}">
        <p14:creationId xmlns:p14="http://schemas.microsoft.com/office/powerpoint/2010/main" val="22474448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Přízvučnost a nepřízvučnost</a:t>
            </a:r>
          </a:p>
        </p:txBody>
      </p:sp>
      <p:pic>
        <p:nvPicPr>
          <p:cNvPr id="4" name="Zástupný symbol pro obsah 3" descr="VÃ½sledek obrÃ¡zku pro vogais tonicas postonic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694" y="2348880"/>
            <a:ext cx="7168642" cy="3193424"/>
          </a:xfrm>
          <a:prstGeom prst="rect">
            <a:avLst/>
          </a:prstGeom>
          <a:noFill/>
          <a:ln>
            <a:noFill/>
          </a:ln>
        </p:spPr>
      </p:pic>
    </p:spTree>
    <p:extLst>
      <p:ext uri="{BB962C8B-B14F-4D97-AF65-F5344CB8AC3E}">
        <p14:creationId xmlns:p14="http://schemas.microsoft.com/office/powerpoint/2010/main" val="187296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Akustické hledisko</a:t>
            </a:r>
            <a:br>
              <a:rPr lang="cs-CZ" dirty="0"/>
            </a:br>
            <a:r>
              <a:rPr lang="cs-CZ" dirty="0"/>
              <a:t>5:38</a:t>
            </a:r>
          </a:p>
        </p:txBody>
      </p:sp>
      <p:sp>
        <p:nvSpPr>
          <p:cNvPr id="3" name="Zástupný symbol pro obsah 2"/>
          <p:cNvSpPr>
            <a:spLocks noGrp="1"/>
          </p:cNvSpPr>
          <p:nvPr>
            <p:ph idx="1"/>
          </p:nvPr>
        </p:nvSpPr>
        <p:spPr/>
        <p:txBody>
          <a:bodyPr>
            <a:normAutofit lnSpcReduction="10000"/>
          </a:bodyPr>
          <a:lstStyle/>
          <a:p>
            <a:r>
              <a:rPr lang="cs-CZ" dirty="0"/>
              <a:t>V akustickém spektru každého vokálu existuje několik tónů: </a:t>
            </a:r>
          </a:p>
          <a:p>
            <a:r>
              <a:rPr lang="cs-CZ" dirty="0"/>
              <a:t>Základní hlasivkový tón </a:t>
            </a:r>
            <a:r>
              <a:rPr lang="cs-CZ" dirty="0" err="1"/>
              <a:t>F</a:t>
            </a:r>
            <a:r>
              <a:rPr lang="cs-CZ" sz="1400" dirty="0" err="1"/>
              <a:t>0</a:t>
            </a:r>
            <a:r>
              <a:rPr lang="cs-CZ" sz="1400" dirty="0"/>
              <a:t> </a:t>
            </a:r>
            <a:r>
              <a:rPr lang="cs-CZ" dirty="0"/>
              <a:t> </a:t>
            </a:r>
          </a:p>
          <a:p>
            <a:pPr marL="68580" indent="0">
              <a:buNone/>
            </a:pPr>
            <a:r>
              <a:rPr lang="cs-CZ" dirty="0"/>
              <a:t>		(vzniká v hrtanu)</a:t>
            </a:r>
          </a:p>
          <a:p>
            <a:r>
              <a:rPr lang="cs-CZ" dirty="0"/>
              <a:t>Vyšší tóny – </a:t>
            </a:r>
            <a:r>
              <a:rPr lang="cs-CZ" b="1" dirty="0"/>
              <a:t>formanty video </a:t>
            </a:r>
            <a:r>
              <a:rPr lang="cs-CZ" b="1" dirty="0">
                <a:solidFill>
                  <a:srgbClr val="92D050"/>
                </a:solidFill>
              </a:rPr>
              <a:t>21:52</a:t>
            </a:r>
          </a:p>
          <a:p>
            <a:pPr marL="68580" indent="0">
              <a:buNone/>
            </a:pPr>
            <a:r>
              <a:rPr lang="cs-CZ" dirty="0"/>
              <a:t>		(vznikají v </a:t>
            </a:r>
            <a:r>
              <a:rPr lang="cs-CZ" b="1" dirty="0"/>
              <a:t>nadhrtanových 			rezonančních dutinách 				</a:t>
            </a:r>
            <a:r>
              <a:rPr lang="cs-CZ" dirty="0"/>
              <a:t>zesílením procházejícího 				základního tónu </a:t>
            </a:r>
          </a:p>
        </p:txBody>
      </p:sp>
      <p:pic>
        <p:nvPicPr>
          <p:cNvPr id="4" name="Online médium 3" title="Jak vzniká lidský hlas? – Fyzikální kaleidoskop s Janem Švecem">
            <a:hlinkClick r:id="" action="ppaction://media"/>
            <a:extLst>
              <a:ext uri="{FF2B5EF4-FFF2-40B4-BE49-F238E27FC236}">
                <a16:creationId xmlns:a16="http://schemas.microsoft.com/office/drawing/2014/main" id="{198353B1-F677-2B0C-6CD5-F311C1FBCFD6}"/>
              </a:ext>
            </a:extLst>
          </p:cNvPr>
          <p:cNvPicPr>
            <a:picLocks noRot="1" noChangeAspect="1"/>
          </p:cNvPicPr>
          <p:nvPr>
            <a:videoFile r:link="rId1"/>
          </p:nvPr>
        </p:nvPicPr>
        <p:blipFill>
          <a:blip r:embed="rId3"/>
          <a:stretch>
            <a:fillRect/>
          </a:stretch>
        </p:blipFill>
        <p:spPr>
          <a:xfrm>
            <a:off x="5796136" y="735564"/>
            <a:ext cx="2540000" cy="1435100"/>
          </a:xfrm>
          <a:prstGeom prst="rect">
            <a:avLst/>
          </a:prstGeom>
        </p:spPr>
      </p:pic>
    </p:spTree>
    <p:extLst>
      <p:ext uri="{BB962C8B-B14F-4D97-AF65-F5344CB8AC3E}">
        <p14:creationId xmlns:p14="http://schemas.microsoft.com/office/powerpoint/2010/main" val="330118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136904" cy="936104"/>
          </a:xfrm>
        </p:spPr>
        <p:txBody>
          <a:bodyPr>
            <a:normAutofit/>
          </a:bodyPr>
          <a:lstStyle/>
          <a:p>
            <a:r>
              <a:rPr lang="cs-CZ" dirty="0"/>
              <a:t>Nadhrtanové rezonanční dutiny </a:t>
            </a:r>
          </a:p>
        </p:txBody>
      </p:sp>
      <p:pic>
        <p:nvPicPr>
          <p:cNvPr id="4" name="Zástupný symbol pro obsah 3" descr="http://ucenischalupou.chytrak.cz/cesky_jazyk_2/soubory/artikulacni_ustroji_a.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1268760"/>
            <a:ext cx="4104456" cy="5040560"/>
          </a:xfrm>
          <a:prstGeom prst="rect">
            <a:avLst/>
          </a:prstGeom>
          <a:noFill/>
          <a:ln>
            <a:noFill/>
          </a:ln>
        </p:spPr>
      </p:pic>
    </p:spTree>
    <p:extLst>
      <p:ext uri="{BB962C8B-B14F-4D97-AF65-F5344CB8AC3E}">
        <p14:creationId xmlns:p14="http://schemas.microsoft.com/office/powerpoint/2010/main" val="360531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Artikulace vokálů</a:t>
            </a:r>
          </a:p>
        </p:txBody>
      </p:sp>
      <p:sp>
        <p:nvSpPr>
          <p:cNvPr id="3" name="Zástupný symbol pro obsah 2"/>
          <p:cNvSpPr>
            <a:spLocks noGrp="1"/>
          </p:cNvSpPr>
          <p:nvPr>
            <p:ph idx="1"/>
          </p:nvPr>
        </p:nvSpPr>
        <p:spPr/>
        <p:txBody>
          <a:bodyPr/>
          <a:lstStyle/>
          <a:p>
            <a:pPr algn="just"/>
            <a:r>
              <a:rPr lang="cs-CZ" dirty="0"/>
              <a:t>Při artikulaci vokálů se </a:t>
            </a:r>
            <a:r>
              <a:rPr lang="cs-CZ" b="1" dirty="0"/>
              <a:t>mění vlastnosti nejen dutiny ústní, ale</a:t>
            </a:r>
            <a:r>
              <a:rPr lang="cs-CZ" dirty="0"/>
              <a:t> i </a:t>
            </a:r>
            <a:r>
              <a:rPr lang="cs-CZ" b="1" dirty="0"/>
              <a:t>hrdelní</a:t>
            </a:r>
            <a:r>
              <a:rPr lang="cs-CZ" dirty="0"/>
              <a:t>, což je vyvoláno </a:t>
            </a:r>
            <a:r>
              <a:rPr lang="cs-CZ" b="1" dirty="0"/>
              <a:t>pohyby jazyka v rovině horizontální a vertikální a obměnou tvaru a velikosti retního otvoru</a:t>
            </a:r>
            <a:r>
              <a:rPr lang="cs-CZ" dirty="0"/>
              <a:t>.  Tyto pohyby mají za následek </a:t>
            </a:r>
            <a:r>
              <a:rPr lang="cs-CZ" b="1" dirty="0"/>
              <a:t>modifikaci nadhrtanové dutiny </a:t>
            </a:r>
            <a:r>
              <a:rPr lang="cs-CZ" dirty="0"/>
              <a:t>a to vyvolává </a:t>
            </a:r>
            <a:r>
              <a:rPr lang="cs-CZ" b="1" dirty="0"/>
              <a:t>změnu ve formantové struktuře</a:t>
            </a:r>
            <a:r>
              <a:rPr lang="cs-CZ" dirty="0"/>
              <a:t> složených tónových zvuků.</a:t>
            </a:r>
          </a:p>
        </p:txBody>
      </p:sp>
    </p:spTree>
    <p:extLst>
      <p:ext uri="{BB962C8B-B14F-4D97-AF65-F5344CB8AC3E}">
        <p14:creationId xmlns:p14="http://schemas.microsoft.com/office/powerpoint/2010/main" val="984163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Akustické spektrum </a:t>
            </a:r>
          </a:p>
        </p:txBody>
      </p:sp>
      <p:sp>
        <p:nvSpPr>
          <p:cNvPr id="3" name="Zástupný symbol pro obsah 2"/>
          <p:cNvSpPr>
            <a:spLocks noGrp="1"/>
          </p:cNvSpPr>
          <p:nvPr>
            <p:ph idx="1"/>
          </p:nvPr>
        </p:nvSpPr>
        <p:spPr/>
        <p:txBody>
          <a:bodyPr/>
          <a:lstStyle/>
          <a:p>
            <a:pPr algn="just"/>
            <a:r>
              <a:rPr lang="cs-CZ" dirty="0"/>
              <a:t>Jde o grafické znázornění  zvukového složení pomocí </a:t>
            </a:r>
            <a:r>
              <a:rPr lang="cs-CZ" b="1" dirty="0" err="1"/>
              <a:t>spektografu</a:t>
            </a:r>
            <a:r>
              <a:rPr lang="cs-CZ" dirty="0"/>
              <a:t>, což je přístroj schopen rozložit zvukovou vlnu na jednotlivé tóny, které ji tvoří, a následně ji graficky znázorní. </a:t>
            </a:r>
          </a:p>
          <a:p>
            <a:endParaRPr lang="cs-CZ" dirty="0"/>
          </a:p>
        </p:txBody>
      </p:sp>
    </p:spTree>
    <p:extLst>
      <p:ext uri="{BB962C8B-B14F-4D97-AF65-F5344CB8AC3E}">
        <p14:creationId xmlns:p14="http://schemas.microsoft.com/office/powerpoint/2010/main" val="264075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Spektogram</a:t>
            </a:r>
            <a:r>
              <a:rPr lang="cs-CZ" dirty="0"/>
              <a:t> (zachycení akustické struktury)</a:t>
            </a:r>
          </a:p>
        </p:txBody>
      </p:sp>
      <p:sp>
        <p:nvSpPr>
          <p:cNvPr id="3" name="Zástupný symbol pro obsah 2"/>
          <p:cNvSpPr>
            <a:spLocks noGrp="1"/>
          </p:cNvSpPr>
          <p:nvPr>
            <p:ph idx="1"/>
          </p:nvPr>
        </p:nvSpPr>
        <p:spPr>
          <a:xfrm>
            <a:off x="683568" y="2348880"/>
            <a:ext cx="3096344" cy="4136752"/>
          </a:xfrm>
        </p:spPr>
        <p:txBody>
          <a:bodyPr/>
          <a:lstStyle/>
          <a:p>
            <a:pPr algn="just"/>
            <a:r>
              <a:rPr lang="cs-CZ" sz="2000" dirty="0"/>
              <a:t>Akustická struktura  nejlépe vyniká na trojrozměrných </a:t>
            </a:r>
            <a:r>
              <a:rPr lang="cs-CZ" sz="2000" b="1" dirty="0" err="1"/>
              <a:t>spektogramech</a:t>
            </a:r>
            <a:endParaRPr lang="cs-CZ" sz="2000" b="1" dirty="0"/>
          </a:p>
          <a:p>
            <a:pPr marL="68580" indent="0" algn="just">
              <a:buNone/>
            </a:pPr>
            <a:endParaRPr lang="cs-CZ" sz="2000" b="1" dirty="0"/>
          </a:p>
          <a:p>
            <a:pPr algn="just"/>
            <a:r>
              <a:rPr lang="cs-CZ" sz="2000" b="1" dirty="0"/>
              <a:t>Čas</a:t>
            </a:r>
            <a:r>
              <a:rPr lang="cs-CZ" sz="2000" dirty="0"/>
              <a:t> – vodorovně (s)</a:t>
            </a:r>
          </a:p>
          <a:p>
            <a:pPr algn="just"/>
            <a:r>
              <a:rPr lang="cs-CZ" sz="2000" b="1" dirty="0"/>
              <a:t>Frekvence</a:t>
            </a:r>
            <a:r>
              <a:rPr lang="cs-CZ" sz="2000" dirty="0"/>
              <a:t> – svisle (Hz)</a:t>
            </a:r>
          </a:p>
          <a:p>
            <a:pPr algn="just"/>
            <a:r>
              <a:rPr lang="cs-CZ" sz="2000" b="1" dirty="0"/>
              <a:t>Intenzita</a:t>
            </a:r>
            <a:r>
              <a:rPr lang="cs-CZ" sz="2000" dirty="0"/>
              <a:t> - ztmavnutí</a:t>
            </a:r>
          </a:p>
          <a:p>
            <a:pPr algn="just"/>
            <a:endParaRPr lang="cs-CZ" dirty="0"/>
          </a:p>
          <a:p>
            <a:pPr algn="just"/>
            <a:endParaRPr lang="cs-CZ" dirty="0"/>
          </a:p>
        </p:txBody>
      </p:sp>
      <p:pic>
        <p:nvPicPr>
          <p:cNvPr id="4" name="Obrázek 3" descr="[audioklip]"/>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348880"/>
            <a:ext cx="4235311" cy="3920728"/>
          </a:xfrm>
          <a:prstGeom prst="rect">
            <a:avLst/>
          </a:prstGeom>
          <a:noFill/>
          <a:ln>
            <a:noFill/>
          </a:ln>
        </p:spPr>
      </p:pic>
    </p:spTree>
    <p:extLst>
      <p:ext uri="{BB962C8B-B14F-4D97-AF65-F5344CB8AC3E}">
        <p14:creationId xmlns:p14="http://schemas.microsoft.com/office/powerpoint/2010/main" val="113622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spektogram</a:t>
            </a:r>
            <a:endParaRPr lang="cs-CZ" dirty="0"/>
          </a:p>
        </p:txBody>
      </p:sp>
      <p:sp>
        <p:nvSpPr>
          <p:cNvPr id="3" name="Zástupný symbol pro obsah 2"/>
          <p:cNvSpPr>
            <a:spLocks noGrp="1"/>
          </p:cNvSpPr>
          <p:nvPr>
            <p:ph idx="1"/>
          </p:nvPr>
        </p:nvSpPr>
        <p:spPr/>
        <p:txBody>
          <a:bodyPr/>
          <a:lstStyle/>
          <a:p>
            <a:pPr algn="just"/>
            <a:r>
              <a:rPr lang="cs-CZ" b="1" dirty="0"/>
              <a:t>Je grafické znázornění </a:t>
            </a:r>
            <a:r>
              <a:rPr lang="cs-CZ" dirty="0"/>
              <a:t>zvukových složek jedné nebo několika po sobě jdoucích hlásek získané </a:t>
            </a:r>
            <a:r>
              <a:rPr lang="cs-CZ" b="1" dirty="0"/>
              <a:t>akustickou analýzou </a:t>
            </a:r>
            <a:r>
              <a:rPr lang="cs-CZ" dirty="0"/>
              <a:t>zvoleného úseku promluvy, přičemž formanty jsou ve spektru každé jednotlivé hlásky seřazeny podle frekvence.</a:t>
            </a:r>
          </a:p>
          <a:p>
            <a:r>
              <a:rPr lang="cs-CZ" dirty="0"/>
              <a:t>Může zachytit i přechodná pásma – tzv. </a:t>
            </a:r>
            <a:r>
              <a:rPr lang="cs-CZ" b="1" dirty="0" err="1"/>
              <a:t>transienty</a:t>
            </a:r>
            <a:r>
              <a:rPr lang="cs-CZ" dirty="0"/>
              <a:t>. </a:t>
            </a:r>
          </a:p>
        </p:txBody>
      </p:sp>
    </p:spTree>
    <p:extLst>
      <p:ext uri="{BB962C8B-B14F-4D97-AF65-F5344CB8AC3E}">
        <p14:creationId xmlns:p14="http://schemas.microsoft.com/office/powerpoint/2010/main" val="2644406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164</TotalTime>
  <Words>1376</Words>
  <Application>Microsoft Office PowerPoint</Application>
  <PresentationFormat>Předvádění na obrazovce (4:3)</PresentationFormat>
  <Paragraphs>129</Paragraphs>
  <Slides>39</Slides>
  <Notes>0</Notes>
  <HiddenSlides>0</HiddenSlides>
  <MMClips>2</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Calibri</vt:lpstr>
      <vt:lpstr>Century Gothic</vt:lpstr>
      <vt:lpstr>Linux Libertine</vt:lpstr>
      <vt:lpstr>Wingdings 2</vt:lpstr>
      <vt:lpstr>Austin</vt:lpstr>
      <vt:lpstr>  FONETIKA  téma: SAMOHLÁSKY  </vt:lpstr>
      <vt:lpstr>Charakteristika </vt:lpstr>
      <vt:lpstr>Kritéria třídění samohlásek</vt:lpstr>
      <vt:lpstr>Akustické hledisko 5:38</vt:lpstr>
      <vt:lpstr>Nadhrtanové rezonanční dutiny </vt:lpstr>
      <vt:lpstr>Artikulace vokálů</vt:lpstr>
      <vt:lpstr>Akustické spektrum </vt:lpstr>
      <vt:lpstr>Spektogram (zachycení akustické struktury)</vt:lpstr>
      <vt:lpstr>spektogram</vt:lpstr>
      <vt:lpstr>Druhy zvuků</vt:lpstr>
      <vt:lpstr>Frekvence (počet kmitů za 1 minutu) – základní čistý tón</vt:lpstr>
      <vt:lpstr>Tón jednoduchý a složený</vt:lpstr>
      <vt:lpstr>Tón versus šum</vt:lpstr>
      <vt:lpstr>Výška, síla a zabarvení</vt:lpstr>
      <vt:lpstr>Výška tónu </vt:lpstr>
      <vt:lpstr>Výška tónu </vt:lpstr>
      <vt:lpstr>Nové metody měření</vt:lpstr>
      <vt:lpstr>Frekvenční pásmo</vt:lpstr>
      <vt:lpstr>Frekvenční pásmo</vt:lpstr>
      <vt:lpstr>Druhy zvuků</vt:lpstr>
      <vt:lpstr>Frekvence (počet kmitů za 1 minutu) – základní čistý tón</vt:lpstr>
      <vt:lpstr>Oscilgoram vokálů a, i</vt:lpstr>
      <vt:lpstr>Barva zvuku</vt:lpstr>
      <vt:lpstr>Barva zvuku</vt:lpstr>
      <vt:lpstr>Barva</vt:lpstr>
      <vt:lpstr>Samohlásky</vt:lpstr>
      <vt:lpstr>Artikulační hledisko</vt:lpstr>
      <vt:lpstr>Horizontální posun jazyka video 1:13</vt:lpstr>
      <vt:lpstr>Prezentace aplikace PowerPoint</vt:lpstr>
      <vt:lpstr>Vertikální posun jazyka</vt:lpstr>
      <vt:lpstr>otevřenost (kvalita) mandibulární úhel (čelistní)</vt:lpstr>
      <vt:lpstr>Otevřenost – zavřenost </vt:lpstr>
      <vt:lpstr>zaokrouhlenost</vt:lpstr>
      <vt:lpstr>Trvání  - kvantita</vt:lpstr>
      <vt:lpstr>Nosovost </vt:lpstr>
      <vt:lpstr>Samohlásky orální a nazální</vt:lpstr>
      <vt:lpstr>Přízvučnost</vt:lpstr>
      <vt:lpstr>Přízvučnost a nepřízvučnost</vt:lpstr>
      <vt:lpstr>Přízvučnost a nepřízvučnost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FONETIKA  téma: SAMOHLÁSKY</dc:title>
  <dc:creator>win</dc:creator>
  <cp:lastModifiedBy>Iva Svobodová</cp:lastModifiedBy>
  <cp:revision>27</cp:revision>
  <dcterms:created xsi:type="dcterms:W3CDTF">2018-10-05T11:00:23Z</dcterms:created>
  <dcterms:modified xsi:type="dcterms:W3CDTF">2022-10-12T17:07:26Z</dcterms:modified>
</cp:coreProperties>
</file>