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77" r:id="rId6"/>
    <p:sldId id="260" r:id="rId7"/>
    <p:sldId id="262" r:id="rId8"/>
    <p:sldId id="263" r:id="rId9"/>
    <p:sldId id="264" r:id="rId10"/>
    <p:sldId id="265" r:id="rId11"/>
    <p:sldId id="266" r:id="rId12"/>
    <p:sldId id="267" r:id="rId13"/>
    <p:sldId id="261"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855403-C442-4EF0-BB9E-2E4A3B154B8F}"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cs-CZ"/>
        </a:p>
      </dgm:t>
    </dgm:pt>
    <dgm:pt modelId="{BD804D46-4D23-4B7C-8706-F90ADDDCF751}">
      <dgm:prSet phldrT="[Text]"/>
      <dgm:spPr/>
      <dgm:t>
        <a:bodyPr/>
        <a:lstStyle/>
        <a:p>
          <a:r>
            <a:rPr lang="cs-CZ" b="1" dirty="0"/>
            <a:t>Hláska</a:t>
          </a:r>
          <a:r>
            <a:rPr lang="cs-CZ" dirty="0"/>
            <a:t> (fonetika)</a:t>
          </a:r>
        </a:p>
        <a:p>
          <a:r>
            <a:rPr lang="cs-CZ" dirty="0"/>
            <a:t>- Konkrétní foném (fón)</a:t>
          </a:r>
        </a:p>
      </dgm:t>
    </dgm:pt>
    <dgm:pt modelId="{5ABB42B7-49FB-4157-9256-951E72064874}" type="parTrans" cxnId="{273D543F-5A58-4953-ACE9-07C95B1B1BA0}">
      <dgm:prSet/>
      <dgm:spPr/>
      <dgm:t>
        <a:bodyPr/>
        <a:lstStyle/>
        <a:p>
          <a:endParaRPr lang="cs-CZ"/>
        </a:p>
      </dgm:t>
    </dgm:pt>
    <dgm:pt modelId="{20594EF5-94FA-4F5B-946D-8E8D1903034D}" type="sibTrans" cxnId="{273D543F-5A58-4953-ACE9-07C95B1B1BA0}">
      <dgm:prSet/>
      <dgm:spPr/>
      <dgm:t>
        <a:bodyPr/>
        <a:lstStyle/>
        <a:p>
          <a:endParaRPr lang="cs-CZ"/>
        </a:p>
      </dgm:t>
    </dgm:pt>
    <dgm:pt modelId="{42D5D4D7-BC47-4ECD-85B8-E876F3E68044}">
      <dgm:prSet phldrT="[Text]"/>
      <dgm:spPr/>
      <dgm:t>
        <a:bodyPr/>
        <a:lstStyle/>
        <a:p>
          <a:r>
            <a:rPr lang="cs-CZ" b="1" dirty="0"/>
            <a:t>Foném</a:t>
          </a:r>
          <a:r>
            <a:rPr lang="cs-CZ" dirty="0"/>
            <a:t> </a:t>
          </a:r>
        </a:p>
        <a:p>
          <a:r>
            <a:rPr lang="cs-CZ" dirty="0"/>
            <a:t>(fonologie)</a:t>
          </a:r>
        </a:p>
      </dgm:t>
    </dgm:pt>
    <dgm:pt modelId="{03C394AD-CD76-4E8C-A831-2B81D2B47C55}" type="parTrans" cxnId="{D5F4FAC3-5871-488F-9164-0A477DEB2433}">
      <dgm:prSet/>
      <dgm:spPr/>
      <dgm:t>
        <a:bodyPr/>
        <a:lstStyle/>
        <a:p>
          <a:endParaRPr lang="cs-CZ"/>
        </a:p>
      </dgm:t>
    </dgm:pt>
    <dgm:pt modelId="{037D04BF-C139-4A40-BB98-CB9493F41AC8}" type="sibTrans" cxnId="{D5F4FAC3-5871-488F-9164-0A477DEB2433}">
      <dgm:prSet/>
      <dgm:spPr/>
      <dgm:t>
        <a:bodyPr/>
        <a:lstStyle/>
        <a:p>
          <a:endParaRPr lang="cs-CZ"/>
        </a:p>
      </dgm:t>
    </dgm:pt>
    <dgm:pt modelId="{1C1C2697-1A41-4181-9A01-8759B66B4CA3}" type="pres">
      <dgm:prSet presAssocID="{9D855403-C442-4EF0-BB9E-2E4A3B154B8F}" presName="cycle" presStyleCnt="0">
        <dgm:presLayoutVars>
          <dgm:dir/>
          <dgm:resizeHandles val="exact"/>
        </dgm:presLayoutVars>
      </dgm:prSet>
      <dgm:spPr/>
    </dgm:pt>
    <dgm:pt modelId="{469D8D7F-DD42-47D8-AC12-87A6D99A207A}" type="pres">
      <dgm:prSet presAssocID="{BD804D46-4D23-4B7C-8706-F90ADDDCF751}" presName="arrow" presStyleLbl="node1" presStyleIdx="0" presStyleCnt="2">
        <dgm:presLayoutVars>
          <dgm:bulletEnabled val="1"/>
        </dgm:presLayoutVars>
      </dgm:prSet>
      <dgm:spPr/>
    </dgm:pt>
    <dgm:pt modelId="{FE2A8B2D-9862-4132-8A9B-5CFBCB995B57}" type="pres">
      <dgm:prSet presAssocID="{42D5D4D7-BC47-4ECD-85B8-E876F3E68044}" presName="arrow" presStyleLbl="node1" presStyleIdx="1" presStyleCnt="2">
        <dgm:presLayoutVars>
          <dgm:bulletEnabled val="1"/>
        </dgm:presLayoutVars>
      </dgm:prSet>
      <dgm:spPr/>
    </dgm:pt>
  </dgm:ptLst>
  <dgm:cxnLst>
    <dgm:cxn modelId="{A9FAC20C-E1D0-4714-B61A-31B709A6D320}" type="presOf" srcId="{BD804D46-4D23-4B7C-8706-F90ADDDCF751}" destId="{469D8D7F-DD42-47D8-AC12-87A6D99A207A}" srcOrd="0" destOrd="0" presId="urn:microsoft.com/office/officeart/2005/8/layout/arrow1"/>
    <dgm:cxn modelId="{273D543F-5A58-4953-ACE9-07C95B1B1BA0}" srcId="{9D855403-C442-4EF0-BB9E-2E4A3B154B8F}" destId="{BD804D46-4D23-4B7C-8706-F90ADDDCF751}" srcOrd="0" destOrd="0" parTransId="{5ABB42B7-49FB-4157-9256-951E72064874}" sibTransId="{20594EF5-94FA-4F5B-946D-8E8D1903034D}"/>
    <dgm:cxn modelId="{AE180052-874F-4DF7-BE95-3442A53FF8DF}" type="presOf" srcId="{9D855403-C442-4EF0-BB9E-2E4A3B154B8F}" destId="{1C1C2697-1A41-4181-9A01-8759B66B4CA3}" srcOrd="0" destOrd="0" presId="urn:microsoft.com/office/officeart/2005/8/layout/arrow1"/>
    <dgm:cxn modelId="{D5F4FAC3-5871-488F-9164-0A477DEB2433}" srcId="{9D855403-C442-4EF0-BB9E-2E4A3B154B8F}" destId="{42D5D4D7-BC47-4ECD-85B8-E876F3E68044}" srcOrd="1" destOrd="0" parTransId="{03C394AD-CD76-4E8C-A831-2B81D2B47C55}" sibTransId="{037D04BF-C139-4A40-BB98-CB9493F41AC8}"/>
    <dgm:cxn modelId="{6DFB92FA-EC54-4AAE-903F-1BC587A680FC}" type="presOf" srcId="{42D5D4D7-BC47-4ECD-85B8-E876F3E68044}" destId="{FE2A8B2D-9862-4132-8A9B-5CFBCB995B57}" srcOrd="0" destOrd="0" presId="urn:microsoft.com/office/officeart/2005/8/layout/arrow1"/>
    <dgm:cxn modelId="{EA47CBC0-D6F0-4CB5-A5F6-055086435C9D}" type="presParOf" srcId="{1C1C2697-1A41-4181-9A01-8759B66B4CA3}" destId="{469D8D7F-DD42-47D8-AC12-87A6D99A207A}" srcOrd="0" destOrd="0" presId="urn:microsoft.com/office/officeart/2005/8/layout/arrow1"/>
    <dgm:cxn modelId="{AF1B0F8B-E167-46CF-A78F-9F1D94BE8171}" type="presParOf" srcId="{1C1C2697-1A41-4181-9A01-8759B66B4CA3}" destId="{FE2A8B2D-9862-4132-8A9B-5CFBCB995B5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04A82-8A7D-4D65-BB4D-6AAB2F0E4E88}" type="doc">
      <dgm:prSet loTypeId="urn:microsoft.com/office/officeart/2005/8/layout/venn1" loCatId="relationship" qsTypeId="urn:microsoft.com/office/officeart/2005/8/quickstyle/simple1" qsCatId="simple" csTypeId="urn:microsoft.com/office/officeart/2005/8/colors/accent1_2" csCatId="accent1" phldr="1"/>
      <dgm:spPr/>
    </dgm:pt>
    <dgm:pt modelId="{DAB9329F-E8E9-46AF-B780-FC9DD6345698}">
      <dgm:prSet phldrT="[Text]"/>
      <dgm:spPr/>
      <dgm:t>
        <a:bodyPr/>
        <a:lstStyle/>
        <a:p>
          <a:r>
            <a:rPr lang="cs-CZ" dirty="0"/>
            <a:t>hláska </a:t>
          </a:r>
        </a:p>
      </dgm:t>
    </dgm:pt>
    <dgm:pt modelId="{C5EB066B-EB4C-4C4C-8C96-F90418029C8A}" type="parTrans" cxnId="{3B221C77-AE52-497A-AF5D-4A2DC9214F59}">
      <dgm:prSet/>
      <dgm:spPr/>
      <dgm:t>
        <a:bodyPr/>
        <a:lstStyle/>
        <a:p>
          <a:endParaRPr lang="cs-CZ"/>
        </a:p>
      </dgm:t>
    </dgm:pt>
    <dgm:pt modelId="{087E8CA5-88C4-45C2-B8E0-8DB5B7D47ED5}" type="sibTrans" cxnId="{3B221C77-AE52-497A-AF5D-4A2DC9214F59}">
      <dgm:prSet/>
      <dgm:spPr/>
      <dgm:t>
        <a:bodyPr/>
        <a:lstStyle/>
        <a:p>
          <a:endParaRPr lang="cs-CZ"/>
        </a:p>
      </dgm:t>
    </dgm:pt>
    <dgm:pt modelId="{C6CDC299-FDCE-4F9B-9A70-AB93A8783A22}">
      <dgm:prSet phldrT="[Text]"/>
      <dgm:spPr/>
      <dgm:t>
        <a:bodyPr/>
        <a:lstStyle/>
        <a:p>
          <a:r>
            <a:rPr lang="cs-CZ" dirty="0"/>
            <a:t>foném</a:t>
          </a:r>
        </a:p>
      </dgm:t>
    </dgm:pt>
    <dgm:pt modelId="{07F14030-E01D-44DA-8F71-BEDB10788722}" type="parTrans" cxnId="{9137B905-927E-4799-8F7E-E747CD9FE706}">
      <dgm:prSet/>
      <dgm:spPr/>
      <dgm:t>
        <a:bodyPr/>
        <a:lstStyle/>
        <a:p>
          <a:endParaRPr lang="cs-CZ"/>
        </a:p>
      </dgm:t>
    </dgm:pt>
    <dgm:pt modelId="{8EAC960B-8857-4D7C-A835-BE98E9E176B2}" type="sibTrans" cxnId="{9137B905-927E-4799-8F7E-E747CD9FE706}">
      <dgm:prSet/>
      <dgm:spPr/>
      <dgm:t>
        <a:bodyPr/>
        <a:lstStyle/>
        <a:p>
          <a:endParaRPr lang="cs-CZ"/>
        </a:p>
      </dgm:t>
    </dgm:pt>
    <dgm:pt modelId="{82E4E9EC-1F49-43CD-A2F4-0C12A4EFC6C3}">
      <dgm:prSet phldrT="[Text]"/>
      <dgm:spPr/>
      <dgm:t>
        <a:bodyPr/>
        <a:lstStyle/>
        <a:p>
          <a:r>
            <a:rPr lang="cs-CZ" dirty="0"/>
            <a:t>fón</a:t>
          </a:r>
        </a:p>
      </dgm:t>
    </dgm:pt>
    <dgm:pt modelId="{967A03D7-FDE1-4EC5-A93B-3FA63E676B1E}" type="parTrans" cxnId="{A2865122-7547-4AEA-AD8A-3CED63847062}">
      <dgm:prSet/>
      <dgm:spPr/>
      <dgm:t>
        <a:bodyPr/>
        <a:lstStyle/>
        <a:p>
          <a:endParaRPr lang="cs-CZ"/>
        </a:p>
      </dgm:t>
    </dgm:pt>
    <dgm:pt modelId="{15B71BA3-124B-456A-B895-446612B451F0}" type="sibTrans" cxnId="{A2865122-7547-4AEA-AD8A-3CED63847062}">
      <dgm:prSet/>
      <dgm:spPr/>
      <dgm:t>
        <a:bodyPr/>
        <a:lstStyle/>
        <a:p>
          <a:endParaRPr lang="cs-CZ"/>
        </a:p>
      </dgm:t>
    </dgm:pt>
    <dgm:pt modelId="{0B592095-84D9-4A53-8EF4-D04A59F9F8E3}" type="pres">
      <dgm:prSet presAssocID="{79E04A82-8A7D-4D65-BB4D-6AAB2F0E4E88}" presName="compositeShape" presStyleCnt="0">
        <dgm:presLayoutVars>
          <dgm:chMax val="7"/>
          <dgm:dir/>
          <dgm:resizeHandles val="exact"/>
        </dgm:presLayoutVars>
      </dgm:prSet>
      <dgm:spPr/>
    </dgm:pt>
    <dgm:pt modelId="{53E5717E-083B-4B22-9BC5-419341B7CBB5}" type="pres">
      <dgm:prSet presAssocID="{DAB9329F-E8E9-46AF-B780-FC9DD6345698}" presName="circ1" presStyleLbl="vennNode1" presStyleIdx="0" presStyleCnt="3"/>
      <dgm:spPr/>
    </dgm:pt>
    <dgm:pt modelId="{B0FE9BF6-C99A-4BD4-9D64-7A688CE4D953}" type="pres">
      <dgm:prSet presAssocID="{DAB9329F-E8E9-46AF-B780-FC9DD6345698}" presName="circ1Tx" presStyleLbl="revTx" presStyleIdx="0" presStyleCnt="0">
        <dgm:presLayoutVars>
          <dgm:chMax val="0"/>
          <dgm:chPref val="0"/>
          <dgm:bulletEnabled val="1"/>
        </dgm:presLayoutVars>
      </dgm:prSet>
      <dgm:spPr/>
    </dgm:pt>
    <dgm:pt modelId="{5713578F-6FA0-4F25-97C0-7BE41A20379B}" type="pres">
      <dgm:prSet presAssocID="{C6CDC299-FDCE-4F9B-9A70-AB93A8783A22}" presName="circ2" presStyleLbl="vennNode1" presStyleIdx="1" presStyleCnt="3"/>
      <dgm:spPr/>
    </dgm:pt>
    <dgm:pt modelId="{FF625DCB-E4AD-453A-B86C-F29040CCC3D0}" type="pres">
      <dgm:prSet presAssocID="{C6CDC299-FDCE-4F9B-9A70-AB93A8783A22}" presName="circ2Tx" presStyleLbl="revTx" presStyleIdx="0" presStyleCnt="0">
        <dgm:presLayoutVars>
          <dgm:chMax val="0"/>
          <dgm:chPref val="0"/>
          <dgm:bulletEnabled val="1"/>
        </dgm:presLayoutVars>
      </dgm:prSet>
      <dgm:spPr/>
    </dgm:pt>
    <dgm:pt modelId="{BFCCF226-B704-4A5B-8ED6-CE623EBA9F74}" type="pres">
      <dgm:prSet presAssocID="{82E4E9EC-1F49-43CD-A2F4-0C12A4EFC6C3}" presName="circ3" presStyleLbl="vennNode1" presStyleIdx="2" presStyleCnt="3"/>
      <dgm:spPr/>
    </dgm:pt>
    <dgm:pt modelId="{97C5CBCD-D076-45BC-AA86-113E1CF94512}" type="pres">
      <dgm:prSet presAssocID="{82E4E9EC-1F49-43CD-A2F4-0C12A4EFC6C3}" presName="circ3Tx" presStyleLbl="revTx" presStyleIdx="0" presStyleCnt="0">
        <dgm:presLayoutVars>
          <dgm:chMax val="0"/>
          <dgm:chPref val="0"/>
          <dgm:bulletEnabled val="1"/>
        </dgm:presLayoutVars>
      </dgm:prSet>
      <dgm:spPr/>
    </dgm:pt>
  </dgm:ptLst>
  <dgm:cxnLst>
    <dgm:cxn modelId="{9137B905-927E-4799-8F7E-E747CD9FE706}" srcId="{79E04A82-8A7D-4D65-BB4D-6AAB2F0E4E88}" destId="{C6CDC299-FDCE-4F9B-9A70-AB93A8783A22}" srcOrd="1" destOrd="0" parTransId="{07F14030-E01D-44DA-8F71-BEDB10788722}" sibTransId="{8EAC960B-8857-4D7C-A835-BE98E9E176B2}"/>
    <dgm:cxn modelId="{01D04A10-946E-4AE8-A59B-B7BD8C4E2336}" type="presOf" srcId="{C6CDC299-FDCE-4F9B-9A70-AB93A8783A22}" destId="{5713578F-6FA0-4F25-97C0-7BE41A20379B}" srcOrd="0" destOrd="0" presId="urn:microsoft.com/office/officeart/2005/8/layout/venn1"/>
    <dgm:cxn modelId="{A2865122-7547-4AEA-AD8A-3CED63847062}" srcId="{79E04A82-8A7D-4D65-BB4D-6AAB2F0E4E88}" destId="{82E4E9EC-1F49-43CD-A2F4-0C12A4EFC6C3}" srcOrd="2" destOrd="0" parTransId="{967A03D7-FDE1-4EC5-A93B-3FA63E676B1E}" sibTransId="{15B71BA3-124B-456A-B895-446612B451F0}"/>
    <dgm:cxn modelId="{F337F941-EAC9-4786-A770-FF90C505FCA8}" type="presOf" srcId="{C6CDC299-FDCE-4F9B-9A70-AB93A8783A22}" destId="{FF625DCB-E4AD-453A-B86C-F29040CCC3D0}" srcOrd="1" destOrd="0" presId="urn:microsoft.com/office/officeart/2005/8/layout/venn1"/>
    <dgm:cxn modelId="{3E22B472-86FC-4FF5-B7F9-AE3CCBF9BE15}" type="presOf" srcId="{DAB9329F-E8E9-46AF-B780-FC9DD6345698}" destId="{53E5717E-083B-4B22-9BC5-419341B7CBB5}" srcOrd="0" destOrd="0" presId="urn:microsoft.com/office/officeart/2005/8/layout/venn1"/>
    <dgm:cxn modelId="{3B221C77-AE52-497A-AF5D-4A2DC9214F59}" srcId="{79E04A82-8A7D-4D65-BB4D-6AAB2F0E4E88}" destId="{DAB9329F-E8E9-46AF-B780-FC9DD6345698}" srcOrd="0" destOrd="0" parTransId="{C5EB066B-EB4C-4C4C-8C96-F90418029C8A}" sibTransId="{087E8CA5-88C4-45C2-B8E0-8DB5B7D47ED5}"/>
    <dgm:cxn modelId="{E3FB4F8F-C9E3-47F6-A04B-DFB385828A16}" type="presOf" srcId="{DAB9329F-E8E9-46AF-B780-FC9DD6345698}" destId="{B0FE9BF6-C99A-4BD4-9D64-7A688CE4D953}" srcOrd="1" destOrd="0" presId="urn:microsoft.com/office/officeart/2005/8/layout/venn1"/>
    <dgm:cxn modelId="{07CA67C7-A2ED-4D5A-833D-FB7FA1CDD6C0}" type="presOf" srcId="{79E04A82-8A7D-4D65-BB4D-6AAB2F0E4E88}" destId="{0B592095-84D9-4A53-8EF4-D04A59F9F8E3}" srcOrd="0" destOrd="0" presId="urn:microsoft.com/office/officeart/2005/8/layout/venn1"/>
    <dgm:cxn modelId="{B45EFFC8-39B4-4CBF-BB35-457C60EEBC31}" type="presOf" srcId="{82E4E9EC-1F49-43CD-A2F4-0C12A4EFC6C3}" destId="{97C5CBCD-D076-45BC-AA86-113E1CF94512}" srcOrd="1" destOrd="0" presId="urn:microsoft.com/office/officeart/2005/8/layout/venn1"/>
    <dgm:cxn modelId="{C66A55FC-3A48-4329-A5A3-CE50AEB4C0B1}" type="presOf" srcId="{82E4E9EC-1F49-43CD-A2F4-0C12A4EFC6C3}" destId="{BFCCF226-B704-4A5B-8ED6-CE623EBA9F74}" srcOrd="0" destOrd="0" presId="urn:microsoft.com/office/officeart/2005/8/layout/venn1"/>
    <dgm:cxn modelId="{0324CC70-0278-49D8-AE93-000C6AB85925}" type="presParOf" srcId="{0B592095-84D9-4A53-8EF4-D04A59F9F8E3}" destId="{53E5717E-083B-4B22-9BC5-419341B7CBB5}" srcOrd="0" destOrd="0" presId="urn:microsoft.com/office/officeart/2005/8/layout/venn1"/>
    <dgm:cxn modelId="{53B272FF-CC02-4CB1-9874-2AC70B2DAD07}" type="presParOf" srcId="{0B592095-84D9-4A53-8EF4-D04A59F9F8E3}" destId="{B0FE9BF6-C99A-4BD4-9D64-7A688CE4D953}" srcOrd="1" destOrd="0" presId="urn:microsoft.com/office/officeart/2005/8/layout/venn1"/>
    <dgm:cxn modelId="{91BFF281-C9F8-4E31-BDE9-D7CA25F2F41B}" type="presParOf" srcId="{0B592095-84D9-4A53-8EF4-D04A59F9F8E3}" destId="{5713578F-6FA0-4F25-97C0-7BE41A20379B}" srcOrd="2" destOrd="0" presId="urn:microsoft.com/office/officeart/2005/8/layout/venn1"/>
    <dgm:cxn modelId="{30A14A19-6C7F-4749-8D09-F70144C3ECAD}" type="presParOf" srcId="{0B592095-84D9-4A53-8EF4-D04A59F9F8E3}" destId="{FF625DCB-E4AD-453A-B86C-F29040CCC3D0}" srcOrd="3" destOrd="0" presId="urn:microsoft.com/office/officeart/2005/8/layout/venn1"/>
    <dgm:cxn modelId="{56B34372-F666-4F02-B385-E40215BCD902}" type="presParOf" srcId="{0B592095-84D9-4A53-8EF4-D04A59F9F8E3}" destId="{BFCCF226-B704-4A5B-8ED6-CE623EBA9F74}" srcOrd="4" destOrd="0" presId="urn:microsoft.com/office/officeart/2005/8/layout/venn1"/>
    <dgm:cxn modelId="{B5BC31A6-1D87-4FE5-9617-B3DD788AA4CA}" type="presParOf" srcId="{0B592095-84D9-4A53-8EF4-D04A59F9F8E3}" destId="{97C5CBCD-D076-45BC-AA86-113E1CF94512}"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D8D7F-DD42-47D8-AC12-87A6D99A207A}">
      <dsp:nvSpPr>
        <dsp:cNvPr id="0" name=""/>
        <dsp:cNvSpPr/>
      </dsp:nvSpPr>
      <dsp:spPr>
        <a:xfrm rot="16200000">
          <a:off x="142"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Hláska</a:t>
          </a:r>
          <a:r>
            <a:rPr lang="cs-CZ" sz="1100" kern="1200" dirty="0"/>
            <a:t> (fonetika)</a:t>
          </a:r>
        </a:p>
        <a:p>
          <a:pPr marL="0" lvl="0" indent="0" algn="ctr" defTabSz="488950">
            <a:lnSpc>
              <a:spcPct val="90000"/>
            </a:lnSpc>
            <a:spcBef>
              <a:spcPct val="0"/>
            </a:spcBef>
            <a:spcAft>
              <a:spcPct val="35000"/>
            </a:spcAft>
            <a:buNone/>
          </a:pPr>
          <a:r>
            <a:rPr lang="cs-CZ" sz="1100" kern="1200" dirty="0"/>
            <a:t>- Konkrétní foném (fón)</a:t>
          </a:r>
        </a:p>
      </dsp:txBody>
      <dsp:txXfrm rot="5400000">
        <a:off x="285030" y="1010655"/>
        <a:ext cx="1343036" cy="813961"/>
      </dsp:txXfrm>
    </dsp:sp>
    <dsp:sp modelId="{FE2A8B2D-9862-4132-8A9B-5CFBCB995B57}">
      <dsp:nvSpPr>
        <dsp:cNvPr id="0" name=""/>
        <dsp:cNvSpPr/>
      </dsp:nvSpPr>
      <dsp:spPr>
        <a:xfrm rot="5400000">
          <a:off x="1791408" y="603675"/>
          <a:ext cx="1627923" cy="1627923"/>
        </a:xfrm>
        <a:prstGeom prst="up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b="1" kern="1200" dirty="0"/>
            <a:t>Foném</a:t>
          </a:r>
          <a:r>
            <a:rPr lang="cs-CZ" sz="1100" kern="1200" dirty="0"/>
            <a:t> </a:t>
          </a:r>
        </a:p>
        <a:p>
          <a:pPr marL="0" lvl="0" indent="0" algn="ctr" defTabSz="488950">
            <a:lnSpc>
              <a:spcPct val="90000"/>
            </a:lnSpc>
            <a:spcBef>
              <a:spcPct val="0"/>
            </a:spcBef>
            <a:spcAft>
              <a:spcPct val="35000"/>
            </a:spcAft>
            <a:buNone/>
          </a:pPr>
          <a:r>
            <a:rPr lang="cs-CZ" sz="1100" kern="1200" dirty="0"/>
            <a:t>(fonologie)</a:t>
          </a:r>
        </a:p>
      </dsp:txBody>
      <dsp:txXfrm rot="-5400000">
        <a:off x="1791409" y="1010656"/>
        <a:ext cx="1343036" cy="8139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5717E-083B-4B22-9BC5-419341B7CBB5}">
      <dsp:nvSpPr>
        <dsp:cNvPr id="0" name=""/>
        <dsp:cNvSpPr/>
      </dsp:nvSpPr>
      <dsp:spPr>
        <a:xfrm>
          <a:off x="859154" y="35440"/>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hláska </a:t>
          </a:r>
        </a:p>
      </dsp:txBody>
      <dsp:txXfrm>
        <a:off x="1085976" y="333144"/>
        <a:ext cx="1247521" cy="765524"/>
      </dsp:txXfrm>
    </dsp:sp>
    <dsp:sp modelId="{5713578F-6FA0-4F25-97C0-7BE41A20379B}">
      <dsp:nvSpPr>
        <dsp:cNvPr id="0" name=""/>
        <dsp:cNvSpPr/>
      </dsp:nvSpPr>
      <dsp:spPr>
        <a:xfrm>
          <a:off x="1472992"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foném</a:t>
          </a:r>
        </a:p>
      </dsp:txBody>
      <dsp:txXfrm>
        <a:off x="1993265" y="1538136"/>
        <a:ext cx="1020699" cy="935640"/>
      </dsp:txXfrm>
    </dsp:sp>
    <dsp:sp modelId="{BFCCF226-B704-4A5B-8ED6-CE623EBA9F74}">
      <dsp:nvSpPr>
        <dsp:cNvPr id="0" name=""/>
        <dsp:cNvSpPr/>
      </dsp:nvSpPr>
      <dsp:spPr>
        <a:xfrm>
          <a:off x="245317" y="1098669"/>
          <a:ext cx="1701165" cy="170116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cs-CZ" sz="2500" kern="1200" dirty="0"/>
            <a:t>fón</a:t>
          </a:r>
        </a:p>
      </dsp:txBody>
      <dsp:txXfrm>
        <a:off x="405510" y="1538136"/>
        <a:ext cx="1020699" cy="93564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F3543-6B39-4CCF-A734-36E76B400FCE}" type="datetimeFigureOut">
              <a:rPr lang="cs-CZ" smtClean="0"/>
              <a:t>12.10.2022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5E59C6-4CAD-486D-AF39-A812192E4CF7}" type="slidenum">
              <a:rPr lang="cs-CZ" smtClean="0"/>
              <a:t>‹#›</a:t>
            </a:fld>
            <a:endParaRPr lang="cs-CZ"/>
          </a:p>
        </p:txBody>
      </p:sp>
    </p:spTree>
    <p:extLst>
      <p:ext uri="{BB962C8B-B14F-4D97-AF65-F5344CB8AC3E}">
        <p14:creationId xmlns:p14="http://schemas.microsoft.com/office/powerpoint/2010/main" val="131861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CD0ACAF-6818-47FE-81DE-51DCF5C844B8}" type="datetimeFigureOut">
              <a:rPr lang="cs-CZ" smtClean="0"/>
              <a:t>12.10.2022</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6F82648-A6F5-4043-ACB1-8F5B8FC27762}"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D0ACAF-6818-47FE-81DE-51DCF5C844B8}"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0ACAF-6818-47FE-81DE-51DCF5C844B8}"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CD0ACAF-6818-47FE-81DE-51DCF5C844B8}"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12.10.2022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CD0ACAF-6818-47FE-81DE-51DCF5C844B8}" type="datetimeFigureOut">
              <a:rPr lang="cs-CZ" smtClean="0"/>
              <a:t>12.10.2022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CD0ACAF-6818-47FE-81DE-51DCF5C844B8}" type="datetimeFigureOut">
              <a:rPr lang="cs-CZ" smtClean="0"/>
              <a:t>12.10.2022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0ACAF-6818-47FE-81DE-51DCF5C844B8}" type="datetimeFigureOut">
              <a:rPr lang="cs-CZ" smtClean="0"/>
              <a:t>12.10.2022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CD0ACAF-6818-47FE-81DE-51DCF5C844B8}" type="datetimeFigureOut">
              <a:rPr lang="cs-CZ" smtClean="0"/>
              <a:t>12.10.2022</a:t>
            </a:fld>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CD0ACAF-6818-47FE-81DE-51DCF5C844B8}" type="datetimeFigureOut">
              <a:rPr lang="cs-CZ" smtClean="0"/>
              <a:t>12.10.2022</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F6F82648-A6F5-4043-ACB1-8F5B8FC2776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CD0ACAF-6818-47FE-81DE-51DCF5C844B8}" type="datetimeFigureOut">
              <a:rPr lang="cs-CZ" smtClean="0"/>
              <a:t>12.10.2022</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6F82648-A6F5-4043-ACB1-8F5B8FC2776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jpeg"/><Relationship Id="rId2" Type="http://schemas.openxmlformats.org/officeDocument/2006/relationships/video" Target="https://www.youtube.com/embed/MfNqAdCKURY?feature=oembed" TargetMode="External"/><Relationship Id="rId1" Type="http://schemas.openxmlformats.org/officeDocument/2006/relationships/video" Target="https://www.youtube.com/embed/-Ka1mbYFSrU?feature=oembed" TargetMode="External"/><Relationship Id="rId6" Type="http://schemas.openxmlformats.org/officeDocument/2006/relationships/image" Target="../media/image8.jpeg"/><Relationship Id="rId5" Type="http://schemas.openxmlformats.org/officeDocument/2006/relationships/hyperlink" Target="https://www.youtube.com/watch?v=MfNqAdCKURY" TargetMode="External"/><Relationship Id="rId4" Type="http://schemas.openxmlformats.org/officeDocument/2006/relationships/hyperlink" Target="https://www.youtube.com/watch?v=-Ka1mbYFSrU"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s8c98ScpJ1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s.wikipedia.org/wiki/Vel%C3%A1rn%C3%AD_naz%C3%A1l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br>
              <a:rPr lang="cs-CZ" dirty="0"/>
            </a:br>
            <a:br>
              <a:rPr lang="cs-CZ" dirty="0"/>
            </a:br>
            <a:r>
              <a:rPr lang="cs-CZ" sz="3100" dirty="0"/>
              <a:t>FONETIKA </a:t>
            </a:r>
            <a:br>
              <a:rPr lang="cs-CZ" sz="3100" dirty="0"/>
            </a:br>
            <a:r>
              <a:rPr lang="cs-CZ" sz="3100" dirty="0"/>
              <a:t>téma:</a:t>
            </a:r>
            <a:br>
              <a:rPr lang="cs-CZ" sz="3100" dirty="0"/>
            </a:br>
            <a:r>
              <a:rPr lang="cs-CZ" sz="3100" dirty="0"/>
              <a:t>HLÁSKY A JEJICH ZÁKLADNÍ TŘÍDĚNÍ</a:t>
            </a:r>
            <a:endParaRPr lang="cs-CZ" dirty="0"/>
          </a:p>
        </p:txBody>
      </p:sp>
      <p:sp>
        <p:nvSpPr>
          <p:cNvPr id="3" name="Podnadpis 2"/>
          <p:cNvSpPr>
            <a:spLocks noGrp="1"/>
          </p:cNvSpPr>
          <p:nvPr>
            <p:ph type="subTitle" idx="1"/>
          </p:nvPr>
        </p:nvSpPr>
        <p:spPr/>
        <p:txBody>
          <a:bodyPr>
            <a:normAutofit/>
          </a:bodyPr>
          <a:lstStyle/>
          <a:p>
            <a:r>
              <a:rPr lang="cs-CZ" dirty="0"/>
              <a:t> </a:t>
            </a:r>
          </a:p>
          <a:p>
            <a:r>
              <a:rPr lang="cs-CZ" dirty="0"/>
              <a:t>(4. hodina 17. 10.20</a:t>
            </a:r>
            <a:r>
              <a:rPr lang="pt-PT" dirty="0"/>
              <a:t>2</a:t>
            </a:r>
            <a:r>
              <a:rPr lang="cs-CZ" dirty="0"/>
              <a:t>2)</a:t>
            </a:r>
            <a:endParaRPr lang="pt-PT" dirty="0"/>
          </a:p>
          <a:p>
            <a:endParaRPr lang="cs-CZ" dirty="0"/>
          </a:p>
        </p:txBody>
      </p:sp>
    </p:spTree>
    <p:extLst>
      <p:ext uri="{BB962C8B-B14F-4D97-AF65-F5344CB8AC3E}">
        <p14:creationId xmlns:p14="http://schemas.microsoft.com/office/powerpoint/2010/main" val="248891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62500" lnSpcReduction="20000"/>
          </a:bodyPr>
          <a:lstStyle/>
          <a:p>
            <a:pPr algn="just"/>
            <a:r>
              <a:rPr lang="cs-CZ" dirty="0"/>
              <a:t>Proporcionální fonologické protiklady se na základě povahy vztahu mezi členy protikladu dají rozdělit takto:</a:t>
            </a:r>
          </a:p>
          <a:p>
            <a:pPr algn="just"/>
            <a:r>
              <a:rPr lang="cs-CZ" b="1" dirty="0">
                <a:solidFill>
                  <a:srgbClr val="92D050"/>
                </a:solidFill>
              </a:rPr>
              <a:t>PRIVATIVNÍ  OPOZICE </a:t>
            </a:r>
            <a:r>
              <a:rPr lang="cs-CZ" dirty="0"/>
              <a:t>– jeden člen se vyznačuje přítomností, druhý nepřítomností fonologické vlastnosti, která protiklad vytváří (v češtině v protikladu /t/ × /d/ je foném /t/ charakterizován nepřítomností znělosti, foném /d/ přítomností znělosti. V portugalštině </a:t>
            </a:r>
            <a:r>
              <a:rPr lang="pt-PT" b="1" dirty="0"/>
              <a:t>a X </a:t>
            </a:r>
            <a:r>
              <a:rPr lang="cs-CZ" b="1" dirty="0"/>
              <a:t> </a:t>
            </a:r>
            <a:r>
              <a:rPr lang="pt-PT" b="1" dirty="0"/>
              <a:t>ã</a:t>
            </a:r>
            <a:r>
              <a:rPr lang="cs-CZ" b="1" dirty="0"/>
              <a:t> </a:t>
            </a:r>
            <a:r>
              <a:rPr lang="cs-CZ" dirty="0"/>
              <a:t>(nepřítomnost vs. přítomnost </a:t>
            </a:r>
            <a:r>
              <a:rPr lang="cs-CZ" dirty="0" err="1"/>
              <a:t>nazality</a:t>
            </a:r>
            <a:r>
              <a:rPr lang="cs-CZ" dirty="0"/>
              <a:t>).</a:t>
            </a:r>
          </a:p>
          <a:p>
            <a:pPr algn="just"/>
            <a:r>
              <a:rPr lang="cs-CZ" b="1" dirty="0">
                <a:solidFill>
                  <a:srgbClr val="92D050"/>
                </a:solidFill>
              </a:rPr>
              <a:t>GRADUÁLNÍ OPOZICE</a:t>
            </a:r>
            <a:r>
              <a:rPr lang="cs-CZ" dirty="0"/>
              <a:t> – jednotlivé členy protikladu se liší různým stupněm zastoupení fonologické vlastnosti, která protiklad vytváří (např. portugalské fonémy /</a:t>
            </a:r>
            <a:r>
              <a:rPr lang="cs-CZ" dirty="0">
                <a:latin typeface="Calibri"/>
                <a:cs typeface="Calibri"/>
              </a:rPr>
              <a:t>ǝ</a:t>
            </a:r>
            <a:r>
              <a:rPr lang="cs-CZ" dirty="0"/>
              <a:t>/ × /e/ × /</a:t>
            </a:r>
            <a:r>
              <a:rPr lang="el-GR" dirty="0">
                <a:latin typeface="Calibri"/>
                <a:cs typeface="Calibri"/>
              </a:rPr>
              <a:t>ὲ</a:t>
            </a:r>
            <a:r>
              <a:rPr lang="cs-CZ" dirty="0"/>
              <a:t>/ se liší v míře otevřenosti při jejich vyslovování): de</a:t>
            </a:r>
            <a:r>
              <a:rPr lang="pt-PT" dirty="0"/>
              <a:t> x  dê </a:t>
            </a:r>
            <a:r>
              <a:rPr lang="cs-CZ" b="1" dirty="0"/>
              <a:t>/</a:t>
            </a:r>
            <a:r>
              <a:rPr lang="cs-CZ" b="1" dirty="0">
                <a:latin typeface="Calibri"/>
                <a:cs typeface="Calibri"/>
              </a:rPr>
              <a:t>ǝ</a:t>
            </a:r>
            <a:r>
              <a:rPr lang="cs-CZ" b="1" dirty="0"/>
              <a:t>/ × /e/ </a:t>
            </a:r>
            <a:r>
              <a:rPr lang="pt-PT" dirty="0"/>
              <a:t>,fecho x fecho,</a:t>
            </a:r>
            <a:r>
              <a:rPr lang="cs-CZ" dirty="0"/>
              <a:t> </a:t>
            </a:r>
            <a:r>
              <a:rPr lang="cs-CZ" b="1" dirty="0"/>
              <a:t>/e/ × /</a:t>
            </a:r>
            <a:r>
              <a:rPr lang="el-GR" b="1" dirty="0">
                <a:latin typeface="Calibri"/>
                <a:cs typeface="Calibri"/>
              </a:rPr>
              <a:t>ὲ</a:t>
            </a:r>
            <a:r>
              <a:rPr lang="cs-CZ" b="1" dirty="0"/>
              <a:t>/</a:t>
            </a:r>
            <a:r>
              <a:rPr lang="pt-PT" dirty="0"/>
              <a:t> para x para </a:t>
            </a:r>
            <a:r>
              <a:rPr lang="cs-CZ" dirty="0"/>
              <a:t>/</a:t>
            </a:r>
            <a:r>
              <a:rPr lang="pt-PT" dirty="0"/>
              <a:t>a</a:t>
            </a:r>
            <a:r>
              <a:rPr lang="cs-CZ" dirty="0"/>
              <a:t>/ × /</a:t>
            </a:r>
            <a:r>
              <a:rPr lang="pt-PT" dirty="0">
                <a:latin typeface="Calibri"/>
                <a:cs typeface="Calibri"/>
              </a:rPr>
              <a:t>a</a:t>
            </a:r>
            <a:r>
              <a:rPr lang="cs-CZ" dirty="0"/>
              <a:t>/ </a:t>
            </a:r>
          </a:p>
          <a:p>
            <a:pPr algn="just"/>
            <a:r>
              <a:rPr lang="cs-CZ" b="1" dirty="0" err="1">
                <a:solidFill>
                  <a:srgbClr val="92D050"/>
                </a:solidFill>
              </a:rPr>
              <a:t>EKVIPOLENTNÍ</a:t>
            </a:r>
            <a:r>
              <a:rPr lang="cs-CZ" b="1" dirty="0">
                <a:solidFill>
                  <a:srgbClr val="92D050"/>
                </a:solidFill>
              </a:rPr>
              <a:t> OPOZICE </a:t>
            </a:r>
            <a:r>
              <a:rPr lang="cs-CZ" dirty="0"/>
              <a:t>– jednotlivé členy protikladu stojí na stejné úrovni (jsou rovnocenné) z hlediska fonologické vlastnosti, která protiklad vytváří (např. české fonémy /p/ × /t/ × /k/ jsou všechny charakterizovány nepřítomností znělosti, francouzské a polské fonémy /ę/ × /ǫ/ jsou oba charakterizovány přítomností nosovosti).</a:t>
            </a:r>
          </a:p>
        </p:txBody>
      </p:sp>
    </p:spTree>
    <p:extLst>
      <p:ext uri="{BB962C8B-B14F-4D97-AF65-F5344CB8AC3E}">
        <p14:creationId xmlns:p14="http://schemas.microsoft.com/office/powerpoint/2010/main" val="103005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stálost</a:t>
            </a:r>
          </a:p>
        </p:txBody>
      </p:sp>
      <p:sp>
        <p:nvSpPr>
          <p:cNvPr id="3" name="Zástupný symbol pro obsah 2"/>
          <p:cNvSpPr>
            <a:spLocks noGrp="1"/>
          </p:cNvSpPr>
          <p:nvPr>
            <p:ph idx="1"/>
          </p:nvPr>
        </p:nvSpPr>
        <p:spPr/>
        <p:txBody>
          <a:bodyPr>
            <a:normAutofit lnSpcReduction="10000"/>
          </a:bodyPr>
          <a:lstStyle/>
          <a:p>
            <a:r>
              <a:rPr lang="cs-CZ" dirty="0"/>
              <a:t>U fonologických protikladů lze dále rozlišit jejich </a:t>
            </a:r>
            <a:r>
              <a:rPr lang="cs-CZ" b="1" dirty="0"/>
              <a:t>stálost</a:t>
            </a:r>
            <a:r>
              <a:rPr lang="cs-CZ" dirty="0"/>
              <a:t> (to jsou </a:t>
            </a:r>
            <a:r>
              <a:rPr lang="cs-CZ" b="1" dirty="0"/>
              <a:t>konstantní protiklady</a:t>
            </a:r>
            <a:r>
              <a:rPr lang="cs-CZ" dirty="0"/>
              <a:t>) a </a:t>
            </a:r>
            <a:r>
              <a:rPr lang="cs-CZ" b="1" dirty="0"/>
              <a:t>zrušitelnost</a:t>
            </a:r>
            <a:r>
              <a:rPr lang="cs-CZ" dirty="0"/>
              <a:t> (</a:t>
            </a:r>
            <a:r>
              <a:rPr lang="cs-CZ" b="1" dirty="0" err="1"/>
              <a:t>neutralizovatelné</a:t>
            </a:r>
            <a:r>
              <a:rPr lang="cs-CZ" dirty="0"/>
              <a:t> protiklady). </a:t>
            </a:r>
          </a:p>
          <a:p>
            <a:r>
              <a:rPr lang="cs-CZ" b="1" dirty="0"/>
              <a:t>Konstantní protiklady </a:t>
            </a:r>
            <a:r>
              <a:rPr lang="cs-CZ" dirty="0"/>
              <a:t>jsou možné ve všech postaveních v daném jazyce, </a:t>
            </a:r>
          </a:p>
          <a:p>
            <a:r>
              <a:rPr lang="cs-CZ" b="1" dirty="0" err="1"/>
              <a:t>Neutralizovatelné</a:t>
            </a:r>
            <a:r>
              <a:rPr lang="cs-CZ" b="1" dirty="0"/>
              <a:t> protiklady </a:t>
            </a:r>
            <a:r>
              <a:rPr lang="cs-CZ" dirty="0"/>
              <a:t>v některých postaveních zanikají. </a:t>
            </a:r>
          </a:p>
          <a:p>
            <a:r>
              <a:rPr lang="cs-CZ" dirty="0" err="1"/>
              <a:t>Např</a:t>
            </a:r>
            <a:r>
              <a:rPr lang="cs-CZ" dirty="0"/>
              <a:t>: (</a:t>
            </a:r>
            <a:r>
              <a:rPr lang="cs-CZ" i="1" dirty="0"/>
              <a:t>plot</a:t>
            </a:r>
            <a:r>
              <a:rPr lang="cs-CZ" dirty="0"/>
              <a:t> a </a:t>
            </a:r>
            <a:r>
              <a:rPr lang="cs-CZ" i="1" dirty="0"/>
              <a:t>plod, ploty, plody)</a:t>
            </a:r>
            <a:endParaRPr lang="cs-CZ" dirty="0"/>
          </a:p>
          <a:p>
            <a:endParaRPr lang="cs-CZ" dirty="0"/>
          </a:p>
          <a:p>
            <a:endParaRPr lang="cs-CZ" dirty="0"/>
          </a:p>
        </p:txBody>
      </p:sp>
    </p:spTree>
    <p:extLst>
      <p:ext uri="{BB962C8B-B14F-4D97-AF65-F5344CB8AC3E}">
        <p14:creationId xmlns:p14="http://schemas.microsoft.com/office/powerpoint/2010/main" val="106336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 </a:t>
            </a:r>
          </a:p>
        </p:txBody>
      </p:sp>
      <p:sp>
        <p:nvSpPr>
          <p:cNvPr id="3" name="Zástupný symbol pro obsah 2"/>
          <p:cNvSpPr>
            <a:spLocks noGrp="1"/>
          </p:cNvSpPr>
          <p:nvPr>
            <p:ph idx="1"/>
          </p:nvPr>
        </p:nvSpPr>
        <p:spPr/>
        <p:txBody>
          <a:bodyPr>
            <a:normAutofit lnSpcReduction="10000"/>
          </a:bodyPr>
          <a:lstStyle/>
          <a:p>
            <a:pPr algn="just"/>
            <a:r>
              <a:rPr lang="cs-CZ" b="1" dirty="0"/>
              <a:t>Hláska</a:t>
            </a:r>
            <a:r>
              <a:rPr lang="cs-CZ" dirty="0"/>
              <a:t> je základní jednotka (segment) </a:t>
            </a:r>
            <a:r>
              <a:rPr lang="cs-CZ" b="1" dirty="0"/>
              <a:t>zvukové stránky řeči</a:t>
            </a:r>
            <a:r>
              <a:rPr lang="cs-CZ" dirty="0"/>
              <a:t>.</a:t>
            </a:r>
          </a:p>
          <a:p>
            <a:pPr algn="just"/>
            <a:r>
              <a:rPr lang="cs-CZ" dirty="0"/>
              <a:t>Při tvoření (artikulaci) </a:t>
            </a:r>
            <a:r>
              <a:rPr lang="cs-CZ" b="1" dirty="0"/>
              <a:t>hlásek vychází z plic vzduchový proud do hlasových orgánů (mluvidla), v nichž se vytváří lidský hlas. </a:t>
            </a:r>
            <a:r>
              <a:rPr lang="cs-CZ" dirty="0"/>
              <a:t>Z hlasivek postupuje výdechový proud do artikulačních orgánů (resonanční ústní, popř. nosní dutina, jazyk, měkké a tvrdé patro, dásně, zuby a rty).</a:t>
            </a:r>
          </a:p>
          <a:p>
            <a:endParaRPr lang="cs-CZ" dirty="0"/>
          </a:p>
        </p:txBody>
      </p:sp>
    </p:spTree>
    <p:extLst>
      <p:ext uri="{BB962C8B-B14F-4D97-AF65-F5344CB8AC3E}">
        <p14:creationId xmlns:p14="http://schemas.microsoft.com/office/powerpoint/2010/main" val="88160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Hláska a dvojí vnímání pojmu </a:t>
            </a:r>
            <a:r>
              <a:rPr lang="cs-CZ" sz="2700" dirty="0"/>
              <a:t> podle: </a:t>
            </a:r>
            <a:r>
              <a:rPr lang="cs-CZ" sz="2000" dirty="0">
                <a:solidFill>
                  <a:srgbClr val="FF0000"/>
                </a:solidFill>
              </a:rPr>
              <a:t>Krčmová  (2006), Čechová (2000)</a:t>
            </a:r>
            <a:endParaRPr lang="cs-CZ" sz="2700"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algn="just"/>
            <a:r>
              <a:rPr lang="cs-CZ" dirty="0"/>
              <a:t>Pojem „hláska“ lze </a:t>
            </a:r>
            <a:r>
              <a:rPr lang="cs-CZ" b="1" dirty="0"/>
              <a:t>chápat dvojím způsobem</a:t>
            </a:r>
            <a:r>
              <a:rPr lang="cs-CZ" dirty="0"/>
              <a:t>, a to buď jako konkrétní zvuk (</a:t>
            </a:r>
            <a:r>
              <a:rPr lang="cs-CZ" b="1" dirty="0"/>
              <a:t>fón</a:t>
            </a:r>
            <a:r>
              <a:rPr lang="cs-CZ" dirty="0"/>
              <a:t>), nebo jako abstraktní funkční jednotku jazyka (</a:t>
            </a:r>
            <a:r>
              <a:rPr lang="cs-CZ" b="1" dirty="0"/>
              <a:t>foném</a:t>
            </a:r>
            <a:r>
              <a:rPr lang="cs-CZ" dirty="0"/>
              <a:t>).</a:t>
            </a:r>
          </a:p>
          <a:p>
            <a:pPr algn="just"/>
            <a:r>
              <a:rPr lang="cs-CZ" b="1" dirty="0"/>
              <a:t>Fón</a:t>
            </a:r>
            <a:r>
              <a:rPr lang="cs-CZ" dirty="0"/>
              <a:t> je </a:t>
            </a:r>
            <a:r>
              <a:rPr lang="cs-CZ" b="1" dirty="0"/>
              <a:t>konkrétní zvuk představující určitou hlásku</a:t>
            </a:r>
            <a:r>
              <a:rPr lang="cs-CZ" dirty="0"/>
              <a:t>, jehož tvorbou a fyzikálními vlastnosti se zabývá </a:t>
            </a:r>
            <a:r>
              <a:rPr lang="cs-CZ" b="1" dirty="0"/>
              <a:t>FONETIKA</a:t>
            </a:r>
            <a:r>
              <a:rPr lang="cs-CZ" dirty="0"/>
              <a:t>.</a:t>
            </a:r>
          </a:p>
          <a:p>
            <a:pPr algn="just"/>
            <a:r>
              <a:rPr lang="cs-CZ" b="1" dirty="0"/>
              <a:t>Foném</a:t>
            </a:r>
            <a:r>
              <a:rPr lang="cs-CZ" dirty="0"/>
              <a:t> je </a:t>
            </a:r>
            <a:r>
              <a:rPr lang="cs-CZ" b="1" dirty="0"/>
              <a:t>abstraktní označení pro hlásku</a:t>
            </a:r>
            <a:r>
              <a:rPr lang="cs-CZ" dirty="0"/>
              <a:t>. Byl zaveden proto, že jednotlivé hlásky se mohou vlivem okolností vyslovovat nekonečně velkým množstvím způsobů. Fonémy je možné od sebe odlišit podle určitých podstatných znaků, které zároveň rozlišují význam slov. Fonémy, jejich funkcí a popisem rozdílů mezi nimi se zabývá </a:t>
            </a:r>
            <a:r>
              <a:rPr lang="cs-CZ" b="1" dirty="0"/>
              <a:t>FONOLOGIE</a:t>
            </a:r>
            <a:r>
              <a:rPr lang="cs-CZ" dirty="0"/>
              <a:t>.</a:t>
            </a:r>
          </a:p>
          <a:p>
            <a:endParaRPr lang="cs-CZ" dirty="0"/>
          </a:p>
        </p:txBody>
      </p:sp>
    </p:spTree>
    <p:extLst>
      <p:ext uri="{BB962C8B-B14F-4D97-AF65-F5344CB8AC3E}">
        <p14:creationId xmlns:p14="http://schemas.microsoft.com/office/powerpoint/2010/main" val="390440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DĚLENÍ HLÁSEK V PORTUGALŠTINĚ </a:t>
            </a:r>
          </a:p>
        </p:txBody>
      </p:sp>
      <p:sp>
        <p:nvSpPr>
          <p:cNvPr id="3" name="Zástupný symbol pro obsah 2"/>
          <p:cNvSpPr>
            <a:spLocks noGrp="1"/>
          </p:cNvSpPr>
          <p:nvPr>
            <p:ph idx="1"/>
          </p:nvPr>
        </p:nvSpPr>
        <p:spPr/>
        <p:txBody>
          <a:bodyPr/>
          <a:lstStyle/>
          <a:p>
            <a:r>
              <a:rPr lang="cs-CZ" sz="2800" b="1" dirty="0"/>
              <a:t>3 ZÁKLADNÍ SKUPINY: </a:t>
            </a:r>
          </a:p>
          <a:p>
            <a:endParaRPr lang="cs-CZ" sz="2800" b="1" dirty="0"/>
          </a:p>
          <a:p>
            <a:pPr lvl="1"/>
            <a:r>
              <a:rPr lang="cs-CZ" b="1" dirty="0"/>
              <a:t>SAMOHLÁSKY - </a:t>
            </a:r>
            <a:r>
              <a:rPr lang="cs-CZ" b="1" i="1" dirty="0" err="1"/>
              <a:t>vogais</a:t>
            </a:r>
            <a:endParaRPr lang="cs-CZ" b="1" i="1" dirty="0"/>
          </a:p>
          <a:p>
            <a:pPr lvl="1"/>
            <a:r>
              <a:rPr lang="cs-CZ" b="1" dirty="0"/>
              <a:t>SOUHLÁSKY - </a:t>
            </a:r>
            <a:r>
              <a:rPr lang="cs-CZ" b="1" i="1" dirty="0" err="1"/>
              <a:t>consoantes</a:t>
            </a:r>
            <a:endParaRPr lang="cs-CZ" b="1" i="1" dirty="0"/>
          </a:p>
          <a:p>
            <a:pPr lvl="1"/>
            <a:r>
              <a:rPr lang="cs-CZ" b="1" dirty="0"/>
              <a:t>POLOSAMOHLÁSKY – </a:t>
            </a:r>
            <a:r>
              <a:rPr lang="cs-CZ" b="1" i="1" dirty="0" err="1"/>
              <a:t>semivogais</a:t>
            </a:r>
            <a:endParaRPr lang="cs-CZ" b="1" i="1" dirty="0"/>
          </a:p>
          <a:p>
            <a:pPr lvl="2"/>
            <a:r>
              <a:rPr lang="cs-CZ" b="1" i="1" dirty="0"/>
              <a:t>(</a:t>
            </a:r>
            <a:r>
              <a:rPr lang="cs-CZ" b="1" dirty="0"/>
              <a:t>pro polosamohlásky existují i jiné termíny: </a:t>
            </a:r>
            <a:r>
              <a:rPr lang="cs-CZ" b="1" i="1" dirty="0" err="1"/>
              <a:t>polosouhláska</a:t>
            </a:r>
            <a:r>
              <a:rPr lang="cs-CZ" b="1" i="1" dirty="0"/>
              <a:t> (</a:t>
            </a:r>
            <a:r>
              <a:rPr lang="cs-CZ" b="1" i="1" dirty="0" err="1"/>
              <a:t>semiconsoante</a:t>
            </a:r>
            <a:r>
              <a:rPr lang="cs-CZ" b="1" i="1" dirty="0"/>
              <a:t>) nebo anglické termíny </a:t>
            </a:r>
            <a:r>
              <a:rPr lang="cs-CZ" b="1" i="1" dirty="0" err="1"/>
              <a:t>glide</a:t>
            </a:r>
            <a:r>
              <a:rPr lang="cs-CZ" b="1" i="1" dirty="0"/>
              <a:t> a </a:t>
            </a:r>
            <a:r>
              <a:rPr lang="cs-CZ" b="1" i="1" dirty="0" err="1"/>
              <a:t>aproximanta</a:t>
            </a:r>
            <a:r>
              <a:rPr lang="cs-CZ" b="1" i="1" dirty="0"/>
              <a:t>)</a:t>
            </a:r>
          </a:p>
        </p:txBody>
      </p:sp>
    </p:spTree>
    <p:extLst>
      <p:ext uri="{BB962C8B-B14F-4D97-AF65-F5344CB8AC3E}">
        <p14:creationId xmlns:p14="http://schemas.microsoft.com/office/powerpoint/2010/main" val="379058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Samohlásky </a:t>
            </a:r>
          </a:p>
        </p:txBody>
      </p:sp>
      <p:sp>
        <p:nvSpPr>
          <p:cNvPr id="3" name="Zástupný symbol pro obsah 2"/>
          <p:cNvSpPr>
            <a:spLocks noGrp="1"/>
          </p:cNvSpPr>
          <p:nvPr>
            <p:ph idx="1"/>
          </p:nvPr>
        </p:nvSpPr>
        <p:spPr>
          <a:xfrm>
            <a:off x="1043492" y="2323652"/>
            <a:ext cx="7056900" cy="3769644"/>
          </a:xfrm>
        </p:spPr>
        <p:txBody>
          <a:bodyPr/>
          <a:lstStyle/>
          <a:p>
            <a:r>
              <a:rPr lang="cs-CZ" dirty="0"/>
              <a:t>Mají tónovou podstatu s největším uvolněním průchodu hláskovacím traktem</a:t>
            </a:r>
          </a:p>
          <a:p>
            <a:r>
              <a:rPr lang="cs-CZ" dirty="0"/>
              <a:t>Jsou jádrem slabiky</a:t>
            </a:r>
          </a:p>
          <a:p>
            <a:endParaRPr lang="cs-CZ" dirty="0"/>
          </a:p>
          <a:p>
            <a:endParaRPr lang="cs-CZ" dirty="0"/>
          </a:p>
        </p:txBody>
      </p:sp>
      <p:pic>
        <p:nvPicPr>
          <p:cNvPr id="4" name="Obrázek 3" descr="SamohlÃ¡ska [e]"/>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645024"/>
            <a:ext cx="3024336" cy="2277482"/>
          </a:xfrm>
          <a:prstGeom prst="rect">
            <a:avLst/>
          </a:prstGeom>
          <a:noFill/>
          <a:ln>
            <a:noFill/>
          </a:ln>
        </p:spPr>
      </p:pic>
    </p:spTree>
    <p:extLst>
      <p:ext uri="{BB962C8B-B14F-4D97-AF65-F5344CB8AC3E}">
        <p14:creationId xmlns:p14="http://schemas.microsoft.com/office/powerpoint/2010/main" val="144110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souhlásky</a:t>
            </a:r>
          </a:p>
        </p:txBody>
      </p:sp>
      <p:sp>
        <p:nvSpPr>
          <p:cNvPr id="3" name="Zástupný symbol pro obsah 2"/>
          <p:cNvSpPr>
            <a:spLocks noGrp="1"/>
          </p:cNvSpPr>
          <p:nvPr>
            <p:ph idx="1"/>
          </p:nvPr>
        </p:nvSpPr>
        <p:spPr/>
        <p:txBody>
          <a:bodyPr/>
          <a:lstStyle/>
          <a:p>
            <a:r>
              <a:rPr lang="cs-CZ" dirty="0"/>
              <a:t>Zvukovou podstatou je </a:t>
            </a:r>
            <a:r>
              <a:rPr lang="cs-CZ" b="1" dirty="0"/>
              <a:t>šum</a:t>
            </a:r>
            <a:r>
              <a:rPr lang="cs-CZ" dirty="0"/>
              <a:t>, doprovázený větší či menší přítomností tónu</a:t>
            </a:r>
          </a:p>
          <a:p>
            <a:r>
              <a:rPr lang="cs-CZ" dirty="0"/>
              <a:t>Na různých místech se v nadhrtanových dutinách vytvářejí </a:t>
            </a:r>
            <a:r>
              <a:rPr lang="cs-CZ" b="1" dirty="0"/>
              <a:t>překážky</a:t>
            </a:r>
          </a:p>
          <a:p>
            <a:r>
              <a:rPr lang="cs-CZ" dirty="0"/>
              <a:t>Netvoří jádro slabiky (i když v češtině je výjimka l, r, m (vlak, krk, sedm).</a:t>
            </a:r>
          </a:p>
        </p:txBody>
      </p:sp>
    </p:spTree>
    <p:extLst>
      <p:ext uri="{BB962C8B-B14F-4D97-AF65-F5344CB8AC3E}">
        <p14:creationId xmlns:p14="http://schemas.microsoft.com/office/powerpoint/2010/main" val="332767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416942" cy="1125382"/>
          </a:xfrm>
        </p:spPr>
        <p:txBody>
          <a:bodyPr>
            <a:normAutofit fontScale="90000"/>
          </a:bodyPr>
          <a:lstStyle/>
          <a:p>
            <a:r>
              <a:rPr lang="cs-CZ" dirty="0"/>
              <a:t>Souhlásky – překážka v průchodu hláskovacím traktem</a:t>
            </a:r>
          </a:p>
        </p:txBody>
      </p:sp>
      <p:pic>
        <p:nvPicPr>
          <p:cNvPr id="4" name="Zástupný symbol pro obsah 3" descr="https://upload.wikimedia.org/wikipedia/commons/1/13/Mluvidla.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2305" y="2924944"/>
            <a:ext cx="2205639" cy="2331467"/>
          </a:xfrm>
          <a:prstGeom prst="rect">
            <a:avLst/>
          </a:prstGeom>
          <a:noFill/>
          <a:ln>
            <a:noFill/>
          </a:ln>
        </p:spPr>
      </p:pic>
      <p:sp>
        <p:nvSpPr>
          <p:cNvPr id="5" name="Šipka dolů 4"/>
          <p:cNvSpPr/>
          <p:nvPr/>
        </p:nvSpPr>
        <p:spPr>
          <a:xfrm>
            <a:off x="1856405" y="2975208"/>
            <a:ext cx="242316" cy="834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1104195" y="4242197"/>
            <a:ext cx="84924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Artikulace konstrikti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987019"/>
            <a:ext cx="1905000" cy="2781300"/>
          </a:xfrm>
          <a:prstGeom prst="rect">
            <a:avLst/>
          </a:prstGeom>
          <a:noFill/>
          <a:extLst>
            <a:ext uri="{909E8E84-426E-40DD-AFC4-6F175D3DCCD1}">
              <a14:hiddenFill xmlns:a14="http://schemas.microsoft.com/office/drawing/2010/main">
                <a:solidFill>
                  <a:srgbClr val="FFFFFF"/>
                </a:solidFill>
              </a14:hiddenFill>
            </a:ext>
          </a:extLst>
        </p:spPr>
      </p:pic>
      <p:pic>
        <p:nvPicPr>
          <p:cNvPr id="3" name="Obrázek 2" descr="SamohlÃ¡ska [e]">
            <a:extLst>
              <a:ext uri="{FF2B5EF4-FFF2-40B4-BE49-F238E27FC236}">
                <a16:creationId xmlns:a16="http://schemas.microsoft.com/office/drawing/2014/main" id="{0D140383-7461-4B54-A6A8-0B5DFE3CD3D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555433" y="3047237"/>
            <a:ext cx="1905000" cy="1533891"/>
          </a:xfrm>
          <a:prstGeom prst="rect">
            <a:avLst/>
          </a:prstGeom>
          <a:noFill/>
          <a:ln>
            <a:noFill/>
          </a:ln>
        </p:spPr>
      </p:pic>
      <p:sp>
        <p:nvSpPr>
          <p:cNvPr id="8" name="Obdélník 7">
            <a:extLst>
              <a:ext uri="{FF2B5EF4-FFF2-40B4-BE49-F238E27FC236}">
                <a16:creationId xmlns:a16="http://schemas.microsoft.com/office/drawing/2014/main" id="{0B17EE08-00E9-47E7-A7BC-F54D193F43D1}"/>
              </a:ext>
            </a:extLst>
          </p:cNvPr>
          <p:cNvSpPr/>
          <p:nvPr/>
        </p:nvSpPr>
        <p:spPr>
          <a:xfrm>
            <a:off x="4618858" y="2708919"/>
            <a:ext cx="1696614" cy="287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souhlásky</a:t>
            </a:r>
          </a:p>
        </p:txBody>
      </p:sp>
      <p:sp>
        <p:nvSpPr>
          <p:cNvPr id="9" name="Obdélník 8">
            <a:extLst>
              <a:ext uri="{FF2B5EF4-FFF2-40B4-BE49-F238E27FC236}">
                <a16:creationId xmlns:a16="http://schemas.microsoft.com/office/drawing/2014/main" id="{9C03F9D1-5F7B-40D5-95E6-75980EDE69F6}"/>
              </a:ext>
            </a:extLst>
          </p:cNvPr>
          <p:cNvSpPr/>
          <p:nvPr/>
        </p:nvSpPr>
        <p:spPr>
          <a:xfrm>
            <a:off x="6837040" y="2727606"/>
            <a:ext cx="1479376" cy="287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samohlásky</a:t>
            </a:r>
          </a:p>
        </p:txBody>
      </p:sp>
      <p:cxnSp>
        <p:nvCxnSpPr>
          <p:cNvPr id="12" name="Přímá spojnice se šipkou 11">
            <a:extLst>
              <a:ext uri="{FF2B5EF4-FFF2-40B4-BE49-F238E27FC236}">
                <a16:creationId xmlns:a16="http://schemas.microsoft.com/office/drawing/2014/main" id="{EC8351A3-A70A-438D-BB3B-07DC3FF5189C}"/>
              </a:ext>
            </a:extLst>
          </p:cNvPr>
          <p:cNvCxnSpPr>
            <a:cxnSpLocks/>
          </p:cNvCxnSpPr>
          <p:nvPr/>
        </p:nvCxnSpPr>
        <p:spPr>
          <a:xfrm>
            <a:off x="4042792" y="2704629"/>
            <a:ext cx="1249288" cy="115717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C36DE330-A26A-4356-A8BF-53104440B49C}"/>
              </a:ext>
            </a:extLst>
          </p:cNvPr>
          <p:cNvCxnSpPr>
            <a:cxnSpLocks/>
          </p:cNvCxnSpPr>
          <p:nvPr/>
        </p:nvCxnSpPr>
        <p:spPr>
          <a:xfrm>
            <a:off x="6329639" y="2712819"/>
            <a:ext cx="1014801" cy="10735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92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2323651"/>
            <a:ext cx="6840760" cy="4084619"/>
          </a:xfrm>
        </p:spPr>
        <p:txBody>
          <a:bodyPr/>
          <a:lstStyle/>
          <a:p>
            <a:pPr algn="just"/>
            <a:r>
              <a:rPr lang="cs-CZ" dirty="0"/>
              <a:t>Přibližují se výslovností samohláskám, ale na rozdíl od nich nemohou být nositelem přízvuku a nikdy se nedistribuují samostatně </a:t>
            </a:r>
          </a:p>
          <a:p>
            <a:pPr marL="68580" indent="0">
              <a:buNone/>
            </a:pPr>
            <a:r>
              <a:rPr lang="cs-CZ" dirty="0"/>
              <a:t>	</a:t>
            </a:r>
          </a:p>
        </p:txBody>
      </p:sp>
      <p:pic>
        <p:nvPicPr>
          <p:cNvPr id="4" name="Obrázek 3" descr="Bilabial approximan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1358" y="4734710"/>
            <a:ext cx="1296144" cy="1611119"/>
          </a:xfrm>
          <a:prstGeom prst="rect">
            <a:avLst/>
          </a:prstGeom>
          <a:noFill/>
          <a:ln>
            <a:noFill/>
          </a:ln>
        </p:spPr>
      </p:pic>
      <p:pic>
        <p:nvPicPr>
          <p:cNvPr id="5" name="Obrázek 4" descr="Palatal approximan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1396" y="4653136"/>
            <a:ext cx="1404780" cy="1484795"/>
          </a:xfrm>
          <a:prstGeom prst="rect">
            <a:avLst/>
          </a:prstGeom>
          <a:noFill/>
          <a:ln>
            <a:noFill/>
          </a:ln>
        </p:spPr>
      </p:pic>
      <p:sp>
        <p:nvSpPr>
          <p:cNvPr id="8" name="Obdélník 7">
            <a:extLst>
              <a:ext uri="{FF2B5EF4-FFF2-40B4-BE49-F238E27FC236}">
                <a16:creationId xmlns:a16="http://schemas.microsoft.com/office/drawing/2014/main" id="{470A0D51-1FFE-47A1-9C97-678ACFC88197}"/>
              </a:ext>
            </a:extLst>
          </p:cNvPr>
          <p:cNvSpPr/>
          <p:nvPr/>
        </p:nvSpPr>
        <p:spPr>
          <a:xfrm>
            <a:off x="1259632" y="4133908"/>
            <a:ext cx="2069918" cy="368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Palatální /</a:t>
            </a:r>
            <a:r>
              <a:rPr lang="cs-CZ" b="1" dirty="0"/>
              <a:t>w</a:t>
            </a:r>
            <a:r>
              <a:rPr lang="cs-CZ" dirty="0"/>
              <a:t>/</a:t>
            </a:r>
          </a:p>
        </p:txBody>
      </p:sp>
      <p:sp>
        <p:nvSpPr>
          <p:cNvPr id="10" name="Obdélník 9">
            <a:extLst>
              <a:ext uri="{FF2B5EF4-FFF2-40B4-BE49-F238E27FC236}">
                <a16:creationId xmlns:a16="http://schemas.microsoft.com/office/drawing/2014/main" id="{C56A2355-F778-4859-92D9-F355A2FB4613}"/>
              </a:ext>
            </a:extLst>
          </p:cNvPr>
          <p:cNvSpPr/>
          <p:nvPr/>
        </p:nvSpPr>
        <p:spPr>
          <a:xfrm>
            <a:off x="4392605" y="4120054"/>
            <a:ext cx="3297865" cy="5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 bilabiální </a:t>
            </a:r>
            <a:r>
              <a:rPr lang="cs-CZ" dirty="0" err="1"/>
              <a:t>aproximanta</a:t>
            </a:r>
            <a:r>
              <a:rPr lang="cs-CZ" dirty="0"/>
              <a:t> /</a:t>
            </a:r>
            <a:r>
              <a:rPr lang="cs-CZ" b="1" dirty="0"/>
              <a:t>j</a:t>
            </a:r>
            <a:r>
              <a:rPr lang="cs-CZ" dirty="0"/>
              <a:t>/</a:t>
            </a:r>
          </a:p>
          <a:p>
            <a:pPr algn="ctr"/>
            <a:endParaRPr lang="cs-CZ" dirty="0"/>
          </a:p>
        </p:txBody>
      </p:sp>
    </p:spTree>
    <p:extLst>
      <p:ext uri="{BB962C8B-B14F-4D97-AF65-F5344CB8AC3E}">
        <p14:creationId xmlns:p14="http://schemas.microsoft.com/office/powerpoint/2010/main" val="1023775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r>
              <a:rPr lang="cs-CZ" dirty="0"/>
              <a:t>Jsou součástí diftongů i triftongů</a:t>
            </a:r>
          </a:p>
          <a:p>
            <a:endParaRPr lang="cs-CZ" dirty="0"/>
          </a:p>
        </p:txBody>
      </p:sp>
      <p:pic>
        <p:nvPicPr>
          <p:cNvPr id="4" name="Obrázek 3" descr="VÃ½sledek obrÃ¡zku pro ditongos"/>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5256583" cy="3672408"/>
          </a:xfrm>
          <a:prstGeom prst="rect">
            <a:avLst/>
          </a:prstGeom>
          <a:noFill/>
          <a:ln>
            <a:noFill/>
          </a:ln>
        </p:spPr>
      </p:pic>
    </p:spTree>
    <p:extLst>
      <p:ext uri="{BB962C8B-B14F-4D97-AF65-F5344CB8AC3E}">
        <p14:creationId xmlns:p14="http://schemas.microsoft.com/office/powerpoint/2010/main" val="50552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Lineární členění </a:t>
            </a:r>
          </a:p>
        </p:txBody>
      </p:sp>
      <p:sp>
        <p:nvSpPr>
          <p:cNvPr id="3" name="Zástupný symbol pro obsah 2"/>
          <p:cNvSpPr>
            <a:spLocks noGrp="1"/>
          </p:cNvSpPr>
          <p:nvPr>
            <p:ph idx="1"/>
          </p:nvPr>
        </p:nvSpPr>
        <p:spPr/>
        <p:txBody>
          <a:bodyPr/>
          <a:lstStyle/>
          <a:p>
            <a:r>
              <a:rPr lang="cs-CZ" dirty="0"/>
              <a:t>Postupným lineárním členěním mluvené řeči lze stanovat slabiky – tedy základní jednotky souvislého řečového projevu</a:t>
            </a:r>
          </a:p>
          <a:p>
            <a:r>
              <a:rPr lang="cs-CZ" dirty="0"/>
              <a:t>Slabiky jsou dále dělitelné</a:t>
            </a:r>
          </a:p>
          <a:p>
            <a:endParaRPr lang="cs-CZ" dirty="0"/>
          </a:p>
        </p:txBody>
      </p:sp>
    </p:spTree>
    <p:extLst>
      <p:ext uri="{BB962C8B-B14F-4D97-AF65-F5344CB8AC3E}">
        <p14:creationId xmlns:p14="http://schemas.microsoft.com/office/powerpoint/2010/main" val="2495097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92696"/>
            <a:ext cx="7024744" cy="1143000"/>
          </a:xfrm>
        </p:spPr>
        <p:txBody>
          <a:bodyPr/>
          <a:lstStyle/>
          <a:p>
            <a:r>
              <a:rPr lang="cs-CZ" dirty="0" err="1"/>
              <a:t>Glidy</a:t>
            </a:r>
            <a:r>
              <a:rPr lang="cs-CZ" dirty="0"/>
              <a:t>/</a:t>
            </a:r>
            <a:r>
              <a:rPr lang="cs-CZ" dirty="0" err="1"/>
              <a:t>aproximanty</a:t>
            </a:r>
            <a:endParaRPr lang="cs-CZ" dirty="0"/>
          </a:p>
        </p:txBody>
      </p:sp>
      <p:sp>
        <p:nvSpPr>
          <p:cNvPr id="3" name="Zástupný symbol pro obsah 2"/>
          <p:cNvSpPr>
            <a:spLocks noGrp="1"/>
          </p:cNvSpPr>
          <p:nvPr>
            <p:ph idx="1"/>
          </p:nvPr>
        </p:nvSpPr>
        <p:spPr>
          <a:xfrm>
            <a:off x="1043608" y="1988840"/>
            <a:ext cx="6912768" cy="4320480"/>
          </a:xfrm>
        </p:spPr>
        <p:txBody>
          <a:bodyPr/>
          <a:lstStyle/>
          <a:p>
            <a:pPr marL="68580" indent="0">
              <a:buNone/>
            </a:pPr>
            <a:r>
              <a:rPr lang="pt-BR" dirty="0"/>
              <a:t>Palavras com </a:t>
            </a:r>
            <a:r>
              <a:rPr lang="pt-BR" b="1" dirty="0"/>
              <a:t>Tritongo</a:t>
            </a:r>
          </a:p>
          <a:p>
            <a:r>
              <a:rPr lang="pt-BR" dirty="0"/>
              <a:t>Urug</a:t>
            </a:r>
            <a:r>
              <a:rPr lang="pt-BR" b="1" dirty="0"/>
              <a:t>uai</a:t>
            </a:r>
            <a:endParaRPr lang="pt-BR" dirty="0"/>
          </a:p>
          <a:p>
            <a:r>
              <a:rPr lang="pt-BR" dirty="0"/>
              <a:t>Parag</a:t>
            </a:r>
            <a:r>
              <a:rPr lang="pt-BR" b="1" dirty="0"/>
              <a:t>uai</a:t>
            </a:r>
            <a:endParaRPr lang="pt-BR" dirty="0"/>
          </a:p>
          <a:p>
            <a:r>
              <a:rPr lang="pt-BR" dirty="0"/>
              <a:t>Q</a:t>
            </a:r>
            <a:r>
              <a:rPr lang="pt-BR" b="1" dirty="0"/>
              <a:t>uai</a:t>
            </a:r>
            <a:r>
              <a:rPr lang="pt-BR" dirty="0"/>
              <a:t>s</a:t>
            </a:r>
          </a:p>
          <a:p>
            <a:r>
              <a:rPr lang="pt-BR" dirty="0"/>
              <a:t>Ig</a:t>
            </a:r>
            <a:r>
              <a:rPr lang="pt-BR" b="1" dirty="0"/>
              <a:t>uai</a:t>
            </a:r>
            <a:r>
              <a:rPr lang="pt-BR" dirty="0"/>
              <a:t>s</a:t>
            </a:r>
          </a:p>
          <a:p>
            <a:r>
              <a:rPr lang="pt-BR" dirty="0"/>
              <a:t>Sag</a:t>
            </a:r>
            <a:r>
              <a:rPr lang="pt-BR" b="1" dirty="0"/>
              <a:t>uão</a:t>
            </a:r>
            <a:endParaRPr lang="pt-BR" dirty="0"/>
          </a:p>
          <a:p>
            <a:r>
              <a:rPr lang="pt-BR" dirty="0"/>
              <a:t>Esp</a:t>
            </a:r>
            <a:r>
              <a:rPr lang="pt-BR" b="1" dirty="0"/>
              <a:t>iõe</a:t>
            </a:r>
            <a:r>
              <a:rPr lang="pt-BR" dirty="0"/>
              <a:t>s</a:t>
            </a:r>
          </a:p>
          <a:p>
            <a:endParaRPr lang="cs-CZ" dirty="0"/>
          </a:p>
          <a:p>
            <a:endParaRPr lang="cs-CZ" dirty="0"/>
          </a:p>
        </p:txBody>
      </p:sp>
    </p:spTree>
    <p:extLst>
      <p:ext uri="{BB962C8B-B14F-4D97-AF65-F5344CB8AC3E}">
        <p14:creationId xmlns:p14="http://schemas.microsoft.com/office/powerpoint/2010/main" val="3568099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ÚKOLY </a:t>
            </a:r>
          </a:p>
        </p:txBody>
      </p:sp>
      <p:sp>
        <p:nvSpPr>
          <p:cNvPr id="3" name="Zástupný symbol pro obsah 2"/>
          <p:cNvSpPr>
            <a:spLocks noGrp="1"/>
          </p:cNvSpPr>
          <p:nvPr>
            <p:ph idx="1"/>
          </p:nvPr>
        </p:nvSpPr>
        <p:spPr>
          <a:xfrm>
            <a:off x="1052057" y="3294277"/>
            <a:ext cx="6768752" cy="2538352"/>
          </a:xfrm>
        </p:spPr>
        <p:txBody>
          <a:bodyPr/>
          <a:lstStyle/>
          <a:p>
            <a:r>
              <a:rPr lang="cs-CZ" dirty="0"/>
              <a:t>1. poslechněte si: </a:t>
            </a:r>
          </a:p>
          <a:p>
            <a:endParaRPr lang="cs-CZ" dirty="0"/>
          </a:p>
        </p:txBody>
      </p:sp>
      <p:sp>
        <p:nvSpPr>
          <p:cNvPr id="4" name="Obdélník 3"/>
          <p:cNvSpPr/>
          <p:nvPr/>
        </p:nvSpPr>
        <p:spPr>
          <a:xfrm>
            <a:off x="1052057" y="3845903"/>
            <a:ext cx="6768752" cy="923330"/>
          </a:xfrm>
          <a:prstGeom prst="rect">
            <a:avLst/>
          </a:prstGeom>
        </p:spPr>
        <p:txBody>
          <a:bodyPr wrap="square">
            <a:spAutoFit/>
          </a:bodyPr>
          <a:lstStyle/>
          <a:p>
            <a:r>
              <a:rPr lang="cs-CZ" dirty="0">
                <a:hlinkClick r:id="rId4"/>
              </a:rPr>
              <a:t>https://www.youtube.com/watch?v=-Ka1mbYFSrU</a:t>
            </a:r>
            <a:endParaRPr lang="cs-CZ" dirty="0"/>
          </a:p>
          <a:p>
            <a:r>
              <a:rPr lang="cs-CZ" dirty="0">
                <a:hlinkClick r:id="rId5"/>
              </a:rPr>
              <a:t>https://www.youtube.com/watch?v=MfNqAdCKURY</a:t>
            </a:r>
            <a:endParaRPr lang="cs-CZ" dirty="0"/>
          </a:p>
          <a:p>
            <a:endParaRPr lang="cs-CZ" dirty="0"/>
          </a:p>
        </p:txBody>
      </p:sp>
      <p:pic>
        <p:nvPicPr>
          <p:cNvPr id="5" name="Online médium 4" title="📌CLASSIFICAÇÃO DOS FONEMAS - VOGAL, SEMIVOGAL E CONSOANTE [BÁSICO] [Prof. Alda]">
            <a:hlinkClick r:id="" action="ppaction://media"/>
            <a:extLst>
              <a:ext uri="{FF2B5EF4-FFF2-40B4-BE49-F238E27FC236}">
                <a16:creationId xmlns:a16="http://schemas.microsoft.com/office/drawing/2014/main" id="{80251139-059A-4571-9771-9880AF8AC7E0}"/>
              </a:ext>
            </a:extLst>
          </p:cNvPr>
          <p:cNvPicPr>
            <a:picLocks noRot="1" noChangeAspect="1"/>
          </p:cNvPicPr>
          <p:nvPr>
            <a:videoFile r:link="rId1"/>
          </p:nvPr>
        </p:nvPicPr>
        <p:blipFill>
          <a:blip r:embed="rId6"/>
          <a:stretch>
            <a:fillRect/>
          </a:stretch>
        </p:blipFill>
        <p:spPr>
          <a:xfrm>
            <a:off x="5076056" y="1287190"/>
            <a:ext cx="2540000" cy="1435100"/>
          </a:xfrm>
          <a:prstGeom prst="rect">
            <a:avLst/>
          </a:prstGeom>
        </p:spPr>
      </p:pic>
      <p:pic>
        <p:nvPicPr>
          <p:cNvPr id="6" name="Online médium 5" title="03. Fonologie a neznakové jednotky">
            <a:hlinkClick r:id="" action="ppaction://media"/>
            <a:extLst>
              <a:ext uri="{FF2B5EF4-FFF2-40B4-BE49-F238E27FC236}">
                <a16:creationId xmlns:a16="http://schemas.microsoft.com/office/drawing/2014/main" id="{FAE7EA7E-F865-4907-93AD-9DC797CC3D9A}"/>
              </a:ext>
            </a:extLst>
          </p:cNvPr>
          <p:cNvPicPr>
            <a:picLocks noRot="1" noChangeAspect="1"/>
          </p:cNvPicPr>
          <p:nvPr>
            <a:videoFile r:link="rId2"/>
          </p:nvPr>
        </p:nvPicPr>
        <p:blipFill>
          <a:blip r:embed="rId7"/>
          <a:stretch>
            <a:fillRect/>
          </a:stretch>
        </p:blipFill>
        <p:spPr>
          <a:xfrm>
            <a:off x="5298314" y="4853260"/>
            <a:ext cx="2540000" cy="1435100"/>
          </a:xfrm>
          <a:prstGeom prst="rect">
            <a:avLst/>
          </a:prstGeom>
        </p:spPr>
      </p:pic>
    </p:spTree>
    <p:extLst>
      <p:ext uri="{BB962C8B-B14F-4D97-AF65-F5344CB8AC3E}">
        <p14:creationId xmlns:p14="http://schemas.microsoft.com/office/powerpoint/2010/main" val="94569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Dodatečně: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 </a:t>
            </a:r>
            <a:r>
              <a:rPr lang="cs-CZ" dirty="0">
                <a:hlinkClick r:id="rId2"/>
              </a:rPr>
              <a:t>(291) Jak vzniká lidský hlas? – Fyzikální kaleidoskop s Janem Švecem - YouTube</a:t>
            </a:r>
            <a:endParaRPr lang="cs-CZ" dirty="0"/>
          </a:p>
        </p:txBody>
      </p:sp>
    </p:spTree>
    <p:extLst>
      <p:ext uri="{BB962C8B-B14F-4D97-AF65-F5344CB8AC3E}">
        <p14:creationId xmlns:p14="http://schemas.microsoft.com/office/powerpoint/2010/main" val="1669760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Bibliografie: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Tláskal, J. Fonetika  a fonologie současné portugalštiny, 2006 (Karolinum, Praha)</a:t>
            </a:r>
          </a:p>
          <a:p>
            <a:r>
              <a:rPr lang="cs-CZ" dirty="0"/>
              <a:t>Pálková, Z. Fonetika a fonologie češtiny (1994)</a:t>
            </a:r>
          </a:p>
          <a:p>
            <a:r>
              <a:rPr lang="cs-CZ" dirty="0"/>
              <a:t>Čechová M. a kol., Čeština – řeč a jazyk. 2. vydání, </a:t>
            </a:r>
            <a:r>
              <a:rPr lang="cs-CZ" dirty="0" err="1"/>
              <a:t>ISV</a:t>
            </a:r>
            <a:r>
              <a:rPr lang="cs-CZ" dirty="0"/>
              <a:t> Praha 2000.</a:t>
            </a:r>
          </a:p>
          <a:p>
            <a:r>
              <a:rPr lang="cs-CZ" dirty="0"/>
              <a:t>Krčmová M. Úvod do fonetiky a fonologie pro bohemisty. FF OU, Ostrava 2006. </a:t>
            </a:r>
          </a:p>
          <a:p>
            <a:endParaRPr lang="cs-CZ" dirty="0"/>
          </a:p>
        </p:txBody>
      </p:sp>
    </p:spTree>
    <p:extLst>
      <p:ext uri="{BB962C8B-B14F-4D97-AF65-F5344CB8AC3E}">
        <p14:creationId xmlns:p14="http://schemas.microsoft.com/office/powerpoint/2010/main" val="36461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620688"/>
            <a:ext cx="7024626" cy="1008112"/>
          </a:xfrm>
        </p:spPr>
        <p:txBody>
          <a:bodyPr>
            <a:normAutofit/>
          </a:bodyPr>
          <a:lstStyle/>
          <a:p>
            <a:r>
              <a:rPr lang="cs-CZ" dirty="0"/>
              <a:t>Stavba slabiky</a:t>
            </a:r>
          </a:p>
        </p:txBody>
      </p:sp>
      <p:sp>
        <p:nvSpPr>
          <p:cNvPr id="15" name="Zástupný symbol pro obsah 14"/>
          <p:cNvSpPr>
            <a:spLocks noGrp="1"/>
          </p:cNvSpPr>
          <p:nvPr>
            <p:ph sz="quarter" idx="1"/>
          </p:nvPr>
        </p:nvSpPr>
        <p:spPr>
          <a:xfrm>
            <a:off x="6161557" y="1700808"/>
            <a:ext cx="1800200" cy="1178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cs-CZ" sz="1600" dirty="0"/>
              <a:t>ZÁKLAD SLABIKY</a:t>
            </a:r>
          </a:p>
        </p:txBody>
      </p:sp>
      <p:sp>
        <p:nvSpPr>
          <p:cNvPr id="4" name="Ovál 3"/>
          <p:cNvSpPr/>
          <p:nvPr/>
        </p:nvSpPr>
        <p:spPr>
          <a:xfrm>
            <a:off x="2483768" y="1628800"/>
            <a:ext cx="2545432" cy="2401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a:t>NUKLEUS</a:t>
            </a:r>
          </a:p>
          <a:p>
            <a:pPr marL="342900" indent="-342900">
              <a:buFontTx/>
              <a:buChar char="-"/>
            </a:pPr>
            <a:r>
              <a:rPr lang="cs-CZ" sz="2000" dirty="0"/>
              <a:t>Samohláska</a:t>
            </a:r>
          </a:p>
          <a:p>
            <a:pPr marL="285750" indent="-285750">
              <a:buFontTx/>
              <a:buChar char="-"/>
            </a:pPr>
            <a:r>
              <a:rPr lang="cs-CZ" sz="2000" dirty="0"/>
              <a:t>Dvojhláska</a:t>
            </a:r>
          </a:p>
          <a:p>
            <a:pPr marL="285750" indent="-285750">
              <a:buFontTx/>
              <a:buChar char="-"/>
            </a:pPr>
            <a:r>
              <a:rPr lang="cs-CZ" sz="2000" dirty="0"/>
              <a:t>trojhláska</a:t>
            </a:r>
            <a:endParaRPr lang="cs-CZ" dirty="0"/>
          </a:p>
        </p:txBody>
      </p:sp>
      <p:sp>
        <p:nvSpPr>
          <p:cNvPr id="5" name="Ovál 4"/>
          <p:cNvSpPr/>
          <p:nvPr/>
        </p:nvSpPr>
        <p:spPr>
          <a:xfrm>
            <a:off x="5220072" y="3974591"/>
            <a:ext cx="1841585" cy="1945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KODA</a:t>
            </a:r>
            <a:endParaRPr lang="cs-CZ" b="1" dirty="0"/>
          </a:p>
          <a:p>
            <a:pPr algn="ctr"/>
            <a:r>
              <a:rPr lang="cs-CZ" dirty="0"/>
              <a:t>C, </a:t>
            </a:r>
            <a:r>
              <a:rPr lang="cs-CZ" dirty="0" err="1"/>
              <a:t>CC</a:t>
            </a:r>
            <a:r>
              <a:rPr lang="cs-CZ" dirty="0"/>
              <a:t>, </a:t>
            </a:r>
            <a:r>
              <a:rPr lang="cs-CZ" dirty="0" err="1"/>
              <a:t>CCC</a:t>
            </a:r>
            <a:r>
              <a:rPr lang="cs-CZ" dirty="0"/>
              <a:t>…</a:t>
            </a:r>
          </a:p>
        </p:txBody>
      </p:sp>
      <p:sp>
        <p:nvSpPr>
          <p:cNvPr id="6" name="Ovál 5"/>
          <p:cNvSpPr/>
          <p:nvPr/>
        </p:nvSpPr>
        <p:spPr>
          <a:xfrm>
            <a:off x="1115616" y="4030216"/>
            <a:ext cx="1944216" cy="1919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PRAETURA</a:t>
            </a:r>
            <a:endParaRPr lang="cs-CZ" sz="2000" b="1" dirty="0"/>
          </a:p>
          <a:p>
            <a:pPr algn="ctr"/>
            <a:r>
              <a:rPr lang="cs-CZ" sz="2000" dirty="0"/>
              <a:t>C, </a:t>
            </a:r>
            <a:r>
              <a:rPr lang="cs-CZ" sz="2000" dirty="0" err="1"/>
              <a:t>CC</a:t>
            </a:r>
            <a:r>
              <a:rPr lang="cs-CZ" sz="2000" dirty="0"/>
              <a:t>, </a:t>
            </a:r>
            <a:r>
              <a:rPr lang="cs-CZ" sz="2000" dirty="0" err="1"/>
              <a:t>CCC</a:t>
            </a:r>
            <a:r>
              <a:rPr lang="cs-CZ" sz="2000" dirty="0"/>
              <a:t>.</a:t>
            </a:r>
            <a:endParaRPr lang="cs-CZ" dirty="0"/>
          </a:p>
        </p:txBody>
      </p:sp>
      <p:cxnSp>
        <p:nvCxnSpPr>
          <p:cNvPr id="8" name="Přímá spojnice se šipkou 7"/>
          <p:cNvCxnSpPr/>
          <p:nvPr/>
        </p:nvCxnSpPr>
        <p:spPr>
          <a:xfrm flipV="1">
            <a:off x="6147257" y="2670448"/>
            <a:ext cx="296951" cy="1550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4788024" y="2670448"/>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6" idx="0"/>
          </p:cNvCxnSpPr>
          <p:nvPr/>
        </p:nvCxnSpPr>
        <p:spPr>
          <a:xfrm flipV="1">
            <a:off x="2087724" y="3445768"/>
            <a:ext cx="540060" cy="584448"/>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4861101" y="3573016"/>
            <a:ext cx="647003" cy="648072"/>
          </a:xfrm>
          <a:prstGeom prst="straightConnector1">
            <a:avLst/>
          </a:prstGeom>
          <a:ln cap="rnd" cmpd="thickThi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39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Prvky slabiky</a:t>
            </a:r>
          </a:p>
        </p:txBody>
      </p:sp>
      <p:sp>
        <p:nvSpPr>
          <p:cNvPr id="3" name="Zástupný symbol pro obsah 2"/>
          <p:cNvSpPr>
            <a:spLocks noGrp="1"/>
          </p:cNvSpPr>
          <p:nvPr>
            <p:ph idx="1"/>
          </p:nvPr>
        </p:nvSpPr>
        <p:spPr>
          <a:ln>
            <a:solidFill>
              <a:schemeClr val="accent1"/>
            </a:solidFill>
          </a:ln>
        </p:spPr>
        <p:txBody>
          <a:bodyPr/>
          <a:lstStyle/>
          <a:p>
            <a:r>
              <a:rPr lang="cs-CZ" dirty="0"/>
              <a:t>Ty prvky, které tvoří slabiku, se nazývají </a:t>
            </a:r>
            <a:r>
              <a:rPr lang="cs-CZ" dirty="0">
                <a:solidFill>
                  <a:srgbClr val="FF0000"/>
                </a:solidFill>
              </a:rPr>
              <a:t>hlásky</a:t>
            </a:r>
            <a:r>
              <a:rPr lang="cs-CZ" dirty="0"/>
              <a:t> – jsou to </a:t>
            </a:r>
            <a:r>
              <a:rPr lang="cs-CZ" b="1" dirty="0"/>
              <a:t>základní stavební jednotky řeči: </a:t>
            </a:r>
          </a:p>
          <a:p>
            <a:endParaRPr lang="cs-CZ" dirty="0"/>
          </a:p>
          <a:p>
            <a:r>
              <a:rPr lang="cs-CZ" dirty="0"/>
              <a:t>Srovnej s definicí slabiky – to je </a:t>
            </a:r>
            <a:r>
              <a:rPr lang="cs-CZ" b="1" dirty="0"/>
              <a:t>základní (komplexní) jednotka souvislého řečového projevu</a:t>
            </a:r>
          </a:p>
        </p:txBody>
      </p:sp>
    </p:spTree>
    <p:extLst>
      <p:ext uri="{BB962C8B-B14F-4D97-AF65-F5344CB8AC3E}">
        <p14:creationId xmlns:p14="http://schemas.microsoft.com/office/powerpoint/2010/main" val="72636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E1F68-0AA5-4E89-A0FF-E3161B85B646}"/>
              </a:ext>
            </a:extLst>
          </p:cNvPr>
          <p:cNvSpPr>
            <a:spLocks noGrp="1"/>
          </p:cNvSpPr>
          <p:nvPr>
            <p:ph type="title"/>
          </p:nvPr>
        </p:nvSpPr>
        <p:spPr/>
        <p:txBody>
          <a:bodyPr>
            <a:normAutofit fontScale="90000"/>
          </a:bodyPr>
          <a:lstStyle/>
          <a:p>
            <a:pPr algn="ctr"/>
            <a:r>
              <a:rPr lang="cs-CZ" dirty="0"/>
              <a:t>hláska </a:t>
            </a:r>
            <a:r>
              <a:rPr lang="cs-CZ" i="1" dirty="0"/>
              <a:t>versus</a:t>
            </a:r>
            <a:r>
              <a:rPr lang="cs-CZ" dirty="0"/>
              <a:t> foném </a:t>
            </a:r>
            <a:br>
              <a:rPr lang="cs-CZ" dirty="0"/>
            </a:br>
            <a:r>
              <a:rPr lang="cs-CZ" dirty="0"/>
              <a:t>2 způsoby klasifikace</a:t>
            </a:r>
          </a:p>
        </p:txBody>
      </p:sp>
      <p:sp>
        <p:nvSpPr>
          <p:cNvPr id="3" name="Zástupný text 2">
            <a:extLst>
              <a:ext uri="{FF2B5EF4-FFF2-40B4-BE49-F238E27FC236}">
                <a16:creationId xmlns:a16="http://schemas.microsoft.com/office/drawing/2014/main" id="{C52732CD-3FF3-4871-AB81-DBAA62C962A5}"/>
              </a:ext>
            </a:extLst>
          </p:cNvPr>
          <p:cNvSpPr>
            <a:spLocks noGrp="1"/>
          </p:cNvSpPr>
          <p:nvPr>
            <p:ph type="body" idx="1"/>
          </p:nvPr>
        </p:nvSpPr>
        <p:spPr/>
        <p:txBody>
          <a:bodyPr/>
          <a:lstStyle/>
          <a:p>
            <a:r>
              <a:rPr lang="cs-CZ" dirty="0"/>
              <a:t>Opoziční vztah</a:t>
            </a:r>
          </a:p>
        </p:txBody>
      </p:sp>
      <p:graphicFrame>
        <p:nvGraphicFramePr>
          <p:cNvPr id="7" name="Zástupný obsah 6">
            <a:extLst>
              <a:ext uri="{FF2B5EF4-FFF2-40B4-BE49-F238E27FC236}">
                <a16:creationId xmlns:a16="http://schemas.microsoft.com/office/drawing/2014/main" id="{735C1D30-4E33-49F4-8542-B20500A018D8}"/>
              </a:ext>
            </a:extLst>
          </p:cNvPr>
          <p:cNvGraphicFramePr>
            <a:graphicFrameLocks noGrp="1"/>
          </p:cNvGraphicFramePr>
          <p:nvPr>
            <p:ph sz="half" idx="2"/>
            <p:extLst>
              <p:ext uri="{D42A27DB-BD31-4B8C-83A1-F6EECF244321}">
                <p14:modId xmlns:p14="http://schemas.microsoft.com/office/powerpoint/2010/main" val="461211344"/>
              </p:ext>
            </p:extLst>
          </p:nvPr>
        </p:nvGraphicFramePr>
        <p:xfrm>
          <a:off x="1041400" y="2974975"/>
          <a:ext cx="3419475" cy="283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text 4">
            <a:extLst>
              <a:ext uri="{FF2B5EF4-FFF2-40B4-BE49-F238E27FC236}">
                <a16:creationId xmlns:a16="http://schemas.microsoft.com/office/drawing/2014/main" id="{29C8A7DC-C153-4657-B02E-168A4B5BCFC0}"/>
              </a:ext>
            </a:extLst>
          </p:cNvPr>
          <p:cNvSpPr>
            <a:spLocks noGrp="1"/>
          </p:cNvSpPr>
          <p:nvPr>
            <p:ph type="body" sz="quarter" idx="3"/>
          </p:nvPr>
        </p:nvSpPr>
        <p:spPr/>
        <p:txBody>
          <a:bodyPr/>
          <a:lstStyle/>
          <a:p>
            <a:r>
              <a:rPr lang="cs-CZ" dirty="0"/>
              <a:t>Synonymní vztah </a:t>
            </a:r>
          </a:p>
        </p:txBody>
      </p:sp>
      <p:graphicFrame>
        <p:nvGraphicFramePr>
          <p:cNvPr id="8" name="Zástupný obsah 7">
            <a:extLst>
              <a:ext uri="{FF2B5EF4-FFF2-40B4-BE49-F238E27FC236}">
                <a16:creationId xmlns:a16="http://schemas.microsoft.com/office/drawing/2014/main" id="{023869EF-D8EE-4C4E-886C-0773D9AB1A0F}"/>
              </a:ext>
            </a:extLst>
          </p:cNvPr>
          <p:cNvGraphicFramePr>
            <a:graphicFrameLocks noGrp="1"/>
          </p:cNvGraphicFramePr>
          <p:nvPr>
            <p:ph sz="quarter" idx="4"/>
            <p:extLst>
              <p:ext uri="{D42A27DB-BD31-4B8C-83A1-F6EECF244321}">
                <p14:modId xmlns:p14="http://schemas.microsoft.com/office/powerpoint/2010/main" val="2437580978"/>
              </p:ext>
            </p:extLst>
          </p:nvPr>
        </p:nvGraphicFramePr>
        <p:xfrm>
          <a:off x="4645025" y="2974975"/>
          <a:ext cx="3419475" cy="28352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5591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HLÁSKA</a:t>
            </a:r>
          </a:p>
        </p:txBody>
      </p:sp>
      <p:sp>
        <p:nvSpPr>
          <p:cNvPr id="3" name="Zástupný symbol pro obsah 2"/>
          <p:cNvSpPr>
            <a:spLocks noGrp="1"/>
          </p:cNvSpPr>
          <p:nvPr>
            <p:ph idx="1"/>
          </p:nvPr>
        </p:nvSpPr>
        <p:spPr/>
        <p:txBody>
          <a:bodyPr>
            <a:normAutofit fontScale="92500" lnSpcReduction="10000"/>
          </a:bodyPr>
          <a:lstStyle/>
          <a:p>
            <a:pPr algn="just"/>
            <a:r>
              <a:rPr lang="cs-CZ" dirty="0"/>
              <a:t>Jde o </a:t>
            </a:r>
            <a:r>
              <a:rPr lang="cs-CZ" b="1" dirty="0"/>
              <a:t>pojem obecný </a:t>
            </a:r>
            <a:r>
              <a:rPr lang="cs-CZ" dirty="0"/>
              <a:t>– je to obecná neznaková jednotka, elementární zvukový segment, který je vymezen výčtem fyzikálních vlastností zvukové matérie (artikulačních, akustických a percepčních). </a:t>
            </a:r>
          </a:p>
          <a:p>
            <a:pPr algn="just"/>
            <a:r>
              <a:rPr lang="cs-CZ" b="1" dirty="0"/>
              <a:t>Není to konkrétní </a:t>
            </a:r>
            <a:r>
              <a:rPr lang="cs-CZ" dirty="0"/>
              <a:t>jednotlivina, tedy určitý zvuk, který byl realizován v daném okamžiku daným mluvčím.</a:t>
            </a:r>
          </a:p>
          <a:p>
            <a:pPr algn="just"/>
            <a:r>
              <a:rPr lang="cs-CZ" dirty="0"/>
              <a:t>Je tedy stupněm </a:t>
            </a:r>
            <a:r>
              <a:rPr lang="cs-CZ" b="1" dirty="0"/>
              <a:t>zobecnění</a:t>
            </a:r>
            <a:r>
              <a:rPr lang="cs-CZ" dirty="0"/>
              <a:t> nesmírně proměnlivé zvukové reality lidské řeči.  </a:t>
            </a:r>
          </a:p>
        </p:txBody>
      </p:sp>
    </p:spTree>
    <p:extLst>
      <p:ext uri="{BB962C8B-B14F-4D97-AF65-F5344CB8AC3E}">
        <p14:creationId xmlns:p14="http://schemas.microsoft.com/office/powerpoint/2010/main" val="57645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Hláska a foném </a:t>
            </a:r>
            <a:br>
              <a:rPr lang="cs-CZ" sz="2400" dirty="0"/>
            </a:br>
            <a:r>
              <a:rPr lang="cs-CZ" sz="2000" dirty="0"/>
              <a:t>podle </a:t>
            </a:r>
            <a:r>
              <a:rPr lang="cs-CZ" sz="2000" b="1" dirty="0">
                <a:solidFill>
                  <a:srgbClr val="FF0000"/>
                </a:solidFill>
              </a:rPr>
              <a:t>Karlík, Nekula, </a:t>
            </a:r>
            <a:r>
              <a:rPr lang="cs-CZ" sz="2000" b="1" dirty="0" err="1">
                <a:solidFill>
                  <a:srgbClr val="FF0000"/>
                </a:solidFill>
              </a:rPr>
              <a:t>Pleskalová</a:t>
            </a:r>
            <a:r>
              <a:rPr lang="cs-CZ" sz="2000" b="1" dirty="0">
                <a:solidFill>
                  <a:srgbClr val="FF0000"/>
                </a:solidFill>
              </a:rPr>
              <a:t> (2004), Pálková(1994)</a:t>
            </a:r>
          </a:p>
        </p:txBody>
      </p:sp>
      <p:sp>
        <p:nvSpPr>
          <p:cNvPr id="3" name="Zástupný symbol pro obsah 2"/>
          <p:cNvSpPr>
            <a:spLocks noGrp="1"/>
          </p:cNvSpPr>
          <p:nvPr>
            <p:ph idx="1"/>
          </p:nvPr>
        </p:nvSpPr>
        <p:spPr/>
        <p:txBody>
          <a:bodyPr>
            <a:normAutofit fontScale="62500" lnSpcReduction="20000"/>
          </a:bodyPr>
          <a:lstStyle/>
          <a:p>
            <a:pPr algn="just"/>
            <a:r>
              <a:rPr lang="cs-CZ" b="1" dirty="0">
                <a:solidFill>
                  <a:srgbClr val="FF0000"/>
                </a:solidFill>
              </a:rPr>
              <a:t>HLÁSKA</a:t>
            </a:r>
            <a:r>
              <a:rPr lang="cs-CZ" dirty="0"/>
              <a:t> je </a:t>
            </a:r>
            <a:r>
              <a:rPr lang="cs-CZ" b="1" dirty="0"/>
              <a:t>nejmenší zvukový prvek </a:t>
            </a:r>
            <a:r>
              <a:rPr lang="cs-CZ" dirty="0"/>
              <a:t>jazyka získaný segmentací promluvy. Je charakterizován </a:t>
            </a:r>
            <a:r>
              <a:rPr lang="cs-CZ" b="1" dirty="0"/>
              <a:t>souborem zobecněných fyzikálních a fyziologických vlastností</a:t>
            </a:r>
            <a:r>
              <a:rPr lang="cs-CZ" dirty="0"/>
              <a:t>. Nejde o konkrétní realizaci uskutečněnou konkrétním mluvčím v danou chvíli na daném místě, ale </a:t>
            </a:r>
            <a:r>
              <a:rPr lang="cs-CZ" b="1" dirty="0"/>
              <a:t>o typ </a:t>
            </a:r>
            <a:r>
              <a:rPr lang="cs-CZ" dirty="0"/>
              <a:t>mající již zmíněné vlastnosti. </a:t>
            </a:r>
          </a:p>
          <a:p>
            <a:pPr algn="just"/>
            <a:endParaRPr lang="cs-CZ" dirty="0"/>
          </a:p>
          <a:p>
            <a:pPr algn="just"/>
            <a:r>
              <a:rPr lang="cs-CZ" sz="2600" b="1" dirty="0">
                <a:solidFill>
                  <a:srgbClr val="FF0000"/>
                </a:solidFill>
              </a:rPr>
              <a:t>FONÉM</a:t>
            </a:r>
            <a:r>
              <a:rPr lang="cs-CZ" sz="2600" dirty="0"/>
              <a:t> </a:t>
            </a:r>
            <a:r>
              <a:rPr lang="cs-CZ" dirty="0"/>
              <a:t>je </a:t>
            </a:r>
            <a:r>
              <a:rPr lang="cs-CZ" b="1" dirty="0"/>
              <a:t>obecná neznaková jednotka</a:t>
            </a:r>
            <a:r>
              <a:rPr lang="cs-CZ" dirty="0"/>
              <a:t>  (tedy negrafická), je </a:t>
            </a:r>
            <a:r>
              <a:rPr lang="cs-CZ" b="1" dirty="0"/>
              <a:t>nejmenší segment zvukového plánu jazyka schopný rozlišovat v rámci daného jazyka morfémy,</a:t>
            </a:r>
            <a:r>
              <a:rPr lang="cs-CZ" dirty="0"/>
              <a:t> slova a tvary slov různého významu, ačkoliv sám obdařen významem není. </a:t>
            </a:r>
            <a:r>
              <a:rPr lang="cs-CZ" b="1" dirty="0"/>
              <a:t>Ve vztahu k hlásce je foném označením pro různě početnou třídu příbuzných prvků (hlásek). </a:t>
            </a:r>
            <a:r>
              <a:rPr lang="cs-CZ" dirty="0"/>
              <a:t>Ty mají takové společné vlastnosti, které je odlišují od prvků třídy jiné, ačkoliv se mohou některými jinými vlastnostmi od sebe lišit. </a:t>
            </a:r>
          </a:p>
          <a:p>
            <a:pPr algn="just"/>
            <a:endParaRPr lang="cs-CZ" dirty="0"/>
          </a:p>
          <a:p>
            <a:pPr algn="just"/>
            <a:r>
              <a:rPr lang="cs-CZ" dirty="0"/>
              <a:t>Z </a:t>
            </a:r>
            <a:r>
              <a:rPr lang="cs-CZ" b="1" dirty="0"/>
              <a:t>hlediska </a:t>
            </a:r>
            <a:r>
              <a:rPr lang="cs-CZ" b="1" dirty="0">
                <a:solidFill>
                  <a:srgbClr val="00B0F0"/>
                </a:solidFill>
              </a:rPr>
              <a:t>fonetiky mluvíme o hláskách</a:t>
            </a:r>
            <a:r>
              <a:rPr lang="cs-CZ" b="1" dirty="0"/>
              <a:t> a</a:t>
            </a:r>
          </a:p>
          <a:p>
            <a:r>
              <a:rPr lang="cs-CZ" b="1" dirty="0"/>
              <a:t>z pohledu </a:t>
            </a:r>
            <a:r>
              <a:rPr lang="cs-CZ" b="1" dirty="0">
                <a:solidFill>
                  <a:srgbClr val="7030A0"/>
                </a:solidFill>
              </a:rPr>
              <a:t>fonologie o variantách fonémů (alofonech).</a:t>
            </a:r>
          </a:p>
        </p:txBody>
      </p:sp>
    </p:spTree>
    <p:extLst>
      <p:ext uri="{BB962C8B-B14F-4D97-AF65-F5344CB8AC3E}">
        <p14:creationId xmlns:p14="http://schemas.microsoft.com/office/powerpoint/2010/main" val="8103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základní popis</a:t>
            </a:r>
          </a:p>
        </p:txBody>
      </p:sp>
      <p:sp>
        <p:nvSpPr>
          <p:cNvPr id="3" name="Zástupný symbol pro obsah 2"/>
          <p:cNvSpPr>
            <a:spLocks noGrp="1"/>
          </p:cNvSpPr>
          <p:nvPr>
            <p:ph idx="1"/>
          </p:nvPr>
        </p:nvSpPr>
        <p:spPr/>
        <p:txBody>
          <a:bodyPr>
            <a:normAutofit fontScale="62500" lnSpcReduction="20000"/>
          </a:bodyPr>
          <a:lstStyle/>
          <a:p>
            <a:pPr algn="just"/>
            <a:r>
              <a:rPr lang="cs-CZ" dirty="0">
                <a:solidFill>
                  <a:schemeClr val="tx1"/>
                </a:solidFill>
              </a:rPr>
              <a:t>Záměna fonému má schopnost změnit význam slova (např. l</a:t>
            </a:r>
            <a:r>
              <a:rPr lang="cs-CZ" b="1" dirty="0">
                <a:solidFill>
                  <a:schemeClr val="tx1"/>
                </a:solidFill>
              </a:rPr>
              <a:t>i</a:t>
            </a:r>
            <a:r>
              <a:rPr lang="cs-CZ" dirty="0">
                <a:solidFill>
                  <a:schemeClr val="tx1"/>
                </a:solidFill>
              </a:rPr>
              <a:t>s – l</a:t>
            </a:r>
            <a:r>
              <a:rPr lang="cs-CZ" b="1" dirty="0">
                <a:solidFill>
                  <a:schemeClr val="tx1"/>
                </a:solidFill>
              </a:rPr>
              <a:t>e</a:t>
            </a:r>
            <a:r>
              <a:rPr lang="cs-CZ" dirty="0">
                <a:solidFill>
                  <a:schemeClr val="tx1"/>
                </a:solidFill>
              </a:rPr>
              <a:t>s – l</a:t>
            </a:r>
            <a:r>
              <a:rPr lang="cs-CZ" b="1" dirty="0">
                <a:solidFill>
                  <a:schemeClr val="tx1"/>
                </a:solidFill>
              </a:rPr>
              <a:t>o</a:t>
            </a:r>
            <a:r>
              <a:rPr lang="cs-CZ" dirty="0">
                <a:solidFill>
                  <a:schemeClr val="tx1"/>
                </a:solidFill>
              </a:rPr>
              <a:t>s). </a:t>
            </a:r>
            <a:r>
              <a:rPr lang="cs-CZ" b="1" dirty="0">
                <a:solidFill>
                  <a:schemeClr val="tx1"/>
                </a:solidFill>
              </a:rPr>
              <a:t>Foném tedy není každá hláska</a:t>
            </a:r>
            <a:r>
              <a:rPr lang="cs-CZ" dirty="0">
                <a:solidFill>
                  <a:schemeClr val="tx1"/>
                </a:solidFill>
              </a:rPr>
              <a:t> (ve smyslu konkrétního zvuku), nýbrž jen ta, která je </a:t>
            </a:r>
            <a:r>
              <a:rPr lang="cs-CZ" b="1" dirty="0">
                <a:solidFill>
                  <a:schemeClr val="tx1"/>
                </a:solidFill>
              </a:rPr>
              <a:t>schopna význam odliši</a:t>
            </a:r>
            <a:r>
              <a:rPr lang="cs-CZ" dirty="0">
                <a:solidFill>
                  <a:schemeClr val="tx1"/>
                </a:solidFill>
              </a:rPr>
              <a:t>t (tzv. distinkce). </a:t>
            </a:r>
          </a:p>
          <a:p>
            <a:pPr algn="just"/>
            <a:r>
              <a:rPr lang="cs-CZ" b="1" dirty="0">
                <a:solidFill>
                  <a:schemeClr val="tx1"/>
                </a:solidFill>
              </a:rPr>
              <a:t>Foném je abstraktní jednotka</a:t>
            </a:r>
            <a:r>
              <a:rPr lang="cs-CZ" dirty="0">
                <a:solidFill>
                  <a:schemeClr val="tx1"/>
                </a:solidFill>
              </a:rPr>
              <a:t>, která je realizována pomocí </a:t>
            </a:r>
            <a:r>
              <a:rPr lang="cs-CZ" b="1" dirty="0">
                <a:solidFill>
                  <a:schemeClr val="tx1"/>
                </a:solidFill>
              </a:rPr>
              <a:t>alofonů</a:t>
            </a:r>
            <a:r>
              <a:rPr lang="cs-CZ" dirty="0">
                <a:solidFill>
                  <a:schemeClr val="tx1"/>
                </a:solidFill>
              </a:rPr>
              <a:t>. Alofony jsou zvukové realizace chápané rodilým mluvčím jako jeden </a:t>
            </a:r>
            <a:r>
              <a:rPr lang="cs-CZ" b="1" dirty="0">
                <a:solidFill>
                  <a:schemeClr val="tx1"/>
                </a:solidFill>
              </a:rPr>
              <a:t>foném</a:t>
            </a:r>
            <a:r>
              <a:rPr lang="cs-CZ" dirty="0">
                <a:solidFill>
                  <a:schemeClr val="tx1"/>
                </a:solidFill>
              </a:rPr>
              <a:t> (foném může být realizován i jedním alofonem).</a:t>
            </a:r>
          </a:p>
          <a:p>
            <a:pPr algn="just"/>
            <a:endParaRPr lang="cs-CZ" dirty="0">
              <a:solidFill>
                <a:schemeClr val="tx1"/>
              </a:solidFill>
            </a:endParaRPr>
          </a:p>
          <a:p>
            <a:pPr algn="just"/>
            <a:r>
              <a:rPr lang="cs-CZ" dirty="0">
                <a:solidFill>
                  <a:schemeClr val="tx1"/>
                </a:solidFill>
              </a:rPr>
              <a:t>Např. český foném /n/ je realizován pomocí </a:t>
            </a:r>
            <a:r>
              <a:rPr lang="cs-CZ" b="1" dirty="0">
                <a:solidFill>
                  <a:schemeClr val="tx1"/>
                </a:solidFill>
              </a:rPr>
              <a:t>dvou alofonních variant </a:t>
            </a:r>
            <a:r>
              <a:rPr lang="cs-CZ" dirty="0">
                <a:solidFill>
                  <a:schemeClr val="tx1"/>
                </a:solidFill>
              </a:rPr>
              <a:t>(„pozičních alofonů“):</a:t>
            </a:r>
          </a:p>
          <a:p>
            <a:pPr marL="68580" indent="0" algn="just">
              <a:buNone/>
            </a:pPr>
            <a:r>
              <a:rPr lang="cs-CZ" dirty="0">
                <a:solidFill>
                  <a:schemeClr val="tx1"/>
                </a:solidFill>
              </a:rPr>
              <a:t>	- základní (nejběžnější) realizace fonému /n/ je [n] – </a:t>
            </a:r>
            <a:r>
              <a:rPr lang="cs-CZ" i="1" dirty="0">
                <a:solidFill>
                  <a:schemeClr val="tx1"/>
                </a:solidFill>
              </a:rPr>
              <a:t>syn</a:t>
            </a:r>
            <a:r>
              <a:rPr lang="cs-CZ" dirty="0">
                <a:solidFill>
                  <a:schemeClr val="tx1"/>
                </a:solidFill>
              </a:rPr>
              <a:t> [</a:t>
            </a:r>
            <a:r>
              <a:rPr lang="cs-CZ" dirty="0" err="1">
                <a:solidFill>
                  <a:schemeClr val="tx1"/>
                </a:solidFill>
              </a:rPr>
              <a:t>sɪn</a:t>
            </a:r>
            <a:r>
              <a:rPr lang="cs-CZ" dirty="0">
                <a:solidFill>
                  <a:schemeClr val="tx1"/>
                </a:solidFill>
              </a:rPr>
              <a:t>],</a:t>
            </a:r>
          </a:p>
          <a:p>
            <a:pPr marL="68580" indent="0" algn="just">
              <a:buNone/>
            </a:pPr>
            <a:r>
              <a:rPr lang="cs-CZ" dirty="0">
                <a:solidFill>
                  <a:schemeClr val="tx1"/>
                </a:solidFill>
              </a:rPr>
              <a:t>	ale před velárou (např. </a:t>
            </a:r>
            <a:r>
              <a:rPr lang="cs-CZ" i="1" dirty="0">
                <a:solidFill>
                  <a:schemeClr val="tx1"/>
                </a:solidFill>
              </a:rPr>
              <a:t>k</a:t>
            </a:r>
            <a:r>
              <a:rPr lang="cs-CZ" dirty="0">
                <a:solidFill>
                  <a:schemeClr val="tx1"/>
                </a:solidFill>
              </a:rPr>
              <a:t>, </a:t>
            </a:r>
            <a:r>
              <a:rPr lang="cs-CZ" i="1" dirty="0">
                <a:solidFill>
                  <a:schemeClr val="tx1"/>
                </a:solidFill>
              </a:rPr>
              <a:t>g</a:t>
            </a:r>
            <a:r>
              <a:rPr lang="cs-CZ" dirty="0">
                <a:solidFill>
                  <a:schemeClr val="tx1"/>
                </a:solidFill>
              </a:rPr>
              <a:t>) je v češtině foném /n/ často 	realizován jako </a:t>
            </a:r>
            <a:r>
              <a:rPr lang="cs-CZ" dirty="0">
                <a:solidFill>
                  <a:schemeClr val="tx1"/>
                </a:solidFill>
                <a:hlinkClick r:id="rId2" tooltip="Velární nazála"/>
              </a:rPr>
              <a:t>[ŋ]</a:t>
            </a:r>
            <a:r>
              <a:rPr lang="cs-CZ" dirty="0">
                <a:solidFill>
                  <a:schemeClr val="tx1"/>
                </a:solidFill>
              </a:rPr>
              <a:t>  	(na stejném místě artikulace) 	Např. </a:t>
            </a:r>
            <a:r>
              <a:rPr lang="cs-CZ" i="1" dirty="0">
                <a:solidFill>
                  <a:schemeClr val="tx1"/>
                </a:solidFill>
              </a:rPr>
              <a:t>banka</a:t>
            </a:r>
            <a:r>
              <a:rPr lang="cs-CZ" dirty="0">
                <a:solidFill>
                  <a:schemeClr val="tx1"/>
                </a:solidFill>
              </a:rPr>
              <a:t> [</a:t>
            </a:r>
            <a:r>
              <a:rPr lang="cs-CZ" dirty="0" err="1">
                <a:solidFill>
                  <a:schemeClr val="tx1"/>
                </a:solidFill>
              </a:rPr>
              <a:t>baŋka</a:t>
            </a:r>
            <a:r>
              <a:rPr lang="cs-CZ" dirty="0">
                <a:solidFill>
                  <a:schemeClr val="tx1"/>
                </a:solidFill>
              </a:rPr>
              <a:t>], [</a:t>
            </a:r>
            <a:r>
              <a:rPr lang="cs-CZ" dirty="0" err="1">
                <a:solidFill>
                  <a:schemeClr val="tx1"/>
                </a:solidFill>
              </a:rPr>
              <a:t>veŋ</a:t>
            </a:r>
            <a:r>
              <a:rPr lang="cs-CZ" dirty="0">
                <a:solidFill>
                  <a:schemeClr val="tx1"/>
                </a:solidFill>
              </a:rPr>
              <a:t> koukej].</a:t>
            </a:r>
          </a:p>
          <a:p>
            <a:pPr algn="just"/>
            <a:r>
              <a:rPr lang="cs-CZ" dirty="0">
                <a:solidFill>
                  <a:schemeClr val="tx1"/>
                </a:solidFill>
              </a:rPr>
              <a:t>Hláska, která je v jednom jazyce </a:t>
            </a:r>
            <a:r>
              <a:rPr lang="cs-CZ" b="1" dirty="0">
                <a:solidFill>
                  <a:schemeClr val="tx1"/>
                </a:solidFill>
              </a:rPr>
              <a:t>jednou z variant fonému, může být v jiném jazyce samostatným fonémem a rozlišovat význam slova</a:t>
            </a:r>
            <a:r>
              <a:rPr lang="cs-CZ" dirty="0">
                <a:solidFill>
                  <a:schemeClr val="tx1"/>
                </a:solidFill>
              </a:rPr>
              <a:t>, např.  </a:t>
            </a:r>
            <a:r>
              <a:rPr lang="cs-CZ" i="1" dirty="0">
                <a:solidFill>
                  <a:schemeClr val="tx1"/>
                </a:solidFill>
              </a:rPr>
              <a:t>sin</a:t>
            </a:r>
            <a:r>
              <a:rPr lang="cs-CZ" dirty="0">
                <a:solidFill>
                  <a:schemeClr val="tx1"/>
                </a:solidFill>
              </a:rPr>
              <a:t> /sin/ „hřích“ X  </a:t>
            </a:r>
            <a:r>
              <a:rPr lang="cs-CZ" i="1" dirty="0" err="1">
                <a:solidFill>
                  <a:schemeClr val="tx1"/>
                </a:solidFill>
              </a:rPr>
              <a:t>sing</a:t>
            </a:r>
            <a:r>
              <a:rPr lang="cs-CZ" dirty="0">
                <a:solidFill>
                  <a:schemeClr val="tx1"/>
                </a:solidFill>
              </a:rPr>
              <a:t> /</a:t>
            </a:r>
            <a:r>
              <a:rPr lang="cs-CZ" dirty="0" err="1">
                <a:solidFill>
                  <a:schemeClr val="tx1"/>
                </a:solidFill>
              </a:rPr>
              <a:t>siŋ</a:t>
            </a:r>
            <a:r>
              <a:rPr lang="cs-CZ" dirty="0">
                <a:solidFill>
                  <a:schemeClr val="tx1"/>
                </a:solidFill>
              </a:rPr>
              <a:t>/ „zpívat“.</a:t>
            </a:r>
            <a:endParaRPr lang="cs-CZ" dirty="0"/>
          </a:p>
        </p:txBody>
      </p:sp>
    </p:spTree>
    <p:extLst>
      <p:ext uri="{BB962C8B-B14F-4D97-AF65-F5344CB8AC3E}">
        <p14:creationId xmlns:p14="http://schemas.microsoft.com/office/powerpoint/2010/main" val="260838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FONÉM - opozice</a:t>
            </a:r>
          </a:p>
        </p:txBody>
      </p:sp>
      <p:sp>
        <p:nvSpPr>
          <p:cNvPr id="3" name="Zástupný symbol pro obsah 2"/>
          <p:cNvSpPr>
            <a:spLocks noGrp="1"/>
          </p:cNvSpPr>
          <p:nvPr>
            <p:ph idx="1"/>
          </p:nvPr>
        </p:nvSpPr>
        <p:spPr/>
        <p:txBody>
          <a:bodyPr>
            <a:normAutofit fontScale="92500" lnSpcReduction="10000"/>
          </a:bodyPr>
          <a:lstStyle/>
          <a:p>
            <a:pPr algn="just"/>
            <a:r>
              <a:rPr lang="cs-CZ" dirty="0"/>
              <a:t>Fonémy v jazycích stojí ve vztahu k ostatním fonémům téhož jazyka na základě vztahu k jedné jejich vlastnosti.</a:t>
            </a:r>
          </a:p>
          <a:p>
            <a:pPr algn="just"/>
            <a:r>
              <a:rPr lang="cs-CZ" dirty="0"/>
              <a:t>Vytvářejí fonologické protiklady - </a:t>
            </a:r>
            <a:r>
              <a:rPr lang="cs-CZ" b="1" dirty="0"/>
              <a:t>opozice</a:t>
            </a:r>
            <a:r>
              <a:rPr lang="cs-CZ" dirty="0"/>
              <a:t>, tedy zvukové rozdíly, které v daném jazyce slouží k rozlišování významu.</a:t>
            </a:r>
          </a:p>
          <a:p>
            <a:pPr algn="just"/>
            <a:r>
              <a:rPr lang="cs-CZ" dirty="0"/>
              <a:t>Fonologické protiklady mohou být proporcionální (fonémy vytvářejí vztah na základě vztahu ke stejné vlastnosti) nebo izolované (vztah ostatních fonémů).</a:t>
            </a:r>
          </a:p>
          <a:p>
            <a:pPr algn="just"/>
            <a:endParaRPr lang="cs-CZ" dirty="0"/>
          </a:p>
          <a:p>
            <a:endParaRPr lang="cs-CZ" dirty="0"/>
          </a:p>
        </p:txBody>
      </p:sp>
    </p:spTree>
    <p:extLst>
      <p:ext uri="{BB962C8B-B14F-4D97-AF65-F5344CB8AC3E}">
        <p14:creationId xmlns:p14="http://schemas.microsoft.com/office/powerpoint/2010/main" val="2326708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315</TotalTime>
  <Words>1313</Words>
  <Application>Microsoft Office PowerPoint</Application>
  <PresentationFormat>Předvádění na obrazovce (4:3)</PresentationFormat>
  <Paragraphs>113</Paragraphs>
  <Slides>23</Slides>
  <Notes>0</Notes>
  <HiddenSlides>0</HiddenSlides>
  <MMClips>2</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Calibri</vt:lpstr>
      <vt:lpstr>Century Gothic</vt:lpstr>
      <vt:lpstr>Wingdings 2</vt:lpstr>
      <vt:lpstr>Austin</vt:lpstr>
      <vt:lpstr>  FONETIKA  téma: HLÁSKY A JEJICH ZÁKLADNÍ TŘÍDĚNÍ</vt:lpstr>
      <vt:lpstr>Lineární členění </vt:lpstr>
      <vt:lpstr>Stavba slabiky</vt:lpstr>
      <vt:lpstr>Prvky slabiky</vt:lpstr>
      <vt:lpstr>hláska versus foném  2 způsoby klasifikace</vt:lpstr>
      <vt:lpstr>HLÁSKA</vt:lpstr>
      <vt:lpstr>Hláska a foném  podle Karlík, Nekula, Pleskalová (2004), Pálková(1994)</vt:lpstr>
      <vt:lpstr>FONÉM – základní popis</vt:lpstr>
      <vt:lpstr>FONÉM - opozice</vt:lpstr>
      <vt:lpstr>Foném - opozice</vt:lpstr>
      <vt:lpstr>Foném - stálost</vt:lpstr>
      <vt:lpstr>HLÁSKA </vt:lpstr>
      <vt:lpstr>Hláska a dvojí vnímání pojmu  podle: Krčmová  (2006), Čechová (2000)</vt:lpstr>
      <vt:lpstr>DĚLENÍ HLÁSEK V PORTUGALŠTINĚ </vt:lpstr>
      <vt:lpstr>Samohlásky </vt:lpstr>
      <vt:lpstr>souhlásky</vt:lpstr>
      <vt:lpstr>Souhlásky – překážka v průchodu hláskovacím traktem</vt:lpstr>
      <vt:lpstr>Glidy/aproximanty</vt:lpstr>
      <vt:lpstr>Glidy/aproximanty</vt:lpstr>
      <vt:lpstr>Glidy/aproximanty</vt:lpstr>
      <vt:lpstr>ÚKOLY </vt:lpstr>
      <vt:lpstr>Dodatečně:  </vt:lpstr>
      <vt:lpstr>Bibliografie: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FONETIKA  téma: HLÁSKY A JEJICH ZÁKLADNÍ TŘÍDĚNÍ</dc:title>
  <dc:creator>win</dc:creator>
  <cp:lastModifiedBy>Iva Svobodová</cp:lastModifiedBy>
  <cp:revision>18</cp:revision>
  <dcterms:created xsi:type="dcterms:W3CDTF">2018-10-05T08:22:02Z</dcterms:created>
  <dcterms:modified xsi:type="dcterms:W3CDTF">2022-10-12T15:54:50Z</dcterms:modified>
</cp:coreProperties>
</file>