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86" r:id="rId4"/>
    <p:sldId id="287" r:id="rId5"/>
    <p:sldId id="290" r:id="rId6"/>
    <p:sldId id="293" r:id="rId7"/>
    <p:sldId id="294" r:id="rId8"/>
    <p:sldId id="291" r:id="rId9"/>
    <p:sldId id="292" r:id="rId10"/>
    <p:sldId id="296" r:id="rId11"/>
    <p:sldId id="295" r:id="rId12"/>
    <p:sldId id="297" r:id="rId13"/>
    <p:sldId id="298" r:id="rId14"/>
    <p:sldId id="288" r:id="rId15"/>
    <p:sldId id="300" r:id="rId16"/>
    <p:sldId id="299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17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9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21F71E5-E717-44CD-8D18-76EA562DAA26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21F71E5-E717-44CD-8D18-76EA562DAA26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16016" y="2420888"/>
            <a:ext cx="3330704" cy="2421796"/>
          </a:xfrm>
        </p:spPr>
        <p:txBody>
          <a:bodyPr>
            <a:normAutofit/>
          </a:bodyPr>
          <a:lstStyle/>
          <a:p>
            <a:r>
              <a:rPr lang="cs-CZ" b="1" dirty="0"/>
              <a:t>Fonetika</a:t>
            </a:r>
            <a:br>
              <a:rPr lang="cs-CZ" dirty="0"/>
            </a:br>
            <a:r>
              <a:rPr lang="cs-CZ" dirty="0"/>
              <a:t>téma: </a:t>
            </a:r>
            <a:br>
              <a:rPr lang="cs-CZ" dirty="0"/>
            </a:br>
            <a:r>
              <a:rPr lang="cs-CZ" dirty="0"/>
              <a:t>dvojhlásky a trojhlásky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44008" y="5229200"/>
            <a:ext cx="3399160" cy="740541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9. hodina </a:t>
            </a:r>
          </a:p>
          <a:p>
            <a:r>
              <a:rPr lang="cs-CZ" b="1"/>
              <a:t>15.11.2021</a:t>
            </a:r>
            <a:endParaRPr lang="cs-CZ" b="1" dirty="0"/>
          </a:p>
          <a:p>
            <a:r>
              <a:rPr lang="cs-CZ" b="1" dirty="0"/>
              <a:t>Tláskal (2006, s. 75-92) </a:t>
            </a:r>
          </a:p>
        </p:txBody>
      </p:sp>
    </p:spTree>
    <p:extLst>
      <p:ext uri="{BB962C8B-B14F-4D97-AF65-F5344CB8AC3E}">
        <p14:creationId xmlns:p14="http://schemas.microsoft.com/office/powerpoint/2010/main" val="2990373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B0A28-9E82-44D2-A344-BB83F844A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/>
              <a:t>PROBLEMATIKA DIFTONGŮ STOUPAVÝCH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53846A0-408F-40DC-9397-07B51F2C1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Velmi nestálé</a:t>
            </a:r>
            <a:r>
              <a:rPr lang="cs-CZ" dirty="0"/>
              <a:t>, někdy jako </a:t>
            </a:r>
            <a:r>
              <a:rPr lang="cs-CZ" b="1" dirty="0">
                <a:solidFill>
                  <a:srgbClr val="FF0000"/>
                </a:solidFill>
                <a:highlight>
                  <a:srgbClr val="FFFF00"/>
                </a:highlight>
              </a:rPr>
              <a:t>hiát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EFEDDD1-89BC-424B-A5AB-269CFCFE0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96" y="2757538"/>
            <a:ext cx="6688008" cy="149751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75F211E-1184-49DC-9901-2CFFB5F2D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996" y="4240007"/>
            <a:ext cx="6608951" cy="176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09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B0A28-9E82-44D2-A344-BB83F844A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/>
              <a:t>PROBLEMATIKA DIFTONGŮ STOUPAVÝCH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47F1EB3-E85F-4548-9108-A0FA65F84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457" y="2467824"/>
            <a:ext cx="7210060" cy="11741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0CDB404-5ED5-4605-AB68-BF09F001B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57" y="3429000"/>
            <a:ext cx="7258181" cy="140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20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756EE9-8B1B-451C-95C0-8740116DD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/>
              <a:t>alternace hiát </a:t>
            </a:r>
            <a:r>
              <a:rPr lang="cs-CZ" b="1" i="1" dirty="0"/>
              <a:t>vs. </a:t>
            </a:r>
            <a:r>
              <a:rPr lang="cs-CZ" b="1" dirty="0"/>
              <a:t>diftong u </a:t>
            </a:r>
            <a:r>
              <a:rPr lang="cs-CZ" b="1" dirty="0">
                <a:solidFill>
                  <a:srgbClr val="00B0F0"/>
                </a:solidFill>
              </a:rPr>
              <a:t>stoupavých</a:t>
            </a:r>
            <a:r>
              <a:rPr lang="cs-CZ" b="1" dirty="0"/>
              <a:t> diftongů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660DCF8-81E7-4BB2-820F-A7EAC6457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2670" y="2060848"/>
            <a:ext cx="6626383" cy="402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87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756EE9-8B1B-451C-95C0-8740116DD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/>
              <a:t>alternace hiát </a:t>
            </a:r>
            <a:r>
              <a:rPr lang="cs-CZ" b="1" i="1" dirty="0"/>
              <a:t>vs. </a:t>
            </a:r>
            <a:r>
              <a:rPr lang="cs-CZ" b="1" dirty="0"/>
              <a:t>diftong u </a:t>
            </a:r>
            <a:r>
              <a:rPr lang="cs-CZ" b="1" dirty="0">
                <a:solidFill>
                  <a:srgbClr val="00B0F0"/>
                </a:solidFill>
              </a:rPr>
              <a:t>stoupavých</a:t>
            </a:r>
            <a:r>
              <a:rPr lang="cs-CZ" b="1" dirty="0"/>
              <a:t> diftongů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DDC3EB6-276F-4C95-9877-360596D17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677" y="2420888"/>
            <a:ext cx="738162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75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4088281-5BFD-4359-8D9E-1EF78890F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TRIFTONGY ORÁLNÍ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838D715A-BFD6-485E-9E46-3865478E7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r>
              <a:rPr lang="cs-CZ" dirty="0"/>
              <a:t>diftong vzestupný </a:t>
            </a:r>
            <a:r>
              <a:rPr lang="cs-CZ" b="1" dirty="0"/>
              <a:t>V</a:t>
            </a:r>
            <a:r>
              <a:rPr lang="cs-CZ" dirty="0"/>
              <a:t> diftong sestupný</a:t>
            </a:r>
          </a:p>
          <a:p>
            <a:pPr marL="68580" indent="0" algn="ctr">
              <a:buNone/>
            </a:pPr>
            <a:r>
              <a:rPr lang="cs-CZ" i="1" dirty="0" err="1"/>
              <a:t>p.ex</a:t>
            </a:r>
            <a:r>
              <a:rPr lang="cs-CZ" i="1" dirty="0"/>
              <a:t>.</a:t>
            </a:r>
          </a:p>
          <a:p>
            <a:pPr marL="68580" indent="0" algn="ctr">
              <a:buNone/>
            </a:pPr>
            <a:r>
              <a:rPr lang="cs-CZ" i="1" dirty="0" err="1"/>
              <a:t>Urug</a:t>
            </a:r>
            <a:r>
              <a:rPr lang="cs-CZ" b="1" i="1" dirty="0" err="1">
                <a:highlight>
                  <a:srgbClr val="FFFF00"/>
                </a:highlight>
              </a:rPr>
              <a:t>uai</a:t>
            </a:r>
            <a:endParaRPr lang="cs-CZ" b="1" i="1" dirty="0">
              <a:highlight>
                <a:srgbClr val="FFFF00"/>
              </a:highlight>
            </a:endParaRPr>
          </a:p>
          <a:p>
            <a:pPr marL="68580" indent="0" algn="ctr">
              <a:buNone/>
            </a:pPr>
            <a:r>
              <a:rPr lang="cs-CZ" i="1" dirty="0" err="1"/>
              <a:t>enxag</a:t>
            </a:r>
            <a:r>
              <a:rPr lang="cs-CZ" b="1" i="1" dirty="0" err="1">
                <a:highlight>
                  <a:srgbClr val="FFFF00"/>
                </a:highlight>
              </a:rPr>
              <a:t>uei</a:t>
            </a:r>
            <a:endParaRPr lang="cs-CZ" b="1" i="1" dirty="0">
              <a:highlight>
                <a:srgbClr val="FFFF00"/>
              </a:highlight>
            </a:endParaRPr>
          </a:p>
          <a:p>
            <a:pPr marL="68580" indent="0" algn="ctr">
              <a:buNone/>
            </a:pPr>
            <a:r>
              <a:rPr lang="cs-CZ" i="1" dirty="0" err="1"/>
              <a:t>delinq</a:t>
            </a:r>
            <a:r>
              <a:rPr lang="cs-CZ" b="1" i="1" dirty="0" err="1">
                <a:highlight>
                  <a:srgbClr val="FFFF00"/>
                </a:highlight>
              </a:rPr>
              <a:t>uiu</a:t>
            </a:r>
            <a:endParaRPr lang="cs-CZ" b="1" i="1" dirty="0">
              <a:highlight>
                <a:srgbClr val="FFFF00"/>
              </a:highlight>
            </a:endParaRPr>
          </a:p>
          <a:p>
            <a:endParaRPr lang="cs-CZ" dirty="0"/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54D3894E-994C-4B57-9542-B41101067DD3}"/>
              </a:ext>
            </a:extLst>
          </p:cNvPr>
          <p:cNvCxnSpPr>
            <a:cxnSpLocks/>
          </p:cNvCxnSpPr>
          <p:nvPr/>
        </p:nvCxnSpPr>
        <p:spPr>
          <a:xfrm flipV="1">
            <a:off x="1979712" y="3295496"/>
            <a:ext cx="1080120" cy="7826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7E97303-00C2-4FFE-A067-569B8439B70A}"/>
              </a:ext>
            </a:extLst>
          </p:cNvPr>
          <p:cNvCxnSpPr>
            <a:cxnSpLocks/>
          </p:cNvCxnSpPr>
          <p:nvPr/>
        </p:nvCxnSpPr>
        <p:spPr>
          <a:xfrm>
            <a:off x="5652120" y="3295496"/>
            <a:ext cx="1143918" cy="7826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080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4088281-5BFD-4359-8D9E-1EF78890F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TRIFTONGY ORÁLNÍ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838D715A-BFD6-485E-9E46-3865478E7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r>
              <a:rPr lang="cs-CZ" b="1" dirty="0">
                <a:highlight>
                  <a:srgbClr val="00FF00"/>
                </a:highlight>
              </a:rPr>
              <a:t>diftong vzestupný+ V + diftong sestupný</a:t>
            </a:r>
          </a:p>
          <a:p>
            <a:pPr marL="68580" indent="0" algn="ctr">
              <a:buNone/>
            </a:pP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35D490F-613E-430C-8B60-0445D2CB5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046766"/>
            <a:ext cx="7755290" cy="328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05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4088281-5BFD-4359-8D9E-1EF78890F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DIFTONGY NAZÁLNÍ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BF115D0C-D6E5-42B0-9065-0EAB441A6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3068960"/>
            <a:ext cx="6510248" cy="1512167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642C0AD6-1B6F-494A-917F-4C43BEAC5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941168"/>
            <a:ext cx="533128" cy="43204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590C0AC-E135-43C0-8C65-8D32B66F1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047" y="5035965"/>
            <a:ext cx="605136" cy="36884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3265FCC-DD25-49ED-98C0-DAC25263D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922" y="5004366"/>
            <a:ext cx="744028" cy="29684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BAC03BF-FE63-47C1-ADA5-BAD632A74E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58" y="4972767"/>
            <a:ext cx="577556" cy="43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61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B1E063-A4B8-4C56-B68B-40928BCE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589" y="637721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Realizace nazálních diftongů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2704704-31E7-41E3-862C-DBBCEFFFC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029" y="2483771"/>
            <a:ext cx="7712819" cy="86480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00D08CA-2104-41BF-BD8F-CCFAFEEE2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90" y="2669549"/>
            <a:ext cx="510480" cy="49324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5986A33-290C-4DEF-BE66-B9226C045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17" y="3676454"/>
            <a:ext cx="7610888" cy="253433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5DABD71-59B9-4331-B845-EBED0C0DE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90" y="3744582"/>
            <a:ext cx="639776" cy="61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70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9EF56EB2-6058-4209-BC8E-B8E6384A9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645024"/>
            <a:ext cx="744028" cy="29684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9B1E063-A4B8-4C56-B68B-40928BCE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3" y="637721"/>
            <a:ext cx="6981749" cy="63103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Realizace nazálních diftongů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C4C139A-D44B-476C-8019-80ABF44EF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3688" y="1531795"/>
            <a:ext cx="6861004" cy="498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5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B1E063-A4B8-4C56-B68B-40928BCE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3" y="637721"/>
            <a:ext cx="6981749" cy="63103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Realizace nazálních diftongů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B56CD4D-7C07-4714-BA13-FE785C6D4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3267" y="1832741"/>
            <a:ext cx="6591676" cy="151216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A0FD10E-A82C-4EB9-A576-294C8292A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284984"/>
            <a:ext cx="6278787" cy="242456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590A182-1E7D-4067-9DFD-9E7AC3C96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348295"/>
            <a:ext cx="577556" cy="43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24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8C14EC-4E27-4D8C-910B-D848A0C3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8CFFA1-C990-4F5D-8BAF-6B45277A7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POLOSAMOHLÁSKY</a:t>
            </a:r>
          </a:p>
          <a:p>
            <a:r>
              <a:rPr lang="cs-CZ" b="1" dirty="0">
                <a:solidFill>
                  <a:srgbClr val="00B0F0"/>
                </a:solidFill>
              </a:rPr>
              <a:t>POLOSOUHLÁSKY</a:t>
            </a:r>
          </a:p>
          <a:p>
            <a:r>
              <a:rPr lang="cs-CZ" dirty="0"/>
              <a:t>DVOJHLÁSKY A TROJHLÁSKY ORÁLNÍ</a:t>
            </a:r>
          </a:p>
          <a:p>
            <a:r>
              <a:rPr lang="cs-CZ" dirty="0"/>
              <a:t>DVOJHLÁSKY A TROJHLÁSKY NAZÁLNÍ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4844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B7F537-B83D-4902-AA9E-1DAFF31E6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Poznámka k výslovnosti skluzu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3BBB17A-8C86-403A-B556-D8626F1B5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2276872"/>
            <a:ext cx="7171325" cy="1368152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1519BAD4-2EF5-4815-A440-D2E040EB5BE5}"/>
              </a:ext>
            </a:extLst>
          </p:cNvPr>
          <p:cNvCxnSpPr>
            <a:cxnSpLocks/>
          </p:cNvCxnSpPr>
          <p:nvPr/>
        </p:nvCxnSpPr>
        <p:spPr>
          <a:xfrm>
            <a:off x="3491880" y="1599164"/>
            <a:ext cx="0" cy="10801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B8DC0CA3-BAA3-45AC-8B2E-0E15D4FC6390}"/>
              </a:ext>
            </a:extLst>
          </p:cNvPr>
          <p:cNvCxnSpPr>
            <a:cxnSpLocks/>
          </p:cNvCxnSpPr>
          <p:nvPr/>
        </p:nvCxnSpPr>
        <p:spPr>
          <a:xfrm flipV="1">
            <a:off x="6516216" y="2822991"/>
            <a:ext cx="0" cy="13260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1612988C-CDD0-4CC1-9678-E62CBFAA5A7B}"/>
              </a:ext>
            </a:extLst>
          </p:cNvPr>
          <p:cNvCxnSpPr>
            <a:cxnSpLocks/>
          </p:cNvCxnSpPr>
          <p:nvPr/>
        </p:nvCxnSpPr>
        <p:spPr>
          <a:xfrm flipV="1">
            <a:off x="6804248" y="3125995"/>
            <a:ext cx="0" cy="13260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9FA33B6B-2223-402A-B80E-C8A35F3C2C3C}"/>
              </a:ext>
            </a:extLst>
          </p:cNvPr>
          <p:cNvCxnSpPr>
            <a:cxnSpLocks/>
          </p:cNvCxnSpPr>
          <p:nvPr/>
        </p:nvCxnSpPr>
        <p:spPr>
          <a:xfrm flipV="1">
            <a:off x="3491880" y="3486035"/>
            <a:ext cx="0" cy="13260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31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B7F537-B83D-4902-AA9E-1DAFF31E6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Poznámka k výslovnosti skluzu na švu slov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881071C-0901-44FB-B352-5F1C51B11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958257"/>
            <a:ext cx="7658709" cy="1729080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6BF697F1-F387-4B0A-B59D-DF8D140DD71F}"/>
              </a:ext>
            </a:extLst>
          </p:cNvPr>
          <p:cNvCxnSpPr>
            <a:cxnSpLocks/>
          </p:cNvCxnSpPr>
          <p:nvPr/>
        </p:nvCxnSpPr>
        <p:spPr>
          <a:xfrm>
            <a:off x="1331640" y="2420888"/>
            <a:ext cx="0" cy="16561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E0FDF40B-0A0A-40AC-A2D8-F8B9CB7C793B}"/>
              </a:ext>
            </a:extLst>
          </p:cNvPr>
          <p:cNvCxnSpPr>
            <a:cxnSpLocks/>
          </p:cNvCxnSpPr>
          <p:nvPr/>
        </p:nvCxnSpPr>
        <p:spPr>
          <a:xfrm>
            <a:off x="2483768" y="2456899"/>
            <a:ext cx="0" cy="16561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E1557F6-BC7B-4006-8C90-581429F82D5E}"/>
              </a:ext>
            </a:extLst>
          </p:cNvPr>
          <p:cNvCxnSpPr>
            <a:cxnSpLocks/>
          </p:cNvCxnSpPr>
          <p:nvPr/>
        </p:nvCxnSpPr>
        <p:spPr>
          <a:xfrm>
            <a:off x="3657600" y="3799458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3EB19E4D-28E0-4E08-8394-420830242F9B}"/>
              </a:ext>
            </a:extLst>
          </p:cNvPr>
          <p:cNvCxnSpPr>
            <a:cxnSpLocks/>
          </p:cNvCxnSpPr>
          <p:nvPr/>
        </p:nvCxnSpPr>
        <p:spPr>
          <a:xfrm flipV="1">
            <a:off x="6156176" y="4197637"/>
            <a:ext cx="0" cy="6480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38AF05EE-9BF1-4618-B614-02F54CC6CF24}"/>
              </a:ext>
            </a:extLst>
          </p:cNvPr>
          <p:cNvCxnSpPr>
            <a:cxnSpLocks/>
          </p:cNvCxnSpPr>
          <p:nvPr/>
        </p:nvCxnSpPr>
        <p:spPr>
          <a:xfrm flipV="1">
            <a:off x="7164288" y="4342826"/>
            <a:ext cx="0" cy="6480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DB34544F-57D5-47F0-AF10-F9A21B9148B2}"/>
              </a:ext>
            </a:extLst>
          </p:cNvPr>
          <p:cNvCxnSpPr>
            <a:cxnSpLocks/>
          </p:cNvCxnSpPr>
          <p:nvPr/>
        </p:nvCxnSpPr>
        <p:spPr>
          <a:xfrm flipV="1">
            <a:off x="2263552" y="4614443"/>
            <a:ext cx="0" cy="5742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E8DE2103-88E8-4697-95B8-B2991635533D}"/>
              </a:ext>
            </a:extLst>
          </p:cNvPr>
          <p:cNvCxnSpPr>
            <a:cxnSpLocks/>
          </p:cNvCxnSpPr>
          <p:nvPr/>
        </p:nvCxnSpPr>
        <p:spPr>
          <a:xfrm flipV="1">
            <a:off x="3419872" y="4558583"/>
            <a:ext cx="0" cy="5742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308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33FB6-A9FD-49F6-A3D6-EC5E1C5C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TRIFTONGY NAZÁLNÍ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326F467-6FD2-44D3-BF90-B1C9ADF55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38" y="2996952"/>
            <a:ext cx="792492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61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9EA2A0-1027-42F9-95A7-E34E70144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b="1" dirty="0"/>
              <a:t>ALTERNACE DIFTONG vs. TRIFTONG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FB2CF24-C7F1-4BD1-850C-ED7AA9282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690" y="2924944"/>
            <a:ext cx="7994344" cy="2376264"/>
          </a:xfrm>
          <a:prstGeom prst="rect">
            <a:avLst/>
          </a:prstGeom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DB86424B-2BF7-4A92-86E0-4815FFBD5DDD}"/>
              </a:ext>
            </a:extLst>
          </p:cNvPr>
          <p:cNvCxnSpPr>
            <a:cxnSpLocks/>
          </p:cNvCxnSpPr>
          <p:nvPr/>
        </p:nvCxnSpPr>
        <p:spPr>
          <a:xfrm>
            <a:off x="1187624" y="3645024"/>
            <a:ext cx="42484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1D39F711-DF78-433E-AC86-F433398DB1DF}"/>
              </a:ext>
            </a:extLst>
          </p:cNvPr>
          <p:cNvCxnSpPr>
            <a:cxnSpLocks/>
          </p:cNvCxnSpPr>
          <p:nvPr/>
        </p:nvCxnSpPr>
        <p:spPr>
          <a:xfrm>
            <a:off x="5580112" y="3645024"/>
            <a:ext cx="927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049FF0AE-3570-41D5-8FAD-C632426741C4}"/>
              </a:ext>
            </a:extLst>
          </p:cNvPr>
          <p:cNvCxnSpPr>
            <a:cxnSpLocks/>
          </p:cNvCxnSpPr>
          <p:nvPr/>
        </p:nvCxnSpPr>
        <p:spPr>
          <a:xfrm>
            <a:off x="3275856" y="3933056"/>
            <a:ext cx="927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4F626D0-44C2-4BF8-A805-8F58911F4329}"/>
              </a:ext>
            </a:extLst>
          </p:cNvPr>
          <p:cNvCxnSpPr>
            <a:cxnSpLocks/>
          </p:cNvCxnSpPr>
          <p:nvPr/>
        </p:nvCxnSpPr>
        <p:spPr>
          <a:xfrm>
            <a:off x="4860032" y="3933056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4773065D-DD48-40E1-85BA-49F5526EB5BA}"/>
              </a:ext>
            </a:extLst>
          </p:cNvPr>
          <p:cNvCxnSpPr>
            <a:cxnSpLocks/>
          </p:cNvCxnSpPr>
          <p:nvPr/>
        </p:nvCxnSpPr>
        <p:spPr>
          <a:xfrm>
            <a:off x="7020272" y="3933056"/>
            <a:ext cx="11701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25134F62-6C93-473C-AAF4-FCA1A5D0BC33}"/>
              </a:ext>
            </a:extLst>
          </p:cNvPr>
          <p:cNvCxnSpPr>
            <a:cxnSpLocks/>
          </p:cNvCxnSpPr>
          <p:nvPr/>
        </p:nvCxnSpPr>
        <p:spPr>
          <a:xfrm>
            <a:off x="3203848" y="4509120"/>
            <a:ext cx="3516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A4DE54DE-129A-4F7A-91D8-78C2AF7F27AE}"/>
              </a:ext>
            </a:extLst>
          </p:cNvPr>
          <p:cNvCxnSpPr>
            <a:cxnSpLocks/>
          </p:cNvCxnSpPr>
          <p:nvPr/>
        </p:nvCxnSpPr>
        <p:spPr>
          <a:xfrm>
            <a:off x="1979712" y="4509120"/>
            <a:ext cx="3516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FC5151CD-6C43-4D69-80E6-E3A50CA5D276}"/>
              </a:ext>
            </a:extLst>
          </p:cNvPr>
          <p:cNvCxnSpPr>
            <a:cxnSpLocks/>
          </p:cNvCxnSpPr>
          <p:nvPr/>
        </p:nvCxnSpPr>
        <p:spPr>
          <a:xfrm>
            <a:off x="5404284" y="4483947"/>
            <a:ext cx="3516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82E76BCC-D0C4-4B3E-BF98-021664A39A00}"/>
              </a:ext>
            </a:extLst>
          </p:cNvPr>
          <p:cNvCxnSpPr>
            <a:cxnSpLocks/>
          </p:cNvCxnSpPr>
          <p:nvPr/>
        </p:nvCxnSpPr>
        <p:spPr>
          <a:xfrm>
            <a:off x="6668616" y="4581128"/>
            <a:ext cx="3516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211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0BF05CB-F121-4B55-945C-58A068845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40424"/>
            <a:ext cx="8136904" cy="89994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381EBEA-95F4-43B1-A14A-1877EA26A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4460784"/>
            <a:ext cx="427819" cy="72008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2BE7699-4289-4ED9-8C12-8816DA8C9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173" y="3666985"/>
            <a:ext cx="867536" cy="55282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196BC27-5664-440F-AD4F-EC8D37E23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395" y="4320334"/>
            <a:ext cx="693348" cy="56806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206F588-45F7-4FC6-A1C7-EEE4604FCC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6" y="3442563"/>
            <a:ext cx="856746" cy="675012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B929DDF-0AFD-435E-8103-3EBADED514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rgbClr val="00B0F0"/>
                </a:solidFill>
              </a:rPr>
              <a:t>vzestupné diftongy</a:t>
            </a:r>
          </a:p>
          <a:p>
            <a:r>
              <a:rPr lang="cs-CZ" dirty="0" err="1">
                <a:solidFill>
                  <a:srgbClr val="00B0F0"/>
                </a:solidFill>
              </a:rPr>
              <a:t>polosouhlásky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4B136137-821B-4624-8502-B8A85F97DA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rgbClr val="00B050"/>
                </a:solidFill>
              </a:rPr>
              <a:t>sestupné diftongy </a:t>
            </a:r>
          </a:p>
          <a:p>
            <a:r>
              <a:rPr lang="cs-CZ" dirty="0">
                <a:solidFill>
                  <a:srgbClr val="00B050"/>
                </a:solidFill>
              </a:rPr>
              <a:t>polosamohlásky</a:t>
            </a:r>
          </a:p>
        </p:txBody>
      </p:sp>
    </p:spTree>
    <p:extLst>
      <p:ext uri="{BB962C8B-B14F-4D97-AF65-F5344CB8AC3E}">
        <p14:creationId xmlns:p14="http://schemas.microsoft.com/office/powerpoint/2010/main" val="2249034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8D86C5-742D-43D5-A8A4-C81E4E903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620688"/>
            <a:ext cx="6808602" cy="52912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2DE8E9C-6583-4777-8A79-834BEA776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54" y="3606206"/>
            <a:ext cx="6078295" cy="24150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275FC56-8841-4253-BB72-CC9EA2246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19" y="616906"/>
            <a:ext cx="5139944" cy="52912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42148C7-9420-4F48-A8D9-CA1E3BBB9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16" y="1375714"/>
            <a:ext cx="6806587" cy="255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04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32474E6-2CF3-437B-AF2B-C3854E762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20" y="1700808"/>
            <a:ext cx="7327360" cy="331236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D82D760-37E1-498B-A7AF-D3B60A909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708" y="836712"/>
            <a:ext cx="5139944" cy="5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62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7A6DC15-4513-4ED1-B8C0-4F9236041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764704"/>
            <a:ext cx="7048720" cy="65202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BA30458-2354-4E79-9F3F-3C39BDB3A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772816"/>
            <a:ext cx="752075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45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8C8879A-85A2-42E3-8CC7-EA0C830F2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28800"/>
            <a:ext cx="7297926" cy="446449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41E8C1A-D3BD-43E7-9AA2-D5AF831B2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764704"/>
            <a:ext cx="7048720" cy="65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70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D314AFC-98B8-408D-963D-4C76C694D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90994"/>
            <a:ext cx="7652387" cy="71759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A007C71-0576-4A4F-A66D-58BC3F254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7" y="1381441"/>
            <a:ext cx="6696745" cy="495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27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9A67C-7A67-4544-BEB3-7E660A54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b="1" dirty="0">
                <a:solidFill>
                  <a:srgbClr val="00B0F0"/>
                </a:solidFill>
              </a:rPr>
              <a:t>POLOSOUHLÁSKY</a:t>
            </a:r>
            <a:r>
              <a:rPr lang="cs-CZ" sz="2800" b="1" dirty="0"/>
              <a:t> A </a:t>
            </a:r>
            <a:r>
              <a:rPr lang="cs-CZ" sz="2800" b="1" dirty="0">
                <a:solidFill>
                  <a:srgbClr val="00B050"/>
                </a:solidFill>
              </a:rPr>
              <a:t>POLOSAMOHLÁSKY</a:t>
            </a:r>
            <a:r>
              <a:rPr lang="cs-CZ" sz="2800" b="1" dirty="0"/>
              <a:t> /CHARAKTERISTIKA/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BD93AC-1E6C-479D-8A97-D5EDF9B49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Jde o tzv. </a:t>
            </a:r>
            <a:r>
              <a:rPr lang="cs-CZ" b="1" dirty="0"/>
              <a:t>GLIDY/APROXIMANTY</a:t>
            </a:r>
          </a:p>
          <a:p>
            <a:r>
              <a:rPr lang="cs-CZ" dirty="0"/>
              <a:t>TVOŘÍ SOUČÁST </a:t>
            </a:r>
            <a:r>
              <a:rPr lang="cs-CZ" b="1" dirty="0"/>
              <a:t>DVOJ- ČI TROJHLÁSEK - </a:t>
            </a:r>
            <a:r>
              <a:rPr lang="cs-CZ" dirty="0"/>
              <a:t>V PORTUGALŠTINĚ JE JICH </a:t>
            </a:r>
            <a:r>
              <a:rPr lang="cs-CZ" b="1" dirty="0"/>
              <a:t>VYSOKÝ POČET</a:t>
            </a:r>
          </a:p>
          <a:p>
            <a:r>
              <a:rPr lang="cs-CZ" dirty="0"/>
              <a:t>MOHOU BÝT POUZE </a:t>
            </a:r>
            <a:r>
              <a:rPr lang="cs-CZ" b="1" dirty="0"/>
              <a:t>I </a:t>
            </a:r>
            <a:r>
              <a:rPr lang="cs-CZ" dirty="0"/>
              <a:t>a</a:t>
            </a:r>
            <a:r>
              <a:rPr lang="cs-CZ" b="1" dirty="0"/>
              <a:t> U</a:t>
            </a:r>
          </a:p>
          <a:p>
            <a:pPr marL="6858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4757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A59034A-48BA-43F5-A9E8-4EB4BA990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87" y="692696"/>
            <a:ext cx="7819625" cy="57036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462E5D2-3803-4A6A-A667-EFB5FECF0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834580"/>
            <a:ext cx="7254512" cy="31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539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A59034A-48BA-43F5-A9E8-4EB4BA990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87" y="692696"/>
            <a:ext cx="7819625" cy="57036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311161B-C782-4ADE-9410-0AC4A6ABA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87" y="1467902"/>
            <a:ext cx="7370329" cy="487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25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B929DDF-0AFD-435E-8103-3EBADED514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rgbClr val="00B0F0"/>
                </a:solidFill>
              </a:rPr>
              <a:t>vzestupné diftongy</a:t>
            </a:r>
          </a:p>
          <a:p>
            <a:r>
              <a:rPr lang="cs-CZ" dirty="0" err="1">
                <a:solidFill>
                  <a:srgbClr val="00B0F0"/>
                </a:solidFill>
              </a:rPr>
              <a:t>polosouhlásky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4B136137-821B-4624-8502-B8A85F97DA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rgbClr val="00B050"/>
                </a:solidFill>
              </a:rPr>
              <a:t>sestupné diftongy </a:t>
            </a:r>
          </a:p>
          <a:p>
            <a:r>
              <a:rPr lang="cs-CZ" dirty="0">
                <a:solidFill>
                  <a:srgbClr val="00B050"/>
                </a:solidFill>
              </a:rPr>
              <a:t>polosamohlásky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40032EE-8E6B-411C-BD39-24CD1D714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76" y="836712"/>
            <a:ext cx="7754048" cy="63976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6B1EADE-65B8-4F75-A305-B81FE581D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172" y="3429000"/>
            <a:ext cx="856745" cy="69430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6BCF430-2CE6-49E2-B41F-C020F52A8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719" y="4409886"/>
            <a:ext cx="777207" cy="79942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5F6F66E-475D-4DAB-A5B4-37B6FE8C6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0948" y="3327735"/>
            <a:ext cx="676836" cy="84386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0C135CD-6D86-4394-B148-2F6F61BE83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7981" y="4266608"/>
            <a:ext cx="675439" cy="103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9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EB40951-34CB-4E0F-A8F5-9D964F2D0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42520"/>
            <a:ext cx="7992888" cy="62529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A34CFD2-0311-4CD5-B1F3-342F430DA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94" y="1700808"/>
            <a:ext cx="7861098" cy="459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38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478017C-6110-4F68-A9E2-392376B6A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59734"/>
            <a:ext cx="6755958" cy="351525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4BF56E4-1219-4604-B07C-30ECC75DA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06" y="834440"/>
            <a:ext cx="7992888" cy="62529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ED26EFA-FEAA-428E-B3A9-63823292B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4797152"/>
            <a:ext cx="6747970" cy="151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322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A9208D5-2ACF-4DFE-B21B-A780A6E6D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20" y="2348880"/>
            <a:ext cx="7849664" cy="216024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6AF58EC-F063-4BF3-8672-E18535FD7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06" y="834440"/>
            <a:ext cx="7992888" cy="62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142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A5ABBCA-3450-4607-8D8D-16A767989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764704"/>
            <a:ext cx="7233416" cy="78836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2127DF8-4062-41CB-BB4C-E00F596A9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07" y="2060848"/>
            <a:ext cx="8052386" cy="338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210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A5ABBCA-3450-4607-8D8D-16A767989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764704"/>
            <a:ext cx="7233416" cy="78836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06C303C-979B-4A7C-9C2D-79D69BDD2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835174"/>
            <a:ext cx="6510473" cy="15240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048D9D7-9424-4B1A-80BB-F1629EB52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00" y="3359194"/>
            <a:ext cx="689435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730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81F6FCC-4189-4672-9F23-8BA6D66E9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66" y="2780928"/>
            <a:ext cx="6250187" cy="165392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0DEAAFC-5FD0-4ACB-9CBD-07E856DBF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340768"/>
            <a:ext cx="7233416" cy="78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906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BCAA185-7578-48AC-9BC1-F042C9782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052736"/>
            <a:ext cx="6552646" cy="93610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F138F60-8944-4BF4-8792-DD3D4D7E6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755160"/>
            <a:ext cx="7149795" cy="12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51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BCA46-EBF9-45EE-896B-D6DD60CEB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b="1" dirty="0">
                <a:solidFill>
                  <a:srgbClr val="00B0F0"/>
                </a:solidFill>
              </a:rPr>
              <a:t>POLOSOUHLÁSKYA</a:t>
            </a:r>
            <a:r>
              <a:rPr lang="cs-CZ" sz="2800" b="1" dirty="0"/>
              <a:t> </a:t>
            </a:r>
            <a:r>
              <a:rPr lang="cs-CZ" sz="2800" b="1" dirty="0">
                <a:solidFill>
                  <a:srgbClr val="00B050"/>
                </a:solidFill>
              </a:rPr>
              <a:t>POLOSAMOHLÁSKY</a:t>
            </a:r>
            <a:r>
              <a:rPr lang="cs-CZ" sz="2800" b="1" dirty="0"/>
              <a:t> /CHARAKTERISTIKA/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4E3C3B-D671-4D63-9CF6-A59DC9AD16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solidFill>
                  <a:srgbClr val="00B0F0"/>
                </a:solidFill>
              </a:rPr>
              <a:t>POLOKONSONANTA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DD79D23-1305-4E36-9261-F190BDE1E4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cs-CZ" sz="2000" dirty="0"/>
              <a:t>VŽDY NA </a:t>
            </a:r>
            <a:r>
              <a:rPr lang="cs-CZ" sz="2000" b="1" dirty="0">
                <a:solidFill>
                  <a:srgbClr val="00B0F0"/>
                </a:solidFill>
              </a:rPr>
              <a:t>PRVNÍM MÍSTĚ </a:t>
            </a:r>
            <a:r>
              <a:rPr lang="cs-CZ" sz="2000" dirty="0">
                <a:solidFill>
                  <a:srgbClr val="FF0000"/>
                </a:solidFill>
              </a:rPr>
              <a:t>PŘED SAMOHLÁSKOU</a:t>
            </a:r>
          </a:p>
          <a:p>
            <a:endParaRPr lang="cs-CZ" sz="2000" dirty="0"/>
          </a:p>
          <a:p>
            <a:pPr marL="68580" indent="0" algn="ctr">
              <a:buNone/>
            </a:pPr>
            <a:r>
              <a:rPr lang="cs-CZ" dirty="0"/>
              <a:t>P</a:t>
            </a:r>
            <a:r>
              <a:rPr lang="cs-CZ" b="1" dirty="0">
                <a:solidFill>
                  <a:srgbClr val="00B0F0"/>
                </a:solidFill>
              </a:rPr>
              <a:t>I</a:t>
            </a:r>
            <a:r>
              <a:rPr lang="cs-CZ" dirty="0">
                <a:solidFill>
                  <a:srgbClr val="FF0000"/>
                </a:solidFill>
              </a:rPr>
              <a:t>A</a:t>
            </a:r>
            <a:r>
              <a:rPr lang="cs-CZ" dirty="0"/>
              <a:t>DA</a:t>
            </a:r>
          </a:p>
          <a:p>
            <a:pPr marL="68580" indent="0" algn="ctr">
              <a:buNone/>
            </a:pPr>
            <a:endParaRPr lang="cs-CZ" dirty="0"/>
          </a:p>
          <a:p>
            <a:pPr marL="68580" indent="0" algn="ctr">
              <a:buNone/>
            </a:pPr>
            <a:endParaRPr lang="cs-CZ" dirty="0"/>
          </a:p>
          <a:p>
            <a:pPr marL="68580" indent="0" algn="ctr">
              <a:buNone/>
            </a:pPr>
            <a:r>
              <a:rPr lang="cs-CZ" dirty="0">
                <a:solidFill>
                  <a:srgbClr val="00B0F0"/>
                </a:solidFill>
              </a:rPr>
              <a:t>vzestupný diftong</a:t>
            </a:r>
          </a:p>
          <a:p>
            <a:pPr marL="68580" indent="0" algn="ctr">
              <a:buNone/>
            </a:pPr>
            <a:endParaRPr lang="cs-CZ" dirty="0"/>
          </a:p>
          <a:p>
            <a:pPr marL="68580" indent="0" algn="just">
              <a:buNone/>
            </a:pPr>
            <a:endParaRPr lang="cs-CZ" sz="1400" dirty="0"/>
          </a:p>
          <a:p>
            <a:pPr marL="68580" indent="0" algn="just">
              <a:buNone/>
            </a:pPr>
            <a:r>
              <a:rPr lang="cs-CZ" sz="1400" dirty="0"/>
              <a:t>Některými není považován za pravou dvojhlásku, jelikož podléhá suprasegmentálním jevům (tempo promluvy)</a:t>
            </a:r>
          </a:p>
          <a:p>
            <a:pPr marL="68580" indent="0" algn="ctr">
              <a:buNone/>
            </a:pP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E886517-DEE2-4E52-BC7F-C7E5CB171D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solidFill>
                  <a:srgbClr val="00B050"/>
                </a:solidFill>
              </a:rPr>
              <a:t>POLOVOKÁL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9D7F772-888B-44B6-A974-1BA056EBF28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cs-CZ" sz="2100" dirty="0"/>
              <a:t>VŽDY </a:t>
            </a:r>
            <a:r>
              <a:rPr lang="cs-CZ" sz="2100" b="1" dirty="0">
                <a:solidFill>
                  <a:srgbClr val="00B050"/>
                </a:solidFill>
              </a:rPr>
              <a:t>NA DRUHÉM MÍSTĚ </a:t>
            </a:r>
            <a:r>
              <a:rPr lang="cs-CZ" sz="2100" dirty="0">
                <a:solidFill>
                  <a:srgbClr val="FF0000"/>
                </a:solidFill>
              </a:rPr>
              <a:t>ZA SAMOHLÁSKOU</a:t>
            </a:r>
          </a:p>
          <a:p>
            <a:endParaRPr lang="cs-CZ" dirty="0"/>
          </a:p>
          <a:p>
            <a:pPr marL="68580" indent="0" algn="ctr">
              <a:buNone/>
            </a:pPr>
            <a:r>
              <a:rPr lang="cs-CZ" dirty="0"/>
              <a:t>P</a:t>
            </a:r>
            <a:r>
              <a:rPr lang="cs-CZ" dirty="0">
                <a:solidFill>
                  <a:srgbClr val="FF0000"/>
                </a:solidFill>
              </a:rPr>
              <a:t>A</a:t>
            </a:r>
            <a:r>
              <a:rPr lang="cs-CZ" b="1" dirty="0">
                <a:highlight>
                  <a:srgbClr val="00FF00"/>
                </a:highlight>
              </a:rPr>
              <a:t>I</a:t>
            </a:r>
          </a:p>
          <a:p>
            <a:pPr marL="68580" indent="0" algn="ctr">
              <a:buNone/>
            </a:pPr>
            <a:endParaRPr lang="cs-CZ" b="1" dirty="0"/>
          </a:p>
          <a:p>
            <a:pPr marL="68580" indent="0" algn="ctr">
              <a:buNone/>
            </a:pPr>
            <a:endParaRPr lang="cs-CZ" dirty="0"/>
          </a:p>
          <a:p>
            <a:pPr marL="68580" indent="0" algn="ctr">
              <a:buNone/>
            </a:pPr>
            <a:r>
              <a:rPr lang="cs-CZ" dirty="0">
                <a:solidFill>
                  <a:srgbClr val="00B050"/>
                </a:solidFill>
              </a:rPr>
              <a:t>sestupný diftong</a:t>
            </a:r>
          </a:p>
          <a:p>
            <a:pPr marL="68580" indent="0" algn="ctr">
              <a:buNone/>
            </a:pPr>
            <a:endParaRPr lang="cs-CZ" sz="1900" dirty="0"/>
          </a:p>
          <a:p>
            <a:pPr marL="68580" indent="0" algn="just">
              <a:buNone/>
            </a:pPr>
            <a:endParaRPr lang="cs-CZ" sz="1400" dirty="0"/>
          </a:p>
          <a:p>
            <a:pPr marL="68580" indent="0" algn="just">
              <a:buNone/>
            </a:pPr>
            <a:r>
              <a:rPr lang="cs-CZ" sz="1400" dirty="0"/>
              <a:t>Některými považován za jedinou pravou dvojhlásku, jelikož nepodléhá suprasegmentálním jevům</a:t>
            </a:r>
          </a:p>
          <a:p>
            <a:pPr marL="68580" indent="0" algn="ctr">
              <a:buNone/>
            </a:pPr>
            <a:endParaRPr lang="cs-CZ" b="1" dirty="0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04DCDABE-5C32-4663-8742-4D8352B845BD}"/>
              </a:ext>
            </a:extLst>
          </p:cNvPr>
          <p:cNvCxnSpPr>
            <a:cxnSpLocks/>
          </p:cNvCxnSpPr>
          <p:nvPr/>
        </p:nvCxnSpPr>
        <p:spPr>
          <a:xfrm flipV="1">
            <a:off x="2123728" y="4025276"/>
            <a:ext cx="528925" cy="28803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CEE4F43B-F411-4907-81BE-46F2D6CC2838}"/>
              </a:ext>
            </a:extLst>
          </p:cNvPr>
          <p:cNvCxnSpPr>
            <a:cxnSpLocks/>
          </p:cNvCxnSpPr>
          <p:nvPr/>
        </p:nvCxnSpPr>
        <p:spPr>
          <a:xfrm>
            <a:off x="6369415" y="4051704"/>
            <a:ext cx="416138" cy="34088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3244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1A04DF7-D8B5-49E3-AD51-C8191DB2B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96752"/>
            <a:ext cx="6374066" cy="57679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7129725-B5D1-490F-A013-3D1E99765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444272"/>
            <a:ext cx="8136904" cy="151123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AAA7773-E1E7-4157-AC10-2B5E7E7A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240" y="4149080"/>
            <a:ext cx="7675528" cy="131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99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6E0DC-7D64-4752-B72F-2B794AF82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Zapamatujte si, že hiát je vždy, když?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FC0762-611D-4F64-B158-D14233CF6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Koncovka je  </a:t>
            </a:r>
            <a:r>
              <a:rPr lang="cs-CZ" b="1" i="1" dirty="0"/>
              <a:t>–</a:t>
            </a:r>
            <a:r>
              <a:rPr lang="cs-CZ" b="1" i="1" dirty="0" err="1"/>
              <a:t>ia</a:t>
            </a:r>
            <a:r>
              <a:rPr lang="cs-CZ" b="1" i="1" dirty="0"/>
              <a:t>, -</a:t>
            </a:r>
            <a:r>
              <a:rPr lang="cs-CZ" b="1" i="1" dirty="0" err="1"/>
              <a:t>io</a:t>
            </a:r>
            <a:r>
              <a:rPr lang="cs-CZ" b="1" i="1" dirty="0"/>
              <a:t>  </a:t>
            </a:r>
            <a:r>
              <a:rPr lang="cs-CZ" dirty="0"/>
              <a:t> (Maria, </a:t>
            </a:r>
            <a:r>
              <a:rPr lang="cs-CZ" dirty="0" err="1"/>
              <a:t>faz</a:t>
            </a:r>
            <a:r>
              <a:rPr lang="cs-CZ" b="1" dirty="0" err="1"/>
              <a:t>ia</a:t>
            </a:r>
            <a:r>
              <a:rPr lang="cs-CZ" b="1" dirty="0"/>
              <a:t>, </a:t>
            </a:r>
            <a:r>
              <a:rPr lang="cs-CZ" dirty="0" err="1"/>
              <a:t>nav</a:t>
            </a:r>
            <a:r>
              <a:rPr lang="cs-CZ" b="1" dirty="0" err="1"/>
              <a:t>io</a:t>
            </a:r>
            <a:r>
              <a:rPr lang="cs-CZ" dirty="0"/>
              <a:t>)</a:t>
            </a:r>
          </a:p>
          <a:p>
            <a:r>
              <a:rPr lang="cs-CZ" dirty="0"/>
              <a:t>Koncovka je – </a:t>
            </a:r>
            <a:r>
              <a:rPr lang="cs-CZ" b="1" i="1" dirty="0" err="1"/>
              <a:t>oa</a:t>
            </a:r>
            <a:r>
              <a:rPr lang="cs-CZ" dirty="0"/>
              <a:t> (</a:t>
            </a:r>
            <a:r>
              <a:rPr lang="cs-CZ" dirty="0" err="1"/>
              <a:t>pess</a:t>
            </a:r>
            <a:r>
              <a:rPr lang="cs-CZ" b="1" dirty="0" err="1"/>
              <a:t>oa</a:t>
            </a:r>
            <a:r>
              <a:rPr lang="cs-CZ" dirty="0"/>
              <a:t>) </a:t>
            </a:r>
          </a:p>
          <a:p>
            <a:r>
              <a:rPr lang="cs-CZ" dirty="0"/>
              <a:t>JE  OZNAČEN </a:t>
            </a:r>
            <a:r>
              <a:rPr lang="cs-CZ" i="1" dirty="0" err="1"/>
              <a:t>GLIDE</a:t>
            </a:r>
            <a:r>
              <a:rPr lang="cs-CZ" dirty="0"/>
              <a:t> PŘÍZVUKEM – </a:t>
            </a:r>
            <a:r>
              <a:rPr lang="cs-CZ" dirty="0" err="1"/>
              <a:t>aí</a:t>
            </a:r>
            <a:r>
              <a:rPr lang="cs-CZ" dirty="0"/>
              <a:t>, </a:t>
            </a:r>
            <a:r>
              <a:rPr lang="cs-CZ" dirty="0" err="1"/>
              <a:t>baú</a:t>
            </a:r>
            <a:r>
              <a:rPr lang="cs-CZ" dirty="0"/>
              <a:t>, </a:t>
            </a:r>
            <a:r>
              <a:rPr lang="cs-CZ" dirty="0" err="1"/>
              <a:t>ciúme</a:t>
            </a:r>
            <a:r>
              <a:rPr lang="cs-CZ" dirty="0"/>
              <a:t>, </a:t>
            </a:r>
            <a:r>
              <a:rPr lang="cs-CZ" dirty="0" err="1"/>
              <a:t>caí</a:t>
            </a:r>
            <a:endParaRPr lang="cs-CZ" dirty="0"/>
          </a:p>
          <a:p>
            <a:r>
              <a:rPr lang="cs-CZ" dirty="0"/>
              <a:t>Může rozlišit význam slov: </a:t>
            </a:r>
            <a:r>
              <a:rPr lang="cs-CZ" b="1" dirty="0" err="1"/>
              <a:t>caí</a:t>
            </a:r>
            <a:r>
              <a:rPr lang="cs-CZ" b="1" dirty="0"/>
              <a:t> – </a:t>
            </a:r>
            <a:r>
              <a:rPr lang="cs-CZ" b="1" dirty="0" err="1"/>
              <a:t>cai</a:t>
            </a:r>
            <a:r>
              <a:rPr lang="cs-CZ" b="1" dirty="0"/>
              <a:t>, </a:t>
            </a:r>
            <a:r>
              <a:rPr lang="cs-CZ" b="1" dirty="0" err="1"/>
              <a:t>aí</a:t>
            </a:r>
            <a:r>
              <a:rPr lang="cs-CZ" b="1" dirty="0"/>
              <a:t> – </a:t>
            </a:r>
            <a:r>
              <a:rPr lang="cs-CZ" b="1" dirty="0" err="1"/>
              <a:t>ai</a:t>
            </a:r>
            <a:r>
              <a:rPr lang="cs-CZ" dirty="0"/>
              <a:t>, </a:t>
            </a:r>
          </a:p>
          <a:p>
            <a:r>
              <a:rPr lang="cs-CZ" dirty="0"/>
              <a:t>Nemusí být vždy zachován u obou rodů: např: M</a:t>
            </a:r>
            <a:r>
              <a:rPr lang="cs-CZ" b="1" dirty="0"/>
              <a:t>á</a:t>
            </a:r>
            <a:r>
              <a:rPr lang="cs-CZ" dirty="0"/>
              <a:t>rio - Mar</a:t>
            </a:r>
            <a:r>
              <a:rPr lang="cs-CZ" b="1" dirty="0"/>
              <a:t>i</a:t>
            </a:r>
            <a:r>
              <a:rPr lang="cs-CZ" dirty="0"/>
              <a:t>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6930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3E47FD-266B-4CDF-9B03-CDC1DED7B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HIÁTY JSOU V TĚCHTO SLOVECH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89E854-0EA8-49DD-962F-A31FC4214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4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404040"/>
                </a:solidFill>
                <a:latin typeface="Georgia" panose="02040502050405020303" pitchFamily="18" charset="0"/>
              </a:rPr>
              <a:t>aí</a:t>
            </a:r>
            <a:r>
              <a:rPr lang="pt-BR" sz="2000" dirty="0">
                <a:solidFill>
                  <a:srgbClr val="404040"/>
                </a:solidFill>
                <a:latin typeface="Georgia" panose="02040502050405020303" pitchFamily="18" charset="0"/>
              </a:rPr>
              <a:t> (a-í).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bal</a:t>
            </a:r>
            <a:r>
              <a:rPr lang="cs-CZ" sz="2000" b="1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aú</a:t>
            </a: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stre</a:t>
            </a:r>
            <a:r>
              <a:rPr lang="cs-CZ" sz="2000" b="0" i="0" dirty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b</a:t>
            </a:r>
            <a:r>
              <a:rPr lang="cs-CZ" sz="2000" b="1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aú</a:t>
            </a:r>
            <a:r>
              <a:rPr lang="cs-CZ" sz="2000" b="0" i="0" dirty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b</a:t>
            </a:r>
            <a:r>
              <a:rPr lang="cs-CZ" sz="2000" b="1" i="0" dirty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oa</a:t>
            </a:r>
            <a:r>
              <a:rPr lang="cs-CZ" sz="2000" b="0" i="0" dirty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burocrac</a:t>
            </a:r>
            <a:r>
              <a:rPr lang="cs-CZ" sz="2000" b="1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ia</a:t>
            </a:r>
            <a:endParaRPr lang="cs-CZ" sz="2000" b="0" i="0" dirty="0">
              <a:solidFill>
                <a:srgbClr val="404040"/>
              </a:solidFill>
              <a:effectLst/>
              <a:latin typeface="Georgia" panose="02040502050405020303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c</a:t>
            </a:r>
            <a:r>
              <a:rPr lang="cs-CZ" sz="2000" b="1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aa</a:t>
            </a: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tinga</a:t>
            </a:r>
            <a:r>
              <a:rPr lang="cs-CZ" sz="2000" b="0" i="0" dirty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caf</a:t>
            </a:r>
            <a:r>
              <a:rPr lang="cs-CZ" sz="2000" b="1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eí</a:t>
            </a: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na</a:t>
            </a:r>
            <a:r>
              <a:rPr lang="cs-CZ" sz="2000" b="0" i="0" dirty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404040"/>
                </a:solidFill>
                <a:latin typeface="Georgia" panose="02040502050405020303" pitchFamily="18" charset="0"/>
              </a:rPr>
              <a:t>c</a:t>
            </a:r>
            <a:r>
              <a:rPr lang="pt-BR" sz="2000" b="1" dirty="0">
                <a:solidFill>
                  <a:srgbClr val="404040"/>
                </a:solidFill>
                <a:latin typeface="Georgia" panose="02040502050405020303" pitchFamily="18" charset="0"/>
              </a:rPr>
              <a:t>aí </a:t>
            </a:r>
            <a:r>
              <a:rPr lang="pt-BR" sz="2000" dirty="0">
                <a:solidFill>
                  <a:srgbClr val="404040"/>
                </a:solidFill>
                <a:latin typeface="Georgia" panose="02040502050405020303" pitchFamily="18" charset="0"/>
              </a:rPr>
              <a:t>(ca-í);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c</a:t>
            </a:r>
            <a:r>
              <a:rPr lang="cs-CZ" sz="2000" b="1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iú</a:t>
            </a: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me</a:t>
            </a:r>
            <a:r>
              <a:rPr lang="cs-CZ" sz="2000" b="0" i="0" dirty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d</a:t>
            </a:r>
            <a:r>
              <a:rPr lang="cs-CZ" sz="2000" b="1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ia</a:t>
            </a:r>
            <a:r>
              <a:rPr lang="cs-CZ" sz="2000" b="0" i="0" dirty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f</a:t>
            </a:r>
            <a:r>
              <a:rPr lang="cs-CZ" sz="2000" b="1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aí</a:t>
            </a: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sca</a:t>
            </a:r>
            <a:r>
              <a:rPr lang="cs-CZ" sz="2000" b="0" i="0" dirty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F</a:t>
            </a:r>
            <a:r>
              <a:rPr lang="cs-CZ" sz="2000" b="1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ie</a:t>
            </a: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l</a:t>
            </a:r>
            <a:endParaRPr lang="cs-CZ" sz="2000" dirty="0">
              <a:solidFill>
                <a:srgbClr val="404040"/>
              </a:solidFill>
              <a:latin typeface="Georgia" panose="02040502050405020303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f</a:t>
            </a:r>
            <a:r>
              <a:rPr lang="cs-CZ" sz="2000" b="1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io</a:t>
            </a:r>
            <a:r>
              <a:rPr lang="cs-CZ" sz="2000" b="0" i="0" dirty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1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juí</a:t>
            </a: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zes</a:t>
            </a:r>
            <a:r>
              <a:rPr lang="cs-CZ" sz="2000" b="0" i="0" dirty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l</a:t>
            </a:r>
            <a:r>
              <a:rPr lang="cs-CZ" sz="2000" b="1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ua</a:t>
            </a:r>
            <a:r>
              <a:rPr lang="cs-CZ" sz="2000" b="0" i="0" dirty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l</a:t>
            </a:r>
            <a:r>
              <a:rPr lang="cs-CZ" sz="2000" b="1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ua</a:t>
            </a: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r</a:t>
            </a:r>
            <a:r>
              <a:rPr lang="cs-CZ" sz="2000" b="0" i="0" dirty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mares</a:t>
            </a:r>
            <a:r>
              <a:rPr lang="cs-CZ" sz="2000" b="1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ia</a:t>
            </a:r>
            <a:r>
              <a:rPr lang="cs-CZ" sz="2000" b="0" i="0" dirty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nav</a:t>
            </a:r>
            <a:r>
              <a:rPr lang="cs-CZ" sz="2000" b="1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io</a:t>
            </a:r>
            <a:r>
              <a:rPr lang="cs-CZ" sz="2000" b="0" i="0" dirty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n</a:t>
            </a:r>
            <a:r>
              <a:rPr lang="cs-CZ" sz="2000" b="1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oe</a:t>
            </a: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l</a:t>
            </a:r>
            <a:r>
              <a:rPr lang="cs-CZ" sz="2000" b="0" i="0" dirty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p</a:t>
            </a:r>
            <a:r>
              <a:rPr lang="cs-CZ" sz="2000" b="1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aí</a:t>
            </a: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s</a:t>
            </a:r>
            <a:r>
              <a:rPr lang="cs-CZ" sz="2000" b="0" i="0" dirty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par</a:t>
            </a:r>
            <a:r>
              <a:rPr lang="cs-CZ" sz="2000" b="1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aí</a:t>
            </a: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ba</a:t>
            </a:r>
            <a:r>
              <a:rPr lang="cs-CZ" sz="2000" b="0" i="0" dirty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p</a:t>
            </a:r>
            <a:r>
              <a:rPr lang="cs-CZ" sz="2000" b="1" i="0" dirty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ia</a:t>
            </a:r>
            <a:r>
              <a:rPr lang="cs-CZ" sz="2000" b="0" i="0" dirty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p</a:t>
            </a:r>
            <a:r>
              <a:rPr lang="cs-CZ" sz="200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oe</a:t>
            </a: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s</a:t>
            </a:r>
            <a:r>
              <a:rPr lang="cs-CZ" sz="2000" b="1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ia</a:t>
            </a:r>
            <a:r>
              <a:rPr lang="cs-CZ" sz="2000" b="0" i="0" dirty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r</a:t>
            </a:r>
            <a:r>
              <a:rPr lang="cs-CZ" sz="2000" b="1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io</a:t>
            </a:r>
            <a:r>
              <a:rPr lang="cs-CZ" sz="2000" b="0" i="0" dirty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r</a:t>
            </a:r>
            <a:r>
              <a:rPr lang="cs-CZ" sz="2000" b="1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uí</a:t>
            </a: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do</a:t>
            </a:r>
            <a:r>
              <a:rPr lang="cs-CZ" sz="2000" b="0" i="0" dirty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s</a:t>
            </a:r>
            <a:r>
              <a:rPr lang="cs-CZ" sz="2000" b="1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aí</a:t>
            </a: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da</a:t>
            </a:r>
            <a:r>
              <a:rPr lang="cs-CZ" sz="2000" b="0" i="0" dirty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s</a:t>
            </a:r>
            <a:r>
              <a:rPr lang="cs-CZ" sz="2000" b="1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aú</a:t>
            </a: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de</a:t>
            </a:r>
            <a:r>
              <a:rPr lang="cs-CZ" sz="2000" b="0" i="0" dirty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s</a:t>
            </a:r>
            <a:r>
              <a:rPr lang="cs-CZ" sz="2000" b="1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aú</a:t>
            </a: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va</a:t>
            </a:r>
            <a:r>
              <a:rPr lang="cs-CZ" sz="2000" b="0" i="0" dirty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t</a:t>
            </a:r>
            <a:r>
              <a:rPr lang="cs-CZ" sz="2000" b="1" i="0" dirty="0" err="1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ia</a:t>
            </a:r>
            <a:r>
              <a:rPr lang="cs-CZ" sz="2000" b="0" i="0" dirty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595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BCA46-EBF9-45EE-896B-D6DD60CEB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b="1" dirty="0"/>
              <a:t>DIFTONGY ORÁLNÍ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4E3C3B-D671-4D63-9CF6-A59DC9AD16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B0F0"/>
                </a:solidFill>
              </a:rPr>
              <a:t>VZESTUPNÉ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DD79D23-1305-4E36-9261-F190BDE1E4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cs-CZ" sz="2000" dirty="0"/>
              <a:t>VŽDY NA PRVNÍM MÍSTĚ PŘED SAMOHLÁSKOU</a:t>
            </a:r>
          </a:p>
          <a:p>
            <a:endParaRPr lang="cs-CZ" sz="2000" dirty="0"/>
          </a:p>
          <a:p>
            <a:pPr marL="68580" indent="0" algn="ctr">
              <a:buNone/>
            </a:pPr>
            <a:r>
              <a:rPr lang="cs-CZ" dirty="0"/>
              <a:t>P</a:t>
            </a:r>
            <a:r>
              <a:rPr lang="cs-CZ" b="1" dirty="0"/>
              <a:t>I</a:t>
            </a:r>
            <a:r>
              <a:rPr lang="cs-CZ" dirty="0"/>
              <a:t>ADA </a:t>
            </a:r>
          </a:p>
          <a:p>
            <a:pPr marL="68580" indent="0" algn="ctr">
              <a:buNone/>
            </a:pPr>
            <a:endParaRPr lang="cs-CZ" dirty="0"/>
          </a:p>
          <a:p>
            <a:pPr marL="68580" indent="0" algn="ctr">
              <a:buNone/>
            </a:pPr>
            <a:endParaRPr lang="cs-CZ" dirty="0"/>
          </a:p>
          <a:p>
            <a:pPr marL="68580" indent="0" algn="ctr">
              <a:buNone/>
            </a:pPr>
            <a:r>
              <a:rPr lang="cs-CZ" dirty="0">
                <a:solidFill>
                  <a:srgbClr val="00B0F0"/>
                </a:solidFill>
              </a:rPr>
              <a:t>vzestupný</a:t>
            </a:r>
            <a:r>
              <a:rPr lang="cs-CZ" dirty="0"/>
              <a:t> diftong</a:t>
            </a:r>
          </a:p>
          <a:p>
            <a:pPr marL="68580" indent="0" algn="ctr">
              <a:buNone/>
            </a:pPr>
            <a:endParaRPr lang="cs-CZ" dirty="0"/>
          </a:p>
          <a:p>
            <a:pPr marL="68580" indent="0" algn="just">
              <a:buNone/>
            </a:pPr>
            <a:endParaRPr lang="cs-CZ" sz="1400" dirty="0"/>
          </a:p>
          <a:p>
            <a:pPr marL="68580" indent="0" algn="just">
              <a:buNone/>
            </a:pPr>
            <a:r>
              <a:rPr lang="cs-CZ" sz="1400" dirty="0"/>
              <a:t>Některými není považován za pravou dvojhlásku, jelikož podléhá suprasegmentálním jevům (tempo promluvy)</a:t>
            </a:r>
          </a:p>
          <a:p>
            <a:pPr marL="68580" indent="0" algn="ctr">
              <a:buNone/>
            </a:pP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E886517-DEE2-4E52-BC7F-C7E5CB171D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SESTUPNÉ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9D7F772-888B-44B6-A974-1BA056EBF28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cs-CZ" sz="1800" dirty="0"/>
              <a:t>VŽDY NA DRUHÉM MÍSTĚ ZA SAMOHLÁSKOU</a:t>
            </a:r>
          </a:p>
          <a:p>
            <a:endParaRPr lang="cs-CZ" dirty="0"/>
          </a:p>
          <a:p>
            <a:pPr marL="68580" indent="0" algn="ctr">
              <a:buNone/>
            </a:pPr>
            <a:r>
              <a:rPr lang="cs-CZ" dirty="0"/>
              <a:t>PA</a:t>
            </a:r>
            <a:r>
              <a:rPr lang="cs-CZ" b="1" dirty="0"/>
              <a:t>I</a:t>
            </a:r>
          </a:p>
          <a:p>
            <a:pPr marL="68580" indent="0" algn="ctr">
              <a:buNone/>
            </a:pPr>
            <a:endParaRPr lang="cs-CZ" b="1" dirty="0"/>
          </a:p>
          <a:p>
            <a:pPr marL="68580" indent="0" algn="ctr">
              <a:buNone/>
            </a:pPr>
            <a:endParaRPr lang="cs-CZ" dirty="0"/>
          </a:p>
          <a:p>
            <a:pPr marL="68580" indent="0" algn="ctr">
              <a:buNone/>
            </a:pPr>
            <a:r>
              <a:rPr lang="cs-CZ" dirty="0">
                <a:solidFill>
                  <a:srgbClr val="00B050"/>
                </a:solidFill>
              </a:rPr>
              <a:t>sestupný</a:t>
            </a:r>
            <a:r>
              <a:rPr lang="cs-CZ" dirty="0"/>
              <a:t> diftong</a:t>
            </a:r>
          </a:p>
          <a:p>
            <a:pPr marL="68580" indent="0" algn="ctr">
              <a:buNone/>
            </a:pPr>
            <a:endParaRPr lang="cs-CZ" sz="1900" dirty="0"/>
          </a:p>
          <a:p>
            <a:pPr marL="68580" indent="0" algn="just">
              <a:buNone/>
            </a:pPr>
            <a:endParaRPr lang="cs-CZ" sz="1400" dirty="0"/>
          </a:p>
          <a:p>
            <a:pPr marL="68580" indent="0" algn="just">
              <a:buNone/>
            </a:pPr>
            <a:r>
              <a:rPr lang="cs-CZ" sz="1400" dirty="0"/>
              <a:t>Některými považován za jedinou pravou dvojhlásku, jelikož nepodléhá suprasegmentálním jevům</a:t>
            </a:r>
          </a:p>
          <a:p>
            <a:pPr marL="68580" indent="0" algn="ctr">
              <a:buNone/>
            </a:pPr>
            <a:endParaRPr lang="cs-CZ" b="1" dirty="0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04DCDABE-5C32-4663-8742-4D8352B845BD}"/>
              </a:ext>
            </a:extLst>
          </p:cNvPr>
          <p:cNvCxnSpPr>
            <a:cxnSpLocks/>
          </p:cNvCxnSpPr>
          <p:nvPr/>
        </p:nvCxnSpPr>
        <p:spPr>
          <a:xfrm flipV="1">
            <a:off x="2279912" y="4057158"/>
            <a:ext cx="528925" cy="28803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CEE4F43B-F411-4907-81BE-46F2D6CC2838}"/>
              </a:ext>
            </a:extLst>
          </p:cNvPr>
          <p:cNvCxnSpPr>
            <a:cxnSpLocks/>
          </p:cNvCxnSpPr>
          <p:nvPr/>
        </p:nvCxnSpPr>
        <p:spPr>
          <a:xfrm>
            <a:off x="6502102" y="4069199"/>
            <a:ext cx="416138" cy="340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4837413D-FEF9-4FB1-9F94-FFCAE0D9A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384" y="3702406"/>
            <a:ext cx="458590" cy="37572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FC3E168-0284-4719-84CC-0AAF915EC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3619883"/>
            <a:ext cx="259797" cy="43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98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C8847F-947E-4FEB-9BF9-52247F41B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400" b="1" dirty="0"/>
              <a:t>ROZDÍLNÉ RYSY MEZI POLOVOKÁLEM A </a:t>
            </a:r>
            <a:r>
              <a:rPr lang="cs-CZ" sz="2400" b="1" dirty="0">
                <a:solidFill>
                  <a:srgbClr val="00B0F0"/>
                </a:solidFill>
              </a:rPr>
              <a:t>POLOKONSONANTOU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A571432-6D1E-41A2-BD7B-AE7401A819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POLOSOUHLÁSKA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A0D256B-208D-4704-8684-8FA7D8087B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cs-CZ" sz="1600" dirty="0"/>
              <a:t>Zajišťuje přechod od zavřené, konsonantické realizace k realizaci vokalické, otevřené: </a:t>
            </a:r>
          </a:p>
          <a:p>
            <a:pPr marL="68580" indent="0" algn="ctr">
              <a:buNone/>
            </a:pPr>
            <a:endParaRPr lang="cs-CZ" sz="1600" b="1" i="1" dirty="0"/>
          </a:p>
          <a:p>
            <a:pPr marL="68580" indent="0" algn="ctr">
              <a:buNone/>
            </a:pPr>
            <a:endParaRPr lang="cs-CZ" sz="1600" b="1" i="1" dirty="0"/>
          </a:p>
          <a:p>
            <a:pPr marL="68580" indent="0" algn="ctr">
              <a:buNone/>
            </a:pPr>
            <a:r>
              <a:rPr lang="cs-CZ" sz="1600" b="1" i="1" dirty="0" err="1"/>
              <a:t>p</a:t>
            </a:r>
            <a:r>
              <a:rPr lang="cs-CZ" sz="1600" b="1" i="1" dirty="0" err="1">
                <a:solidFill>
                  <a:srgbClr val="00B0F0"/>
                </a:solidFill>
              </a:rPr>
              <a:t>i</a:t>
            </a:r>
            <a:r>
              <a:rPr lang="cs-CZ" sz="1600" b="1" i="1" dirty="0" err="1">
                <a:solidFill>
                  <a:srgbClr val="FF0000"/>
                </a:solidFill>
              </a:rPr>
              <a:t>a</a:t>
            </a:r>
            <a:r>
              <a:rPr lang="cs-CZ" sz="1600" i="1" dirty="0" err="1"/>
              <a:t>da</a:t>
            </a:r>
            <a:endParaRPr lang="cs-CZ" sz="1600" i="1" dirty="0"/>
          </a:p>
          <a:p>
            <a:pPr marL="68580" indent="0" algn="ctr">
              <a:buNone/>
            </a:pPr>
            <a:r>
              <a:rPr lang="cs-CZ" sz="1600" b="1" i="1" dirty="0" err="1"/>
              <a:t>s</a:t>
            </a:r>
            <a:r>
              <a:rPr lang="cs-CZ" sz="1600" b="1" i="1" dirty="0" err="1">
                <a:solidFill>
                  <a:srgbClr val="00B0F0"/>
                </a:solidFill>
              </a:rPr>
              <a:t>u</a:t>
            </a:r>
            <a:r>
              <a:rPr lang="cs-CZ" sz="1600" b="1" i="1" dirty="0" err="1">
                <a:solidFill>
                  <a:srgbClr val="FF0000"/>
                </a:solidFill>
              </a:rPr>
              <a:t>e</a:t>
            </a:r>
            <a:r>
              <a:rPr lang="cs-CZ" sz="1600" i="1" dirty="0" err="1"/>
              <a:t>co</a:t>
            </a:r>
            <a:r>
              <a:rPr lang="cs-CZ" sz="1600" i="1" dirty="0"/>
              <a:t> </a:t>
            </a:r>
          </a:p>
          <a:p>
            <a:pPr marL="68580" indent="0" algn="ctr">
              <a:buNone/>
            </a:pPr>
            <a:endParaRPr lang="cs-CZ" sz="1600" i="1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44C6A0F-B600-4AE9-A9EE-9CF9FE5A69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POLOSAMOHLÁSKA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39A710B6-2E21-46E9-B4FB-278BB5F53D5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cs-CZ" sz="1600" dirty="0"/>
              <a:t>Slouží k usnadnění přechodu od otevřené, vokalické  realizace k realizaci konsonantické, zavřené: </a:t>
            </a:r>
          </a:p>
          <a:p>
            <a:pPr marL="68580" indent="0" algn="ctr">
              <a:buNone/>
            </a:pPr>
            <a:r>
              <a:rPr lang="cs-CZ" sz="1600" b="1" i="1" dirty="0"/>
              <a:t> </a:t>
            </a:r>
            <a:r>
              <a:rPr lang="cs-CZ" sz="1600" i="1" dirty="0" err="1"/>
              <a:t>p</a:t>
            </a:r>
            <a:r>
              <a:rPr lang="cs-CZ" sz="1600" b="1" i="1" dirty="0" err="1">
                <a:solidFill>
                  <a:srgbClr val="FF0000"/>
                </a:solidFill>
              </a:rPr>
              <a:t>a</a:t>
            </a:r>
            <a:r>
              <a:rPr lang="cs-CZ" sz="1600" b="1" i="1" dirty="0" err="1">
                <a:solidFill>
                  <a:srgbClr val="00B050"/>
                </a:solidFill>
              </a:rPr>
              <a:t>i</a:t>
            </a:r>
            <a:r>
              <a:rPr lang="cs-CZ" sz="1600" b="1" i="1" dirty="0" err="1"/>
              <a:t>s</a:t>
            </a:r>
            <a:endParaRPr lang="cs-CZ" sz="1600" b="1" i="1" dirty="0"/>
          </a:p>
          <a:p>
            <a:pPr marL="68580" indent="0" algn="ctr">
              <a:buNone/>
            </a:pPr>
            <a:r>
              <a:rPr lang="cs-CZ" sz="1600" i="1" dirty="0" err="1"/>
              <a:t>D</a:t>
            </a:r>
            <a:r>
              <a:rPr lang="cs-CZ" sz="1600" b="1" i="1" dirty="0" err="1">
                <a:solidFill>
                  <a:srgbClr val="FF0000"/>
                </a:solidFill>
              </a:rPr>
              <a:t>o</a:t>
            </a:r>
            <a:r>
              <a:rPr lang="cs-CZ" sz="1600" b="1" i="1" dirty="0" err="1">
                <a:solidFill>
                  <a:srgbClr val="00B050"/>
                </a:solidFill>
              </a:rPr>
              <a:t>i</a:t>
            </a:r>
            <a:r>
              <a:rPr lang="cs-CZ" sz="1600" b="1" i="1" dirty="0" err="1"/>
              <a:t>s</a:t>
            </a:r>
            <a:endParaRPr lang="cs-CZ" sz="1600" b="1" i="1" dirty="0"/>
          </a:p>
          <a:p>
            <a:pPr marL="68580" indent="0" algn="just">
              <a:buNone/>
            </a:pPr>
            <a:r>
              <a:rPr lang="cs-CZ" sz="1600" dirty="0"/>
              <a:t>Může sloužit také jako opora vokálu </a:t>
            </a:r>
          </a:p>
          <a:p>
            <a:pPr marL="68580" indent="0" algn="ctr">
              <a:buNone/>
            </a:pPr>
            <a:r>
              <a:rPr lang="cs-CZ" sz="1600" i="1" dirty="0" err="1"/>
              <a:t>p</a:t>
            </a:r>
            <a:r>
              <a:rPr lang="cs-CZ" sz="1600" b="1" i="1" dirty="0" err="1">
                <a:solidFill>
                  <a:srgbClr val="FF0000"/>
                </a:solidFill>
              </a:rPr>
              <a:t>a</a:t>
            </a:r>
            <a:r>
              <a:rPr lang="cs-CZ" sz="1600" b="1" i="1" dirty="0" err="1">
                <a:solidFill>
                  <a:srgbClr val="00B050"/>
                </a:solidFill>
              </a:rPr>
              <a:t>u</a:t>
            </a:r>
            <a:endParaRPr lang="cs-CZ" sz="1600" b="1" i="1" dirty="0">
              <a:solidFill>
                <a:srgbClr val="00B050"/>
              </a:solidFill>
            </a:endParaRPr>
          </a:p>
          <a:p>
            <a:pPr marL="68580" indent="0">
              <a:buNone/>
            </a:pPr>
            <a:endParaRPr lang="cs-CZ" sz="1600" dirty="0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434DCBC8-1C2B-4FE3-AE08-88182BFF39A2}"/>
              </a:ext>
            </a:extLst>
          </p:cNvPr>
          <p:cNvCxnSpPr>
            <a:cxnSpLocks/>
          </p:cNvCxnSpPr>
          <p:nvPr/>
        </p:nvCxnSpPr>
        <p:spPr>
          <a:xfrm flipV="1">
            <a:off x="3275856" y="4005064"/>
            <a:ext cx="528925" cy="28803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A7EF8B81-ADC8-4D41-8F16-6C1C36DCE118}"/>
              </a:ext>
            </a:extLst>
          </p:cNvPr>
          <p:cNvCxnSpPr>
            <a:cxnSpLocks/>
          </p:cNvCxnSpPr>
          <p:nvPr/>
        </p:nvCxnSpPr>
        <p:spPr>
          <a:xfrm>
            <a:off x="5436096" y="4195915"/>
            <a:ext cx="523838" cy="3515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E0911C7D-6652-4401-B2CF-0CA6FE8AC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4005064"/>
            <a:ext cx="259797" cy="43727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E0BB38B-8AFD-4D75-B12F-2980F7884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5246307"/>
            <a:ext cx="514016" cy="32755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040FD3B-46F4-4628-8E8A-121A67F57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047" y="4303555"/>
            <a:ext cx="458590" cy="37572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1261174-2945-4869-A649-1A13ABBFF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754" y="4698204"/>
            <a:ext cx="476883" cy="37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46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852A2C-5A58-435D-8D48-89FFF69AA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b="1" dirty="0"/>
              <a:t>SHODNÉ RYSY MEZI </a:t>
            </a:r>
            <a:r>
              <a:rPr lang="cs-CZ" sz="2800" b="1" dirty="0">
                <a:solidFill>
                  <a:srgbClr val="00B0F0"/>
                </a:solidFill>
              </a:rPr>
              <a:t>POLOKONSONANTOU </a:t>
            </a:r>
            <a:r>
              <a:rPr lang="cs-CZ" sz="2800" b="1" dirty="0"/>
              <a:t>A </a:t>
            </a:r>
            <a:r>
              <a:rPr lang="cs-CZ" sz="2800" b="1" dirty="0">
                <a:solidFill>
                  <a:srgbClr val="00B050"/>
                </a:solidFill>
              </a:rPr>
              <a:t>POLOVOKÁLEM</a:t>
            </a:r>
            <a:endParaRPr lang="cs-CZ" sz="2800" dirty="0">
              <a:solidFill>
                <a:srgbClr val="00B0F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42AA2E-96CD-4686-BF6D-C9D850287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Jsou vždy </a:t>
            </a:r>
            <a:r>
              <a:rPr lang="cs-CZ" b="1" dirty="0"/>
              <a:t>kombinovány se samohláskou</a:t>
            </a:r>
          </a:p>
          <a:p>
            <a:r>
              <a:rPr lang="cs-CZ" dirty="0"/>
              <a:t>Je-li v kombinaci s </a:t>
            </a:r>
            <a:r>
              <a:rPr lang="cs-CZ" b="1" dirty="0"/>
              <a:t>orální</a:t>
            </a:r>
            <a:r>
              <a:rPr lang="cs-CZ" dirty="0"/>
              <a:t> samohláskou, tvoří </a:t>
            </a:r>
            <a:r>
              <a:rPr lang="cs-CZ" b="1" dirty="0"/>
              <a:t>orální diftongy či triftongy</a:t>
            </a:r>
          </a:p>
          <a:p>
            <a:r>
              <a:rPr lang="cs-CZ" dirty="0"/>
              <a:t>Je-li v kombinaci s </a:t>
            </a:r>
            <a:r>
              <a:rPr lang="cs-CZ" b="1" dirty="0"/>
              <a:t>nazální</a:t>
            </a:r>
            <a:r>
              <a:rPr lang="cs-CZ" dirty="0"/>
              <a:t> samohláskou, tvoří </a:t>
            </a:r>
            <a:r>
              <a:rPr lang="cs-CZ" b="1" dirty="0"/>
              <a:t>nazální diftongy či triftongy</a:t>
            </a:r>
          </a:p>
          <a:p>
            <a:r>
              <a:rPr lang="cs-CZ" b="1" dirty="0"/>
              <a:t>Nemohou</a:t>
            </a:r>
            <a:r>
              <a:rPr lang="cs-CZ" dirty="0"/>
              <a:t> být nositelem </a:t>
            </a:r>
            <a:r>
              <a:rPr lang="cs-CZ" b="1" dirty="0"/>
              <a:t>přízvuku</a:t>
            </a:r>
            <a:r>
              <a:rPr lang="cs-CZ" dirty="0"/>
              <a:t> ani jádrem slabiky</a:t>
            </a:r>
          </a:p>
          <a:p>
            <a:r>
              <a:rPr lang="cs-CZ" dirty="0"/>
              <a:t>Jejich realizace se blíží k vysokým samohláskám </a:t>
            </a:r>
            <a:r>
              <a:rPr lang="cs-CZ" b="1" dirty="0"/>
              <a:t>i, u </a:t>
            </a:r>
            <a:r>
              <a:rPr lang="cs-CZ" dirty="0"/>
              <a:t>– jsou ale </a:t>
            </a:r>
            <a:r>
              <a:rPr lang="cs-CZ" b="1" dirty="0"/>
              <a:t>výrazně kratší</a:t>
            </a:r>
          </a:p>
        </p:txBody>
      </p:sp>
    </p:spTree>
    <p:extLst>
      <p:ext uri="{BB962C8B-B14F-4D97-AF65-F5344CB8AC3E}">
        <p14:creationId xmlns:p14="http://schemas.microsoft.com/office/powerpoint/2010/main" val="2156795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8D798E80-6A73-4AD5-A106-2D46AABB5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052320"/>
            <a:ext cx="3849819" cy="375817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FBCA46-EBF9-45EE-896B-D6DD60CEB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209" y="662180"/>
            <a:ext cx="6880610" cy="548556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/>
              <a:t>DIFTONGY ORÁLNÍ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4E3C3B-D671-4D63-9CF6-A59DC9AD1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552" y="1284702"/>
            <a:ext cx="2993603" cy="464919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00B050"/>
                </a:solidFill>
              </a:rPr>
              <a:t>SESTUPNÉ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DD79D23-1305-4E36-9261-F190BDE1E4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cs-CZ" sz="2000" dirty="0"/>
              <a:t> </a:t>
            </a:r>
            <a:endParaRPr lang="cs-CZ" sz="1400" dirty="0"/>
          </a:p>
          <a:p>
            <a:pPr marL="68580" indent="0" algn="ctr">
              <a:buNone/>
            </a:pP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E886517-DEE2-4E52-BC7F-C7E5CB171D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37034" y="1296309"/>
            <a:ext cx="3063506" cy="411612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00B0F0"/>
                </a:solidFill>
              </a:rPr>
              <a:t>VZESTUPNÉ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9D7F772-888B-44B6-A974-1BA056EBF2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04963" y="3035442"/>
            <a:ext cx="3419856" cy="283579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cs-CZ" sz="1400" dirty="0"/>
          </a:p>
          <a:p>
            <a:pPr marL="68580" indent="0" algn="ctr">
              <a:buNone/>
            </a:pPr>
            <a:endParaRPr lang="cs-CZ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A0378A0-21FB-4076-A3C9-23E6C8D6E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495" y="1892681"/>
            <a:ext cx="5256584" cy="163994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AD2295E-8CDD-4FA1-BBA0-747248E63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923" y="3463002"/>
            <a:ext cx="4866429" cy="198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87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B0A28-9E82-44D2-A344-BB83F844A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b="1" dirty="0"/>
              <a:t>ROZDÍL MEZI DIFTONGEM A HIÁTEM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57C62C75-D5ED-4A23-9F45-C42D3E91A3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diftong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53846A0-408F-40DC-9397-07B51F2C1B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8580" indent="0" algn="ctr">
              <a:buNone/>
            </a:pPr>
            <a:endParaRPr lang="cs-CZ" dirty="0"/>
          </a:p>
          <a:p>
            <a:pPr marL="68580" indent="0" algn="ctr">
              <a:buNone/>
            </a:pPr>
            <a:r>
              <a:rPr lang="cs-CZ" b="1" dirty="0"/>
              <a:t>shluk samohlásky a </a:t>
            </a:r>
            <a:r>
              <a:rPr lang="cs-CZ" b="1" dirty="0" err="1"/>
              <a:t>aproximanty</a:t>
            </a: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  <a:highlight>
                  <a:srgbClr val="FFFF00"/>
                </a:highlight>
              </a:rPr>
              <a:t>v jedné </a:t>
            </a:r>
            <a:r>
              <a:rPr lang="cs-CZ" b="1" dirty="0"/>
              <a:t>slabice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897F0B3E-52ED-4364-81FA-A70047D474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hiát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C888AF86-1AB5-439B-B17A-62FA58D822D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68580" indent="0" algn="ctr">
              <a:buNone/>
            </a:pPr>
            <a:endParaRPr lang="cs-CZ" dirty="0"/>
          </a:p>
          <a:p>
            <a:pPr marL="68580" indent="0" algn="ctr">
              <a:buNone/>
            </a:pPr>
            <a:r>
              <a:rPr lang="cs-CZ" b="1" dirty="0"/>
              <a:t>samohláska a </a:t>
            </a:r>
            <a:r>
              <a:rPr lang="cs-CZ" b="1" dirty="0" err="1"/>
              <a:t>aproximanta</a:t>
            </a:r>
            <a:r>
              <a:rPr lang="cs-CZ" b="1" dirty="0"/>
              <a:t> je </a:t>
            </a:r>
            <a:r>
              <a:rPr lang="cs-CZ" b="1" dirty="0">
                <a:solidFill>
                  <a:srgbClr val="FF0000"/>
                </a:solidFill>
                <a:highlight>
                  <a:srgbClr val="FFFF00"/>
                </a:highlight>
              </a:rPr>
              <a:t>každá v jiné slabice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91266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519</Words>
  <Application>Microsoft Office PowerPoint</Application>
  <PresentationFormat>Předvádění na obrazovce (4:3)</PresentationFormat>
  <Paragraphs>150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7" baseType="lpstr">
      <vt:lpstr>Arial</vt:lpstr>
      <vt:lpstr>Century Gothic</vt:lpstr>
      <vt:lpstr>Georgia</vt:lpstr>
      <vt:lpstr>Wingdings 2</vt:lpstr>
      <vt:lpstr>Austin</vt:lpstr>
      <vt:lpstr>Fonetika téma:  dvojhlásky a trojhlásky</vt:lpstr>
      <vt:lpstr>OBSAH</vt:lpstr>
      <vt:lpstr>POLOSOUHLÁSKY A POLOSAMOHLÁSKY /CHARAKTERISTIKA/</vt:lpstr>
      <vt:lpstr>POLOSOUHLÁSKYA POLOSAMOHLÁSKY /CHARAKTERISTIKA/</vt:lpstr>
      <vt:lpstr>DIFTONGY ORÁLNÍ</vt:lpstr>
      <vt:lpstr>ROZDÍLNÉ RYSY MEZI POLOVOKÁLEM A POLOKONSONANTOU</vt:lpstr>
      <vt:lpstr>SHODNÉ RYSY MEZI POLOKONSONANTOU A POLOVOKÁLEM</vt:lpstr>
      <vt:lpstr>DIFTONGY ORÁLNÍ</vt:lpstr>
      <vt:lpstr>ROZDÍL MEZI DIFTONGEM A HIÁTEM</vt:lpstr>
      <vt:lpstr>PROBLEMATIKA DIFTONGŮ STOUPAVÝCH</vt:lpstr>
      <vt:lpstr>PROBLEMATIKA DIFTONGŮ STOUPAVÝCH</vt:lpstr>
      <vt:lpstr>alternace hiát vs. diftong u stoupavých diftongů</vt:lpstr>
      <vt:lpstr>alternace hiát vs. diftong u stoupavých diftongů</vt:lpstr>
      <vt:lpstr>TRIFTONGY ORÁLNÍ</vt:lpstr>
      <vt:lpstr>TRIFTONGY ORÁLNÍ</vt:lpstr>
      <vt:lpstr>DIFTONGY NAZÁLNÍ</vt:lpstr>
      <vt:lpstr>Realizace nazálních diftongů</vt:lpstr>
      <vt:lpstr>Realizace nazálních diftongů</vt:lpstr>
      <vt:lpstr>Realizace nazálních diftongů</vt:lpstr>
      <vt:lpstr>Poznámka k výslovnosti skluzu</vt:lpstr>
      <vt:lpstr>Poznámka k výslovnosti skluzu na švu slov</vt:lpstr>
      <vt:lpstr>TRIFTONGY NAZÁLNÍ</vt:lpstr>
      <vt:lpstr>ALTERNACE DIFTONG vs. TRIFTONG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Zapamatujte si, že hiát je vždy, když?</vt:lpstr>
      <vt:lpstr>HIÁTY JSOU V TĚCHTO SLOVECH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Fonetika téma:  Přední  samohlásky. [a] [ɐ]</dc:title>
  <dc:creator>win</dc:creator>
  <cp:lastModifiedBy>Iva Svobodová</cp:lastModifiedBy>
  <cp:revision>64</cp:revision>
  <dcterms:created xsi:type="dcterms:W3CDTF">2018-10-19T09:11:26Z</dcterms:created>
  <dcterms:modified xsi:type="dcterms:W3CDTF">2021-11-15T05:47:49Z</dcterms:modified>
</cp:coreProperties>
</file>