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9" r:id="rId3"/>
    <p:sldId id="257" r:id="rId4"/>
    <p:sldId id="262" r:id="rId5"/>
    <p:sldId id="263" r:id="rId6"/>
    <p:sldId id="269" r:id="rId7"/>
    <p:sldId id="264" r:id="rId8"/>
    <p:sldId id="268" r:id="rId9"/>
    <p:sldId id="266" r:id="rId10"/>
    <p:sldId id="270" r:id="rId11"/>
    <p:sldId id="27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25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ensina.rtp.pt/artigo/assinatura-do-acordo-de-alvor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ensina.rtp.pt/artigo/assinatura-do-acordo-de-alvor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612584-02BE-4F55-A0E8-B8F64E32D68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79A4408-DCCE-4EF2-83B0-E93D196FC577}">
      <dgm:prSet/>
      <dgm:spPr/>
      <dgm:t>
        <a:bodyPr/>
        <a:lstStyle/>
        <a:p>
          <a:r>
            <a:rPr lang="pt-PT" dirty="0"/>
            <a:t>Acordos de Lusaca /</a:t>
          </a:r>
          <a:r>
            <a:rPr lang="pt-BR" dirty="0"/>
            <a:t> de setembro de 1974</a:t>
          </a:r>
          <a:r>
            <a:rPr lang="pt-PT" dirty="0"/>
            <a:t>/  reconhecimento formal do direito do povo de Moçambique à  independência</a:t>
          </a:r>
          <a:endParaRPr lang="en-US" dirty="0"/>
        </a:p>
      </dgm:t>
    </dgm:pt>
    <dgm:pt modelId="{1493127E-DF87-4E5B-B6CE-711B3A8569AB}" type="parTrans" cxnId="{A8DD3059-0E22-4143-8DE9-F7A51465D30E}">
      <dgm:prSet/>
      <dgm:spPr/>
      <dgm:t>
        <a:bodyPr/>
        <a:lstStyle/>
        <a:p>
          <a:endParaRPr lang="en-US"/>
        </a:p>
      </dgm:t>
    </dgm:pt>
    <dgm:pt modelId="{91ED9642-A4FD-48F6-AFA8-065AE1AC84F4}" type="sibTrans" cxnId="{A8DD3059-0E22-4143-8DE9-F7A51465D30E}">
      <dgm:prSet/>
      <dgm:spPr/>
      <dgm:t>
        <a:bodyPr/>
        <a:lstStyle/>
        <a:p>
          <a:endParaRPr lang="en-US"/>
        </a:p>
      </dgm:t>
    </dgm:pt>
    <dgm:pt modelId="{3497156F-6A8F-41D3-8199-620076604937}">
      <dgm:prSet/>
      <dgm:spPr/>
      <dgm:t>
        <a:bodyPr/>
        <a:lstStyle/>
        <a:p>
          <a:r>
            <a:rPr lang="pt-PT" dirty="0"/>
            <a:t>Acordos de  Alvor janeiro de 1975 </a:t>
          </a:r>
          <a:r>
            <a:rPr lang="pt-BR" dirty="0"/>
            <a:t>reconhecimento formal do direito do povo de Angola  à independência</a:t>
          </a:r>
          <a:endParaRPr lang="en-US" dirty="0"/>
        </a:p>
      </dgm:t>
    </dgm:pt>
    <dgm:pt modelId="{8BC753B0-F43A-4AF5-8A57-809E6D5643C3}" type="parTrans" cxnId="{EDB6AC9F-AD42-4E0D-82D1-9A664BB363A7}">
      <dgm:prSet/>
      <dgm:spPr/>
      <dgm:t>
        <a:bodyPr/>
        <a:lstStyle/>
        <a:p>
          <a:endParaRPr lang="en-US"/>
        </a:p>
      </dgm:t>
    </dgm:pt>
    <dgm:pt modelId="{7E48C39E-4B59-49F0-8DC0-DC97D4764725}" type="sibTrans" cxnId="{EDB6AC9F-AD42-4E0D-82D1-9A664BB363A7}">
      <dgm:prSet/>
      <dgm:spPr/>
      <dgm:t>
        <a:bodyPr/>
        <a:lstStyle/>
        <a:p>
          <a:endParaRPr lang="en-US"/>
        </a:p>
      </dgm:t>
    </dgm:pt>
    <dgm:pt modelId="{99989017-DE6A-4FE6-A94F-D0D4875D73C3}">
      <dgm:prSet/>
      <dgm:spPr/>
      <dgm:t>
        <a:bodyPr/>
        <a:lstStyle/>
        <a:p>
          <a:r>
            <a:rPr lang="pt-PT">
              <a:hlinkClick xmlns:r="http://schemas.openxmlformats.org/officeDocument/2006/relationships" r:id="rId1"/>
            </a:rPr>
            <a:t>https://ensina.rtp.pt/artigo/assinatura-do-acordo-de-alvor/</a:t>
          </a:r>
          <a:endParaRPr lang="en-US"/>
        </a:p>
      </dgm:t>
    </dgm:pt>
    <dgm:pt modelId="{C0DAF46F-4F2F-4011-8B66-5FD52AAB71F0}" type="parTrans" cxnId="{3D2DDD58-EE55-4EFF-8F4F-78E071BEA3AB}">
      <dgm:prSet/>
      <dgm:spPr/>
      <dgm:t>
        <a:bodyPr/>
        <a:lstStyle/>
        <a:p>
          <a:endParaRPr lang="en-US"/>
        </a:p>
      </dgm:t>
    </dgm:pt>
    <dgm:pt modelId="{0213C2EE-1829-4AE9-B7E8-53FADE45D9F5}" type="sibTrans" cxnId="{3D2DDD58-EE55-4EFF-8F4F-78E071BEA3AB}">
      <dgm:prSet/>
      <dgm:spPr/>
      <dgm:t>
        <a:bodyPr/>
        <a:lstStyle/>
        <a:p>
          <a:endParaRPr lang="en-US"/>
        </a:p>
      </dgm:t>
    </dgm:pt>
    <dgm:pt modelId="{1B2F6F0D-9A88-45B7-B019-AD64B4AA2B00}">
      <dgm:prSet/>
      <dgm:spPr/>
      <dgm:t>
        <a:bodyPr/>
        <a:lstStyle/>
        <a:p>
          <a:r>
            <a:rPr lang="pt-PT"/>
            <a:t>Guerra civil em Angola  - 2002</a:t>
          </a:r>
          <a:endParaRPr lang="en-US"/>
        </a:p>
      </dgm:t>
    </dgm:pt>
    <dgm:pt modelId="{A38B7B6A-862E-406E-83A5-337A66BF1AA3}" type="parTrans" cxnId="{A8C02692-0193-4F80-84B6-EFBE5744ACCB}">
      <dgm:prSet/>
      <dgm:spPr/>
      <dgm:t>
        <a:bodyPr/>
        <a:lstStyle/>
        <a:p>
          <a:endParaRPr lang="en-US"/>
        </a:p>
      </dgm:t>
    </dgm:pt>
    <dgm:pt modelId="{285B6292-59C9-4AD7-BD53-571D396435B9}" type="sibTrans" cxnId="{A8C02692-0193-4F80-84B6-EFBE5744ACCB}">
      <dgm:prSet/>
      <dgm:spPr/>
      <dgm:t>
        <a:bodyPr/>
        <a:lstStyle/>
        <a:p>
          <a:endParaRPr lang="en-US"/>
        </a:p>
      </dgm:t>
    </dgm:pt>
    <dgm:pt modelId="{25FB4CB9-C752-4D85-9708-1B1B944818B8}">
      <dgm:prSet/>
      <dgm:spPr/>
      <dgm:t>
        <a:bodyPr/>
        <a:lstStyle/>
        <a:p>
          <a:r>
            <a:rPr lang="pt-BR" dirty="0"/>
            <a:t>(A Guerra civil em Angola: Dimensões históricas e contemporâneas</a:t>
          </a:r>
          <a:endParaRPr lang="en-US" dirty="0"/>
        </a:p>
      </dgm:t>
    </dgm:pt>
    <dgm:pt modelId="{23274774-8103-41AC-A834-3C9CAE06498A}" type="parTrans" cxnId="{9120467F-16A6-4574-BA79-02363C80137F}">
      <dgm:prSet/>
      <dgm:spPr/>
      <dgm:t>
        <a:bodyPr/>
        <a:lstStyle/>
        <a:p>
          <a:endParaRPr lang="en-US"/>
        </a:p>
      </dgm:t>
    </dgm:pt>
    <dgm:pt modelId="{CB7EC697-EBF4-43EA-9762-493B93D29D39}" type="sibTrans" cxnId="{9120467F-16A6-4574-BA79-02363C80137F}">
      <dgm:prSet/>
      <dgm:spPr/>
      <dgm:t>
        <a:bodyPr/>
        <a:lstStyle/>
        <a:p>
          <a:endParaRPr lang="en-US"/>
        </a:p>
      </dgm:t>
    </dgm:pt>
    <dgm:pt modelId="{B6B506E3-2CE2-45ED-A6FE-D7B47014A39C}" type="pres">
      <dgm:prSet presAssocID="{A1612584-02BE-4F55-A0E8-B8F64E32D685}" presName="linear" presStyleCnt="0">
        <dgm:presLayoutVars>
          <dgm:animLvl val="lvl"/>
          <dgm:resizeHandles val="exact"/>
        </dgm:presLayoutVars>
      </dgm:prSet>
      <dgm:spPr/>
    </dgm:pt>
    <dgm:pt modelId="{8B83BA99-5CD2-48FA-B5B5-2A0899D1BE29}" type="pres">
      <dgm:prSet presAssocID="{779A4408-DCCE-4EF2-83B0-E93D196FC57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BDD2268-5260-41F7-8AFF-AD3DC4DB176D}" type="pres">
      <dgm:prSet presAssocID="{91ED9642-A4FD-48F6-AFA8-065AE1AC84F4}" presName="spacer" presStyleCnt="0"/>
      <dgm:spPr/>
    </dgm:pt>
    <dgm:pt modelId="{15692D13-AA66-45C9-B044-09F0E6B61CD6}" type="pres">
      <dgm:prSet presAssocID="{3497156F-6A8F-41D3-8199-62007660493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F2AE82B-4413-4DF2-BD76-F8CE38290CF2}" type="pres">
      <dgm:prSet presAssocID="{7E48C39E-4B59-49F0-8DC0-DC97D4764725}" presName="spacer" presStyleCnt="0"/>
      <dgm:spPr/>
    </dgm:pt>
    <dgm:pt modelId="{E50FDBB1-A8A0-48E9-90C1-F16BAF4CF959}" type="pres">
      <dgm:prSet presAssocID="{99989017-DE6A-4FE6-A94F-D0D4875D73C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F8E7C6E-BC1E-4358-9500-CBB24ADCE895}" type="pres">
      <dgm:prSet presAssocID="{0213C2EE-1829-4AE9-B7E8-53FADE45D9F5}" presName="spacer" presStyleCnt="0"/>
      <dgm:spPr/>
    </dgm:pt>
    <dgm:pt modelId="{1FF8157F-CB19-48D4-A696-776A19FDCD6F}" type="pres">
      <dgm:prSet presAssocID="{1B2F6F0D-9A88-45B7-B019-AD64B4AA2B0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F8426D3-A4B1-4A8A-9AF0-E6E0A51A3AF6}" type="pres">
      <dgm:prSet presAssocID="{285B6292-59C9-4AD7-BD53-571D396435B9}" presName="spacer" presStyleCnt="0"/>
      <dgm:spPr/>
    </dgm:pt>
    <dgm:pt modelId="{C40E0CA4-540B-4B08-9B0D-C37B4E6BE950}" type="pres">
      <dgm:prSet presAssocID="{25FB4CB9-C752-4D85-9708-1B1B944818B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F5B653E-3684-4DD8-9E8F-128248C4988A}" type="presOf" srcId="{25FB4CB9-C752-4D85-9708-1B1B944818B8}" destId="{C40E0CA4-540B-4B08-9B0D-C37B4E6BE950}" srcOrd="0" destOrd="0" presId="urn:microsoft.com/office/officeart/2005/8/layout/vList2"/>
    <dgm:cxn modelId="{3D2DDD58-EE55-4EFF-8F4F-78E071BEA3AB}" srcId="{A1612584-02BE-4F55-A0E8-B8F64E32D685}" destId="{99989017-DE6A-4FE6-A94F-D0D4875D73C3}" srcOrd="2" destOrd="0" parTransId="{C0DAF46F-4F2F-4011-8B66-5FD52AAB71F0}" sibTransId="{0213C2EE-1829-4AE9-B7E8-53FADE45D9F5}"/>
    <dgm:cxn modelId="{A8DD3059-0E22-4143-8DE9-F7A51465D30E}" srcId="{A1612584-02BE-4F55-A0E8-B8F64E32D685}" destId="{779A4408-DCCE-4EF2-83B0-E93D196FC577}" srcOrd="0" destOrd="0" parTransId="{1493127E-DF87-4E5B-B6CE-711B3A8569AB}" sibTransId="{91ED9642-A4FD-48F6-AFA8-065AE1AC84F4}"/>
    <dgm:cxn modelId="{9120467F-16A6-4574-BA79-02363C80137F}" srcId="{A1612584-02BE-4F55-A0E8-B8F64E32D685}" destId="{25FB4CB9-C752-4D85-9708-1B1B944818B8}" srcOrd="4" destOrd="0" parTransId="{23274774-8103-41AC-A834-3C9CAE06498A}" sibTransId="{CB7EC697-EBF4-43EA-9762-493B93D29D39}"/>
    <dgm:cxn modelId="{A8C02692-0193-4F80-84B6-EFBE5744ACCB}" srcId="{A1612584-02BE-4F55-A0E8-B8F64E32D685}" destId="{1B2F6F0D-9A88-45B7-B019-AD64B4AA2B00}" srcOrd="3" destOrd="0" parTransId="{A38B7B6A-862E-406E-83A5-337A66BF1AA3}" sibTransId="{285B6292-59C9-4AD7-BD53-571D396435B9}"/>
    <dgm:cxn modelId="{BD618996-573A-46B4-A450-7B3050DAF8F0}" type="presOf" srcId="{3497156F-6A8F-41D3-8199-620076604937}" destId="{15692D13-AA66-45C9-B044-09F0E6B61CD6}" srcOrd="0" destOrd="0" presId="urn:microsoft.com/office/officeart/2005/8/layout/vList2"/>
    <dgm:cxn modelId="{EDB6AC9F-AD42-4E0D-82D1-9A664BB363A7}" srcId="{A1612584-02BE-4F55-A0E8-B8F64E32D685}" destId="{3497156F-6A8F-41D3-8199-620076604937}" srcOrd="1" destOrd="0" parTransId="{8BC753B0-F43A-4AF5-8A57-809E6D5643C3}" sibTransId="{7E48C39E-4B59-49F0-8DC0-DC97D4764725}"/>
    <dgm:cxn modelId="{533BC2A2-FC21-4BC5-975A-BEFE820BC147}" type="presOf" srcId="{A1612584-02BE-4F55-A0E8-B8F64E32D685}" destId="{B6B506E3-2CE2-45ED-A6FE-D7B47014A39C}" srcOrd="0" destOrd="0" presId="urn:microsoft.com/office/officeart/2005/8/layout/vList2"/>
    <dgm:cxn modelId="{E5F5D6CC-7370-4AA5-A3A2-0B58E231FCB3}" type="presOf" srcId="{1B2F6F0D-9A88-45B7-B019-AD64B4AA2B00}" destId="{1FF8157F-CB19-48D4-A696-776A19FDCD6F}" srcOrd="0" destOrd="0" presId="urn:microsoft.com/office/officeart/2005/8/layout/vList2"/>
    <dgm:cxn modelId="{83857EE9-D173-4108-8FC4-2BD456AEABB4}" type="presOf" srcId="{99989017-DE6A-4FE6-A94F-D0D4875D73C3}" destId="{E50FDBB1-A8A0-48E9-90C1-F16BAF4CF959}" srcOrd="0" destOrd="0" presId="urn:microsoft.com/office/officeart/2005/8/layout/vList2"/>
    <dgm:cxn modelId="{824AD9EC-92E0-46FA-8A30-4836A78A9844}" type="presOf" srcId="{779A4408-DCCE-4EF2-83B0-E93D196FC577}" destId="{8B83BA99-5CD2-48FA-B5B5-2A0899D1BE29}" srcOrd="0" destOrd="0" presId="urn:microsoft.com/office/officeart/2005/8/layout/vList2"/>
    <dgm:cxn modelId="{9839101C-0A2D-4B74-9A49-485D2339AA28}" type="presParOf" srcId="{B6B506E3-2CE2-45ED-A6FE-D7B47014A39C}" destId="{8B83BA99-5CD2-48FA-B5B5-2A0899D1BE29}" srcOrd="0" destOrd="0" presId="urn:microsoft.com/office/officeart/2005/8/layout/vList2"/>
    <dgm:cxn modelId="{245D8D1E-821E-46CE-99B5-74FC6D980474}" type="presParOf" srcId="{B6B506E3-2CE2-45ED-A6FE-D7B47014A39C}" destId="{EBDD2268-5260-41F7-8AFF-AD3DC4DB176D}" srcOrd="1" destOrd="0" presId="urn:microsoft.com/office/officeart/2005/8/layout/vList2"/>
    <dgm:cxn modelId="{93D03CA9-96CE-4E2F-87EE-5AA0DFD136AE}" type="presParOf" srcId="{B6B506E3-2CE2-45ED-A6FE-D7B47014A39C}" destId="{15692D13-AA66-45C9-B044-09F0E6B61CD6}" srcOrd="2" destOrd="0" presId="urn:microsoft.com/office/officeart/2005/8/layout/vList2"/>
    <dgm:cxn modelId="{DE3FF15B-B9DF-432D-9F27-4A15C560D722}" type="presParOf" srcId="{B6B506E3-2CE2-45ED-A6FE-D7B47014A39C}" destId="{6F2AE82B-4413-4DF2-BD76-F8CE38290CF2}" srcOrd="3" destOrd="0" presId="urn:microsoft.com/office/officeart/2005/8/layout/vList2"/>
    <dgm:cxn modelId="{264DC0D5-8BF1-49B4-B3C0-0BF70F4D7B01}" type="presParOf" srcId="{B6B506E3-2CE2-45ED-A6FE-D7B47014A39C}" destId="{E50FDBB1-A8A0-48E9-90C1-F16BAF4CF959}" srcOrd="4" destOrd="0" presId="urn:microsoft.com/office/officeart/2005/8/layout/vList2"/>
    <dgm:cxn modelId="{2CC7A2C1-7671-457B-A59F-946CE4F62FF4}" type="presParOf" srcId="{B6B506E3-2CE2-45ED-A6FE-D7B47014A39C}" destId="{BF8E7C6E-BC1E-4358-9500-CBB24ADCE895}" srcOrd="5" destOrd="0" presId="urn:microsoft.com/office/officeart/2005/8/layout/vList2"/>
    <dgm:cxn modelId="{6821A701-5053-4333-A156-A60D47FE5983}" type="presParOf" srcId="{B6B506E3-2CE2-45ED-A6FE-D7B47014A39C}" destId="{1FF8157F-CB19-48D4-A696-776A19FDCD6F}" srcOrd="6" destOrd="0" presId="urn:microsoft.com/office/officeart/2005/8/layout/vList2"/>
    <dgm:cxn modelId="{ACA496CE-A183-4055-BC22-1D0FA677AA93}" type="presParOf" srcId="{B6B506E3-2CE2-45ED-A6FE-D7B47014A39C}" destId="{4F8426D3-A4B1-4A8A-9AF0-E6E0A51A3AF6}" srcOrd="7" destOrd="0" presId="urn:microsoft.com/office/officeart/2005/8/layout/vList2"/>
    <dgm:cxn modelId="{E48D833E-40FD-4C67-B14F-EDAD769271CE}" type="presParOf" srcId="{B6B506E3-2CE2-45ED-A6FE-D7B47014A39C}" destId="{C40E0CA4-540B-4B08-9B0D-C37B4E6BE95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3BA99-5CD2-48FA-B5B5-2A0899D1BE29}">
      <dsp:nvSpPr>
        <dsp:cNvPr id="0" name=""/>
        <dsp:cNvSpPr/>
      </dsp:nvSpPr>
      <dsp:spPr>
        <a:xfrm>
          <a:off x="0" y="492308"/>
          <a:ext cx="5393361" cy="6364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Acordos de Lusaca /</a:t>
          </a:r>
          <a:r>
            <a:rPr lang="pt-BR" sz="1600" kern="1200" dirty="0"/>
            <a:t> de setembro de 1974</a:t>
          </a:r>
          <a:r>
            <a:rPr lang="pt-PT" sz="1600" kern="1200" dirty="0"/>
            <a:t>/  reconhecimento formal do direito do povo de Moçambique à  independência</a:t>
          </a:r>
          <a:endParaRPr lang="en-US" sz="1600" kern="1200" dirty="0"/>
        </a:p>
      </dsp:txBody>
      <dsp:txXfrm>
        <a:off x="31070" y="523378"/>
        <a:ext cx="5331221" cy="574340"/>
      </dsp:txXfrm>
    </dsp:sp>
    <dsp:sp modelId="{15692D13-AA66-45C9-B044-09F0E6B61CD6}">
      <dsp:nvSpPr>
        <dsp:cNvPr id="0" name=""/>
        <dsp:cNvSpPr/>
      </dsp:nvSpPr>
      <dsp:spPr>
        <a:xfrm>
          <a:off x="0" y="1174869"/>
          <a:ext cx="5393361" cy="636480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 dirty="0"/>
            <a:t>Acordos de  Alvor janeiro de 1975 </a:t>
          </a:r>
          <a:r>
            <a:rPr lang="pt-BR" sz="1600" kern="1200" dirty="0"/>
            <a:t>reconhecimento formal do direito do povo de Angola  à independência</a:t>
          </a:r>
          <a:endParaRPr lang="en-US" sz="1600" kern="1200" dirty="0"/>
        </a:p>
      </dsp:txBody>
      <dsp:txXfrm>
        <a:off x="31070" y="1205939"/>
        <a:ext cx="5331221" cy="574340"/>
      </dsp:txXfrm>
    </dsp:sp>
    <dsp:sp modelId="{E50FDBB1-A8A0-48E9-90C1-F16BAF4CF959}">
      <dsp:nvSpPr>
        <dsp:cNvPr id="0" name=""/>
        <dsp:cNvSpPr/>
      </dsp:nvSpPr>
      <dsp:spPr>
        <a:xfrm>
          <a:off x="0" y="1857429"/>
          <a:ext cx="5393361" cy="63648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>
              <a:hlinkClick xmlns:r="http://schemas.openxmlformats.org/officeDocument/2006/relationships" r:id="rId1"/>
            </a:rPr>
            <a:t>https://ensina.rtp.pt/artigo/assinatura-do-acordo-de-alvor/</a:t>
          </a:r>
          <a:endParaRPr lang="en-US" sz="1600" kern="1200"/>
        </a:p>
      </dsp:txBody>
      <dsp:txXfrm>
        <a:off x="31070" y="1888499"/>
        <a:ext cx="5331221" cy="574340"/>
      </dsp:txXfrm>
    </dsp:sp>
    <dsp:sp modelId="{1FF8157F-CB19-48D4-A696-776A19FDCD6F}">
      <dsp:nvSpPr>
        <dsp:cNvPr id="0" name=""/>
        <dsp:cNvSpPr/>
      </dsp:nvSpPr>
      <dsp:spPr>
        <a:xfrm>
          <a:off x="0" y="2539989"/>
          <a:ext cx="5393361" cy="636480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kern="1200"/>
            <a:t>Guerra civil em Angola  - 2002</a:t>
          </a:r>
          <a:endParaRPr lang="en-US" sz="1600" kern="1200"/>
        </a:p>
      </dsp:txBody>
      <dsp:txXfrm>
        <a:off x="31070" y="2571059"/>
        <a:ext cx="5331221" cy="574340"/>
      </dsp:txXfrm>
    </dsp:sp>
    <dsp:sp modelId="{C40E0CA4-540B-4B08-9B0D-C37B4E6BE950}">
      <dsp:nvSpPr>
        <dsp:cNvPr id="0" name=""/>
        <dsp:cNvSpPr/>
      </dsp:nvSpPr>
      <dsp:spPr>
        <a:xfrm>
          <a:off x="0" y="3222549"/>
          <a:ext cx="5393361" cy="6364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(A Guerra civil em Angola: Dimensões históricas e contemporâneas</a:t>
          </a:r>
          <a:endParaRPr lang="en-US" sz="1600" kern="1200" dirty="0"/>
        </a:p>
      </dsp:txBody>
      <dsp:txXfrm>
        <a:off x="31070" y="3253619"/>
        <a:ext cx="5331221" cy="574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50F31-7153-4AB4-5E2C-EDB77D754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3C6CEB-FDB9-B82C-6689-2194EB47AB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6ED9B-3BD7-51EA-3821-2DCA0CD13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16606-2A6B-7448-AE93-145C7DAF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530F01-D1C5-19BB-07ED-CE4D2F477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94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57D4FF-C241-D67C-ECE7-18CA728E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F2CABE-5AAF-4757-DAC4-83E8419CC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DC2701-DE7D-75F1-B27B-8FD220ABE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15B553-9722-86C6-23C7-5D7BCCDF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01F293-E0B0-1426-607A-D38A5350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4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D8BF89A-92E9-26EA-B734-C7B1793BA9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64FDA0-1D83-E906-7977-D6F9422B86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199470-E518-0A9D-9369-B99AE2AD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CBE2F5-5F07-7303-CDCF-D7D94673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8BC505-4522-1C56-2ECF-3292A94F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42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F961E-BE07-AF57-A86D-8D7E2F4A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76199E-6C58-7F01-7735-FB5348AA8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78AC9-F9B7-4B65-B248-6E9E0D004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E20DAA-1B36-6EA0-3AF1-7B1241E7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4A05BE-65CF-CAAD-F603-1ED3CFB8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98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04674-EF70-9C89-75D8-488BFD8CC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432591-FC71-871A-1C0E-6D174DB48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F39C35-98AC-FED2-A217-DE12C569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0EF6C9-BE98-F88D-12B6-2CEAE7F7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474718-B553-324A-701C-EE970389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20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A4D51-D6BC-8273-971E-E05B57497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CEF37-8E9C-E4DD-E2FF-8E10437F90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8C45551-ED82-F6A2-A8D6-EAD788E42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74F901-6BD2-FE8C-3373-72F9D3A7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85CA16-54F9-4086-F117-A5B5CBC7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F5586A-C19D-B3AF-14CF-42D13ABC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4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BFE70-0C49-F896-DFAA-DB502C187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CB6359-6105-DDD5-82B1-19832264F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A23F27C-5E78-859F-6B96-E3F47C125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37DA156-D62F-CE47-4804-4AB0D2F35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E3B36C4-D4C1-4DC7-D085-B76DD4F54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2CE1F1E-2065-3630-BDDF-A344C68B4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FF4ECB2-DE80-EE0B-3BCB-6E992DC87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25E1EF-0B09-93DD-7899-DB8AD4D6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16404-E04E-60AB-70B1-9D301336C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559142D-68AC-F3C5-9E94-C4C390C8A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16FB93-E891-2B26-57C7-C364C5EE0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F7E092-0304-0FD1-FF09-7961AEFC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48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C8CE003-0E5A-4BAF-6D62-AF31D7BF5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8E29BA2-DB0F-AB7F-CE46-0DA47BAF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14D2C6-51BC-DA3F-1BEA-F1DF412C0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23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1D9CE-1678-3101-CD85-AE92895C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E5A631-E2B6-D8BB-FF53-46F757488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5BD3FA-649F-BE1C-8DE2-A4B85B161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D4F31E-FBD3-D2E7-16DC-37C083567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A839D2-09FB-6A85-4FD4-71ED1415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159AD2-9CF7-1971-638F-44872E3C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93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83C99-AE74-D80C-6961-5DEDA3DF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640E64D-58B3-B4B5-BEF7-8DA27FBD4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5DEA3A-D095-A9AA-BB17-0761CB62A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D528E9C-1C77-7B8E-D8F2-9F192FD52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F07E3E-57D2-290E-36A2-15D4834D3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BDDAA2-491A-F657-AFE0-BDE7D617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45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6851CD-384D-3C4F-E4EA-764030D79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D19F9C-AFCC-4E93-B10B-C6CEEA96E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919718-4688-58EF-E717-AE28FAC49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2646-97AC-41EA-B068-5D3167DDECDE}" type="datetimeFigureOut">
              <a:rPr lang="cs-CZ" smtClean="0"/>
              <a:t>23.10.2022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59E6E1-00DA-376A-B4BE-E804C6E50C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E2601C-8B91-3F08-68FE-E05959A38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32A63-9BEE-4F9C-96D2-B3CD7AC3E3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54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explicador/a-pressao-internacional-e-os-conflitos-nas-colonias-ultramarinas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vc.instituto-camoes.pt/cinema/dvd/dvd008.html" TargetMode="External"/><Relationship Id="rId2" Type="http://schemas.openxmlformats.org/officeDocument/2006/relationships/hyperlink" Target="https://www.academia.edu/2240762/Guerra_Colonial_e_Colonialismo_no_Cinema_Portugu%C3%AAs_2003_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2q-GC_uDJ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w.com/pt-002/filme-sobre-resist%C3%AAncia-na-angola-colonial-exibido-na-berlinale/av-47519189" TargetMode="External"/><Relationship Id="rId2" Type="http://schemas.openxmlformats.org/officeDocument/2006/relationships/hyperlink" Target="https://visao.sapo.pt/visaose7e/ver/2016-03-22-um-filme-que-e-um-mergulho-na-africa-portugues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XFu8MU-jh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artigo/angola-1961-o-inicio-do-fi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a-descolonizacao-prioridade-do-mf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quivos.rtp.pt/conteudos/os-retornados-mudaram-portugal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rquivos.rtp.pt/conteudos/retornado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sina.rtp.pt/artigo/o-retorno-de-africa/" TargetMode="External"/><Relationship Id="rId2" Type="http://schemas.openxmlformats.org/officeDocument/2006/relationships/hyperlink" Target="https://ensina.rtp.pt/artigo/descolonizacao-os-500-dias-do-fim-do-imper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sina.rtp.pt/artigo/a-ponte-aerea-entre-luanda-e-lisboa/" TargetMode="External"/><Relationship Id="rId4" Type="http://schemas.openxmlformats.org/officeDocument/2006/relationships/hyperlink" Target="https://ensina.rtp.pt/artigo/casa-retornado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rquivos.rtp.pt/conteudos/anos-70-imagens-duma-decada-episodio-01/" TargetMode="External"/><Relationship Id="rId3" Type="http://schemas.openxmlformats.org/officeDocument/2006/relationships/hyperlink" Target="https://ensina.rtp.pt/artigo/independencias-paises-africanos/" TargetMode="External"/><Relationship Id="rId7" Type="http://schemas.openxmlformats.org/officeDocument/2006/relationships/hyperlink" Target="https://arquivos.rtp.pt/conteudos/os-retornados-mudaram-portugal/" TargetMode="External"/><Relationship Id="rId2" Type="http://schemas.openxmlformats.org/officeDocument/2006/relationships/hyperlink" Target="https://ensina.rtp.pt/artigo/o-colonato-do-limpop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unag.gov.br/ipri/btd/index.php/10-dissertacoes/629-a-guerra-civil-em-angola-dimensoes-historicas-e-contemporaneas" TargetMode="External"/><Relationship Id="rId5" Type="http://schemas.openxmlformats.org/officeDocument/2006/relationships/hyperlink" Target="https://pt.slideshare.net/tedesign2011/os-retornados-esto-a-mudar-portugal" TargetMode="External"/><Relationship Id="rId10" Type="http://schemas.openxmlformats.org/officeDocument/2006/relationships/hyperlink" Target="https://www.ces.uc.pt/publicacoes/oficina/ficheiros/188.pdf" TargetMode="External"/><Relationship Id="rId4" Type="http://schemas.openxmlformats.org/officeDocument/2006/relationships/hyperlink" Target="https://ensina.rtp.pt/artigo/quem-eram-os-retornados/" TargetMode="External"/><Relationship Id="rId9" Type="http://schemas.openxmlformats.org/officeDocument/2006/relationships/hyperlink" Target="https://journals.openedition.org/lerhistoria/512?lang=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8C0362-1C64-1630-F76E-370C6E299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pt-PT" dirty="0">
                <a:solidFill>
                  <a:srgbClr val="FFFFFF"/>
                </a:solidFill>
              </a:rPr>
              <a:t>Vimos: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8C7B1-DFFD-9A73-0771-62A1613A4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800" dirty="0"/>
              <a:t> -  pressão internacional sobre Portugal</a:t>
            </a:r>
          </a:p>
          <a:p>
            <a:pPr marL="0" indent="0">
              <a:buNone/>
            </a:pPr>
            <a:r>
              <a:rPr lang="pt-BR" sz="1800" dirty="0"/>
              <a:t> - Salazar Ato Colonial -  «colónia»/ «província ultramarina» e «império» / «Ultramar Português» </a:t>
            </a:r>
          </a:p>
          <a:p>
            <a:pPr marL="0" indent="0">
              <a:buNone/>
            </a:pPr>
            <a:r>
              <a:rPr lang="pt-BR" sz="1800" dirty="0"/>
              <a:t>    na Constituição em 1951</a:t>
            </a:r>
            <a:endParaRPr lang="pt-BR" sz="1800" b="1" dirty="0"/>
          </a:p>
          <a:p>
            <a:pPr marL="0" indent="0">
              <a:buNone/>
            </a:pPr>
            <a:r>
              <a:rPr lang="pt-BR" sz="1800" dirty="0"/>
              <a:t> Portugal era um «</a:t>
            </a:r>
            <a:r>
              <a:rPr lang="pt-BR" sz="1800" i="1" dirty="0"/>
              <a:t>Estado pluricontinental e multirracial».  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https://ensina.rtp.pt/explicador/a-pressao-internacional-e-os-conflitos-nas-colonias-ultramarinas/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Discurso luso –tropicalista </a:t>
            </a:r>
            <a:r>
              <a:rPr lang="cs-CZ" sz="1800" dirty="0"/>
              <a:t>G</a:t>
            </a:r>
            <a:r>
              <a:rPr lang="pt-PT" sz="1800" dirty="0"/>
              <a:t>ilberto Freyre</a:t>
            </a:r>
          </a:p>
          <a:p>
            <a:pPr marL="0" indent="0">
              <a:buNone/>
            </a:pPr>
            <a:r>
              <a:rPr lang="pt-PT" sz="1800" dirty="0"/>
              <a:t>Inicia-se em força com o povoamento branco das colónias-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234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47C0B-70A6-41D9-2BBC-9D1DE8431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Cinematografia relacionada com o tema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5164C-02A7-5148-AEC9-38CDE2458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highlight>
                  <a:srgbClr val="FFFF00"/>
                </a:highlight>
              </a:rPr>
              <a:t>Capitães de Abril ,</a:t>
            </a:r>
            <a:r>
              <a:rPr lang="pt-BR" dirty="0"/>
              <a:t> filme realizado por Maria de Medeiros, coprodução entre Portugal, Espanha, Itália e França. A história do filme é baseada no golpe de estado militar do 25 de Abril de 1974 ; Partindo das memórias do capitão Salgueiro Maia. </a:t>
            </a:r>
          </a:p>
          <a:p>
            <a:r>
              <a:rPr lang="pt-BR" dirty="0"/>
              <a:t>Para consulta: </a:t>
            </a:r>
            <a:r>
              <a:rPr lang="pt-BR" dirty="0">
                <a:hlinkClick r:id="rId2"/>
              </a:rPr>
              <a:t>https://www.academia.edu/2240762/Guerra_Colonial_e_Colonialismo_no_Cinema_Portugu%C3%AAs_2003_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hlinkClick r:id="rId3"/>
              </a:rPr>
              <a:t>http://cvc.instituto-camoes.pt/cinema/dvd/dvd008.html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Delfim -  (2002,Fernando Lopes)</a:t>
            </a:r>
          </a:p>
          <a:p>
            <a:pPr marL="0" indent="0">
              <a:buNone/>
            </a:pPr>
            <a:r>
              <a:rPr lang="pt-BR" dirty="0">
                <a:hlinkClick r:id="rId4"/>
              </a:rPr>
              <a:t>https://www.youtube.com/watch?v=H2q-GC_uDJk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604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47E9A2-D88F-D2F8-AF7F-F61A31E12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Posto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Avançado</a:t>
            </a:r>
            <a:r>
              <a:rPr lang="cs-CZ" dirty="0">
                <a:solidFill>
                  <a:srgbClr val="FF0000"/>
                </a:solidFill>
              </a:rPr>
              <a:t> do </a:t>
            </a:r>
            <a:r>
              <a:rPr lang="cs-CZ" dirty="0" err="1">
                <a:solidFill>
                  <a:srgbClr val="FF0000"/>
                </a:solidFill>
              </a:rPr>
              <a:t>Progresso</a:t>
            </a:r>
            <a:r>
              <a:rPr lang="pt-PT" dirty="0">
                <a:solidFill>
                  <a:srgbClr val="FF0000"/>
                </a:solidFill>
              </a:rPr>
              <a:t> </a:t>
            </a:r>
            <a:r>
              <a:rPr lang="pt-PT" dirty="0"/>
              <a:t>– de Hugo Vieira da Silva</a:t>
            </a:r>
          </a:p>
          <a:p>
            <a:r>
              <a:rPr lang="pt-PT" dirty="0"/>
              <a:t>Curta apresentação</a:t>
            </a:r>
          </a:p>
          <a:p>
            <a:r>
              <a:rPr lang="pt-PT" dirty="0"/>
              <a:t>https://www.youtube.com/watch?v=tXGl-RA9RnE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https://visao.sapo.pt/visaose7e/ver/2016-03-22-um-filme-que-e-um-mergulho-na-africa-portuguesa/</a:t>
            </a:r>
            <a:endParaRPr lang="pt-PT" dirty="0"/>
          </a:p>
          <a:p>
            <a:r>
              <a:rPr lang="cs-CZ" dirty="0">
                <a:solidFill>
                  <a:srgbClr val="FF0000"/>
                </a:solidFill>
              </a:rPr>
              <a:t>"</a:t>
            </a:r>
            <a:r>
              <a:rPr lang="cs-CZ" dirty="0" err="1">
                <a:solidFill>
                  <a:srgbClr val="FF0000"/>
                </a:solidFill>
              </a:rPr>
              <a:t>Uma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História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em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África</a:t>
            </a:r>
            <a:r>
              <a:rPr lang="cs-CZ" dirty="0">
                <a:solidFill>
                  <a:srgbClr val="FF0000"/>
                </a:solidFill>
              </a:rPr>
              <a:t>" </a:t>
            </a:r>
            <a:r>
              <a:rPr lang="pt-PT" dirty="0">
                <a:solidFill>
                  <a:srgbClr val="FF0000"/>
                </a:solidFill>
              </a:rPr>
              <a:t> de Billy Woodberry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( "campanha de pacificação" portuguesa em Angola - apresentação)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  <a:hlinkClick r:id="rId3"/>
              </a:rPr>
              <a:t>https://www.dw.com/pt-002/filme-sobre-resist%C3%AAncia-na-angola-colonial-exibido-na-berlinale/av-47519189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Como os europeus dominaram totalmente a África?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  <a:hlinkClick r:id="rId4"/>
              </a:rPr>
              <a:t>https://www.youtube.com/watch?v=tXFu8MU-jhU</a:t>
            </a: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4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3038BD4-3BF8-BA5F-788D-1820D6D17614}"/>
              </a:ext>
            </a:extLst>
          </p:cNvPr>
          <p:cNvSpPr txBox="1"/>
          <p:nvPr/>
        </p:nvSpPr>
        <p:spPr>
          <a:xfrm>
            <a:off x="838200" y="1825625"/>
            <a:ext cx="55584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/>
              <a:t>1.Guerra Colonial </a:t>
            </a:r>
            <a:br>
              <a:rPr lang="en-US"/>
            </a:br>
            <a:r>
              <a:rPr lang="en-US"/>
              <a:t>2. 25 de Abril 1974</a:t>
            </a:r>
            <a:br>
              <a:rPr lang="en-US"/>
            </a:br>
            <a:r>
              <a:rPr lang="en-US"/>
              <a:t>3. Descolonização - Independência das Colónias</a:t>
            </a:r>
            <a:br>
              <a:rPr lang="en-US"/>
            </a:br>
            <a:r>
              <a:rPr lang="en-US"/>
              <a:t>4. Retornados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1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74D38D2-FD67-81EA-8B60-E93ACB81B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br>
              <a:rPr lang="cs-CZ">
                <a:solidFill>
                  <a:srgbClr val="FFFFFF"/>
                </a:solidFill>
              </a:rPr>
            </a:br>
            <a:r>
              <a:rPr lang="cs-CZ">
                <a:solidFill>
                  <a:srgbClr val="FFFFFF"/>
                </a:solidFill>
              </a:rPr>
              <a:t>1.Guerra Colonial </a:t>
            </a:r>
            <a:br>
              <a:rPr lang="cs-CZ">
                <a:solidFill>
                  <a:srgbClr val="FFFFFF"/>
                </a:solidFill>
              </a:rPr>
            </a:br>
            <a:endParaRPr lang="cs-CZ">
              <a:solidFill>
                <a:srgbClr val="FFFFFF"/>
              </a:solidFill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87EFB-1DAC-60A3-E6CA-89A2CB171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20000"/>
          </a:bodyPr>
          <a:lstStyle/>
          <a:p>
            <a:r>
              <a:rPr lang="pt-PT" sz="2000" dirty="0"/>
              <a:t>Início da guerra em Angola -  Revolta do Cassange – março de 1961 </a:t>
            </a:r>
            <a:r>
              <a:rPr lang="pt-BR" sz="2000" dirty="0"/>
              <a:t>Angola, 1961: </a:t>
            </a:r>
            <a:r>
              <a:rPr lang="pt-BR" sz="2000" i="1" dirty="0"/>
              <a:t>o início do fim</a:t>
            </a:r>
            <a:r>
              <a:rPr lang="pt-BR" sz="2000" dirty="0"/>
              <a:t> – Cotonang –  regime algodoeiro responsável  </a:t>
            </a:r>
            <a:r>
              <a:rPr lang="cs-CZ" sz="2000" dirty="0"/>
              <a:t>- </a:t>
            </a:r>
            <a:r>
              <a:rPr lang="cs-CZ" sz="2000" dirty="0" err="1"/>
              <a:t>pela</a:t>
            </a:r>
            <a:r>
              <a:rPr lang="cs-CZ" sz="2000" dirty="0"/>
              <a:t> </a:t>
            </a:r>
            <a:r>
              <a:rPr lang="pt-BR" sz="2000" dirty="0"/>
              <a:t>fome – destruição dos camponeses</a:t>
            </a:r>
            <a:r>
              <a:rPr lang="cs-CZ" sz="2000" dirty="0"/>
              <a:t> </a:t>
            </a:r>
            <a:r>
              <a:rPr lang="pt-PT" sz="2000" dirty="0"/>
              <a:t>pelas </a:t>
            </a:r>
            <a:r>
              <a:rPr lang="cs-CZ" sz="2000" dirty="0" err="1"/>
              <a:t>cultu</a:t>
            </a:r>
            <a:r>
              <a:rPr lang="pt-PT" sz="2000" dirty="0"/>
              <a:t>ras obrigatórias/ em prejuízo das suas culturas de subsistência</a:t>
            </a:r>
            <a:r>
              <a:rPr lang="cs-CZ" sz="2000" dirty="0"/>
              <a:t> – </a:t>
            </a:r>
            <a:r>
              <a:rPr lang="cs-CZ" sz="2000" dirty="0" err="1"/>
              <a:t>situa</a:t>
            </a:r>
            <a:r>
              <a:rPr lang="pt-PT" sz="2000" dirty="0"/>
              <a:t>ção agrava-se com</a:t>
            </a:r>
            <a:r>
              <a:rPr lang="pt-BR" sz="2000" dirty="0"/>
              <a:t>  doença do algodão.    Independência do Congo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>
                <a:hlinkClick r:id="rId2"/>
              </a:rPr>
              <a:t>https://ensina.rtp.pt/artigo/angola-1961-o-inicio-do-fim/</a:t>
            </a:r>
            <a:endParaRPr lang="pt-BR" sz="2000" dirty="0"/>
          </a:p>
          <a:p>
            <a:pPr marL="0" indent="0">
              <a:buNone/>
            </a:pPr>
            <a:r>
              <a:rPr lang="pt-PT" sz="2000" dirty="0"/>
              <a:t> - 4 de fevereiro 1961 – fim do mito do colonização port.  De coexistência racial e de harmonia social.</a:t>
            </a:r>
          </a:p>
          <a:p>
            <a:pPr marL="0" indent="0">
              <a:buNone/>
            </a:pPr>
            <a:endParaRPr lang="pt-PT" sz="2000" dirty="0"/>
          </a:p>
          <a:p>
            <a:r>
              <a:rPr lang="pt-PT" sz="2000" dirty="0"/>
              <a:t>Anexação de  Goa – Damão – Diu  - dezembro de 1961</a:t>
            </a:r>
          </a:p>
          <a:p>
            <a:r>
              <a:rPr lang="pt-PT" sz="2000" dirty="0"/>
              <a:t>Início da guerra na Guiné 1963</a:t>
            </a:r>
          </a:p>
          <a:p>
            <a:r>
              <a:rPr lang="pt-PT" sz="2000" dirty="0"/>
              <a:t>Início da guerra em Moçambique 1964 ___________________________</a:t>
            </a:r>
          </a:p>
          <a:p>
            <a:r>
              <a:rPr lang="pt-PT" sz="2000" dirty="0"/>
              <a:t>Descontentamento em Portugal – conflito sem uma perspetiva política e um conflito militar sem fim à vista.</a:t>
            </a:r>
          </a:p>
          <a:p>
            <a:r>
              <a:rPr lang="pt-PT" sz="2000" dirty="0"/>
              <a:t>Descontentamento nos círculos militares – Movimento dos Capitães – 25 de abril - Revolução dos Cravos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015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AC6B390-BC59-4F1D-A0EE-D71A92F0A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6C60D79-16F1-4C4B-B7E3-7634E7069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19137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D45038-A983-3E65-7131-E5534369E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93" r="19254" b="1"/>
          <a:stretch/>
        </p:blipFill>
        <p:spPr>
          <a:xfrm>
            <a:off x="6541053" y="957452"/>
            <a:ext cx="4777381" cy="4770388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2" name="Arc 31">
            <a:extLst>
              <a:ext uri="{FF2B5EF4-FFF2-40B4-BE49-F238E27FC236}">
                <a16:creationId xmlns:a16="http://schemas.microsoft.com/office/drawing/2014/main" id="{426B127E-6498-4C77-9C9D-4553A5113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02050" y="650160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BCDE1D-7579-732C-A9D6-837D3862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479493"/>
            <a:ext cx="5257800" cy="1325563"/>
          </a:xfrm>
        </p:spPr>
        <p:txBody>
          <a:bodyPr>
            <a:normAutofit/>
          </a:bodyPr>
          <a:lstStyle/>
          <a:p>
            <a:r>
              <a:rPr lang="cs-CZ" sz="3700"/>
              <a:t>2. 25 de </a:t>
            </a:r>
            <a:r>
              <a:rPr lang="cs-CZ" sz="3700" err="1"/>
              <a:t>Abril</a:t>
            </a:r>
            <a:r>
              <a:rPr lang="cs-CZ" sz="3700"/>
              <a:t> 1974</a:t>
            </a:r>
            <a:r>
              <a:rPr lang="pt-BR" sz="3700"/>
              <a:t> - Movimento dos Capitães</a:t>
            </a:r>
            <a:endParaRPr lang="cs-CZ" sz="370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99F8EB-DD3A-AF3D-01CD-6242A260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984443"/>
            <a:ext cx="5257800" cy="4192520"/>
          </a:xfrm>
        </p:spPr>
        <p:txBody>
          <a:bodyPr>
            <a:normAutofit/>
          </a:bodyPr>
          <a:lstStyle/>
          <a:p>
            <a:pPr lvl="0"/>
            <a:r>
              <a:rPr lang="pt-BR" sz="2400" dirty="0"/>
              <a:t>A descolonização – </a:t>
            </a:r>
          </a:p>
          <a:p>
            <a:pPr lvl="0"/>
            <a:r>
              <a:rPr lang="pt-BR" sz="2400" dirty="0">
                <a:hlinkClick r:id="rId3"/>
              </a:rPr>
              <a:t>https://ensina.rtp.pt/artigo/a-descolonizacao-prioridade-do-mfa/</a:t>
            </a:r>
            <a:endParaRPr lang="en-US" sz="2400" dirty="0"/>
          </a:p>
          <a:p>
            <a:r>
              <a:rPr lang="pt-BR" sz="2400" dirty="0"/>
              <a:t>António Spínola Solução </a:t>
            </a:r>
            <a:r>
              <a:rPr lang="pt-BR" sz="2400" dirty="0" err="1"/>
              <a:t>referendária</a:t>
            </a:r>
            <a:r>
              <a:rPr lang="pt-BR" sz="2400" dirty="0"/>
              <a:t> – transição gradual - autodeterminação</a:t>
            </a:r>
            <a:endParaRPr lang="en-US" sz="2400" dirty="0"/>
          </a:p>
          <a:p>
            <a:r>
              <a:rPr lang="pt-BR" sz="2400" dirty="0"/>
              <a:t>– (Costa Gomes)</a:t>
            </a:r>
          </a:p>
          <a:p>
            <a:endParaRPr lang="en-US" sz="2400" dirty="0"/>
          </a:p>
          <a:p>
            <a:r>
              <a:rPr lang="pt-BR" sz="2400" dirty="0"/>
              <a:t>Programa do MFA</a:t>
            </a:r>
            <a:endParaRPr lang="en-US" sz="2400" dirty="0"/>
          </a:p>
          <a:p>
            <a:pPr marL="0" lvl="0" indent="0">
              <a:buNone/>
            </a:pPr>
            <a:r>
              <a:rPr lang="pt-BR" sz="2400" dirty="0"/>
              <a:t>Imediata concessão da independência aos povos coloniais/ </a:t>
            </a:r>
            <a:endParaRPr lang="en-US" sz="2400" dirty="0"/>
          </a:p>
          <a:p>
            <a:pPr marL="0" lvl="0" indent="0">
              <a:buNone/>
            </a:pPr>
            <a:endParaRPr lang="pt-BR" sz="2400" dirty="0"/>
          </a:p>
          <a:p>
            <a:pPr lvl="0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8769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34DBCC-F482-CA49-562B-91B2855A6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pt-PT" dirty="0"/>
              <a:t>3.Independência das Colónias</a:t>
            </a:r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6ED733-A74C-CE1B-73FC-89896C6D8F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999" b="-2"/>
          <a:stretch/>
        </p:blipFill>
        <p:spPr>
          <a:xfrm>
            <a:off x="6848918" y="1771078"/>
            <a:ext cx="4504881" cy="450488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2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0C9C376-A318-0E5B-C045-B00F58176A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529093"/>
              </p:ext>
            </p:extLst>
          </p:nvPr>
        </p:nvGraphicFramePr>
        <p:xfrm>
          <a:off x="838200" y="1825625"/>
          <a:ext cx="539336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702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3E4E2A0-FA08-8ADD-ECBC-2EC663F931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26" b="-1"/>
          <a:stretch/>
        </p:blipFill>
        <p:spPr>
          <a:xfrm>
            <a:off x="327547" y="2454903"/>
            <a:ext cx="7058306" cy="408025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6C9B971-232D-7954-8534-9CD24CAD52C6}"/>
              </a:ext>
            </a:extLst>
          </p:cNvPr>
          <p:cNvSpPr txBox="1"/>
          <p:nvPr/>
        </p:nvSpPr>
        <p:spPr>
          <a:xfrm>
            <a:off x="8001251" y="822722"/>
            <a:ext cx="3424739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Fernando </a:t>
            </a:r>
            <a:r>
              <a:rPr lang="en-US" sz="2000" dirty="0" err="1">
                <a:solidFill>
                  <a:srgbClr val="FFFFFF"/>
                </a:solidFill>
              </a:rPr>
              <a:t>Dacosta</a:t>
            </a:r>
            <a:r>
              <a:rPr lang="en-US" sz="2000" dirty="0">
                <a:solidFill>
                  <a:srgbClr val="FFFFFF"/>
                </a:solidFill>
              </a:rPr>
              <a:t>, </a:t>
            </a:r>
            <a:r>
              <a:rPr lang="en-US" sz="2000" dirty="0" err="1">
                <a:solidFill>
                  <a:srgbClr val="FFFFFF"/>
                </a:solidFill>
              </a:rPr>
              <a:t>Os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Retornados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mudaram</a:t>
            </a:r>
            <a:r>
              <a:rPr lang="en-US" sz="2000" dirty="0">
                <a:solidFill>
                  <a:srgbClr val="FFFFFF"/>
                </a:solidFill>
              </a:rPr>
              <a:t> Portugal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hlinkClick r:id="rId3"/>
              </a:rPr>
              <a:t>https://arquivos.rtp.pt/conteudos/os-retornados-mudaram-portugal/</a:t>
            </a: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FFFFFF"/>
                </a:solidFill>
              </a:rPr>
              <a:t>Retornados</a:t>
            </a: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  <a:hlinkClick r:id="rId4"/>
              </a:rPr>
              <a:t>https://arquivos.rtp.pt/conteudos/retornados/</a:t>
            </a: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27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2317FA-AAC3-03B9-2546-77ADBFD06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O Fim do Império – o Retorno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87AE4A-747C-7E10-C4D0-556CA25BF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200" dirty="0">
                <a:hlinkClick r:id="rId2"/>
              </a:rPr>
              <a:t>https://ensina.rtp.pt/artigo/descolonizacao-os-500-dias-do-fim-do-imperio/</a:t>
            </a:r>
            <a:endParaRPr lang="pt-PT" sz="2200" dirty="0"/>
          </a:p>
          <a:p>
            <a:r>
              <a:rPr lang="pt-BR" sz="2200" dirty="0"/>
              <a:t>os oficiais do MFA decidem avançar com um cessar-fogo imediato nas Colónias/ Ultramar.</a:t>
            </a:r>
          </a:p>
          <a:p>
            <a:r>
              <a:rPr lang="pt-BR" sz="2200" dirty="0"/>
              <a:t>maior movimento migratório da Europa do pós Segunda Guerra Mundial – 600.000 portugueses </a:t>
            </a:r>
          </a:p>
          <a:p>
            <a:pPr marL="0" indent="0">
              <a:buNone/>
            </a:pPr>
            <a:r>
              <a:rPr lang="pt-BR" sz="2200" dirty="0">
                <a:hlinkClick r:id="rId3"/>
              </a:rPr>
              <a:t>https://ensina.rtp.pt/artigo/o-retorno-de-africa/</a:t>
            </a:r>
            <a:endParaRPr lang="pt-BR" sz="2200" dirty="0"/>
          </a:p>
          <a:p>
            <a:pPr marL="0" indent="0">
              <a:buNone/>
            </a:pPr>
            <a:r>
              <a:rPr lang="pt-BR" sz="2200" dirty="0"/>
              <a:t>.desilusão  dos que regressavam - perca de estatuto – património  - memória</a:t>
            </a:r>
          </a:p>
          <a:p>
            <a:pPr marL="0" indent="0">
              <a:buNone/>
            </a:pPr>
            <a:r>
              <a:rPr lang="cs-CZ" sz="2200" dirty="0"/>
              <a:t>A </a:t>
            </a:r>
            <a:r>
              <a:rPr lang="cs-CZ" sz="2200" dirty="0" err="1"/>
              <a:t>casa</a:t>
            </a:r>
            <a:r>
              <a:rPr lang="cs-CZ" sz="2200" dirty="0"/>
              <a:t> </a:t>
            </a:r>
            <a:r>
              <a:rPr lang="cs-CZ" sz="2200" dirty="0" err="1"/>
              <a:t>dos</a:t>
            </a:r>
            <a:r>
              <a:rPr lang="cs-CZ" sz="2200" dirty="0"/>
              <a:t> </a:t>
            </a:r>
            <a:r>
              <a:rPr lang="cs-CZ" sz="2200" dirty="0" err="1"/>
              <a:t>retornados</a:t>
            </a:r>
            <a:r>
              <a:rPr lang="pt-PT" sz="2200" dirty="0"/>
              <a:t> </a:t>
            </a:r>
          </a:p>
          <a:p>
            <a:pPr marL="0" indent="0">
              <a:buNone/>
            </a:pPr>
            <a:r>
              <a:rPr lang="cs-CZ" sz="2200" dirty="0">
                <a:hlinkClick r:id="rId4"/>
              </a:rPr>
              <a:t>https://ensina.rtp.pt/artigo/casa-retornados/</a:t>
            </a:r>
            <a:endParaRPr lang="pt-PT" sz="2200" dirty="0"/>
          </a:p>
          <a:p>
            <a:pPr marL="0" indent="0">
              <a:buNone/>
            </a:pPr>
            <a:r>
              <a:rPr lang="pt-BR" sz="2200" dirty="0"/>
              <a:t>A ponte aérea entre Luanda e Lisboa</a:t>
            </a:r>
          </a:p>
          <a:p>
            <a:pPr marL="0" indent="0">
              <a:buNone/>
            </a:pPr>
            <a:r>
              <a:rPr lang="cs-CZ" sz="2200" dirty="0">
                <a:hlinkClick r:id="rId5"/>
              </a:rPr>
              <a:t>https://ensina.rtp.pt/artigo/a-ponte-aerea-entre-luanda-e-lisboa/</a:t>
            </a:r>
            <a:endParaRPr lang="pt-PT" sz="2200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581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8EE01B-BCAD-0E46-9508-24095ED8C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pt-PT" dirty="0"/>
              <a:t>Integração rápida …</a:t>
            </a:r>
            <a:endParaRPr lang="cs-CZ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5C00D-9FD9-8EF5-A51C-80AD67860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>
            <a:normAutofit/>
          </a:bodyPr>
          <a:lstStyle/>
          <a:p>
            <a:r>
              <a:rPr lang="pt-PT" sz="1800" dirty="0"/>
              <a:t> Estrutura generacional do retorno – regressam aos locais de origem – os mais velhos</a:t>
            </a:r>
          </a:p>
          <a:p>
            <a:r>
              <a:rPr lang="pt-PT" sz="1800" dirty="0"/>
              <a:t>Geração mais jovem (partidas\ anos 60) ; estabelecem-se nos centros urbanos / empreendedores</a:t>
            </a:r>
          </a:p>
          <a:p>
            <a:r>
              <a:rPr lang="pt-PT" sz="1800" dirty="0"/>
              <a:t>Sociedade em transformação  que Portugal atravessava – na procura de ideais democráticos</a:t>
            </a:r>
          </a:p>
          <a:p>
            <a:r>
              <a:rPr lang="pt-PT" sz="1800" dirty="0"/>
              <a:t>Transição para a democracia –época caracterizada como mais tolerante – aberta a novas ideias – a geração mais jovem</a:t>
            </a:r>
          </a:p>
          <a:p>
            <a:r>
              <a:rPr lang="pt-PT" sz="1800" dirty="0"/>
              <a:t>Portugal -  Época em que  tudo começava de novo  </a:t>
            </a:r>
          </a:p>
          <a:p>
            <a:r>
              <a:rPr lang="pt-PT" sz="1800" dirty="0"/>
              <a:t> GADU grupo de apoio aos desalojados do Ultramar + IARN – Instituto de apoio ao retorno de nacionais – incorporado no ministério dos assuntos sociais</a:t>
            </a:r>
          </a:p>
          <a:p>
            <a:pPr marL="0" indent="0">
              <a:buNone/>
            </a:pPr>
            <a:endParaRPr lang="pt-PT" sz="1800" dirty="0"/>
          </a:p>
          <a:p>
            <a:endParaRPr lang="cs-CZ" sz="18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75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65471E-0E0B-FF80-F762-770D1254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Outras fontes relacionadas com os temas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A95C69-06D6-D75F-85EF-5BB24E99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pt-PT" sz="1800" dirty="0"/>
              <a:t>!!! Colonatos -   </a:t>
            </a:r>
            <a:r>
              <a:rPr lang="cs-CZ" sz="1800" dirty="0">
                <a:hlinkClick r:id="rId2"/>
              </a:rPr>
              <a:t>https://ensina.rtp.pt/artigo/o-colonato-do-limpopo/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(Fernando Rosa)</a:t>
            </a:r>
          </a:p>
          <a:p>
            <a:pPr marL="0" indent="0">
              <a:buNone/>
            </a:pPr>
            <a:r>
              <a:rPr lang="pt-PT" sz="1800" dirty="0">
                <a:hlinkClick r:id="rId3"/>
              </a:rPr>
              <a:t>https://ensina.rtp.pt/artigo/independencias-paises-africanos/</a:t>
            </a: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r>
              <a:rPr lang="pt-PT" sz="1800" dirty="0"/>
              <a:t>Quem eram os “retornados”? </a:t>
            </a:r>
          </a:p>
          <a:p>
            <a:pPr marL="0" indent="0">
              <a:buNone/>
            </a:pPr>
            <a:r>
              <a:rPr lang="pt-PT" sz="1800" dirty="0">
                <a:hlinkClick r:id="rId4"/>
              </a:rPr>
              <a:t>https://ensina.rtp.pt/artigo/quem-eram-os-retornados/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Os retornados estão a mudar Portugal</a:t>
            </a:r>
          </a:p>
          <a:p>
            <a:pPr marL="0" indent="0">
              <a:buNone/>
            </a:pPr>
            <a:r>
              <a:rPr lang="pt-PT" sz="1800" dirty="0">
                <a:hlinkClick r:id="rId5"/>
              </a:rPr>
              <a:t>https://pt.slideshare.net/tedesign2011/os-retornados-esto-a-mudar-portugal</a:t>
            </a:r>
            <a:endParaRPr lang="pt-PT" sz="1800" dirty="0"/>
          </a:p>
          <a:p>
            <a:pPr marL="0" indent="0">
              <a:buNone/>
            </a:pPr>
            <a:r>
              <a:rPr lang="pt-PT" sz="1800" dirty="0"/>
              <a:t>Marco </a:t>
            </a:r>
            <a:r>
              <a:rPr lang="pt-PT" sz="1800" dirty="0" err="1"/>
              <a:t>Antonio</a:t>
            </a:r>
            <a:r>
              <a:rPr lang="pt-PT" sz="1800" dirty="0"/>
              <a:t> de Lima </a:t>
            </a:r>
            <a:r>
              <a:rPr lang="pt-PT" sz="1800" dirty="0" err="1"/>
              <a:t>Liberatti</a:t>
            </a:r>
            <a:r>
              <a:rPr lang="pt-PT" sz="1800" dirty="0"/>
              <a:t> ,</a:t>
            </a:r>
            <a:r>
              <a:rPr lang="pt-BR" sz="1800" dirty="0"/>
              <a:t>A Guerra civil em Angola: Dimensões históricas e contemporâneas</a:t>
            </a:r>
          </a:p>
          <a:p>
            <a:pPr marL="0" indent="0">
              <a:buNone/>
            </a:pPr>
            <a:r>
              <a:rPr lang="pt-PT" sz="1800" dirty="0">
                <a:hlinkClick r:id="rId6"/>
              </a:rPr>
              <a:t>https://www.funag.gov.br/ipri/btd/index.php/10-dissertacoes/629-a-guerra-civil-em-angola-dimensoes-historicas-e-contemporaneas</a:t>
            </a:r>
            <a:endParaRPr lang="pt-PT" sz="1800" dirty="0"/>
          </a:p>
          <a:p>
            <a:pPr marL="0" indent="0">
              <a:buNone/>
            </a:pPr>
            <a:r>
              <a:rPr lang="pt-BR" sz="1800" dirty="0"/>
              <a:t>Fernando </a:t>
            </a:r>
            <a:r>
              <a:rPr lang="pt-BR" sz="1800" dirty="0" err="1"/>
              <a:t>Dacosta</a:t>
            </a:r>
            <a:r>
              <a:rPr lang="pt-BR" sz="1800" dirty="0"/>
              <a:t>, Os Retornados mudaram Portugal</a:t>
            </a:r>
          </a:p>
          <a:p>
            <a:pPr marL="0" indent="0">
              <a:buNone/>
            </a:pPr>
            <a:r>
              <a:rPr lang="pt-PT" sz="1800" dirty="0">
                <a:hlinkClick r:id="rId7"/>
              </a:rPr>
              <a:t>https://arquivos.rtp.pt/conteudos/os-retornados-mudaram-portugal/</a:t>
            </a:r>
            <a:endParaRPr lang="pt-PT" sz="1800" dirty="0"/>
          </a:p>
          <a:p>
            <a:pPr marL="0" indent="0">
              <a:buNone/>
            </a:pPr>
            <a:r>
              <a:rPr lang="pt-BR" sz="1800" dirty="0"/>
              <a:t>Anos 70: Imagens duma Década – Episódio 01</a:t>
            </a:r>
          </a:p>
          <a:p>
            <a:pPr marL="0" indent="0">
              <a:buNone/>
            </a:pPr>
            <a:r>
              <a:rPr lang="pt-BR" sz="1800" dirty="0"/>
              <a:t>( anúncio da queda do regime através dos meios de comunicação social </a:t>
            </a:r>
          </a:p>
          <a:p>
            <a:pPr marL="0" indent="0">
              <a:buNone/>
            </a:pPr>
            <a:r>
              <a:rPr lang="pt-BR" sz="1800" dirty="0">
                <a:hlinkClick r:id="rId8"/>
              </a:rPr>
              <a:t>https://arquivos.rtp.pt/conteudos/anos-70-imagens-duma-decada-episodio-01/</a:t>
            </a:r>
            <a:endParaRPr lang="pt-BR" sz="1800" dirty="0"/>
          </a:p>
          <a:p>
            <a:pPr marL="0" indent="0">
              <a:buNone/>
            </a:pPr>
            <a:r>
              <a:rPr lang="pt-BR" sz="1800" b="1" dirty="0"/>
              <a:t>Carlos Maurício </a:t>
            </a:r>
            <a:r>
              <a:rPr lang="pt-BR" sz="1800" dirty="0"/>
              <a:t>, Um longo degelo: a guerra colonial e a descolonização nos </a:t>
            </a:r>
            <a:r>
              <a:rPr lang="pt-BR" sz="1800" dirty="0" err="1"/>
              <a:t>ecrãs</a:t>
            </a:r>
            <a:r>
              <a:rPr lang="pt-BR" sz="1800" dirty="0"/>
              <a:t> portugueses (1974-1994)</a:t>
            </a:r>
          </a:p>
          <a:p>
            <a:pPr marL="0" indent="0">
              <a:buNone/>
            </a:pPr>
            <a:r>
              <a:rPr lang="pt-PT" sz="1800" dirty="0">
                <a:hlinkClick r:id="rId9"/>
              </a:rPr>
              <a:t>https://journals.openedition.org/lerhistoria/512?lang=fr</a:t>
            </a:r>
            <a:endParaRPr lang="pt-PT" sz="1800" dirty="0"/>
          </a:p>
          <a:p>
            <a:pPr marL="0" indent="0">
              <a:buNone/>
            </a:pPr>
            <a:r>
              <a:rPr lang="pt-BR" sz="1800" dirty="0"/>
              <a:t>Império, Guerra Colonial e </a:t>
            </a:r>
            <a:r>
              <a:rPr lang="pt-BR" sz="1800" dirty="0" err="1"/>
              <a:t>Pós-Colonialismo</a:t>
            </a:r>
            <a:r>
              <a:rPr lang="pt-BR" sz="1800" dirty="0"/>
              <a:t> na Literatura Portuguesa Contemporânea</a:t>
            </a:r>
          </a:p>
          <a:p>
            <a:pPr marL="0" indent="0">
              <a:buNone/>
            </a:pPr>
            <a:r>
              <a:rPr lang="pt-PT" sz="1800" dirty="0">
                <a:hlinkClick r:id="rId10"/>
              </a:rPr>
              <a:t>https://www.ces.uc.pt/publicacoes/oficina/ficheiros/188.pdf</a:t>
            </a: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pPr marL="0" indent="0">
              <a:buNone/>
            </a:pPr>
            <a:endParaRPr lang="pt-PT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412606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1057</Words>
  <Application>Microsoft Office PowerPoint</Application>
  <PresentationFormat>Širokoúhlá obrazovka</PresentationFormat>
  <Paragraphs>99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Vimos:</vt:lpstr>
      <vt:lpstr>Prezentace aplikace PowerPoint</vt:lpstr>
      <vt:lpstr> 1.Guerra Colonial  </vt:lpstr>
      <vt:lpstr>2. 25 de Abril 1974 - Movimento dos Capitães</vt:lpstr>
      <vt:lpstr>3.Independência das Colónias</vt:lpstr>
      <vt:lpstr>Prezentace aplikace PowerPoint</vt:lpstr>
      <vt:lpstr>O Fim do Império – o Retorno</vt:lpstr>
      <vt:lpstr>Integração rápida …</vt:lpstr>
      <vt:lpstr>Outras fontes relacionadas com os temas</vt:lpstr>
      <vt:lpstr>Cinematografia relacionada com o tema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Vimos:</dc:title>
  <dc:creator>Fatima Nery</dc:creator>
  <cp:lastModifiedBy>Fatima Nery</cp:lastModifiedBy>
  <cp:revision>10</cp:revision>
  <dcterms:created xsi:type="dcterms:W3CDTF">2022-10-02T18:25:51Z</dcterms:created>
  <dcterms:modified xsi:type="dcterms:W3CDTF">2022-10-23T15:50:35Z</dcterms:modified>
</cp:coreProperties>
</file>