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15" r:id="rId2"/>
    <p:sldId id="256" r:id="rId3"/>
    <p:sldId id="261" r:id="rId4"/>
    <p:sldId id="262" r:id="rId5"/>
    <p:sldId id="264" r:id="rId6"/>
    <p:sldId id="263" r:id="rId7"/>
    <p:sldId id="260" r:id="rId8"/>
    <p:sldId id="257" r:id="rId9"/>
    <p:sldId id="265" r:id="rId10"/>
    <p:sldId id="266" r:id="rId11"/>
    <p:sldId id="275" r:id="rId12"/>
    <p:sldId id="270" r:id="rId13"/>
    <p:sldId id="271" r:id="rId14"/>
    <p:sldId id="286" r:id="rId15"/>
    <p:sldId id="274" r:id="rId16"/>
    <p:sldId id="269" r:id="rId17"/>
    <p:sldId id="268" r:id="rId18"/>
    <p:sldId id="318" r:id="rId19"/>
    <p:sldId id="316" r:id="rId20"/>
    <p:sldId id="276" r:id="rId21"/>
    <p:sldId id="285" r:id="rId22"/>
    <p:sldId id="277" r:id="rId23"/>
    <p:sldId id="278" r:id="rId24"/>
    <p:sldId id="280" r:id="rId25"/>
    <p:sldId id="283" r:id="rId26"/>
    <p:sldId id="282" r:id="rId27"/>
    <p:sldId id="279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2" r:id="rId52"/>
    <p:sldId id="313" r:id="rId53"/>
    <p:sldId id="314" r:id="rId54"/>
    <p:sldId id="311" r:id="rId55"/>
    <p:sldId id="310" r:id="rId56"/>
  </p:sldIdLst>
  <p:sldSz cx="9144000" cy="6858000" type="screen4x3"/>
  <p:notesSz cx="6662738" cy="98028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FF"/>
    <a:srgbClr val="6666FF"/>
    <a:srgbClr val="0000FF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2342" y="343"/>
      </p:cViewPr>
      <p:guideLst>
        <p:guide orient="horz" pos="1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1063" y="735013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56138"/>
            <a:ext cx="5329238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0688"/>
            <a:ext cx="28876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10688"/>
            <a:ext cx="288766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A6C9F2-A740-42F8-B206-D75D99BE30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6C9FEC-C81C-43AF-862A-71DB24F86261}" type="slidenum">
              <a:rPr lang="en-US" altLang="cs-CZ" sz="1200" smtClean="0"/>
              <a:pPr/>
              <a:t>45</a:t>
            </a:fld>
            <a:endParaRPr lang="en-US" altLang="cs-CZ" sz="1200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56138"/>
            <a:ext cx="5332412" cy="4411662"/>
          </a:xfrm>
          <a:noFill/>
        </p:spPr>
        <p:txBody>
          <a:bodyPr lIns="90471" tIns="45235" rIns="90471" bIns="45235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C447-5FCB-4376-9B78-CF013323F5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125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BADD2-BDD2-46FE-A1D5-46CE01BF3F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982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9257-B088-4779-942D-E0635704E5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947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9D7F-5B19-499C-BC20-15DCB996E8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8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798E-D67E-4076-8A9F-76BF2C6217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617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E289-653E-4D7C-809B-DBA6CAE8B3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62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A80F-1123-4AC0-BAAD-9EE491CDAB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433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34E5-E64E-49AA-9216-57B896DD42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08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EA7E0-9545-4A13-A0AB-E72747A372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396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0661-9E95-489D-86DE-0F19158D7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27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69D63-B5F4-4621-A1EC-DEB3195B8F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576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5DF6036-22BC-4B44-998E-61A714D020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C7JxLOrv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r6EK_JP4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Výsledek obrázku pro blood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960" y="476672"/>
            <a:ext cx="36147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849413" y="4214698"/>
            <a:ext cx="344517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cs-CZ" sz="8800" b="1" dirty="0">
                <a:ln/>
                <a:solidFill>
                  <a:schemeClr val="accent3"/>
                </a:solidFill>
              </a:rPr>
              <a:t>KREV</a:t>
            </a:r>
          </a:p>
        </p:txBody>
      </p:sp>
      <p:pic>
        <p:nvPicPr>
          <p:cNvPr id="5" name="Picture 4" descr="Výsledek obrázku pro blood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0" b="89730" l="9730" r="94054">
                        <a14:foregroundMark x1="35135" y1="40541" x2="32973" y2="45405"/>
                        <a14:foregroundMark x1="91892" y1="40541" x2="89730" y2="48108"/>
                        <a14:backgroundMark x1="92973" y1="40000" x2="92432" y2="43243"/>
                        <a14:backgroundMark x1="92432" y1="43243" x2="90811" y2="4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52736"/>
            <a:ext cx="447560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876800" y="4419600"/>
            <a:ext cx="403860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MCHC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průměrná koncentrace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hemoglobinu v Ery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/>
              <a:t>320-360 g/l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NORMOCHROMNÍ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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HYPOCHROMNÍ</a:t>
            </a:r>
            <a:endParaRPr lang="en-US" altLang="cs-CZ" sz="2800">
              <a:sym typeface="Symbol" panose="05050102010706020507" pitchFamily="18" charset="2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66675"/>
            <a:ext cx="403860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RBC </a:t>
            </a:r>
            <a:r>
              <a:rPr lang="en-US" altLang="cs-CZ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(ERY)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počet červených krvinek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/>
              <a:t>4,5-6,3.10</a:t>
            </a:r>
            <a:r>
              <a:rPr lang="en-US" altLang="cs-CZ" sz="2800" baseline="30000"/>
              <a:t>12</a:t>
            </a:r>
            <a:r>
              <a:rPr lang="en-US" altLang="cs-CZ" sz="2800"/>
              <a:t>/l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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POLYCYTEMIE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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OLIGOCYTEMIE</a:t>
            </a:r>
            <a:endParaRPr lang="en-US" altLang="cs-CZ" sz="28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76800" y="76200"/>
            <a:ext cx="4038600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HCT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hematokrit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/>
              <a:t>0,38-0,49 l/l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2413" y="2200275"/>
            <a:ext cx="4014787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HGB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koncentrace hemoglobinu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/>
              <a:t>140-180 g/l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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POLYGLOBULIE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 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ANÉMIE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76800" y="2190750"/>
            <a:ext cx="403860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MCV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střední objem Ery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/>
              <a:t>82-97 fl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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MAKROCYT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 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MIKROCYT</a:t>
            </a:r>
            <a:endParaRPr lang="en-US" altLang="cs-CZ" sz="2800">
              <a:sym typeface="Symbol" panose="05050102010706020507" pitchFamily="18" charset="2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4419600"/>
            <a:ext cx="403860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MCH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průměrný obsah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 b="1" i="1"/>
              <a:t>hemoglobinu v Ery</a:t>
            </a:r>
            <a:endParaRPr lang="en-US" altLang="cs-CZ" sz="2800"/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cs-CZ" sz="2800"/>
              <a:t>27-33 pg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NORMOCHROMNÍ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</a:t>
            </a: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HYPOCHROMNÍ</a:t>
            </a:r>
            <a:endParaRPr lang="en-US" altLang="cs-CZ" sz="28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89138" y="203200"/>
            <a:ext cx="47196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SEDIMENTACE</a:t>
            </a:r>
            <a:endParaRPr lang="en-US" altLang="cs-CZ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7075" y="1020763"/>
            <a:ext cx="7121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/>
              <a:t>- rychlost sedání krvinek v nesrážlivé krvi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2325" y="2297113"/>
            <a:ext cx="692785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ym typeface="Symbol" panose="05050102010706020507" pitchFamily="18" charset="2"/>
              </a:rPr>
              <a:t> SEDIMENTACE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velké erytrocyty, malé množství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 pH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  tuky, cholesterol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  bílkoviny (fibrinogen, globuliny)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346325" y="5153025"/>
            <a:ext cx="3843338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600" b="1" i="1">
                <a:solidFill>
                  <a:srgbClr val="0000FF"/>
                </a:solidFill>
              </a:rPr>
              <a:t>Muži </a:t>
            </a:r>
            <a:r>
              <a:rPr lang="en-US" altLang="cs-CZ" sz="4000" b="1" i="1">
                <a:solidFill>
                  <a:srgbClr val="0000FF"/>
                </a:solidFill>
              </a:rPr>
              <a:t>2-8</a:t>
            </a:r>
            <a:r>
              <a:rPr lang="en-US" altLang="cs-CZ" sz="3600" b="1" i="1">
                <a:solidFill>
                  <a:srgbClr val="0000FF"/>
                </a:solidFill>
              </a:rPr>
              <a:t> mm/hod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600" b="1" i="1">
                <a:solidFill>
                  <a:srgbClr val="0000FF"/>
                </a:solidFill>
              </a:rPr>
              <a:t>Ženy </a:t>
            </a:r>
            <a:r>
              <a:rPr lang="en-US" altLang="cs-CZ" sz="4000" b="1" i="1">
                <a:solidFill>
                  <a:srgbClr val="0000FF"/>
                </a:solidFill>
              </a:rPr>
              <a:t>7-12</a:t>
            </a:r>
            <a:r>
              <a:rPr lang="en-US" altLang="cs-CZ" sz="3600" b="1" i="1">
                <a:solidFill>
                  <a:srgbClr val="0000FF"/>
                </a:solidFill>
              </a:rPr>
              <a:t> mm/hod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54113" y="395288"/>
            <a:ext cx="66548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ERYTROPOEZA</a:t>
            </a:r>
            <a:endParaRPr lang="cs-CZ" altLang="cs-CZ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tvorba červených krvinek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8392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90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90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90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90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90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4000" u="sng">
                <a:solidFill>
                  <a:srgbClr val="0000FF"/>
                </a:solidFill>
              </a:rPr>
              <a:t>Ontogeneze</a:t>
            </a:r>
            <a:endParaRPr lang="cs-CZ" altLang="cs-CZ" sz="2800"/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008000"/>
                </a:solidFill>
              </a:rPr>
              <a:t>3. týden</a:t>
            </a:r>
            <a:r>
              <a:rPr lang="cs-CZ" altLang="cs-CZ" sz="2800"/>
              <a:t> - žloutkový vak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008000"/>
                </a:solidFill>
              </a:rPr>
              <a:t>6. týden</a:t>
            </a:r>
            <a:r>
              <a:rPr lang="cs-CZ" altLang="cs-CZ" sz="2800"/>
              <a:t> - játra (tvorba v žloutkovém vaku zaniká)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008000"/>
                </a:solidFill>
              </a:rPr>
              <a:t>12. týden</a:t>
            </a:r>
            <a:r>
              <a:rPr lang="cs-CZ" altLang="cs-CZ" sz="2800"/>
              <a:t> - slezina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008000"/>
                </a:solidFill>
              </a:rPr>
              <a:t>20. týden</a:t>
            </a:r>
            <a:r>
              <a:rPr lang="cs-CZ" altLang="cs-CZ" sz="2800"/>
              <a:t> - kostní dřeň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008000"/>
                </a:solidFill>
              </a:rPr>
              <a:t>32. týden</a:t>
            </a:r>
            <a:r>
              <a:rPr lang="cs-CZ" altLang="cs-CZ" sz="2800"/>
              <a:t> - přesmyk z embryonálního hemoglobinu 					na HbF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008000"/>
                </a:solidFill>
              </a:rPr>
              <a:t>novorozenec</a:t>
            </a:r>
            <a:r>
              <a:rPr lang="cs-CZ" altLang="cs-CZ" sz="2800"/>
              <a:t> - krvetvorba pouze v kostech přesmyk 					HbF na dospělý hemoglobin HbA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>
                <a:solidFill>
                  <a:srgbClr val="008000"/>
                </a:solidFill>
              </a:rPr>
              <a:t>dospělý člověk</a:t>
            </a:r>
            <a:r>
              <a:rPr lang="cs-CZ" altLang="cs-CZ" sz="2800"/>
              <a:t> - krvetvorba v hrudní kosti, obratlech, 				žebrech, v klíční kosti, v pánevních kostech, 				v plochých lebečních kostech, v proximálních 				epifýzách některých dlouhých kostí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14425" y="395288"/>
            <a:ext cx="67341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ERYTROPOEZA</a:t>
            </a:r>
            <a:endParaRPr lang="cs-CZ" altLang="cs-CZ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látky potřebné pro tvorbu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3213" y="2286000"/>
            <a:ext cx="7696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altLang="cs-CZ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aminokyseliny</a:t>
            </a:r>
            <a:r>
              <a:rPr lang="cs-CZ" altLang="cs-CZ" sz="2800"/>
              <a:t> - bílkovinná část hemoglobinu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železo</a:t>
            </a:r>
            <a:r>
              <a:rPr lang="cs-CZ" altLang="cs-CZ" sz="2800"/>
              <a:t> - vazba kyslíku na hemoglobin a myoglobin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vitamín B</a:t>
            </a:r>
            <a:r>
              <a:rPr lang="cs-CZ" altLang="cs-CZ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cs-CZ" altLang="cs-CZ" sz="2800"/>
              <a:t> - důležitý pro syntézu DNA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kyselina listová</a:t>
            </a:r>
            <a:r>
              <a:rPr lang="cs-CZ" altLang="cs-CZ" sz="2800"/>
              <a:t> - důležitý pro syntézu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33613" y="152400"/>
            <a:ext cx="4500562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ERYTROPOEZA</a:t>
            </a:r>
            <a:endParaRPr lang="cs-CZ" altLang="cs-CZ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regulace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212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Erytropoetin </a:t>
            </a:r>
            <a:r>
              <a:rPr lang="cs-CZ" alt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cs-CZ" altLang="cs-CZ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tvorba v ledvinách</a:t>
            </a:r>
            <a:endParaRPr lang="cs-CZ" altLang="cs-CZ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2200275"/>
            <a:ext cx="8382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- působí na erytropoetin-citlivé determinované 		progenitorové buňky v kostní dřeni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cs-CZ" altLang="cs-CZ" sz="2800"/>
              <a:t>- stimuluje syntézu nukleových kyselin 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cs-CZ" altLang="cs-CZ" sz="2800"/>
              <a:t>- aktivuje geny potřebné k syntéze hemoglobinu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cs-CZ" altLang="cs-CZ" sz="2800"/>
              <a:t>- zvyšuje příjem Fe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3681413" cy="191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sym typeface="Symbol" panose="05050102010706020507" pitchFamily="18" charset="2"/>
              </a:rPr>
              <a:t> pO2</a:t>
            </a:r>
            <a:r>
              <a:rPr lang="cs-CZ" altLang="cs-CZ" sz="2800">
                <a:sym typeface="Symbol" panose="05050102010706020507" pitchFamily="18" charset="2"/>
              </a:rPr>
              <a:t> </a:t>
            </a:r>
            <a:r>
              <a:rPr lang="cs-CZ" altLang="cs-CZ" sz="2800" b="1">
                <a:solidFill>
                  <a:srgbClr val="FF0000"/>
                </a:solidFill>
                <a:sym typeface="Symbol" panose="05050102010706020507" pitchFamily="18" charset="2"/>
              </a:rPr>
              <a:t>ve tkáních</a:t>
            </a:r>
            <a:endParaRPr lang="cs-CZ" altLang="cs-CZ" sz="2800">
              <a:sym typeface="Symbol" panose="05050102010706020507" pitchFamily="18" charset="2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ym typeface="Symbol" panose="05050102010706020507" pitchFamily="18" charset="2"/>
              </a:rPr>
              <a:t>	výšková hypoxie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ym typeface="Symbol" panose="05050102010706020507" pitchFamily="18" charset="2"/>
              </a:rPr>
              <a:t>	ztráta krve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ym typeface="Symbol" panose="05050102010706020507" pitchFamily="18" charset="2"/>
              </a:rPr>
              <a:t>	otrava CO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ym typeface="Symbol" panose="05050102010706020507" pitchFamily="18" charset="2"/>
              </a:rPr>
              <a:t>	stagnační hypoxie</a:t>
            </a:r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33613" y="152400"/>
            <a:ext cx="4500562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ERYTROPOEZA</a:t>
            </a:r>
            <a:endParaRPr lang="cs-CZ" altLang="cs-CZ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regulace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" y="1676400"/>
            <a:ext cx="8991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cs-CZ" altLang="cs-CZ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androgeny</a:t>
            </a:r>
            <a:r>
              <a:rPr lang="cs-CZ" altLang="cs-CZ" sz="2800"/>
              <a:t> - </a:t>
            </a:r>
            <a:r>
              <a:rPr lang="cs-CZ" altLang="cs-CZ" sz="2800">
                <a:sym typeface="Symbol" panose="05050102010706020507" pitchFamily="18" charset="2"/>
              </a:rPr>
              <a:t> erytropoezu stimulací tvorby erytropoetinu</a:t>
            </a:r>
            <a:endParaRPr lang="cs-CZ" altLang="cs-CZ" sz="2800"/>
          </a:p>
          <a:p>
            <a:pPr eaLnBrk="1" hangingPunct="1">
              <a:lnSpc>
                <a:spcPct val="130000"/>
              </a:lnSpc>
              <a:defRPr/>
            </a:pPr>
            <a:r>
              <a:rPr lang="cs-CZ" altLang="cs-CZ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estrogeny</a:t>
            </a:r>
            <a:r>
              <a:rPr lang="cs-CZ" altLang="cs-CZ" sz="2800"/>
              <a:t> - </a:t>
            </a:r>
            <a:r>
              <a:rPr lang="cs-CZ" altLang="cs-CZ" sz="2800">
                <a:sym typeface="Symbol" panose="05050102010706020507" pitchFamily="18" charset="2"/>
              </a:rPr>
              <a:t>erytropoezu utlumením tvorby erytropoetinu</a:t>
            </a:r>
            <a:endParaRPr lang="cs-CZ" altLang="cs-CZ" sz="2800"/>
          </a:p>
          <a:p>
            <a:pPr eaLnBrk="1" hangingPunct="1">
              <a:lnSpc>
                <a:spcPct val="130000"/>
              </a:lnSpc>
              <a:defRPr/>
            </a:pPr>
            <a:r>
              <a:rPr lang="cs-CZ" altLang="cs-CZ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hormony štítné žlázy</a:t>
            </a:r>
            <a:r>
              <a:rPr lang="cs-CZ" altLang="cs-CZ" sz="2800"/>
              <a:t> - </a:t>
            </a:r>
            <a:r>
              <a:rPr lang="cs-CZ" altLang="cs-CZ" sz="2800">
                <a:sym typeface="Symbol" panose="05050102010706020507" pitchFamily="18" charset="2"/>
              </a:rPr>
              <a:t> erytropoezu</a:t>
            </a:r>
            <a:endParaRPr lang="cs-CZ" altLang="cs-CZ" sz="2800"/>
          </a:p>
          <a:p>
            <a:pPr eaLnBrk="1" hangingPunct="1">
              <a:lnSpc>
                <a:spcPct val="130000"/>
              </a:lnSpc>
              <a:defRPr/>
            </a:pPr>
            <a:r>
              <a:rPr lang="cs-CZ" altLang="cs-CZ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růstový hormon</a:t>
            </a:r>
            <a:r>
              <a:rPr lang="cs-CZ" altLang="cs-CZ" sz="2800"/>
              <a:t> - </a:t>
            </a:r>
            <a:r>
              <a:rPr lang="cs-CZ" altLang="cs-CZ" sz="2800">
                <a:sym typeface="Symbol" panose="05050102010706020507" pitchFamily="18" charset="2"/>
              </a:rPr>
              <a:t> erytropoezu</a:t>
            </a:r>
            <a:endParaRPr lang="cs-CZ" altLang="cs-CZ" sz="2800"/>
          </a:p>
          <a:p>
            <a:pPr eaLnBrk="1" hangingPunct="1">
              <a:lnSpc>
                <a:spcPct val="130000"/>
              </a:lnSpc>
              <a:defRPr/>
            </a:pPr>
            <a:r>
              <a:rPr lang="cs-CZ" altLang="cs-CZ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hormony kůry nadledvin</a:t>
            </a:r>
            <a:r>
              <a:rPr lang="cs-CZ" altLang="cs-CZ" sz="2800"/>
              <a:t> - </a:t>
            </a:r>
            <a:r>
              <a:rPr lang="cs-CZ" altLang="cs-CZ" sz="2800">
                <a:sym typeface="Symbol" panose="05050102010706020507" pitchFamily="18" charset="2"/>
              </a:rPr>
              <a:t> erytropoezu</a:t>
            </a:r>
            <a:endParaRPr lang="cs-CZ" altLang="cs-CZ" sz="2800"/>
          </a:p>
          <a:p>
            <a:pPr eaLnBrk="1" hangingPunct="1">
              <a:lnSpc>
                <a:spcPct val="130000"/>
              </a:lnSpc>
              <a:defRPr/>
            </a:pPr>
            <a:r>
              <a:rPr lang="cs-CZ" altLang="cs-CZ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prostaglandin E</a:t>
            </a:r>
            <a:r>
              <a:rPr lang="cs-CZ" altLang="cs-CZ" sz="2800"/>
              <a:t> - </a:t>
            </a:r>
            <a:r>
              <a:rPr lang="cs-CZ" altLang="cs-CZ" sz="2800">
                <a:sym typeface="Symbol" panose="05050102010706020507" pitchFamily="18" charset="2"/>
              </a:rPr>
              <a:t></a:t>
            </a:r>
            <a:r>
              <a:rPr lang="cs-CZ" altLang="cs-CZ" sz="2800"/>
              <a:t> produkci eryttropoetinu v ledvinách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cs-CZ" altLang="cs-CZ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stimulace hypotalamu</a:t>
            </a:r>
            <a:endParaRPr lang="cs-CZ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5894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 b="1" i="1">
                <a:solidFill>
                  <a:srgbClr val="FF0000"/>
                </a:solidFill>
              </a:rPr>
              <a:t>Zánik červených krvinek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" y="1168400"/>
            <a:ext cx="7977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Slezina </a:t>
            </a:r>
            <a:r>
              <a:rPr lang="cs-CZ" altLang="cs-CZ" sz="2800"/>
              <a:t>- fagocytóza starých a poškozených erytrocytů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3725" y="2000250"/>
            <a:ext cx="6510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0000"/>
                </a:solidFill>
              </a:rPr>
              <a:t>Hemoglobin</a:t>
            </a:r>
            <a:r>
              <a:rPr lang="cs-CZ" altLang="cs-CZ" b="1"/>
              <a:t>		</a:t>
            </a:r>
            <a:r>
              <a:rPr lang="cs-CZ" altLang="cs-CZ" b="1">
                <a:solidFill>
                  <a:srgbClr val="0000FF"/>
                </a:solidFill>
              </a:rPr>
              <a:t>globin</a:t>
            </a:r>
            <a:r>
              <a:rPr lang="cs-CZ" altLang="cs-CZ" b="1"/>
              <a:t>   +  </a:t>
            </a:r>
            <a:r>
              <a:rPr lang="cs-CZ" altLang="cs-CZ" b="1">
                <a:solidFill>
                  <a:srgbClr val="008000"/>
                </a:solidFill>
              </a:rPr>
              <a:t> hem</a:t>
            </a:r>
            <a:endParaRPr lang="cs-CZ" altLang="cs-CZ" b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31925" y="2743200"/>
            <a:ext cx="5432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000FF"/>
                </a:solidFill>
              </a:rPr>
              <a:t>Globin	</a:t>
            </a:r>
            <a:r>
              <a:rPr lang="cs-CZ" altLang="cs-CZ" b="1"/>
              <a:t>	aminokyseliny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98600" y="3352800"/>
            <a:ext cx="6661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>
                <a:solidFill>
                  <a:srgbClr val="008000"/>
                </a:solidFill>
              </a:rPr>
              <a:t>Hem			</a:t>
            </a:r>
            <a:r>
              <a:rPr lang="cs-CZ" altLang="cs-CZ" sz="3200" b="1"/>
              <a:t>CO</a:t>
            </a:r>
            <a:r>
              <a:rPr lang="cs-CZ" altLang="cs-CZ" sz="3200" b="1" baseline="-25000"/>
              <a:t>2</a:t>
            </a:r>
            <a:r>
              <a:rPr lang="cs-CZ" altLang="cs-CZ" sz="3200" b="1"/>
              <a:t> + </a:t>
            </a:r>
            <a:r>
              <a:rPr lang="cs-CZ" altLang="cs-CZ" sz="3200" b="1">
                <a:solidFill>
                  <a:schemeClr val="accent2"/>
                </a:solidFill>
              </a:rPr>
              <a:t>Fe</a:t>
            </a:r>
            <a:r>
              <a:rPr lang="cs-CZ" altLang="cs-CZ" sz="3200" b="1"/>
              <a:t> +</a:t>
            </a:r>
            <a:r>
              <a:rPr lang="cs-CZ" altLang="cs-CZ" sz="3200" b="1">
                <a:solidFill>
                  <a:srgbClr val="008000"/>
                </a:solidFill>
              </a:rPr>
              <a:t> </a:t>
            </a:r>
            <a:r>
              <a:rPr lang="cs-CZ" altLang="cs-CZ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biliverdin</a:t>
            </a:r>
            <a:endParaRPr lang="cs-CZ" altLang="cs-CZ" sz="3200" b="1">
              <a:solidFill>
                <a:srgbClr val="008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80975" y="4057650"/>
            <a:ext cx="8963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0">
            <a:spAutoFit/>
          </a:bodyPr>
          <a:lstStyle>
            <a:lvl1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30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Biliverdin			</a:t>
            </a:r>
            <a:r>
              <a:rPr lang="cs-CZ" altLang="cs-CZ" sz="3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bilirubin</a:t>
            </a: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(žlučové barvivo)</a:t>
            </a:r>
            <a:r>
              <a:rPr lang="cs-CZ" altLang="cs-CZ" sz="32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	</a:t>
            </a:r>
            <a:r>
              <a:rPr lang="cs-CZ" altLang="cs-CZ" sz="3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konjugovaný bilirubin </a:t>
            </a:r>
            <a:r>
              <a:rPr lang="cs-CZ" altLang="cs-CZ" smtClean="0"/>
              <a:t>(v játrech)</a:t>
            </a:r>
            <a:r>
              <a:rPr lang="cs-CZ" altLang="cs-CZ" sz="3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urobiliny a sterkobiliny </a:t>
            </a: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(ve stolici)</a:t>
            </a:r>
            <a:endParaRPr lang="cs-CZ" altLang="cs-CZ" sz="3200" b="1" i="1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905000" y="44196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905000" y="5334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905000" y="4876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010400" y="44196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077200" y="489585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25425" y="5592763"/>
            <a:ext cx="5897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 </a:t>
            </a:r>
            <a:r>
              <a:rPr lang="cs-CZ" altLang="cs-CZ" sz="3200"/>
              <a:t> -  syntéza dalšího hemoglobinu</a:t>
            </a:r>
            <a:endParaRPr lang="cs-CZ" altLang="cs-CZ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048000" y="2286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3048000" y="3048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590800" y="363855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17788" y="85725"/>
            <a:ext cx="38068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HEMOLÝZA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8392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Osmotická hemolýza</a:t>
            </a:r>
            <a:endParaRPr lang="cs-CZ" altLang="cs-CZ" sz="2800" smtClean="0"/>
          </a:p>
          <a:p>
            <a:pPr algn="just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cs-CZ" altLang="cs-CZ" sz="2800" smtClean="0"/>
              <a:t>	</a:t>
            </a:r>
            <a:r>
              <a:rPr lang="cs-CZ" altLang="cs-CZ" sz="2800" b="1" u="sng" smtClean="0"/>
              <a:t>hypotonické prostředí</a:t>
            </a:r>
            <a:r>
              <a:rPr lang="cs-CZ" altLang="cs-CZ" sz="2800" smtClean="0"/>
              <a:t> - krvinka přijímá vodu až dojde k poškození membrány, kudy uniká hemoglobin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cs-CZ" altLang="cs-CZ" sz="2800" smtClean="0"/>
              <a:t>	</a:t>
            </a:r>
            <a:r>
              <a:rPr lang="cs-CZ" altLang="cs-CZ" sz="2800" b="1" u="sng" smtClean="0"/>
              <a:t>hypertonické prostředí</a:t>
            </a:r>
            <a:r>
              <a:rPr lang="cs-CZ" altLang="cs-CZ" sz="2800" smtClean="0"/>
              <a:t> - voda opouští krvinky, může rovněž dojít k poškození membrány a úniku hemoglobinu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Fyzikální hemolýza</a:t>
            </a:r>
            <a:r>
              <a:rPr lang="cs-CZ" altLang="cs-CZ" sz="2800" smtClean="0"/>
              <a:t> - poškození při třepání šlehání, 			působení ultrazvuku, nízké či vysoké teploty, záření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Chemická hemolýza</a:t>
            </a:r>
            <a:r>
              <a:rPr lang="cs-CZ" altLang="cs-CZ" sz="2800" smtClean="0"/>
              <a:t> - látky rozpouštějící nebo reagující s 	lipidy v membráně krvinek (např. saponáty)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Toxická hemolýza</a:t>
            </a:r>
            <a:r>
              <a:rPr lang="cs-CZ" altLang="cs-CZ" sz="2800" smtClean="0"/>
              <a:t> - bakteriální, hadí nebo rostlinné jedy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Imunologická hemolýza</a:t>
            </a:r>
            <a:r>
              <a:rPr lang="cs-CZ" altLang="cs-CZ" sz="2800" smtClean="0"/>
              <a:t> - působení protilátek s 				komplementem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00200" y="739775"/>
            <a:ext cx="5845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i="1"/>
              <a:t>- rozpad červených krvinek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74900" y="76200"/>
            <a:ext cx="441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KREVNÍ   SKUPINY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46125" y="620713"/>
            <a:ext cx="77422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/>
              <a:t>Aglutinogen</a:t>
            </a:r>
            <a:r>
              <a:rPr lang="cs-CZ" altLang="cs-CZ" sz="2400"/>
              <a:t> 	- glykoprotein v membráně červených krvinek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47713" y="3284538"/>
            <a:ext cx="5726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/>
              <a:t>Aglutinin</a:t>
            </a:r>
            <a:r>
              <a:rPr lang="cs-CZ" altLang="cs-CZ" sz="2400"/>
              <a:t> 	- protilátka proti aglutinogenu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11150" y="5157788"/>
            <a:ext cx="59166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/>
              <a:t>Aglutinace</a:t>
            </a:r>
            <a:r>
              <a:rPr lang="cs-CZ" altLang="cs-CZ" sz="2400"/>
              <a:t> 	- shlukování červených krvinek</a:t>
            </a:r>
          </a:p>
        </p:txBody>
      </p:sp>
      <p:pic>
        <p:nvPicPr>
          <p:cNvPr id="20486" name="Picture 2" descr="http://oregonstate.edu/instruct/bb450/fall14/stryer6/ch11/figure11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93788"/>
            <a:ext cx="31321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Výsledek obrázku pro Rh complex on the erythroc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" r="44540"/>
          <a:stretch>
            <a:fillRect/>
          </a:stretch>
        </p:blipFill>
        <p:spPr bwMode="auto">
          <a:xfrm>
            <a:off x="5795963" y="1082675"/>
            <a:ext cx="13684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Výsledek obrázku pro immunoglobulin 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2055" r="74689" b="60146"/>
          <a:stretch>
            <a:fillRect/>
          </a:stretch>
        </p:blipFill>
        <p:spPr bwMode="auto">
          <a:xfrm>
            <a:off x="6227763" y="3806825"/>
            <a:ext cx="936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Výsledek obrázku pro immunoglobulin 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1" t="17940" r="2322" b="28061"/>
          <a:stretch>
            <a:fillRect/>
          </a:stretch>
        </p:blipFill>
        <p:spPr bwMode="auto">
          <a:xfrm>
            <a:off x="1476375" y="3644900"/>
            <a:ext cx="15113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32" descr="Výsledek obrázku pro antigen a blood grou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6" t="29453" r="25514" b="53050"/>
          <a:stretch>
            <a:fillRect/>
          </a:stretch>
        </p:blipFill>
        <p:spPr bwMode="auto">
          <a:xfrm>
            <a:off x="4711700" y="5557838"/>
            <a:ext cx="15017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" descr="Výsledek obrázku pro agglutinati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11716" r="3470" b="9123"/>
          <a:stretch>
            <a:fillRect/>
          </a:stretch>
        </p:blipFill>
        <p:spPr bwMode="auto">
          <a:xfrm>
            <a:off x="6588125" y="5229225"/>
            <a:ext cx="2305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ovéPole 1"/>
          <p:cNvSpPr txBox="1">
            <a:spLocks noChangeArrowheads="1"/>
          </p:cNvSpPr>
          <p:nvPr/>
        </p:nvSpPr>
        <p:spPr bwMode="auto">
          <a:xfrm>
            <a:off x="7966075" y="6423025"/>
            <a:ext cx="631825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erytrocyt</a:t>
            </a:r>
          </a:p>
        </p:txBody>
      </p:sp>
      <p:sp>
        <p:nvSpPr>
          <p:cNvPr id="20493" name="TextovéPole 16"/>
          <p:cNvSpPr txBox="1">
            <a:spLocks noChangeArrowheads="1"/>
          </p:cNvSpPr>
          <p:nvPr/>
        </p:nvSpPr>
        <p:spPr bwMode="auto">
          <a:xfrm>
            <a:off x="8661400" y="5373688"/>
            <a:ext cx="374650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Ig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ýsledek obrázku pro red blood c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t="26180" r="25082" b="21455"/>
          <a:stretch>
            <a:fillRect/>
          </a:stretch>
        </p:blipFill>
        <p:spPr bwMode="auto">
          <a:xfrm>
            <a:off x="3111500" y="2222500"/>
            <a:ext cx="107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69344" y="1953328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1508" name="Picture 2" descr="Výsledek obrázku pro red blood c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t="26180" r="25082" b="21455"/>
          <a:stretch>
            <a:fillRect/>
          </a:stretch>
        </p:blipFill>
        <p:spPr bwMode="auto">
          <a:xfrm>
            <a:off x="5245100" y="2171700"/>
            <a:ext cx="10810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Výsledek obrázku pro red blood c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t="26180" r="25082" b="21455"/>
          <a:stretch>
            <a:fillRect/>
          </a:stretch>
        </p:blipFill>
        <p:spPr bwMode="auto">
          <a:xfrm>
            <a:off x="1187450" y="2236788"/>
            <a:ext cx="10810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Výsledek obrázku pro red blood c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5" t="26180" r="25082" b="21455"/>
          <a:stretch>
            <a:fillRect/>
          </a:stretch>
        </p:blipFill>
        <p:spPr bwMode="auto">
          <a:xfrm>
            <a:off x="7235825" y="2276475"/>
            <a:ext cx="10810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 rot="14326522">
            <a:off x="2934522" y="2864341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ovéPole 8"/>
          <p:cNvSpPr txBox="1"/>
          <p:nvPr/>
        </p:nvSpPr>
        <p:spPr>
          <a:xfrm rot="7255269">
            <a:off x="3993530" y="2861506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ovéPole 9"/>
          <p:cNvSpPr txBox="1"/>
          <p:nvPr/>
        </p:nvSpPr>
        <p:spPr>
          <a:xfrm rot="10800000">
            <a:off x="5592627" y="3219092"/>
            <a:ext cx="407484" cy="3815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ovéPole 10"/>
          <p:cNvSpPr txBox="1"/>
          <p:nvPr/>
        </p:nvSpPr>
        <p:spPr>
          <a:xfrm rot="3264619">
            <a:off x="6098492" y="2146786"/>
            <a:ext cx="407484" cy="3815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ovéPole 11"/>
          <p:cNvSpPr txBox="1"/>
          <p:nvPr/>
        </p:nvSpPr>
        <p:spPr>
          <a:xfrm rot="18747224">
            <a:off x="5078586" y="2147229"/>
            <a:ext cx="407484" cy="3815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588487" y="1996588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ovéPole 13"/>
          <p:cNvSpPr txBox="1"/>
          <p:nvPr/>
        </p:nvSpPr>
        <p:spPr>
          <a:xfrm rot="14326522">
            <a:off x="7053665" y="2907601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ovéPole 14"/>
          <p:cNvSpPr txBox="1"/>
          <p:nvPr/>
        </p:nvSpPr>
        <p:spPr>
          <a:xfrm rot="7255269">
            <a:off x="8112673" y="2904766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ovéPole 15"/>
          <p:cNvSpPr txBox="1"/>
          <p:nvPr/>
        </p:nvSpPr>
        <p:spPr>
          <a:xfrm rot="10800000">
            <a:off x="7577796" y="3339788"/>
            <a:ext cx="407484" cy="3815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ovéPole 16"/>
          <p:cNvSpPr txBox="1"/>
          <p:nvPr/>
        </p:nvSpPr>
        <p:spPr>
          <a:xfrm rot="3264619">
            <a:off x="8083661" y="2267482"/>
            <a:ext cx="407484" cy="3815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ovéPole 17"/>
          <p:cNvSpPr txBox="1"/>
          <p:nvPr/>
        </p:nvSpPr>
        <p:spPr>
          <a:xfrm rot="18747224">
            <a:off x="7063755" y="2267925"/>
            <a:ext cx="407484" cy="3815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1522" name="Skupina 71689"/>
          <p:cNvGrpSpPr>
            <a:grpSpLocks/>
          </p:cNvGrpSpPr>
          <p:nvPr/>
        </p:nvGrpSpPr>
        <p:grpSpPr bwMode="auto">
          <a:xfrm>
            <a:off x="5334000" y="4005263"/>
            <a:ext cx="904875" cy="908050"/>
            <a:chOff x="4961681" y="4088811"/>
            <a:chExt cx="904738" cy="907811"/>
          </a:xfrm>
        </p:grpSpPr>
        <p:grpSp>
          <p:nvGrpSpPr>
            <p:cNvPr id="21654" name="Skupina 82"/>
            <p:cNvGrpSpPr>
              <a:grpSpLocks/>
            </p:cNvGrpSpPr>
            <p:nvPr/>
          </p:nvGrpSpPr>
          <p:grpSpPr bwMode="auto">
            <a:xfrm rot="-3655848">
              <a:off x="5168570" y="4147836"/>
              <a:ext cx="415102" cy="297052"/>
              <a:chOff x="2721018" y="3080149"/>
              <a:chExt cx="415102" cy="297052"/>
            </a:xfrm>
          </p:grpSpPr>
          <p:grpSp>
            <p:nvGrpSpPr>
              <p:cNvPr id="21703" name="Skupina 83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710" name="Skupina 90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93" name="Přímá spojnice 92"/>
                  <p:cNvCxnSpPr/>
                  <p:nvPr/>
                </p:nvCxnSpPr>
                <p:spPr>
                  <a:xfrm flipH="1">
                    <a:off x="2982410" y="3017100"/>
                    <a:ext cx="105394" cy="15559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Přímá spojnice 93"/>
                  <p:cNvCxnSpPr/>
                  <p:nvPr/>
                </p:nvCxnSpPr>
                <p:spPr>
                  <a:xfrm flipH="1">
                    <a:off x="2985795" y="3165315"/>
                    <a:ext cx="168128" cy="1003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Přímá spojnice 91"/>
                <p:cNvCxnSpPr/>
                <p:nvPr/>
              </p:nvCxnSpPr>
              <p:spPr>
                <a:xfrm flipH="1">
                  <a:off x="2899142" y="3176564"/>
                  <a:ext cx="84115" cy="82538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04" name="Skupina 84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706" name="Skupina 86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89" name="Přímá spojnice 88"/>
                  <p:cNvCxnSpPr/>
                  <p:nvPr/>
                </p:nvCxnSpPr>
                <p:spPr>
                  <a:xfrm flipH="1">
                    <a:off x="2993877" y="3029588"/>
                    <a:ext cx="105394" cy="158108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Přímá spojnice 89"/>
                  <p:cNvCxnSpPr/>
                  <p:nvPr/>
                </p:nvCxnSpPr>
                <p:spPr>
                  <a:xfrm flipH="1">
                    <a:off x="2990264" y="3177970"/>
                    <a:ext cx="170638" cy="1003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Přímá spojnice 87"/>
                <p:cNvCxnSpPr/>
                <p:nvPr/>
              </p:nvCxnSpPr>
              <p:spPr>
                <a:xfrm flipH="1">
                  <a:off x="2902151" y="3180284"/>
                  <a:ext cx="84115" cy="82538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Přímá spojnice 85"/>
              <p:cNvCxnSpPr/>
              <p:nvPr/>
            </p:nvCxnSpPr>
            <p:spPr>
              <a:xfrm flipH="1">
                <a:off x="2720979" y="3264322"/>
                <a:ext cx="174579" cy="9841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55" name="Skupina 94"/>
            <p:cNvGrpSpPr>
              <a:grpSpLocks/>
            </p:cNvGrpSpPr>
            <p:nvPr/>
          </p:nvGrpSpPr>
          <p:grpSpPr bwMode="auto">
            <a:xfrm rot="-7980000">
              <a:off x="4902656" y="4341632"/>
              <a:ext cx="415102" cy="297052"/>
              <a:chOff x="2721018" y="3080149"/>
              <a:chExt cx="415103" cy="297050"/>
            </a:xfrm>
          </p:grpSpPr>
          <p:grpSp>
            <p:nvGrpSpPr>
              <p:cNvPr id="21692" name="Skupina 95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699" name="Skupina 102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05" name="Přímá spojnice 104"/>
                  <p:cNvCxnSpPr/>
                  <p:nvPr/>
                </p:nvCxnSpPr>
                <p:spPr>
                  <a:xfrm flipH="1">
                    <a:off x="2988417" y="3027316"/>
                    <a:ext cx="105394" cy="158108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Přímá spojnice 105"/>
                  <p:cNvCxnSpPr/>
                  <p:nvPr/>
                </p:nvCxnSpPr>
                <p:spPr>
                  <a:xfrm flipH="1">
                    <a:off x="2985913" y="3175765"/>
                    <a:ext cx="170638" cy="1003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Přímá spojnice 103"/>
                <p:cNvCxnSpPr/>
                <p:nvPr/>
              </p:nvCxnSpPr>
              <p:spPr>
                <a:xfrm flipH="1">
                  <a:off x="2899719" y="3181116"/>
                  <a:ext cx="84116" cy="82537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93" name="Skupina 96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1" cy="184939"/>
                <a:chOff x="2895482" y="3080149"/>
                <a:chExt cx="191491" cy="184939"/>
              </a:xfrm>
            </p:grpSpPr>
            <p:grpSp>
              <p:nvGrpSpPr>
                <p:cNvPr id="21695" name="Skupina 98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01" name="Přímá spojnice 100"/>
                  <p:cNvCxnSpPr/>
                  <p:nvPr/>
                </p:nvCxnSpPr>
                <p:spPr>
                  <a:xfrm flipH="1">
                    <a:off x="2987672" y="3017638"/>
                    <a:ext cx="105394" cy="15810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Přímá spojnice 101"/>
                  <p:cNvCxnSpPr/>
                  <p:nvPr/>
                </p:nvCxnSpPr>
                <p:spPr>
                  <a:xfrm flipH="1">
                    <a:off x="2985341" y="3172120"/>
                    <a:ext cx="170638" cy="1003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0" name="Přímá spojnice 99"/>
                <p:cNvCxnSpPr/>
                <p:nvPr/>
              </p:nvCxnSpPr>
              <p:spPr>
                <a:xfrm flipH="1">
                  <a:off x="2900224" y="3179836"/>
                  <a:ext cx="84116" cy="82537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Přímá spojnice 97"/>
              <p:cNvCxnSpPr/>
              <p:nvPr/>
            </p:nvCxnSpPr>
            <p:spPr>
              <a:xfrm flipH="1">
                <a:off x="2721214" y="3263747"/>
                <a:ext cx="174580" cy="9840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56" name="Skupina 106"/>
            <p:cNvGrpSpPr>
              <a:grpSpLocks/>
            </p:cNvGrpSpPr>
            <p:nvPr/>
          </p:nvGrpSpPr>
          <p:grpSpPr bwMode="auto">
            <a:xfrm rot="660000">
              <a:off x="5451317" y="4315023"/>
              <a:ext cx="415102" cy="297052"/>
              <a:chOff x="2721018" y="3080149"/>
              <a:chExt cx="415102" cy="297052"/>
            </a:xfrm>
          </p:grpSpPr>
          <p:grpSp>
            <p:nvGrpSpPr>
              <p:cNvPr id="21681" name="Skupina 107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688" name="Skupina 114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17" name="Přímá spojnice 116"/>
                  <p:cNvCxnSpPr/>
                  <p:nvPr/>
                </p:nvCxnSpPr>
                <p:spPr>
                  <a:xfrm flipH="1">
                    <a:off x="2973529" y="3024365"/>
                    <a:ext cx="105406" cy="15808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Přímá spojnice 117"/>
                  <p:cNvCxnSpPr/>
                  <p:nvPr/>
                </p:nvCxnSpPr>
                <p:spPr>
                  <a:xfrm flipH="1">
                    <a:off x="2973232" y="3172631"/>
                    <a:ext cx="170657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Přímá spojnice 115"/>
                <p:cNvCxnSpPr/>
                <p:nvPr/>
              </p:nvCxnSpPr>
              <p:spPr>
                <a:xfrm flipH="1">
                  <a:off x="2891898" y="3179705"/>
                  <a:ext cx="84124" cy="82528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82" name="Skupina 108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684" name="Skupina 110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13" name="Přímá spojnice 112"/>
                  <p:cNvCxnSpPr/>
                  <p:nvPr/>
                </p:nvCxnSpPr>
                <p:spPr>
                  <a:xfrm flipH="1">
                    <a:off x="2978102" y="3034119"/>
                    <a:ext cx="105406" cy="15808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Přímá spojnice 113"/>
                  <p:cNvCxnSpPr/>
                  <p:nvPr/>
                </p:nvCxnSpPr>
                <p:spPr>
                  <a:xfrm flipH="1">
                    <a:off x="2977275" y="3183247"/>
                    <a:ext cx="170657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2" name="Přímá spojnice 111"/>
                <p:cNvCxnSpPr/>
                <p:nvPr/>
              </p:nvCxnSpPr>
              <p:spPr>
                <a:xfrm flipH="1">
                  <a:off x="2894457" y="3185930"/>
                  <a:ext cx="84125" cy="82528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Přímá spojnice 109"/>
              <p:cNvCxnSpPr/>
              <p:nvPr/>
            </p:nvCxnSpPr>
            <p:spPr>
              <a:xfrm flipH="1">
                <a:off x="2718359" y="3264457"/>
                <a:ext cx="176186" cy="9839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57" name="Skupina 118"/>
            <p:cNvGrpSpPr>
              <a:grpSpLocks/>
            </p:cNvGrpSpPr>
            <p:nvPr/>
          </p:nvGrpSpPr>
          <p:grpSpPr bwMode="auto">
            <a:xfrm rot="4980000">
              <a:off x="5374353" y="4640545"/>
              <a:ext cx="415102" cy="297052"/>
              <a:chOff x="2721018" y="3080149"/>
              <a:chExt cx="415102" cy="297052"/>
            </a:xfrm>
          </p:grpSpPr>
          <p:grpSp>
            <p:nvGrpSpPr>
              <p:cNvPr id="21670" name="Skupina 119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677" name="Skupina 126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29" name="Přímá spojnice 128"/>
                  <p:cNvCxnSpPr/>
                  <p:nvPr/>
                </p:nvCxnSpPr>
                <p:spPr>
                  <a:xfrm flipH="1">
                    <a:off x="2972616" y="3037827"/>
                    <a:ext cx="105394" cy="158108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Přímá spojnice 129"/>
                  <p:cNvCxnSpPr/>
                  <p:nvPr/>
                </p:nvCxnSpPr>
                <p:spPr>
                  <a:xfrm flipH="1">
                    <a:off x="2969249" y="3182460"/>
                    <a:ext cx="170638" cy="1003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Přímá spojnice 127"/>
                <p:cNvCxnSpPr/>
                <p:nvPr/>
              </p:nvCxnSpPr>
              <p:spPr>
                <a:xfrm flipH="1">
                  <a:off x="2892202" y="3184501"/>
                  <a:ext cx="84115" cy="80951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71" name="Skupina 120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673" name="Skupina 122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25" name="Přímá spojnice 124"/>
                  <p:cNvCxnSpPr/>
                  <p:nvPr/>
                </p:nvCxnSpPr>
                <p:spPr>
                  <a:xfrm flipH="1">
                    <a:off x="2968125" y="3022970"/>
                    <a:ext cx="105394" cy="158108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Přímá spojnice 125"/>
                  <p:cNvCxnSpPr/>
                  <p:nvPr/>
                </p:nvCxnSpPr>
                <p:spPr>
                  <a:xfrm flipH="1">
                    <a:off x="2968099" y="3176706"/>
                    <a:ext cx="170638" cy="1003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4" name="Přímá spojnice 123"/>
                <p:cNvCxnSpPr/>
                <p:nvPr/>
              </p:nvCxnSpPr>
              <p:spPr>
                <a:xfrm flipH="1">
                  <a:off x="2888994" y="3182969"/>
                  <a:ext cx="84116" cy="82538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Přímá spojnice 121"/>
              <p:cNvCxnSpPr/>
              <p:nvPr/>
            </p:nvCxnSpPr>
            <p:spPr>
              <a:xfrm flipH="1">
                <a:off x="2718907" y="3261593"/>
                <a:ext cx="174579" cy="98410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58" name="Skupina 130"/>
            <p:cNvGrpSpPr>
              <a:grpSpLocks/>
            </p:cNvGrpSpPr>
            <p:nvPr/>
          </p:nvGrpSpPr>
          <p:grpSpPr bwMode="auto">
            <a:xfrm rot="9300000">
              <a:off x="5024512" y="4665184"/>
              <a:ext cx="415102" cy="297052"/>
              <a:chOff x="2721018" y="3080149"/>
              <a:chExt cx="415102" cy="297052"/>
            </a:xfrm>
          </p:grpSpPr>
          <p:grpSp>
            <p:nvGrpSpPr>
              <p:cNvPr id="21659" name="Skupina 131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666" name="Skupina 138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41" name="Přímá spojnice 140"/>
                  <p:cNvCxnSpPr/>
                  <p:nvPr/>
                </p:nvCxnSpPr>
                <p:spPr>
                  <a:xfrm flipH="1">
                    <a:off x="2978956" y="3038307"/>
                    <a:ext cx="105406" cy="15808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Přímá spojnice 141"/>
                  <p:cNvCxnSpPr/>
                  <p:nvPr/>
                </p:nvCxnSpPr>
                <p:spPr>
                  <a:xfrm flipH="1">
                    <a:off x="2977962" y="3181072"/>
                    <a:ext cx="170657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0" name="Přímá spojnice 139"/>
                <p:cNvCxnSpPr/>
                <p:nvPr/>
              </p:nvCxnSpPr>
              <p:spPr>
                <a:xfrm flipH="1">
                  <a:off x="2895634" y="3182103"/>
                  <a:ext cx="82538" cy="82528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60" name="Skupina 132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662" name="Skupina 134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137" name="Přímá spojnice 136"/>
                  <p:cNvCxnSpPr/>
                  <p:nvPr/>
                </p:nvCxnSpPr>
                <p:spPr>
                  <a:xfrm flipH="1">
                    <a:off x="2973184" y="3017533"/>
                    <a:ext cx="105406" cy="158091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Přímá spojnice 137"/>
                  <p:cNvCxnSpPr/>
                  <p:nvPr/>
                </p:nvCxnSpPr>
                <p:spPr>
                  <a:xfrm flipH="1">
                    <a:off x="2974218" y="3171874"/>
                    <a:ext cx="170657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6" name="Přímá spojnice 135"/>
                <p:cNvCxnSpPr/>
                <p:nvPr/>
              </p:nvCxnSpPr>
              <p:spPr>
                <a:xfrm flipH="1">
                  <a:off x="2893859" y="3179872"/>
                  <a:ext cx="82538" cy="82528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Přímá spojnice 133"/>
              <p:cNvCxnSpPr/>
              <p:nvPr/>
            </p:nvCxnSpPr>
            <p:spPr>
              <a:xfrm flipH="1">
                <a:off x="2718549" y="3263661"/>
                <a:ext cx="174599" cy="9839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23" name="Skupina 71692"/>
          <p:cNvGrpSpPr>
            <a:grpSpLocks/>
          </p:cNvGrpSpPr>
          <p:nvPr/>
        </p:nvGrpSpPr>
        <p:grpSpPr bwMode="auto">
          <a:xfrm>
            <a:off x="3254375" y="3968750"/>
            <a:ext cx="933450" cy="898525"/>
            <a:chOff x="3168478" y="3573016"/>
            <a:chExt cx="933982" cy="898297"/>
          </a:xfrm>
        </p:grpSpPr>
        <p:grpSp>
          <p:nvGrpSpPr>
            <p:cNvPr id="21620" name="Skupina 144"/>
            <p:cNvGrpSpPr>
              <a:grpSpLocks/>
            </p:cNvGrpSpPr>
            <p:nvPr/>
          </p:nvGrpSpPr>
          <p:grpSpPr bwMode="auto">
            <a:xfrm rot="-3655848">
              <a:off x="3477403" y="3756634"/>
              <a:ext cx="287925" cy="181858"/>
              <a:chOff x="2721018" y="3181794"/>
              <a:chExt cx="287925" cy="181858"/>
            </a:xfrm>
          </p:grpSpPr>
          <p:cxnSp>
            <p:nvCxnSpPr>
              <p:cNvPr id="202" name="Přímá spojnice 201"/>
              <p:cNvCxnSpPr/>
              <p:nvPr/>
            </p:nvCxnSpPr>
            <p:spPr>
              <a:xfrm flipH="1">
                <a:off x="2896459" y="3178948"/>
                <a:ext cx="85703" cy="82597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Přímá spojnice 197"/>
              <p:cNvCxnSpPr/>
              <p:nvPr/>
            </p:nvCxnSpPr>
            <p:spPr>
              <a:xfrm rot="19563305" flipH="1" flipV="1">
                <a:off x="2929252" y="3228386"/>
                <a:ext cx="84116" cy="82597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Přímá spojnice 195"/>
              <p:cNvCxnSpPr/>
              <p:nvPr/>
            </p:nvCxnSpPr>
            <p:spPr>
              <a:xfrm flipH="1">
                <a:off x="2720013" y="3264325"/>
                <a:ext cx="174581" cy="96892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21" name="Skupina 145"/>
            <p:cNvGrpSpPr>
              <a:grpSpLocks/>
            </p:cNvGrpSpPr>
            <p:nvPr/>
          </p:nvGrpSpPr>
          <p:grpSpPr bwMode="auto">
            <a:xfrm rot="-7980000">
              <a:off x="3279466" y="3889919"/>
              <a:ext cx="287925" cy="181858"/>
              <a:chOff x="2721018" y="3181795"/>
              <a:chExt cx="287926" cy="181857"/>
            </a:xfrm>
          </p:grpSpPr>
          <p:cxnSp>
            <p:nvCxnSpPr>
              <p:cNvPr id="191" name="Přímá spojnice 190"/>
              <p:cNvCxnSpPr/>
              <p:nvPr/>
            </p:nvCxnSpPr>
            <p:spPr>
              <a:xfrm flipH="1">
                <a:off x="2900337" y="3181240"/>
                <a:ext cx="84117" cy="8418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Přímá spojnice 186"/>
              <p:cNvCxnSpPr/>
              <p:nvPr/>
            </p:nvCxnSpPr>
            <p:spPr>
              <a:xfrm rot="19563305" flipH="1" flipV="1">
                <a:off x="2931299" y="3231855"/>
                <a:ext cx="84117" cy="8418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Přímá spojnice 184"/>
              <p:cNvCxnSpPr/>
              <p:nvPr/>
            </p:nvCxnSpPr>
            <p:spPr>
              <a:xfrm flipH="1">
                <a:off x="2723319" y="3265769"/>
                <a:ext cx="176169" cy="98481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22" name="Skupina 146"/>
            <p:cNvGrpSpPr>
              <a:grpSpLocks/>
            </p:cNvGrpSpPr>
            <p:nvPr/>
          </p:nvGrpSpPr>
          <p:grpSpPr bwMode="auto">
            <a:xfrm rot="660000">
              <a:off x="3681721" y="3877946"/>
              <a:ext cx="287925" cy="181858"/>
              <a:chOff x="2721018" y="3181794"/>
              <a:chExt cx="287925" cy="181858"/>
            </a:xfrm>
          </p:grpSpPr>
          <p:cxnSp>
            <p:nvCxnSpPr>
              <p:cNvPr id="180" name="Přímá spojnice 179"/>
              <p:cNvCxnSpPr/>
              <p:nvPr/>
            </p:nvCxnSpPr>
            <p:spPr>
              <a:xfrm flipH="1">
                <a:off x="2895385" y="3181294"/>
                <a:ext cx="82597" cy="8411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Přímá spojnice 175"/>
              <p:cNvCxnSpPr/>
              <p:nvPr/>
            </p:nvCxnSpPr>
            <p:spPr>
              <a:xfrm rot="19563305" flipH="1" flipV="1">
                <a:off x="2922842" y="3230933"/>
                <a:ext cx="82597" cy="8411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Přímá spojnice 173"/>
              <p:cNvCxnSpPr/>
              <p:nvPr/>
            </p:nvCxnSpPr>
            <p:spPr>
              <a:xfrm flipH="1">
                <a:off x="2717997" y="3263536"/>
                <a:ext cx="174725" cy="99988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23" name="Skupina 147"/>
            <p:cNvGrpSpPr>
              <a:grpSpLocks/>
            </p:cNvGrpSpPr>
            <p:nvPr/>
          </p:nvGrpSpPr>
          <p:grpSpPr bwMode="auto">
            <a:xfrm rot="4980000">
              <a:off x="3624112" y="4114616"/>
              <a:ext cx="287925" cy="181858"/>
              <a:chOff x="2721018" y="3181794"/>
              <a:chExt cx="287925" cy="18185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 flipH="1">
                <a:off x="2892835" y="3181485"/>
                <a:ext cx="82529" cy="84185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Přímá spojnice 164"/>
              <p:cNvCxnSpPr/>
              <p:nvPr/>
            </p:nvCxnSpPr>
            <p:spPr>
              <a:xfrm rot="19563305" flipH="1" flipV="1">
                <a:off x="2923264" y="3233234"/>
                <a:ext cx="82529" cy="84185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Přímá spojnice 162"/>
              <p:cNvCxnSpPr/>
              <p:nvPr/>
            </p:nvCxnSpPr>
            <p:spPr>
              <a:xfrm flipH="1">
                <a:off x="2720535" y="3265145"/>
                <a:ext cx="172993" cy="98481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24" name="Skupina 148"/>
            <p:cNvGrpSpPr>
              <a:grpSpLocks/>
            </p:cNvGrpSpPr>
            <p:nvPr/>
          </p:nvGrpSpPr>
          <p:grpSpPr bwMode="auto">
            <a:xfrm rot="9300000">
              <a:off x="3364756" y="4130207"/>
              <a:ext cx="287925" cy="181858"/>
              <a:chOff x="2721018" y="3181794"/>
              <a:chExt cx="287925" cy="181858"/>
            </a:xfrm>
          </p:grpSpPr>
          <p:cxnSp>
            <p:nvCxnSpPr>
              <p:cNvPr id="158" name="Přímá spojnice 157"/>
              <p:cNvCxnSpPr/>
              <p:nvPr/>
            </p:nvCxnSpPr>
            <p:spPr>
              <a:xfrm flipH="1">
                <a:off x="2892371" y="3181883"/>
                <a:ext cx="82597" cy="84117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153"/>
              <p:cNvCxnSpPr/>
              <p:nvPr/>
            </p:nvCxnSpPr>
            <p:spPr>
              <a:xfrm rot="19563305" flipH="1" flipV="1">
                <a:off x="2926737" y="3230293"/>
                <a:ext cx="82597" cy="8411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Přímá spojnice 151"/>
              <p:cNvCxnSpPr/>
              <p:nvPr/>
            </p:nvCxnSpPr>
            <p:spPr>
              <a:xfrm flipH="1">
                <a:off x="2719715" y="3261982"/>
                <a:ext cx="174725" cy="9840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691" name="Volný tvar 71690"/>
            <p:cNvSpPr/>
            <p:nvPr/>
          </p:nvSpPr>
          <p:spPr>
            <a:xfrm rot="3966024">
              <a:off x="3636355" y="3664247"/>
              <a:ext cx="222194" cy="65125"/>
            </a:xfrm>
            <a:custGeom>
              <a:avLst/>
              <a:gdLst>
                <a:gd name="connsiteX0" fmla="*/ 0 w 221850"/>
                <a:gd name="connsiteY0" fmla="*/ 0 h 64826"/>
                <a:gd name="connsiteX1" fmla="*/ 39511 w 221850"/>
                <a:gd name="connsiteY1" fmla="*/ 56445 h 64826"/>
                <a:gd name="connsiteX2" fmla="*/ 200378 w 221850"/>
                <a:gd name="connsiteY2" fmla="*/ 59267 h 64826"/>
                <a:gd name="connsiteX3" fmla="*/ 220133 w 221850"/>
                <a:gd name="connsiteY3" fmla="*/ 5645 h 64826"/>
                <a:gd name="connsiteX4" fmla="*/ 220133 w 221850"/>
                <a:gd name="connsiteY4" fmla="*/ 5645 h 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850" h="64826">
                  <a:moveTo>
                    <a:pt x="0" y="0"/>
                  </a:moveTo>
                  <a:cubicBezTo>
                    <a:pt x="3057" y="23283"/>
                    <a:pt x="6115" y="46567"/>
                    <a:pt x="39511" y="56445"/>
                  </a:cubicBezTo>
                  <a:cubicBezTo>
                    <a:pt x="72907" y="66323"/>
                    <a:pt x="170274" y="67734"/>
                    <a:pt x="200378" y="59267"/>
                  </a:cubicBezTo>
                  <a:cubicBezTo>
                    <a:pt x="230482" y="50800"/>
                    <a:pt x="220133" y="5645"/>
                    <a:pt x="220133" y="5645"/>
                  </a:cubicBezTo>
                  <a:lnTo>
                    <a:pt x="220133" y="564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206" name="Volný tvar 205"/>
            <p:cNvSpPr/>
            <p:nvPr/>
          </p:nvSpPr>
          <p:spPr>
            <a:xfrm rot="18053776">
              <a:off x="3449718" y="3652345"/>
              <a:ext cx="222194" cy="63536"/>
            </a:xfrm>
            <a:custGeom>
              <a:avLst/>
              <a:gdLst>
                <a:gd name="connsiteX0" fmla="*/ 0 w 221850"/>
                <a:gd name="connsiteY0" fmla="*/ 0 h 64826"/>
                <a:gd name="connsiteX1" fmla="*/ 39511 w 221850"/>
                <a:gd name="connsiteY1" fmla="*/ 56445 h 64826"/>
                <a:gd name="connsiteX2" fmla="*/ 200378 w 221850"/>
                <a:gd name="connsiteY2" fmla="*/ 59267 h 64826"/>
                <a:gd name="connsiteX3" fmla="*/ 220133 w 221850"/>
                <a:gd name="connsiteY3" fmla="*/ 5645 h 64826"/>
                <a:gd name="connsiteX4" fmla="*/ 220133 w 221850"/>
                <a:gd name="connsiteY4" fmla="*/ 5645 h 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850" h="64826">
                  <a:moveTo>
                    <a:pt x="0" y="0"/>
                  </a:moveTo>
                  <a:cubicBezTo>
                    <a:pt x="3057" y="23283"/>
                    <a:pt x="6115" y="46567"/>
                    <a:pt x="39511" y="56445"/>
                  </a:cubicBezTo>
                  <a:cubicBezTo>
                    <a:pt x="72907" y="66323"/>
                    <a:pt x="170274" y="67734"/>
                    <a:pt x="200378" y="59267"/>
                  </a:cubicBezTo>
                  <a:cubicBezTo>
                    <a:pt x="230482" y="50800"/>
                    <a:pt x="220133" y="5645"/>
                    <a:pt x="220133" y="5645"/>
                  </a:cubicBezTo>
                  <a:lnTo>
                    <a:pt x="220133" y="564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grpSp>
          <p:nvGrpSpPr>
            <p:cNvPr id="21627" name="Skupina 71691"/>
            <p:cNvGrpSpPr>
              <a:grpSpLocks/>
            </p:cNvGrpSpPr>
            <p:nvPr/>
          </p:nvGrpSpPr>
          <p:grpSpPr bwMode="auto">
            <a:xfrm rot="4145707">
              <a:off x="3860024" y="3826174"/>
              <a:ext cx="245670" cy="239203"/>
              <a:chOff x="3696540" y="3720400"/>
              <a:chExt cx="245670" cy="239203"/>
            </a:xfrm>
          </p:grpSpPr>
          <p:sp>
            <p:nvSpPr>
              <p:cNvPr id="209" name="Volný tvar 208"/>
              <p:cNvSpPr/>
              <p:nvPr/>
            </p:nvSpPr>
            <p:spPr>
              <a:xfrm rot="4409053">
                <a:off x="3797847" y="3815732"/>
                <a:ext cx="222376" cy="65071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10" name="Volný tvar 209"/>
              <p:cNvSpPr/>
              <p:nvPr/>
            </p:nvSpPr>
            <p:spPr>
              <a:xfrm rot="18124195">
                <a:off x="3614803" y="3796769"/>
                <a:ext cx="222376" cy="65071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grpSp>
          <p:nvGrpSpPr>
            <p:cNvPr id="21628" name="Skupina 211"/>
            <p:cNvGrpSpPr>
              <a:grpSpLocks/>
            </p:cNvGrpSpPr>
            <p:nvPr/>
          </p:nvGrpSpPr>
          <p:grpSpPr bwMode="auto">
            <a:xfrm rot="8080211">
              <a:off x="3716511" y="4228876"/>
              <a:ext cx="245670" cy="239203"/>
              <a:chOff x="3696540" y="3720400"/>
              <a:chExt cx="245670" cy="239203"/>
            </a:xfrm>
          </p:grpSpPr>
          <p:sp>
            <p:nvSpPr>
              <p:cNvPr id="213" name="Volný tvar 212"/>
              <p:cNvSpPr/>
              <p:nvPr/>
            </p:nvSpPr>
            <p:spPr>
              <a:xfrm rot="4409053">
                <a:off x="3797967" y="3815802"/>
                <a:ext cx="223965" cy="65071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14" name="Volný tvar 213"/>
              <p:cNvSpPr/>
              <p:nvPr/>
            </p:nvSpPr>
            <p:spPr>
              <a:xfrm rot="18124195">
                <a:off x="3617615" y="3798472"/>
                <a:ext cx="222376" cy="65072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grpSp>
          <p:nvGrpSpPr>
            <p:cNvPr id="21629" name="Skupina 214"/>
            <p:cNvGrpSpPr>
              <a:grpSpLocks/>
            </p:cNvGrpSpPr>
            <p:nvPr/>
          </p:nvGrpSpPr>
          <p:grpSpPr bwMode="auto">
            <a:xfrm rot="-9105600">
              <a:off x="3280162" y="4203301"/>
              <a:ext cx="245670" cy="239203"/>
              <a:chOff x="3696540" y="3720400"/>
              <a:chExt cx="245670" cy="239203"/>
            </a:xfrm>
          </p:grpSpPr>
          <p:sp>
            <p:nvSpPr>
              <p:cNvPr id="216" name="Volný tvar 215"/>
              <p:cNvSpPr/>
              <p:nvPr/>
            </p:nvSpPr>
            <p:spPr>
              <a:xfrm rot="4409053">
                <a:off x="3798897" y="3816013"/>
                <a:ext cx="223781" cy="65124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17" name="Volný tvar 216"/>
              <p:cNvSpPr/>
              <p:nvPr/>
            </p:nvSpPr>
            <p:spPr>
              <a:xfrm rot="18124195">
                <a:off x="3617952" y="3798245"/>
                <a:ext cx="222193" cy="65125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grpSp>
          <p:nvGrpSpPr>
            <p:cNvPr id="21630" name="Skupina 217"/>
            <p:cNvGrpSpPr>
              <a:grpSpLocks/>
            </p:cNvGrpSpPr>
            <p:nvPr/>
          </p:nvGrpSpPr>
          <p:grpSpPr bwMode="auto">
            <a:xfrm rot="-4051028">
              <a:off x="3165245" y="3783412"/>
              <a:ext cx="245670" cy="239203"/>
              <a:chOff x="3696540" y="3720400"/>
              <a:chExt cx="245670" cy="239203"/>
            </a:xfrm>
          </p:grpSpPr>
          <p:sp>
            <p:nvSpPr>
              <p:cNvPr id="219" name="Volný tvar 218"/>
              <p:cNvSpPr/>
              <p:nvPr/>
            </p:nvSpPr>
            <p:spPr>
              <a:xfrm rot="4409053">
                <a:off x="3800176" y="3814080"/>
                <a:ext cx="223964" cy="65071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20" name="Volný tvar 219"/>
              <p:cNvSpPr/>
              <p:nvPr/>
            </p:nvSpPr>
            <p:spPr>
              <a:xfrm rot="18124195">
                <a:off x="3621362" y="3797034"/>
                <a:ext cx="223964" cy="65072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</p:grpSp>
      <p:grpSp>
        <p:nvGrpSpPr>
          <p:cNvPr id="21524" name="Skupina 221"/>
          <p:cNvGrpSpPr>
            <a:grpSpLocks/>
          </p:cNvGrpSpPr>
          <p:nvPr/>
        </p:nvGrpSpPr>
        <p:grpSpPr bwMode="auto">
          <a:xfrm>
            <a:off x="1381125" y="3505200"/>
            <a:ext cx="935038" cy="898525"/>
            <a:chOff x="3168478" y="3573016"/>
            <a:chExt cx="933982" cy="898297"/>
          </a:xfrm>
        </p:grpSpPr>
        <p:grpSp>
          <p:nvGrpSpPr>
            <p:cNvPr id="21586" name="Skupina 222"/>
            <p:cNvGrpSpPr>
              <a:grpSpLocks/>
            </p:cNvGrpSpPr>
            <p:nvPr/>
          </p:nvGrpSpPr>
          <p:grpSpPr bwMode="auto">
            <a:xfrm rot="-3655848">
              <a:off x="3477403" y="3756634"/>
              <a:ext cx="287925" cy="181858"/>
              <a:chOff x="2721018" y="3181794"/>
              <a:chExt cx="287925" cy="181858"/>
            </a:xfrm>
          </p:grpSpPr>
          <p:cxnSp>
            <p:nvCxnSpPr>
              <p:cNvPr id="254" name="Přímá spojnice 253"/>
              <p:cNvCxnSpPr/>
              <p:nvPr/>
            </p:nvCxnSpPr>
            <p:spPr>
              <a:xfrm flipH="1">
                <a:off x="2896471" y="3178334"/>
                <a:ext cx="85703" cy="84042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Přímá spojnice 254"/>
              <p:cNvCxnSpPr/>
              <p:nvPr/>
            </p:nvCxnSpPr>
            <p:spPr>
              <a:xfrm rot="19563305" flipH="1" flipV="1">
                <a:off x="2929264" y="3227688"/>
                <a:ext cx="84116" cy="84043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Přímá spojnice 255"/>
              <p:cNvCxnSpPr/>
              <p:nvPr/>
            </p:nvCxnSpPr>
            <p:spPr>
              <a:xfrm flipH="1">
                <a:off x="2720796" y="3264951"/>
                <a:ext cx="174581" cy="98314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87" name="Skupina 223"/>
            <p:cNvGrpSpPr>
              <a:grpSpLocks/>
            </p:cNvGrpSpPr>
            <p:nvPr/>
          </p:nvGrpSpPr>
          <p:grpSpPr bwMode="auto">
            <a:xfrm rot="-7980000">
              <a:off x="3279466" y="3889919"/>
              <a:ext cx="287925" cy="181858"/>
              <a:chOff x="2721018" y="3181795"/>
              <a:chExt cx="287926" cy="181857"/>
            </a:xfrm>
          </p:grpSpPr>
          <p:cxnSp>
            <p:nvCxnSpPr>
              <p:cNvPr id="251" name="Přímá spojnice 250"/>
              <p:cNvCxnSpPr/>
              <p:nvPr/>
            </p:nvCxnSpPr>
            <p:spPr>
              <a:xfrm flipH="1">
                <a:off x="2900633" y="3181079"/>
                <a:ext cx="84117" cy="84042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Přímá spojnice 251"/>
              <p:cNvCxnSpPr/>
              <p:nvPr/>
            </p:nvCxnSpPr>
            <p:spPr>
              <a:xfrm rot="19563305" flipH="1" flipV="1">
                <a:off x="2931596" y="3231608"/>
                <a:ext cx="84117" cy="84042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Přímá spojnice 252"/>
              <p:cNvCxnSpPr/>
              <p:nvPr/>
            </p:nvCxnSpPr>
            <p:spPr>
              <a:xfrm flipH="1">
                <a:off x="2723615" y="3265464"/>
                <a:ext cx="176169" cy="98313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88" name="Skupina 224"/>
            <p:cNvGrpSpPr>
              <a:grpSpLocks/>
            </p:cNvGrpSpPr>
            <p:nvPr/>
          </p:nvGrpSpPr>
          <p:grpSpPr bwMode="auto">
            <a:xfrm rot="660000">
              <a:off x="3681721" y="3877946"/>
              <a:ext cx="287925" cy="181858"/>
              <a:chOff x="2721018" y="3181794"/>
              <a:chExt cx="287925" cy="181858"/>
            </a:xfrm>
          </p:grpSpPr>
          <p:cxnSp>
            <p:nvCxnSpPr>
              <p:cNvPr id="248" name="Přímá spojnice 247"/>
              <p:cNvCxnSpPr/>
              <p:nvPr/>
            </p:nvCxnSpPr>
            <p:spPr>
              <a:xfrm flipH="1">
                <a:off x="2895795" y="3181204"/>
                <a:ext cx="82457" cy="8411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Přímá spojnice 248"/>
              <p:cNvCxnSpPr/>
              <p:nvPr/>
            </p:nvCxnSpPr>
            <p:spPr>
              <a:xfrm rot="19563305" flipH="1" flipV="1">
                <a:off x="2923204" y="3230843"/>
                <a:ext cx="82457" cy="8411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Přímá spojnice 249"/>
              <p:cNvCxnSpPr/>
              <p:nvPr/>
            </p:nvCxnSpPr>
            <p:spPr>
              <a:xfrm flipH="1">
                <a:off x="2720279" y="3263295"/>
                <a:ext cx="172841" cy="99988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89" name="Skupina 225"/>
            <p:cNvGrpSpPr>
              <a:grpSpLocks/>
            </p:cNvGrpSpPr>
            <p:nvPr/>
          </p:nvGrpSpPr>
          <p:grpSpPr bwMode="auto">
            <a:xfrm rot="4980000">
              <a:off x="3624112" y="4114616"/>
              <a:ext cx="287925" cy="181858"/>
              <a:chOff x="2721018" y="3181794"/>
              <a:chExt cx="287925" cy="181858"/>
            </a:xfrm>
          </p:grpSpPr>
          <p:cxnSp>
            <p:nvCxnSpPr>
              <p:cNvPr id="245" name="Přímá spojnice 244"/>
              <p:cNvCxnSpPr/>
              <p:nvPr/>
            </p:nvCxnSpPr>
            <p:spPr>
              <a:xfrm flipH="1">
                <a:off x="2894093" y="3186004"/>
                <a:ext cx="82529" cy="8087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Přímá spojnice 245"/>
              <p:cNvCxnSpPr/>
              <p:nvPr/>
            </p:nvCxnSpPr>
            <p:spPr>
              <a:xfrm rot="19563305" flipH="1" flipV="1">
                <a:off x="2923236" y="3234318"/>
                <a:ext cx="82529" cy="82457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246"/>
              <p:cNvCxnSpPr/>
              <p:nvPr/>
            </p:nvCxnSpPr>
            <p:spPr>
              <a:xfrm flipH="1">
                <a:off x="2720216" y="3267741"/>
                <a:ext cx="172993" cy="98314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90" name="Skupina 226"/>
            <p:cNvGrpSpPr>
              <a:grpSpLocks/>
            </p:cNvGrpSpPr>
            <p:nvPr/>
          </p:nvGrpSpPr>
          <p:grpSpPr bwMode="auto">
            <a:xfrm rot="9300000">
              <a:off x="3364756" y="4130207"/>
              <a:ext cx="287925" cy="181858"/>
              <a:chOff x="2721018" y="3181794"/>
              <a:chExt cx="287925" cy="181858"/>
            </a:xfrm>
          </p:grpSpPr>
          <p:cxnSp>
            <p:nvCxnSpPr>
              <p:cNvPr id="242" name="Přímá spojnice 241"/>
              <p:cNvCxnSpPr/>
              <p:nvPr/>
            </p:nvCxnSpPr>
            <p:spPr>
              <a:xfrm flipH="1">
                <a:off x="2892848" y="3182128"/>
                <a:ext cx="82457" cy="84117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Přímá spojnice 242"/>
              <p:cNvCxnSpPr/>
              <p:nvPr/>
            </p:nvCxnSpPr>
            <p:spPr>
              <a:xfrm rot="19563305" flipH="1" flipV="1">
                <a:off x="2927615" y="3231257"/>
                <a:ext cx="80871" cy="84116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Přímá spojnice 243"/>
              <p:cNvCxnSpPr/>
              <p:nvPr/>
            </p:nvCxnSpPr>
            <p:spPr>
              <a:xfrm flipH="1">
                <a:off x="2720486" y="3262226"/>
                <a:ext cx="174428" cy="98400"/>
              </a:xfrm>
              <a:prstGeom prst="line">
                <a:avLst/>
              </a:prstGeom>
              <a:ln w="254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8" name="Volný tvar 227"/>
            <p:cNvSpPr/>
            <p:nvPr/>
          </p:nvSpPr>
          <p:spPr>
            <a:xfrm rot="3966024">
              <a:off x="3635372" y="3664302"/>
              <a:ext cx="222194" cy="65014"/>
            </a:xfrm>
            <a:custGeom>
              <a:avLst/>
              <a:gdLst>
                <a:gd name="connsiteX0" fmla="*/ 0 w 221850"/>
                <a:gd name="connsiteY0" fmla="*/ 0 h 64826"/>
                <a:gd name="connsiteX1" fmla="*/ 39511 w 221850"/>
                <a:gd name="connsiteY1" fmla="*/ 56445 h 64826"/>
                <a:gd name="connsiteX2" fmla="*/ 200378 w 221850"/>
                <a:gd name="connsiteY2" fmla="*/ 59267 h 64826"/>
                <a:gd name="connsiteX3" fmla="*/ 220133 w 221850"/>
                <a:gd name="connsiteY3" fmla="*/ 5645 h 64826"/>
                <a:gd name="connsiteX4" fmla="*/ 220133 w 221850"/>
                <a:gd name="connsiteY4" fmla="*/ 5645 h 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850" h="64826">
                  <a:moveTo>
                    <a:pt x="0" y="0"/>
                  </a:moveTo>
                  <a:cubicBezTo>
                    <a:pt x="3057" y="23283"/>
                    <a:pt x="6115" y="46567"/>
                    <a:pt x="39511" y="56445"/>
                  </a:cubicBezTo>
                  <a:cubicBezTo>
                    <a:pt x="72907" y="66323"/>
                    <a:pt x="170274" y="67734"/>
                    <a:pt x="200378" y="59267"/>
                  </a:cubicBezTo>
                  <a:cubicBezTo>
                    <a:pt x="230482" y="50800"/>
                    <a:pt x="220133" y="5645"/>
                    <a:pt x="220133" y="5645"/>
                  </a:cubicBezTo>
                  <a:lnTo>
                    <a:pt x="220133" y="564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229" name="Volný tvar 228"/>
            <p:cNvSpPr/>
            <p:nvPr/>
          </p:nvSpPr>
          <p:spPr>
            <a:xfrm rot="18053776">
              <a:off x="3449844" y="3651606"/>
              <a:ext cx="222194" cy="65013"/>
            </a:xfrm>
            <a:custGeom>
              <a:avLst/>
              <a:gdLst>
                <a:gd name="connsiteX0" fmla="*/ 0 w 221850"/>
                <a:gd name="connsiteY0" fmla="*/ 0 h 64826"/>
                <a:gd name="connsiteX1" fmla="*/ 39511 w 221850"/>
                <a:gd name="connsiteY1" fmla="*/ 56445 h 64826"/>
                <a:gd name="connsiteX2" fmla="*/ 200378 w 221850"/>
                <a:gd name="connsiteY2" fmla="*/ 59267 h 64826"/>
                <a:gd name="connsiteX3" fmla="*/ 220133 w 221850"/>
                <a:gd name="connsiteY3" fmla="*/ 5645 h 64826"/>
                <a:gd name="connsiteX4" fmla="*/ 220133 w 221850"/>
                <a:gd name="connsiteY4" fmla="*/ 5645 h 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850" h="64826">
                  <a:moveTo>
                    <a:pt x="0" y="0"/>
                  </a:moveTo>
                  <a:cubicBezTo>
                    <a:pt x="3057" y="23283"/>
                    <a:pt x="6115" y="46567"/>
                    <a:pt x="39511" y="56445"/>
                  </a:cubicBezTo>
                  <a:cubicBezTo>
                    <a:pt x="72907" y="66323"/>
                    <a:pt x="170274" y="67734"/>
                    <a:pt x="200378" y="59267"/>
                  </a:cubicBezTo>
                  <a:cubicBezTo>
                    <a:pt x="230482" y="50800"/>
                    <a:pt x="220133" y="5645"/>
                    <a:pt x="220133" y="5645"/>
                  </a:cubicBezTo>
                  <a:lnTo>
                    <a:pt x="220133" y="564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grpSp>
          <p:nvGrpSpPr>
            <p:cNvPr id="21593" name="Skupina 229"/>
            <p:cNvGrpSpPr>
              <a:grpSpLocks/>
            </p:cNvGrpSpPr>
            <p:nvPr/>
          </p:nvGrpSpPr>
          <p:grpSpPr bwMode="auto">
            <a:xfrm rot="4145707">
              <a:off x="3860024" y="3826174"/>
              <a:ext cx="245670" cy="239203"/>
              <a:chOff x="3696540" y="3720400"/>
              <a:chExt cx="245670" cy="239203"/>
            </a:xfrm>
          </p:grpSpPr>
          <p:sp>
            <p:nvSpPr>
              <p:cNvPr id="240" name="Volný tvar 239"/>
              <p:cNvSpPr/>
              <p:nvPr/>
            </p:nvSpPr>
            <p:spPr>
              <a:xfrm rot="4409053">
                <a:off x="3798109" y="3815529"/>
                <a:ext cx="221999" cy="65071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41" name="Volný tvar 240"/>
              <p:cNvSpPr/>
              <p:nvPr/>
            </p:nvSpPr>
            <p:spPr>
              <a:xfrm rot="18124195">
                <a:off x="3615065" y="3796598"/>
                <a:ext cx="221999" cy="65071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grpSp>
          <p:nvGrpSpPr>
            <p:cNvPr id="21594" name="Skupina 230"/>
            <p:cNvGrpSpPr>
              <a:grpSpLocks/>
            </p:cNvGrpSpPr>
            <p:nvPr/>
          </p:nvGrpSpPr>
          <p:grpSpPr bwMode="auto">
            <a:xfrm rot="8080211">
              <a:off x="3716511" y="4228876"/>
              <a:ext cx="245670" cy="239203"/>
              <a:chOff x="3696540" y="3720400"/>
              <a:chExt cx="245670" cy="239203"/>
            </a:xfrm>
          </p:grpSpPr>
          <p:sp>
            <p:nvSpPr>
              <p:cNvPr id="238" name="Volný tvar 237"/>
              <p:cNvSpPr/>
              <p:nvPr/>
            </p:nvSpPr>
            <p:spPr>
              <a:xfrm rot="4409053">
                <a:off x="3801882" y="3819404"/>
                <a:ext cx="218828" cy="65072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39" name="Volný tvar 238"/>
              <p:cNvSpPr/>
              <p:nvPr/>
            </p:nvSpPr>
            <p:spPr>
              <a:xfrm rot="18124195">
                <a:off x="3620165" y="3803781"/>
                <a:ext cx="218828" cy="65072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grpSp>
          <p:nvGrpSpPr>
            <p:cNvPr id="21595" name="Skupina 231"/>
            <p:cNvGrpSpPr>
              <a:grpSpLocks/>
            </p:cNvGrpSpPr>
            <p:nvPr/>
          </p:nvGrpSpPr>
          <p:grpSpPr bwMode="auto">
            <a:xfrm rot="-9105600">
              <a:off x="3280162" y="4203301"/>
              <a:ext cx="245670" cy="239203"/>
              <a:chOff x="3696540" y="3720400"/>
              <a:chExt cx="245670" cy="239203"/>
            </a:xfrm>
          </p:grpSpPr>
          <p:sp>
            <p:nvSpPr>
              <p:cNvPr id="236" name="Volný tvar 235"/>
              <p:cNvSpPr/>
              <p:nvPr/>
            </p:nvSpPr>
            <p:spPr>
              <a:xfrm rot="4409053">
                <a:off x="3801555" y="3812281"/>
                <a:ext cx="222193" cy="65013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37" name="Volný tvar 236"/>
              <p:cNvSpPr/>
              <p:nvPr/>
            </p:nvSpPr>
            <p:spPr>
              <a:xfrm rot="18124195">
                <a:off x="3618362" y="3797736"/>
                <a:ext cx="223781" cy="65014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grpSp>
          <p:nvGrpSpPr>
            <p:cNvPr id="21596" name="Skupina 232"/>
            <p:cNvGrpSpPr>
              <a:grpSpLocks/>
            </p:cNvGrpSpPr>
            <p:nvPr/>
          </p:nvGrpSpPr>
          <p:grpSpPr bwMode="auto">
            <a:xfrm rot="-4051028">
              <a:off x="3165245" y="3783412"/>
              <a:ext cx="245670" cy="239203"/>
              <a:chOff x="3696540" y="3720400"/>
              <a:chExt cx="245670" cy="239203"/>
            </a:xfrm>
          </p:grpSpPr>
          <p:sp>
            <p:nvSpPr>
              <p:cNvPr id="234" name="Volný tvar 233"/>
              <p:cNvSpPr/>
              <p:nvPr/>
            </p:nvSpPr>
            <p:spPr>
              <a:xfrm rot="4409053">
                <a:off x="3802244" y="3812542"/>
                <a:ext cx="221999" cy="65072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  <p:sp>
            <p:nvSpPr>
              <p:cNvPr id="235" name="Volný tvar 234"/>
              <p:cNvSpPr/>
              <p:nvPr/>
            </p:nvSpPr>
            <p:spPr>
              <a:xfrm rot="18124195">
                <a:off x="3620928" y="3795703"/>
                <a:ext cx="221999" cy="65071"/>
              </a:xfrm>
              <a:custGeom>
                <a:avLst/>
                <a:gdLst>
                  <a:gd name="connsiteX0" fmla="*/ 0 w 221850"/>
                  <a:gd name="connsiteY0" fmla="*/ 0 h 64826"/>
                  <a:gd name="connsiteX1" fmla="*/ 39511 w 221850"/>
                  <a:gd name="connsiteY1" fmla="*/ 56445 h 64826"/>
                  <a:gd name="connsiteX2" fmla="*/ 200378 w 221850"/>
                  <a:gd name="connsiteY2" fmla="*/ 59267 h 64826"/>
                  <a:gd name="connsiteX3" fmla="*/ 220133 w 221850"/>
                  <a:gd name="connsiteY3" fmla="*/ 5645 h 64826"/>
                  <a:gd name="connsiteX4" fmla="*/ 220133 w 221850"/>
                  <a:gd name="connsiteY4" fmla="*/ 5645 h 6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50" h="64826">
                    <a:moveTo>
                      <a:pt x="0" y="0"/>
                    </a:moveTo>
                    <a:cubicBezTo>
                      <a:pt x="3057" y="23283"/>
                      <a:pt x="6115" y="46567"/>
                      <a:pt x="39511" y="56445"/>
                    </a:cubicBezTo>
                    <a:cubicBezTo>
                      <a:pt x="72907" y="66323"/>
                      <a:pt x="170274" y="67734"/>
                      <a:pt x="200378" y="59267"/>
                    </a:cubicBezTo>
                    <a:cubicBezTo>
                      <a:pt x="230482" y="50800"/>
                      <a:pt x="220133" y="5645"/>
                      <a:pt x="220133" y="5645"/>
                    </a:cubicBezTo>
                    <a:lnTo>
                      <a:pt x="220133" y="5645"/>
                    </a:ln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</p:grpSp>
      <p:grpSp>
        <p:nvGrpSpPr>
          <p:cNvPr id="21525" name="Skupina 256"/>
          <p:cNvGrpSpPr>
            <a:grpSpLocks/>
          </p:cNvGrpSpPr>
          <p:nvPr/>
        </p:nvGrpSpPr>
        <p:grpSpPr bwMode="auto">
          <a:xfrm>
            <a:off x="1349375" y="4646613"/>
            <a:ext cx="903288" cy="908050"/>
            <a:chOff x="4961681" y="4088811"/>
            <a:chExt cx="904738" cy="907811"/>
          </a:xfrm>
        </p:grpSpPr>
        <p:grpSp>
          <p:nvGrpSpPr>
            <p:cNvPr id="21526" name="Skupina 257"/>
            <p:cNvGrpSpPr>
              <a:grpSpLocks/>
            </p:cNvGrpSpPr>
            <p:nvPr/>
          </p:nvGrpSpPr>
          <p:grpSpPr bwMode="auto">
            <a:xfrm rot="-3655848">
              <a:off x="5168570" y="4147836"/>
              <a:ext cx="415102" cy="297052"/>
              <a:chOff x="2721018" y="3080149"/>
              <a:chExt cx="415102" cy="297052"/>
            </a:xfrm>
          </p:grpSpPr>
          <p:grpSp>
            <p:nvGrpSpPr>
              <p:cNvPr id="21575" name="Skupina 306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82" name="Skupina 313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316" name="Přímá spojnice 315"/>
                  <p:cNvCxnSpPr/>
                  <p:nvPr/>
                </p:nvCxnSpPr>
                <p:spPr>
                  <a:xfrm flipH="1">
                    <a:off x="2981139" y="3013123"/>
                    <a:ext cx="105394" cy="15838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Přímá spojnice 316"/>
                  <p:cNvCxnSpPr/>
                  <p:nvPr/>
                </p:nvCxnSpPr>
                <p:spPr>
                  <a:xfrm flipH="1">
                    <a:off x="2980343" y="3160170"/>
                    <a:ext cx="170638" cy="1005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5" name="Přímá spojnice 314"/>
                <p:cNvCxnSpPr/>
                <p:nvPr/>
              </p:nvCxnSpPr>
              <p:spPr>
                <a:xfrm flipH="1">
                  <a:off x="2898724" y="3175718"/>
                  <a:ext cx="84115" cy="82682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76" name="Skupina 307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78" name="Skupina 309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312" name="Přímá spojnice 311"/>
                  <p:cNvCxnSpPr/>
                  <p:nvPr/>
                </p:nvCxnSpPr>
                <p:spPr>
                  <a:xfrm flipH="1">
                    <a:off x="2993908" y="3030562"/>
                    <a:ext cx="105394" cy="15838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Přímá spojnice 312"/>
                  <p:cNvCxnSpPr/>
                  <p:nvPr/>
                </p:nvCxnSpPr>
                <p:spPr>
                  <a:xfrm flipH="1">
                    <a:off x="2990294" y="3179205"/>
                    <a:ext cx="170638" cy="1005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1" name="Přímá spojnice 310"/>
                <p:cNvCxnSpPr/>
                <p:nvPr/>
              </p:nvCxnSpPr>
              <p:spPr>
                <a:xfrm flipH="1">
                  <a:off x="2902170" y="3181074"/>
                  <a:ext cx="84115" cy="82682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9" name="Přímá spojnice 308"/>
              <p:cNvCxnSpPr/>
              <p:nvPr/>
            </p:nvCxnSpPr>
            <p:spPr>
              <a:xfrm flipH="1">
                <a:off x="2720562" y="3263632"/>
                <a:ext cx="174579" cy="98583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7" name="Skupina 258"/>
            <p:cNvGrpSpPr>
              <a:grpSpLocks/>
            </p:cNvGrpSpPr>
            <p:nvPr/>
          </p:nvGrpSpPr>
          <p:grpSpPr bwMode="auto">
            <a:xfrm rot="-7980000">
              <a:off x="4902656" y="4341632"/>
              <a:ext cx="415102" cy="297052"/>
              <a:chOff x="2721018" y="3080149"/>
              <a:chExt cx="415103" cy="297050"/>
            </a:xfrm>
          </p:grpSpPr>
          <p:grpSp>
            <p:nvGrpSpPr>
              <p:cNvPr id="21564" name="Skupina 295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71" name="Skupina 302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305" name="Přímá spojnice 304"/>
                  <p:cNvCxnSpPr/>
                  <p:nvPr/>
                </p:nvCxnSpPr>
                <p:spPr>
                  <a:xfrm flipH="1">
                    <a:off x="2988136" y="3027206"/>
                    <a:ext cx="105394" cy="15838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Přímá spojnice 305"/>
                  <p:cNvCxnSpPr/>
                  <p:nvPr/>
                </p:nvCxnSpPr>
                <p:spPr>
                  <a:xfrm flipH="1">
                    <a:off x="2985632" y="3175916"/>
                    <a:ext cx="170638" cy="1005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4" name="Přímá spojnice 303"/>
                <p:cNvCxnSpPr/>
                <p:nvPr/>
              </p:nvCxnSpPr>
              <p:spPr>
                <a:xfrm flipH="1">
                  <a:off x="2899541" y="3181224"/>
                  <a:ext cx="84116" cy="82682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65" name="Skupina 296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1" cy="184939"/>
                <a:chOff x="2895482" y="3080149"/>
                <a:chExt cx="191491" cy="184939"/>
              </a:xfrm>
            </p:grpSpPr>
            <p:grpSp>
              <p:nvGrpSpPr>
                <p:cNvPr id="21567" name="Skupina 298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301" name="Přímá spojnice 300"/>
                  <p:cNvCxnSpPr/>
                  <p:nvPr/>
                </p:nvCxnSpPr>
                <p:spPr>
                  <a:xfrm flipH="1">
                    <a:off x="2986902" y="3019621"/>
                    <a:ext cx="105394" cy="155872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Přímá spojnice 301"/>
                  <p:cNvCxnSpPr/>
                  <p:nvPr/>
                </p:nvCxnSpPr>
                <p:spPr>
                  <a:xfrm flipH="1">
                    <a:off x="2984854" y="3171893"/>
                    <a:ext cx="170638" cy="1005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0" name="Přímá spojnice 299"/>
                <p:cNvCxnSpPr/>
                <p:nvPr/>
              </p:nvCxnSpPr>
              <p:spPr>
                <a:xfrm flipH="1">
                  <a:off x="2899915" y="3179708"/>
                  <a:ext cx="84116" cy="82682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8" name="Přímá spojnice 297"/>
              <p:cNvCxnSpPr/>
              <p:nvPr/>
            </p:nvCxnSpPr>
            <p:spPr>
              <a:xfrm flipH="1">
                <a:off x="2721037" y="3264000"/>
                <a:ext cx="174580" cy="9858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8" name="Skupina 259"/>
            <p:cNvGrpSpPr>
              <a:grpSpLocks/>
            </p:cNvGrpSpPr>
            <p:nvPr/>
          </p:nvGrpSpPr>
          <p:grpSpPr bwMode="auto">
            <a:xfrm rot="660000">
              <a:off x="5451317" y="4315023"/>
              <a:ext cx="415102" cy="297052"/>
              <a:chOff x="2721018" y="3080149"/>
              <a:chExt cx="415102" cy="297052"/>
            </a:xfrm>
          </p:grpSpPr>
          <p:grpSp>
            <p:nvGrpSpPr>
              <p:cNvPr id="21553" name="Skupina 284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60" name="Skupina 291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294" name="Přímá spojnice 293"/>
                  <p:cNvCxnSpPr/>
                  <p:nvPr/>
                </p:nvCxnSpPr>
                <p:spPr>
                  <a:xfrm flipH="1">
                    <a:off x="2973093" y="3024475"/>
                    <a:ext cx="105590" cy="15808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Přímá spojnice 294"/>
                  <p:cNvCxnSpPr/>
                  <p:nvPr/>
                </p:nvCxnSpPr>
                <p:spPr>
                  <a:xfrm flipH="1">
                    <a:off x="2972796" y="3172741"/>
                    <a:ext cx="170956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3" name="Přímá spojnice 292"/>
                <p:cNvCxnSpPr/>
                <p:nvPr/>
              </p:nvCxnSpPr>
              <p:spPr>
                <a:xfrm flipH="1">
                  <a:off x="2894626" y="3179472"/>
                  <a:ext cx="81093" cy="82528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54" name="Skupina 285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56" name="Skupina 287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290" name="Přímá spojnice 289"/>
                  <p:cNvCxnSpPr/>
                  <p:nvPr/>
                </p:nvCxnSpPr>
                <p:spPr>
                  <a:xfrm flipH="1">
                    <a:off x="2977795" y="3034171"/>
                    <a:ext cx="105590" cy="15808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Přímá spojnice 290"/>
                  <p:cNvCxnSpPr/>
                  <p:nvPr/>
                </p:nvCxnSpPr>
                <p:spPr>
                  <a:xfrm flipH="1">
                    <a:off x="2977944" y="3185610"/>
                    <a:ext cx="170956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9" name="Přímá spojnice 288"/>
                <p:cNvCxnSpPr/>
                <p:nvPr/>
              </p:nvCxnSpPr>
              <p:spPr>
                <a:xfrm flipH="1">
                  <a:off x="2897169" y="3185344"/>
                  <a:ext cx="81092" cy="82528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7" name="Přímá spojnice 286"/>
              <p:cNvCxnSpPr/>
              <p:nvPr/>
            </p:nvCxnSpPr>
            <p:spPr>
              <a:xfrm flipH="1">
                <a:off x="2720768" y="3264072"/>
                <a:ext cx="174905" cy="9839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9" name="Skupina 260"/>
            <p:cNvGrpSpPr>
              <a:grpSpLocks/>
            </p:cNvGrpSpPr>
            <p:nvPr/>
          </p:nvGrpSpPr>
          <p:grpSpPr bwMode="auto">
            <a:xfrm rot="4980000">
              <a:off x="5374353" y="4640545"/>
              <a:ext cx="415102" cy="297052"/>
              <a:chOff x="2721018" y="3080149"/>
              <a:chExt cx="415102" cy="297052"/>
            </a:xfrm>
          </p:grpSpPr>
          <p:grpSp>
            <p:nvGrpSpPr>
              <p:cNvPr id="21542" name="Skupina 273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49" name="Skupina 280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283" name="Přímá spojnice 282"/>
                  <p:cNvCxnSpPr/>
                  <p:nvPr/>
                </p:nvCxnSpPr>
                <p:spPr>
                  <a:xfrm flipH="1">
                    <a:off x="2971908" y="3043206"/>
                    <a:ext cx="105394" cy="15838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Přímá spojnice 283"/>
                  <p:cNvCxnSpPr/>
                  <p:nvPr/>
                </p:nvCxnSpPr>
                <p:spPr>
                  <a:xfrm flipH="1">
                    <a:off x="2968542" y="3188092"/>
                    <a:ext cx="170638" cy="1005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2" name="Přímá spojnice 281"/>
                <p:cNvCxnSpPr/>
                <p:nvPr/>
              </p:nvCxnSpPr>
              <p:spPr>
                <a:xfrm flipH="1">
                  <a:off x="2891852" y="3186493"/>
                  <a:ext cx="84115" cy="82682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43" name="Skupina 274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45" name="Skupina 276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279" name="Přímá spojnice 278"/>
                  <p:cNvCxnSpPr/>
                  <p:nvPr/>
                </p:nvCxnSpPr>
                <p:spPr>
                  <a:xfrm flipH="1">
                    <a:off x="2967828" y="3022804"/>
                    <a:ext cx="102884" cy="15838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Přímá spojnice 279"/>
                  <p:cNvCxnSpPr/>
                  <p:nvPr/>
                </p:nvCxnSpPr>
                <p:spPr>
                  <a:xfrm flipH="1">
                    <a:off x="2967746" y="3172439"/>
                    <a:ext cx="170638" cy="10056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8" name="Přímá spojnice 277"/>
                <p:cNvCxnSpPr/>
                <p:nvPr/>
              </p:nvCxnSpPr>
              <p:spPr>
                <a:xfrm flipH="1">
                  <a:off x="2888613" y="3182529"/>
                  <a:ext cx="84116" cy="82682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6" name="Přímá spojnice 275"/>
              <p:cNvCxnSpPr/>
              <p:nvPr/>
            </p:nvCxnSpPr>
            <p:spPr>
              <a:xfrm flipH="1">
                <a:off x="2718454" y="3265401"/>
                <a:ext cx="176166" cy="98583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30" name="Skupina 261"/>
            <p:cNvGrpSpPr>
              <a:grpSpLocks/>
            </p:cNvGrpSpPr>
            <p:nvPr/>
          </p:nvGrpSpPr>
          <p:grpSpPr bwMode="auto">
            <a:xfrm rot="9300000">
              <a:off x="5024512" y="4665184"/>
              <a:ext cx="415102" cy="297052"/>
              <a:chOff x="2721018" y="3080149"/>
              <a:chExt cx="415102" cy="297052"/>
            </a:xfrm>
          </p:grpSpPr>
          <p:grpSp>
            <p:nvGrpSpPr>
              <p:cNvPr id="21531" name="Skupina 262"/>
              <p:cNvGrpSpPr>
                <a:grpSpLocks/>
              </p:cNvGrpSpPr>
              <p:nvPr/>
            </p:nvGrpSpPr>
            <p:grpSpPr bwMode="auto">
              <a:xfrm>
                <a:off x="2895483" y="3080149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38" name="Skupina 269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272" name="Přímá spojnice 271"/>
                  <p:cNvCxnSpPr/>
                  <p:nvPr/>
                </p:nvCxnSpPr>
                <p:spPr>
                  <a:xfrm flipH="1">
                    <a:off x="2978415" y="3037990"/>
                    <a:ext cx="105590" cy="158089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Přímá spojnice 272"/>
                  <p:cNvCxnSpPr/>
                  <p:nvPr/>
                </p:nvCxnSpPr>
                <p:spPr>
                  <a:xfrm flipH="1">
                    <a:off x="2977420" y="3180755"/>
                    <a:ext cx="170956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1" name="Přímá spojnice 270"/>
                <p:cNvCxnSpPr/>
                <p:nvPr/>
              </p:nvCxnSpPr>
              <p:spPr>
                <a:xfrm flipH="1">
                  <a:off x="2895145" y="3181902"/>
                  <a:ext cx="82683" cy="82528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32" name="Skupina 263"/>
              <p:cNvGrpSpPr>
                <a:grpSpLocks/>
              </p:cNvGrpSpPr>
              <p:nvPr/>
            </p:nvGrpSpPr>
            <p:grpSpPr bwMode="auto">
              <a:xfrm rot="19563305" flipV="1">
                <a:off x="2944630" y="3192260"/>
                <a:ext cx="191490" cy="184941"/>
                <a:chOff x="2895483" y="3080149"/>
                <a:chExt cx="191490" cy="184941"/>
              </a:xfrm>
            </p:grpSpPr>
            <p:grpSp>
              <p:nvGrpSpPr>
                <p:cNvPr id="21534" name="Skupina 265"/>
                <p:cNvGrpSpPr>
                  <a:grpSpLocks noChangeAspect="1"/>
                </p:cNvGrpSpPr>
                <p:nvPr/>
              </p:nvGrpSpPr>
              <p:grpSpPr bwMode="auto">
                <a:xfrm>
                  <a:off x="2978973" y="3080149"/>
                  <a:ext cx="108000" cy="100246"/>
                  <a:chOff x="2978974" y="3027756"/>
                  <a:chExt cx="170761" cy="158502"/>
                </a:xfrm>
              </p:grpSpPr>
              <p:cxnSp>
                <p:nvCxnSpPr>
                  <p:cNvPr id="268" name="Přímá spojnice 267"/>
                  <p:cNvCxnSpPr/>
                  <p:nvPr/>
                </p:nvCxnSpPr>
                <p:spPr>
                  <a:xfrm flipH="1">
                    <a:off x="2973009" y="3018004"/>
                    <a:ext cx="105590" cy="158091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Přímá spojnice 268"/>
                  <p:cNvCxnSpPr/>
                  <p:nvPr/>
                </p:nvCxnSpPr>
                <p:spPr>
                  <a:xfrm flipH="1">
                    <a:off x="2974045" y="3172346"/>
                    <a:ext cx="170956" cy="10037"/>
                  </a:xfrm>
                  <a:prstGeom prst="line">
                    <a:avLst/>
                  </a:prstGeom>
                  <a:ln w="25400">
                    <a:solidFill>
                      <a:srgbClr val="66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7" name="Přímá spojnice 266"/>
                <p:cNvCxnSpPr/>
                <p:nvPr/>
              </p:nvCxnSpPr>
              <p:spPr>
                <a:xfrm flipH="1">
                  <a:off x="2893719" y="3179761"/>
                  <a:ext cx="81092" cy="82528"/>
                </a:xfrm>
                <a:prstGeom prst="line">
                  <a:avLst/>
                </a:prstGeom>
                <a:ln w="2540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5" name="Přímá spojnice 264"/>
              <p:cNvCxnSpPr/>
              <p:nvPr/>
            </p:nvCxnSpPr>
            <p:spPr>
              <a:xfrm flipH="1">
                <a:off x="2717749" y="3263461"/>
                <a:ext cx="174905" cy="98399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602038" y="161925"/>
            <a:ext cx="1944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KREV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36513" y="981075"/>
            <a:ext cx="7345363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/>
          <a:p>
            <a:pPr eaLnBrk="1" hangingPunct="1">
              <a:defRPr/>
            </a:pPr>
            <a:r>
              <a:rPr lang="cs-CZ" altLang="cs-CZ" sz="3600" b="1" u="sng" dirty="0"/>
              <a:t>Funkce krve</a:t>
            </a:r>
            <a:r>
              <a:rPr lang="cs-CZ" altLang="cs-CZ" sz="3600" b="1" dirty="0"/>
              <a:t>: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cs-CZ" altLang="cs-C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transportní</a:t>
            </a:r>
            <a:r>
              <a:rPr lang="cs-CZ" altLang="cs-CZ" sz="2800" b="1" dirty="0"/>
              <a:t> - </a:t>
            </a:r>
            <a:r>
              <a:rPr lang="cs-CZ" altLang="cs-CZ" sz="2800" b="1" i="1" dirty="0"/>
              <a:t>přenos dýchacích plynů, živin odpadových látek</a:t>
            </a:r>
            <a:endParaRPr lang="cs-CZ" altLang="cs-CZ" sz="2800" b="1" dirty="0"/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homeostatická</a:t>
            </a:r>
            <a:r>
              <a:rPr lang="cs-CZ" altLang="cs-CZ" sz="2800" b="1" dirty="0"/>
              <a:t> - </a:t>
            </a:r>
            <a:r>
              <a:rPr lang="cs-CZ" altLang="cs-CZ" sz="2800" b="1" i="1" dirty="0"/>
              <a:t>udržení stálosti vnitřního prostředí (teploty, pH, koncentrace iontů, objemu;  hemostáza)</a:t>
            </a:r>
            <a:endParaRPr lang="cs-CZ" altLang="cs-CZ" sz="2800" b="1" dirty="0"/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obranná</a:t>
            </a:r>
            <a:r>
              <a:rPr lang="cs-CZ" altLang="cs-CZ" sz="2800" b="1" dirty="0"/>
              <a:t> - </a:t>
            </a:r>
            <a:r>
              <a:rPr lang="cs-CZ" altLang="cs-CZ" sz="2800" b="1" i="1" dirty="0"/>
              <a:t>obrana proti infekci, 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cs-CZ" altLang="cs-CZ" sz="2800" b="1" i="1" dirty="0"/>
              <a:t>odstranění vlastních nefunkčních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cs-CZ" altLang="cs-CZ" sz="2800" b="1" i="1" dirty="0"/>
              <a:t>buněk, nebo nádorových buněk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přenos informací</a:t>
            </a:r>
            <a:r>
              <a:rPr lang="cs-CZ" altLang="cs-CZ" sz="2800" b="1" dirty="0"/>
              <a:t> - </a:t>
            </a:r>
            <a:r>
              <a:rPr lang="cs-CZ" altLang="cs-CZ" sz="2800" b="1" i="1" dirty="0"/>
              <a:t>transport hormonů od endokrinních k cílovým buňkám</a:t>
            </a:r>
          </a:p>
        </p:txBody>
      </p:sp>
      <p:pic>
        <p:nvPicPr>
          <p:cNvPr id="12297" name="Picture 1033" descr="Výsledek obrázku pro BLOOD transport oxygen for k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0"/>
            <a:ext cx="22098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035" descr="Výsledek obrázku pro immunity for k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3860800"/>
            <a:ext cx="2589212" cy="197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32" descr="Výsledek obrázku pro antigen a blood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10895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374900" y="76200"/>
            <a:ext cx="441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KREVNÍ   SKUPINY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36550" y="836613"/>
            <a:ext cx="4191000" cy="387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u="sng"/>
              <a:t>Rh – systém</a:t>
            </a:r>
            <a:r>
              <a:rPr lang="cs-CZ" altLang="cs-CZ"/>
              <a:t>:</a:t>
            </a:r>
          </a:p>
          <a:p>
            <a:pPr eaLnBrk="1" hangingPunct="1">
              <a:defRPr/>
            </a:pPr>
            <a:r>
              <a:rPr lang="cs-CZ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Rh+</a:t>
            </a:r>
            <a:r>
              <a:rPr lang="cs-CZ" altLang="cs-CZ"/>
              <a:t> - v membráně </a:t>
            </a:r>
            <a:r>
              <a:rPr lang="cs-CZ" altLang="cs-CZ" b="1"/>
              <a:t>přítomen</a:t>
            </a:r>
            <a:r>
              <a:rPr lang="cs-CZ" altLang="cs-CZ"/>
              <a:t> 	aglutinogen D</a:t>
            </a:r>
          </a:p>
          <a:p>
            <a:pPr eaLnBrk="1" hangingPunct="1">
              <a:defRPr/>
            </a:pPr>
            <a:r>
              <a:rPr lang="cs-CZ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Rh-</a:t>
            </a:r>
            <a:r>
              <a:rPr lang="cs-CZ" altLang="cs-CZ"/>
              <a:t>  - v membráně </a:t>
            </a:r>
            <a:r>
              <a:rPr lang="cs-CZ" altLang="cs-CZ" b="1"/>
              <a:t>není</a:t>
            </a:r>
            <a:r>
              <a:rPr lang="cs-CZ" altLang="cs-CZ"/>
              <a:t> 	aglutinogen D</a:t>
            </a:r>
          </a:p>
          <a:p>
            <a:pPr eaLnBrk="1" hangingPunct="1">
              <a:defRPr/>
            </a:pPr>
            <a:endParaRPr lang="cs-CZ" altLang="cs-CZ"/>
          </a:p>
          <a:p>
            <a:pPr algn="ctr" eaLnBrk="1" hangingPunct="1">
              <a:defRPr/>
            </a:pPr>
            <a:r>
              <a:rPr lang="cs-CZ" altLang="cs-CZ" sz="2800" b="1"/>
              <a:t> </a:t>
            </a:r>
            <a:r>
              <a:rPr lang="cs-CZ" altLang="cs-CZ"/>
              <a:t> Za normálních okolností nejsou přítomny v plazmě protilátky proti aglutinogenu D</a:t>
            </a:r>
          </a:p>
          <a:p>
            <a:pPr algn="ctr" eaLnBrk="1" hangingPunct="1">
              <a:defRPr/>
            </a:pPr>
            <a:endParaRPr lang="cs-CZ" altLang="cs-CZ" sz="120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81000" y="3252788"/>
            <a:ext cx="463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600" b="1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108450" y="3284538"/>
            <a:ext cx="463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600" b="1">
                <a:solidFill>
                  <a:srgbClr val="0000FF"/>
                </a:solidFill>
              </a:rPr>
              <a:t>!</a:t>
            </a:r>
          </a:p>
        </p:txBody>
      </p:sp>
      <p:pic>
        <p:nvPicPr>
          <p:cNvPr id="32777" name="Picture 9" descr="Výsledek obrázku pro macacus rhes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50825"/>
            <a:ext cx="17526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ovéPole 1"/>
          <p:cNvSpPr txBox="1">
            <a:spLocks noChangeArrowheads="1"/>
          </p:cNvSpPr>
          <p:nvPr/>
        </p:nvSpPr>
        <p:spPr bwMode="auto">
          <a:xfrm>
            <a:off x="128588" y="6108700"/>
            <a:ext cx="2263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hlinkClick r:id="rId3"/>
              </a:rPr>
              <a:t>https://www.youtube.com/watch?v=ksC7JxLOrv4</a:t>
            </a: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  <p:sp>
        <p:nvSpPr>
          <p:cNvPr id="23560" name="TextovéPole 2"/>
          <p:cNvSpPr txBox="1">
            <a:spLocks noChangeArrowheads="1"/>
          </p:cNvSpPr>
          <p:nvPr/>
        </p:nvSpPr>
        <p:spPr bwMode="auto">
          <a:xfrm>
            <a:off x="231775" y="5013325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Hemolytická anémie novorozenců</a:t>
            </a:r>
          </a:p>
        </p:txBody>
      </p:sp>
      <p:sp>
        <p:nvSpPr>
          <p:cNvPr id="23561" name="TextovéPole 5"/>
          <p:cNvSpPr txBox="1">
            <a:spLocks noChangeArrowheads="1"/>
          </p:cNvSpPr>
          <p:nvPr/>
        </p:nvSpPr>
        <p:spPr bwMode="auto">
          <a:xfrm>
            <a:off x="2530475" y="4848225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↑ počet mladých Erc - erytroblastóza</a:t>
            </a:r>
          </a:p>
        </p:txBody>
      </p:sp>
      <p:cxnSp>
        <p:nvCxnSpPr>
          <p:cNvPr id="10" name="Přímá spojnice se šipkou 9"/>
          <p:cNvCxnSpPr>
            <a:stCxn id="23560" idx="3"/>
          </p:cNvCxnSpPr>
          <p:nvPr/>
        </p:nvCxnSpPr>
        <p:spPr>
          <a:xfrm flipV="1">
            <a:off x="1908175" y="5084763"/>
            <a:ext cx="576263" cy="43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ovéPole 17"/>
          <p:cNvSpPr txBox="1">
            <a:spLocks noChangeArrowheads="1"/>
          </p:cNvSpPr>
          <p:nvPr/>
        </p:nvSpPr>
        <p:spPr bwMode="auto">
          <a:xfrm>
            <a:off x="2530475" y="5227638"/>
            <a:ext cx="421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Žloutenka - ↑ bilirubinu díky hemolýze</a:t>
            </a:r>
          </a:p>
        </p:txBody>
      </p:sp>
      <p:cxnSp>
        <p:nvCxnSpPr>
          <p:cNvPr id="22" name="Přímá spojnice se šipkou 21"/>
          <p:cNvCxnSpPr>
            <a:stCxn id="23560" idx="3"/>
            <a:endCxn id="23563" idx="1"/>
          </p:cNvCxnSpPr>
          <p:nvPr/>
        </p:nvCxnSpPr>
        <p:spPr>
          <a:xfrm flipV="1">
            <a:off x="1908175" y="5427663"/>
            <a:ext cx="622300" cy="93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ovéPole 24"/>
          <p:cNvSpPr txBox="1">
            <a:spLocks noChangeArrowheads="1"/>
          </p:cNvSpPr>
          <p:nvPr/>
        </p:nvSpPr>
        <p:spPr bwMode="auto">
          <a:xfrm>
            <a:off x="2484438" y="6142038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↑ objemu tekutin - otoky</a:t>
            </a:r>
          </a:p>
        </p:txBody>
      </p:sp>
      <p:sp>
        <p:nvSpPr>
          <p:cNvPr id="23566" name="TextovéPole 25"/>
          <p:cNvSpPr txBox="1">
            <a:spLocks noChangeArrowheads="1"/>
          </p:cNvSpPr>
          <p:nvPr/>
        </p:nvSpPr>
        <p:spPr bwMode="auto">
          <a:xfrm>
            <a:off x="5599113" y="5876925"/>
            <a:ext cx="170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Hydrops hlavy</a:t>
            </a:r>
          </a:p>
        </p:txBody>
      </p:sp>
      <p:sp>
        <p:nvSpPr>
          <p:cNvPr id="23567" name="TextovéPole 26"/>
          <p:cNvSpPr txBox="1">
            <a:spLocks noChangeArrowheads="1"/>
          </p:cNvSpPr>
          <p:nvPr/>
        </p:nvSpPr>
        <p:spPr bwMode="auto">
          <a:xfrm>
            <a:off x="5624513" y="64135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Otok jater, sleziny</a:t>
            </a:r>
          </a:p>
        </p:txBody>
      </p:sp>
      <p:cxnSp>
        <p:nvCxnSpPr>
          <p:cNvPr id="28" name="Přímá spojnice se šipkou 27"/>
          <p:cNvCxnSpPr>
            <a:stCxn id="23560" idx="3"/>
            <a:endCxn id="23565" idx="1"/>
          </p:cNvCxnSpPr>
          <p:nvPr/>
        </p:nvCxnSpPr>
        <p:spPr>
          <a:xfrm>
            <a:off x="1908175" y="5521325"/>
            <a:ext cx="576263" cy="82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23565" idx="3"/>
          </p:cNvCxnSpPr>
          <p:nvPr/>
        </p:nvCxnSpPr>
        <p:spPr>
          <a:xfrm>
            <a:off x="5199063" y="6342063"/>
            <a:ext cx="525462" cy="19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23565" idx="3"/>
          </p:cNvCxnSpPr>
          <p:nvPr/>
        </p:nvCxnSpPr>
        <p:spPr>
          <a:xfrm>
            <a:off x="5199063" y="6342063"/>
            <a:ext cx="525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6659563" y="5427663"/>
            <a:ext cx="517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TextovéPole 42"/>
          <p:cNvSpPr txBox="1">
            <a:spLocks noChangeArrowheads="1"/>
          </p:cNvSpPr>
          <p:nvPr/>
        </p:nvSpPr>
        <p:spPr bwMode="auto">
          <a:xfrm>
            <a:off x="7092950" y="5183188"/>
            <a:ext cx="21097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Jádrový ikterus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Mentální retardace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Ztráta sluchu</a:t>
            </a:r>
          </a:p>
        </p:txBody>
      </p:sp>
      <p:pic>
        <p:nvPicPr>
          <p:cNvPr id="32779" name="Picture 11" descr="Výsledek obrázku pro erythroblastosis fetal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9850" y="3044825"/>
            <a:ext cx="2417763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4" name="TextovéPole 47"/>
          <p:cNvSpPr txBox="1">
            <a:spLocks noChangeArrowheads="1"/>
          </p:cNvSpPr>
          <p:nvPr/>
        </p:nvSpPr>
        <p:spPr bwMode="auto">
          <a:xfrm>
            <a:off x="5580063" y="6165850"/>
            <a:ext cx="175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Srdeční selháni</a:t>
            </a:r>
          </a:p>
        </p:txBody>
      </p:sp>
      <p:cxnSp>
        <p:nvCxnSpPr>
          <p:cNvPr id="49" name="Přímá spojnice se šipkou 48"/>
          <p:cNvCxnSpPr>
            <a:stCxn id="23565" idx="3"/>
            <a:endCxn id="23566" idx="1"/>
          </p:cNvCxnSpPr>
          <p:nvPr/>
        </p:nvCxnSpPr>
        <p:spPr>
          <a:xfrm flipV="1">
            <a:off x="5199063" y="6076950"/>
            <a:ext cx="400050" cy="26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ypy sráž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91440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40088" y="23813"/>
            <a:ext cx="2668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SRÁŽENÍ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86200" y="1273175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cévy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22325" y="1295400"/>
            <a:ext cx="20796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koagulační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faktory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781800" y="1273175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destičky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65413" y="23813"/>
            <a:ext cx="3817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HEMOSTÁZA</a:t>
            </a:r>
          </a:p>
        </p:txBody>
      </p:sp>
      <p:pic>
        <p:nvPicPr>
          <p:cNvPr id="25603" name="Picture 5" descr="Srážení lidské tě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59050"/>
            <a:ext cx="6011862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81000" y="854075"/>
            <a:ext cx="43481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/>
              <a:t>1. vazokonstrikce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/>
              <a:t>2. bílý trombus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/>
              <a:t>3. červený trombus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5715000" y="1098550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2"/>
                </a:solidFill>
              </a:rPr>
              <a:t>fibrinolytický systém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4648200" y="838200"/>
            <a:ext cx="8540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600" b="1">
                <a:sym typeface="Symbol" panose="05050102010706020507" pitchFamily="18" charset="2"/>
              </a:rPr>
              <a:t></a:t>
            </a:r>
            <a:endParaRPr lang="cs-CZ" altLang="cs-CZ" sz="9600" b="1"/>
          </a:p>
        </p:txBody>
      </p:sp>
      <p:pic>
        <p:nvPicPr>
          <p:cNvPr id="25607" name="Picture 10" descr="ECEA623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7628" r="2364" b="10094"/>
          <a:stretch>
            <a:fillRect/>
          </a:stretch>
        </p:blipFill>
        <p:spPr bwMode="auto">
          <a:xfrm>
            <a:off x="0" y="3502025"/>
            <a:ext cx="457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116263" y="23813"/>
            <a:ext cx="2917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DESTIČKY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" y="1281113"/>
            <a:ext cx="89916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- vznikají ve dřeni fragmentací </a:t>
            </a:r>
            <a:r>
              <a:rPr lang="cs-CZ" altLang="cs-CZ" b="1" i="1"/>
              <a:t>MEGAKARYOCYTŮ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/>
              <a:t>- bezjaderné malé disky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/>
              <a:t>- aktivovány „</a:t>
            </a:r>
            <a:r>
              <a:rPr lang="cs-CZ" altLang="cs-CZ" i="1"/>
              <a:t>von Wilebrandovým</a:t>
            </a:r>
            <a:r>
              <a:rPr lang="cs-CZ" altLang="cs-CZ"/>
              <a:t>“</a:t>
            </a:r>
            <a:r>
              <a:rPr lang="cs-CZ" altLang="cs-CZ" i="1"/>
              <a:t> </a:t>
            </a:r>
            <a:r>
              <a:rPr lang="cs-CZ" altLang="cs-CZ"/>
              <a:t>faktorem, který je 	produkovaný endoteliálními buňkami</a:t>
            </a:r>
            <a:endParaRPr lang="cs-CZ" altLang="cs-CZ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i="1"/>
              <a:t>		</a:t>
            </a:r>
            <a:r>
              <a:rPr lang="cs-CZ" altLang="cs-CZ"/>
              <a:t>přilnutí destiček na obnažený kolagen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/>
              <a:t>- produkce vazokonstrikčních látek (</a:t>
            </a:r>
            <a:r>
              <a:rPr lang="cs-CZ" altLang="cs-CZ">
                <a:solidFill>
                  <a:srgbClr val="008000"/>
                </a:solidFill>
              </a:rPr>
              <a:t>serotonin, 							     thromboxanA</a:t>
            </a:r>
            <a:r>
              <a:rPr lang="cs-CZ" altLang="cs-CZ"/>
              <a:t>)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/>
              <a:t>- thromboxan A zesiluje aktivaci destiček (</a:t>
            </a:r>
            <a:r>
              <a:rPr lang="cs-CZ" altLang="cs-CZ" i="1">
                <a:solidFill>
                  <a:srgbClr val="0000FF"/>
                </a:solidFill>
              </a:rPr>
              <a:t>blokuje 							   ASPIRIN</a:t>
            </a:r>
            <a:r>
              <a:rPr lang="cs-CZ" altLang="cs-CZ"/>
              <a:t>)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914400" y="3810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479925" y="1825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b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00025" y="128588"/>
            <a:ext cx="87852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ZÁSTAVA   KRVÁCENÍ  -  HEMOSTÁZA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716338" y="5654675"/>
            <a:ext cx="17653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i="1"/>
              <a:t>rozpustný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fibrinogen</a:t>
            </a:r>
            <a:endParaRPr lang="cs-CZ" altLang="cs-CZ" sz="2800" b="1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08800" y="5578475"/>
            <a:ext cx="19002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i="1"/>
              <a:t>nerozpustný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fibrin</a:t>
            </a:r>
            <a:endParaRPr lang="cs-CZ" altLang="cs-CZ" sz="2800" b="1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429250" y="5959475"/>
            <a:ext cx="1524000" cy="228600"/>
          </a:xfrm>
          <a:custGeom>
            <a:avLst/>
            <a:gdLst>
              <a:gd name="T0" fmla="*/ 80645000 w 21600"/>
              <a:gd name="T1" fmla="*/ 0 h 21600"/>
              <a:gd name="T2" fmla="*/ 0 w 21600"/>
              <a:gd name="T3" fmla="*/ 1209675 h 21600"/>
              <a:gd name="T4" fmla="*/ 80645000 w 21600"/>
              <a:gd name="T5" fmla="*/ 2419350 h 21600"/>
              <a:gd name="T6" fmla="*/ 107526667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00125" y="1898650"/>
            <a:ext cx="3286125" cy="164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/>
              <a:t>VNITŘNÍ SYSTÉM</a:t>
            </a:r>
            <a:endParaRPr lang="cs-CZ" altLang="cs-CZ" sz="280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poranění cévy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sz="2800"/>
              <a:t>F XII, FXI, F IX,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F VIII, F X, F IV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343525" y="1898650"/>
            <a:ext cx="3098800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/>
              <a:t>VNĚJŠÍ  SYSTÉM</a:t>
            </a:r>
            <a:endParaRPr lang="cs-CZ" altLang="cs-CZ" sz="280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/>
              <a:t>poranění tkáně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sz="2800"/>
              <a:t>F VII, F III, F IV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86000" y="4800600"/>
            <a:ext cx="19637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protrombin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481638" y="4876800"/>
            <a:ext cx="143033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trombin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4267200" y="4953000"/>
            <a:ext cx="1143000" cy="228600"/>
          </a:xfrm>
          <a:custGeom>
            <a:avLst/>
            <a:gdLst>
              <a:gd name="T0" fmla="*/ 45362813 w 21600"/>
              <a:gd name="T1" fmla="*/ 0 h 21600"/>
              <a:gd name="T2" fmla="*/ 0 w 21600"/>
              <a:gd name="T3" fmla="*/ 1209675 h 21600"/>
              <a:gd name="T4" fmla="*/ 45362813 w 21600"/>
              <a:gd name="T5" fmla="*/ 2419350 h 21600"/>
              <a:gd name="T6" fmla="*/ 60483750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479925" y="4079875"/>
            <a:ext cx="7477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 V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4876800" y="335280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667000" y="3657600"/>
            <a:ext cx="1905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800600" y="44958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81000" y="981075"/>
            <a:ext cx="508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/>
              <a:t>Bílkoviny: faktor</a:t>
            </a:r>
            <a:r>
              <a:rPr lang="cs-CZ" altLang="cs-CZ" sz="2800" i="1"/>
              <a:t> I-III, V, VII-XIII</a:t>
            </a:r>
            <a:endParaRPr lang="cs-CZ" altLang="cs-CZ" sz="2800" b="1" i="1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689725" y="981075"/>
            <a:ext cx="1601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/>
              <a:t>Ca</a:t>
            </a:r>
            <a:r>
              <a:rPr lang="cs-CZ" altLang="cs-CZ" sz="2800" b="1" i="1" baseline="30000"/>
              <a:t>2+</a:t>
            </a:r>
            <a:r>
              <a:rPr lang="cs-CZ" altLang="cs-CZ" sz="2800" b="1" i="1"/>
              <a:t>:</a:t>
            </a:r>
            <a:r>
              <a:rPr lang="cs-CZ" altLang="cs-CZ" sz="2400"/>
              <a:t> </a:t>
            </a:r>
            <a:r>
              <a:rPr lang="cs-CZ" altLang="cs-CZ" sz="2400" i="1"/>
              <a:t>F IV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479925" y="1825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b="1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98463" y="152400"/>
            <a:ext cx="838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i="1">
                <a:solidFill>
                  <a:srgbClr val="FF0000"/>
                </a:solidFill>
              </a:rPr>
              <a:t>SRÁŽENÍ  KRVE  -  HEMOKOAGULACE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49363"/>
            <a:ext cx="7918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Sérum</a:t>
            </a:r>
            <a:r>
              <a:rPr lang="cs-CZ" altLang="cs-CZ" sz="3200" b="1" i="1"/>
              <a:t> </a:t>
            </a:r>
            <a:r>
              <a:rPr lang="cs-CZ" altLang="cs-CZ" sz="3200"/>
              <a:t>- plazma bez hemokoagulačních faktorů</a:t>
            </a:r>
            <a:endParaRPr lang="cs-CZ" altLang="cs-CZ" sz="3200" b="1" i="1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3400" y="2103438"/>
            <a:ext cx="52736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u="sng"/>
              <a:t>Látky důležité pro koagulaci</a:t>
            </a:r>
            <a:r>
              <a:rPr lang="cs-CZ" altLang="cs-CZ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Vitamín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Ca</a:t>
            </a:r>
            <a:r>
              <a:rPr lang="cs-CZ" altLang="cs-CZ" baseline="30000"/>
              <a:t>2+</a:t>
            </a:r>
            <a:endParaRPr lang="cs-CZ" altLang="cs-CZ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" y="4191000"/>
            <a:ext cx="91440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38238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38238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38238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38238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38238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38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38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38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38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b="1" u="sng"/>
              <a:t>Důležité látky bránicí koagulaci</a:t>
            </a:r>
            <a:r>
              <a:rPr lang="cs-CZ" altLang="cs-CZ"/>
              <a:t>: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i="1"/>
              <a:t>Tělu vlastní</a:t>
            </a:r>
            <a:r>
              <a:rPr lang="cs-CZ" altLang="cs-CZ"/>
              <a:t> – plazmin, heparin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 i="1"/>
              <a:t>Tělu cizí</a:t>
            </a:r>
            <a:r>
              <a:rPr lang="cs-CZ" altLang="cs-CZ"/>
              <a:t> - látky </a:t>
            </a:r>
            <a:r>
              <a:rPr lang="cs-CZ" altLang="cs-CZ" i="1"/>
              <a:t>blokující</a:t>
            </a:r>
            <a:r>
              <a:rPr lang="cs-CZ" altLang="cs-CZ"/>
              <a:t> funkci vitamínu K(Warfarin)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cs-CZ" altLang="cs-CZ"/>
              <a:t>	- látky </a:t>
            </a:r>
            <a:r>
              <a:rPr lang="cs-CZ" altLang="cs-CZ" i="1"/>
              <a:t>vyvazující</a:t>
            </a:r>
            <a:r>
              <a:rPr lang="cs-CZ" altLang="cs-CZ"/>
              <a:t> Ca</a:t>
            </a:r>
            <a:r>
              <a:rPr lang="cs-CZ" altLang="cs-CZ" baseline="30000"/>
              <a:t>2+</a:t>
            </a:r>
            <a:r>
              <a:rPr lang="cs-CZ" altLang="cs-CZ"/>
              <a:t> (pouze ve zkumavce)</a:t>
            </a:r>
            <a:endParaRPr lang="cs-CZ" altLang="cs-CZ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hibice sráž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5863"/>
            <a:ext cx="83058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84350" y="23813"/>
            <a:ext cx="558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INHIBICE  SRÁŽENÍ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08338" y="0"/>
            <a:ext cx="2728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IMUNITA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4931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cs-CZ" altLang="cs-CZ" sz="3600" b="1"/>
              <a:t> obrana organismu proti napadení škodlivých činitelů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cs-CZ" altLang="cs-CZ" sz="3600" b="1"/>
              <a:t> odstraňování nefunkčních nebo 			poškozených buněk organismu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cs-CZ" altLang="cs-CZ" sz="3600" b="1"/>
              <a:t> dozor nad odstraňováním heterologních 		(např. nádorových) buněk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521200"/>
            <a:ext cx="35258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VROZENÁ </a:t>
            </a:r>
            <a:r>
              <a:rPr lang="cs-CZ" altLang="cs-CZ" sz="4400"/>
              <a:t>(nespecifická)</a:t>
            </a:r>
            <a:endParaRPr lang="cs-CZ" altLang="cs-CZ" sz="4400" b="1"/>
          </a:p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BUNĚČNÁ</a:t>
            </a:r>
            <a:endParaRPr lang="cs-CZ" altLang="cs-CZ" sz="4400" b="1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076700" y="3870325"/>
            <a:ext cx="952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1000" b="1"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97463" y="4419600"/>
            <a:ext cx="3894137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cs-CZ" altLang="cs-CZ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ZÍSKANÁ </a:t>
            </a:r>
            <a:r>
              <a:rPr lang="cs-CZ" altLang="cs-CZ" sz="4400"/>
              <a:t>(specifická)</a:t>
            </a:r>
            <a:endParaRPr lang="cs-CZ" altLang="cs-CZ" sz="4400" b="1"/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HUMORÁLNÍ</a:t>
            </a:r>
            <a:endParaRPr lang="cs-CZ" altLang="cs-CZ" sz="4400" b="1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076700" y="5029200"/>
            <a:ext cx="952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1000" b="1">
                <a:sym typeface="Symbol" panose="05050102010706020507" pitchFamily="18" charset="2"/>
              </a:rPr>
              <a:t>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8392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altLang="cs-CZ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IMUNOGEN</a:t>
            </a:r>
            <a:r>
              <a:rPr lang="cs-CZ" altLang="cs-CZ" sz="2800"/>
              <a:t> - molekulární nebo nadmolekulární struktura, která může u příjemce vyvolat imunitní odpověď</a:t>
            </a:r>
          </a:p>
          <a:p>
            <a:pPr algn="just" eaLnBrk="1" hangingPunct="1">
              <a:spcBef>
                <a:spcPct val="45000"/>
              </a:spcBef>
              <a:defRPr/>
            </a:pPr>
            <a:r>
              <a:rPr lang="cs-CZ" altLang="cs-CZ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ANTIGEN</a:t>
            </a:r>
            <a:r>
              <a:rPr lang="cs-CZ" altLang="cs-CZ" sz="2800"/>
              <a:t> - schopnost molekuly reagovat s produkty získané imunity - s </a:t>
            </a:r>
            <a:r>
              <a:rPr lang="cs-CZ" altLang="cs-CZ" sz="2800" i="1"/>
              <a:t>protilátkami</a:t>
            </a:r>
            <a:r>
              <a:rPr lang="cs-CZ" altLang="cs-CZ" sz="2800"/>
              <a:t>, </a:t>
            </a:r>
          </a:p>
          <a:p>
            <a:pPr algn="just" eaLnBrk="1" hangingPunct="1">
              <a:defRPr/>
            </a:pPr>
            <a:r>
              <a:rPr lang="cs-CZ" altLang="cs-CZ" sz="2800"/>
              <a:t>- sloučeniny mohou reagovat s protilátkami, ale nemusí vyvolat imunitní odpověď</a:t>
            </a:r>
          </a:p>
          <a:p>
            <a:pPr algn="just" eaLnBrk="1" hangingPunct="1">
              <a:defRPr/>
            </a:pPr>
            <a:r>
              <a:rPr lang="cs-CZ" altLang="cs-CZ" sz="2800"/>
              <a:t>- všechny imunogeny jsou antigeny, ale ne všechny antigeny jsou imunogeny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492500" y="252413"/>
            <a:ext cx="2170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POJMY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2400" y="5283200"/>
            <a:ext cx="88058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65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65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65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65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8651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8651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8651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8651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8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xenogenní antigen</a:t>
            </a:r>
            <a:r>
              <a:rPr lang="cs-CZ" altLang="cs-CZ" sz="2800" smtClean="0"/>
              <a:t> - druhová rozdílnost</a:t>
            </a:r>
          </a:p>
          <a:p>
            <a:pPr eaLnBrk="1" hangingPunct="1">
              <a:defRPr/>
            </a:pPr>
            <a:r>
              <a:rPr lang="cs-CZ" altLang="cs-CZ" sz="28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alogenní antigen</a:t>
            </a:r>
            <a:r>
              <a:rPr lang="cs-CZ" altLang="cs-CZ" sz="2800" smtClean="0"/>
              <a:t> - rozdílnost mezi jedinci téhož druhu</a:t>
            </a:r>
          </a:p>
          <a:p>
            <a:pPr eaLnBrk="1" hangingPunct="1">
              <a:defRPr/>
            </a:pPr>
            <a:r>
              <a:rPr lang="cs-CZ" altLang="cs-CZ" sz="28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isogenní antigen</a:t>
            </a:r>
            <a:r>
              <a:rPr lang="cs-CZ" altLang="cs-CZ" sz="2800" smtClean="0"/>
              <a:t> - geny identických jednovaječných dvojčat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3602038" y="161925"/>
            <a:ext cx="19446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KREV</a:t>
            </a:r>
            <a:endParaRPr lang="cs-CZ" altLang="cs-CZ" sz="3600" b="1"/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3810000" y="1219200"/>
            <a:ext cx="5715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74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5188" indent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4000" b="1" i="1" smtClean="0">
                <a:solidFill>
                  <a:srgbClr val="FF0000"/>
                </a:solidFill>
              </a:rPr>
              <a:t>krevní plazma</a:t>
            </a:r>
            <a:endParaRPr lang="cs-CZ" altLang="cs-CZ" sz="4000" b="1" i="1" smtClean="0"/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cs-CZ" alt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Anorganické látky</a:t>
            </a:r>
            <a:r>
              <a:rPr lang="cs-CZ" altLang="cs-CZ" sz="4000" smtClean="0"/>
              <a:t> </a:t>
            </a:r>
          </a:p>
          <a:p>
            <a:pPr lvl="1" eaLnBrk="1" hangingPunct="1">
              <a:lnSpc>
                <a:spcPct val="135000"/>
              </a:lnSpc>
              <a:buFontTx/>
              <a:buChar char="•"/>
              <a:defRPr/>
            </a:pPr>
            <a:r>
              <a:rPr lang="cs-CZ" alt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Organické látky</a:t>
            </a:r>
            <a:endParaRPr lang="cs-CZ" altLang="cs-CZ" sz="4000" smtClean="0"/>
          </a:p>
        </p:txBody>
      </p:sp>
      <p:sp>
        <p:nvSpPr>
          <p:cNvPr id="5124" name="Text Box 1031"/>
          <p:cNvSpPr txBox="1">
            <a:spLocks noChangeArrowheads="1"/>
          </p:cNvSpPr>
          <p:nvPr/>
        </p:nvSpPr>
        <p:spPr bwMode="auto">
          <a:xfrm>
            <a:off x="3581400" y="4949825"/>
            <a:ext cx="4275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4000" b="1" i="1">
                <a:solidFill>
                  <a:srgbClr val="FF0000"/>
                </a:solidFill>
              </a:rPr>
              <a:t>formované krevní elementy</a:t>
            </a:r>
            <a:endParaRPr lang="en-US" altLang="cs-CZ" sz="40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1143000"/>
            <a:ext cx="914400" cy="3200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3400" y="1143000"/>
            <a:ext cx="9144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33400" y="4572000"/>
            <a:ext cx="914400" cy="1752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09800" y="3657600"/>
            <a:ext cx="990600" cy="2667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09800" y="1905000"/>
            <a:ext cx="990600" cy="1752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209800" y="152400"/>
            <a:ext cx="990600" cy="1752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 rot="-5400000">
            <a:off x="1470819" y="804069"/>
            <a:ext cx="18478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700"/>
              <a:t>KLADNÉ  IONTY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 rot="-5400000">
            <a:off x="1453356" y="2640807"/>
            <a:ext cx="184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ZÁPORNÉ  IONTY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76513" y="276225"/>
            <a:ext cx="6238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</a:p>
          <a:p>
            <a:pPr eaLnBrk="1" hangingPunct="1">
              <a:defRPr/>
            </a:pPr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Ca</a:t>
            </a:r>
          </a:p>
          <a:p>
            <a:pPr eaLnBrk="1" hangingPunct="1">
              <a:defRPr/>
            </a:pPr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</a:p>
          <a:p>
            <a:pPr eaLnBrk="1" hangingPunct="1">
              <a:defRPr/>
            </a:pPr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Mg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438400" y="2182813"/>
            <a:ext cx="844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</a:p>
          <a:p>
            <a:pPr eaLnBrk="1" hangingPunct="1"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HCO</a:t>
            </a:r>
            <a:r>
              <a:rPr lang="cs-CZ" altLang="cs-CZ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cs-CZ" altLang="cs-CZ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  <a:p>
            <a:pPr eaLnBrk="1" hangingPunct="1"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cs-CZ" altLang="cs-CZ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cs-CZ" altLang="cs-CZ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 rot="-5400000">
            <a:off x="1289844" y="4579144"/>
            <a:ext cx="26812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Albuminy, globuliny, fibrinogen, lipidy,glukóza, aminokyseliny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 rot="16200000">
            <a:off x="-609600" y="2282825"/>
            <a:ext cx="32448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PLAZMA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93%vody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7%rozpuštěných pevných látek</a:t>
            </a:r>
            <a:endParaRPr lang="cs-CZ" alt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7200" y="4305300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Bílé krvinky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 rot="-5400000">
            <a:off x="200819" y="5128419"/>
            <a:ext cx="163036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</a:rPr>
              <a:t>Červené krvinky</a:t>
            </a:r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1447800" y="152400"/>
            <a:ext cx="762000" cy="1981200"/>
          </a:xfrm>
          <a:custGeom>
            <a:avLst/>
            <a:gdLst>
              <a:gd name="T0" fmla="*/ 0 w 480"/>
              <a:gd name="T1" fmla="*/ 1572577500 h 1248"/>
              <a:gd name="T2" fmla="*/ 1209675000 w 480"/>
              <a:gd name="T3" fmla="*/ 0 h 1248"/>
              <a:gd name="T4" fmla="*/ 1209675000 w 480"/>
              <a:gd name="T5" fmla="*/ 2147483646 h 1248"/>
              <a:gd name="T6" fmla="*/ 0 w 480"/>
              <a:gd name="T7" fmla="*/ 2147483646 h 1248"/>
              <a:gd name="T8" fmla="*/ 0 w 480"/>
              <a:gd name="T9" fmla="*/ 157257750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1248">
                <a:moveTo>
                  <a:pt x="0" y="624"/>
                </a:moveTo>
                <a:lnTo>
                  <a:pt x="480" y="0"/>
                </a:lnTo>
                <a:lnTo>
                  <a:pt x="480" y="1104"/>
                </a:lnTo>
                <a:lnTo>
                  <a:pt x="0" y="1248"/>
                </a:lnTo>
                <a:lnTo>
                  <a:pt x="0" y="62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>
            <a:off x="1447800" y="1905000"/>
            <a:ext cx="762000" cy="1752600"/>
          </a:xfrm>
          <a:custGeom>
            <a:avLst/>
            <a:gdLst>
              <a:gd name="T0" fmla="*/ 0 w 480"/>
              <a:gd name="T1" fmla="*/ 362902500 h 1104"/>
              <a:gd name="T2" fmla="*/ 1209675000 w 480"/>
              <a:gd name="T3" fmla="*/ 0 h 1104"/>
              <a:gd name="T4" fmla="*/ 1209675000 w 480"/>
              <a:gd name="T5" fmla="*/ 2147483646 h 1104"/>
              <a:gd name="T6" fmla="*/ 0 w 480"/>
              <a:gd name="T7" fmla="*/ 2056447500 h 1104"/>
              <a:gd name="T8" fmla="*/ 0 w 480"/>
              <a:gd name="T9" fmla="*/ 36290250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1104">
                <a:moveTo>
                  <a:pt x="0" y="144"/>
                </a:moveTo>
                <a:lnTo>
                  <a:pt x="480" y="0"/>
                </a:lnTo>
                <a:lnTo>
                  <a:pt x="480" y="1104"/>
                </a:lnTo>
                <a:lnTo>
                  <a:pt x="0" y="816"/>
                </a:lnTo>
                <a:lnTo>
                  <a:pt x="0" y="144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1447800" y="3200400"/>
            <a:ext cx="762000" cy="3124200"/>
          </a:xfrm>
          <a:custGeom>
            <a:avLst/>
            <a:gdLst>
              <a:gd name="T0" fmla="*/ 0 w 480"/>
              <a:gd name="T1" fmla="*/ 0 h 1968"/>
              <a:gd name="T2" fmla="*/ 1209675000 w 480"/>
              <a:gd name="T3" fmla="*/ 725805000 h 1968"/>
              <a:gd name="T4" fmla="*/ 1209675000 w 480"/>
              <a:gd name="T5" fmla="*/ 2147483646 h 1968"/>
              <a:gd name="T6" fmla="*/ 0 w 480"/>
              <a:gd name="T7" fmla="*/ 1814512500 h 1968"/>
              <a:gd name="T8" fmla="*/ 0 w 480"/>
              <a:gd name="T9" fmla="*/ 0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1968">
                <a:moveTo>
                  <a:pt x="0" y="0"/>
                </a:moveTo>
                <a:lnTo>
                  <a:pt x="480" y="288"/>
                </a:lnTo>
                <a:lnTo>
                  <a:pt x="480" y="1968"/>
                </a:lnTo>
                <a:lnTo>
                  <a:pt x="0" y="720"/>
                </a:lnTo>
                <a:lnTo>
                  <a:pt x="0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1414463"/>
            <a:ext cx="8686800" cy="38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altLang="cs-CZ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IMUNOGENICITA</a:t>
            </a:r>
            <a:r>
              <a:rPr lang="cs-CZ" altLang="cs-CZ" sz="2800"/>
              <a:t> - vlastnost látky vpravené do organismu vyvolat imunitní odpověď</a:t>
            </a:r>
            <a:endParaRPr lang="cs-CZ" altLang="cs-CZ" sz="3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spcBef>
                <a:spcPct val="45000"/>
              </a:spcBef>
              <a:defRPr/>
            </a:pPr>
            <a:r>
              <a:rPr lang="cs-CZ" altLang="cs-CZ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HAPTEN</a:t>
            </a:r>
            <a:r>
              <a:rPr lang="cs-CZ" altLang="cs-CZ" sz="2800"/>
              <a:t> - nízkomolekulární látka sama o sobě může vyvolat imunitní odpověď až po navázaní na jinou větší molekulu</a:t>
            </a:r>
          </a:p>
          <a:p>
            <a:pPr algn="just" eaLnBrk="1" hangingPunct="1">
              <a:spcBef>
                <a:spcPct val="45000"/>
              </a:spcBef>
              <a:defRPr/>
            </a:pPr>
            <a:r>
              <a:rPr lang="cs-CZ" altLang="cs-CZ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EPITOP</a:t>
            </a:r>
            <a:r>
              <a:rPr lang="cs-CZ" altLang="cs-CZ" sz="2800"/>
              <a:t> - část molekuly, která se váže na protilátku</a:t>
            </a:r>
          </a:p>
          <a:p>
            <a:pPr algn="just" eaLnBrk="1" hangingPunct="1">
              <a:spcBef>
                <a:spcPct val="45000"/>
              </a:spcBef>
              <a:defRPr/>
            </a:pPr>
            <a:r>
              <a:rPr lang="cs-CZ" altLang="cs-CZ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ADJUVANS</a:t>
            </a:r>
            <a:r>
              <a:rPr lang="cs-CZ" altLang="cs-CZ" sz="2800"/>
              <a:t> - látka zesilující imunitní odpověď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492500" y="252413"/>
            <a:ext cx="2170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POJMY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58850" y="125413"/>
            <a:ext cx="7259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000" b="1" i="1">
                <a:solidFill>
                  <a:srgbClr val="FF0000"/>
                </a:solidFill>
              </a:rPr>
              <a:t>BÍLÉ  KRVINKY - LEUKOCYTY</a:t>
            </a:r>
            <a:endParaRPr lang="en-US" altLang="cs-CZ" sz="4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05000" y="1220788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810250" y="1219200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15081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neutrofil</a:t>
            </a:r>
            <a:endParaRPr lang="en-US" altLang="cs-CZ" sz="2800" b="1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286000" y="2209800"/>
            <a:ext cx="12112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bazofil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962400" y="2209800"/>
            <a:ext cx="14668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eozinofil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219200" y="16764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2743200" y="1676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2819400" y="1676400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6400800" y="16764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934200" y="16764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810000" y="5456238"/>
            <a:ext cx="1524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lymfocyt </a:t>
            </a:r>
            <a:r>
              <a:rPr lang="cs-CZ" altLang="cs-CZ" b="1"/>
              <a:t>T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638800" y="5456238"/>
            <a:ext cx="1447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lymfocyt </a:t>
            </a:r>
            <a:r>
              <a:rPr lang="cs-CZ" altLang="cs-CZ" b="1"/>
              <a:t>B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315200" y="5456238"/>
            <a:ext cx="1600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lymfocyt </a:t>
            </a:r>
            <a:r>
              <a:rPr lang="cs-CZ" altLang="cs-CZ" b="1"/>
              <a:t>NK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6248400" y="4191000"/>
            <a:ext cx="152400" cy="128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4572000" y="4191000"/>
            <a:ext cx="1828800" cy="1204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6400800" y="4191000"/>
            <a:ext cx="1676400" cy="128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3811" name="Picture 19" descr="bazofil Lidské tě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0650"/>
            <a:ext cx="14478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eozinofil Lidské tě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33663"/>
            <a:ext cx="15382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lymfocyt Lidské tě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790825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 descr="monocyt Lidské tě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/>
          <a:stretch>
            <a:fillRect/>
          </a:stretch>
        </p:blipFill>
        <p:spPr bwMode="auto">
          <a:xfrm>
            <a:off x="7162800" y="2514600"/>
            <a:ext cx="1905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 descr="neutrpfil Lidské tě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8425"/>
            <a:ext cx="15382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7467600" y="2205038"/>
            <a:ext cx="14890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monocyt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638800" y="2209800"/>
            <a:ext cx="15081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lymfocyt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 HISTOKOMPATIBILNÍ  KOMPLEX  (HLA)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8392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600">
                <a:solidFill>
                  <a:srgbClr val="000099"/>
                </a:solidFill>
              </a:rPr>
              <a:t>K úspěšné činnosti imunitního systému musí být tento systém schopný odlišit „</a:t>
            </a:r>
            <a:r>
              <a:rPr lang="cs-CZ" altLang="cs-CZ" sz="2600" b="1" i="1">
                <a:solidFill>
                  <a:srgbClr val="000099"/>
                </a:solidFill>
              </a:rPr>
              <a:t>cizí</a:t>
            </a:r>
            <a:r>
              <a:rPr lang="cs-CZ" altLang="cs-CZ" sz="2600">
                <a:solidFill>
                  <a:srgbClr val="000099"/>
                </a:solidFill>
              </a:rPr>
              <a:t>“ od „</a:t>
            </a:r>
            <a:r>
              <a:rPr lang="cs-CZ" altLang="cs-CZ" sz="2600" b="1" i="1">
                <a:solidFill>
                  <a:srgbClr val="000099"/>
                </a:solidFill>
              </a:rPr>
              <a:t>vlastního</a:t>
            </a:r>
            <a:r>
              <a:rPr lang="cs-CZ" altLang="cs-CZ" sz="2600">
                <a:solidFill>
                  <a:srgbClr val="000099"/>
                </a:solidFill>
              </a:rPr>
              <a:t>“. Toto rozlišení je dosáhnuto prostřednictvím  molekul MHC v membráně buněk.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38125" y="2505075"/>
            <a:ext cx="8677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85000"/>
              </a:lnSpc>
              <a:defRPr/>
            </a:pPr>
            <a:r>
              <a:rPr lang="cs-CZ" altLang="cs-CZ" sz="2800" b="1" smtClean="0">
                <a:solidFill>
                  <a:srgbClr val="CC0000"/>
                </a:solidFill>
              </a:rPr>
              <a:t>I. třída</a:t>
            </a:r>
            <a:r>
              <a:rPr lang="cs-CZ" altLang="cs-CZ" sz="2600" smtClean="0"/>
              <a:t> - přítomný na všech jaderných buňkách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altLang="cs-CZ" sz="2600" smtClean="0"/>
              <a:t>	- předkládá „cizí“ molekulu (virovou, nádorovou) 		    	</a:t>
            </a:r>
            <a:r>
              <a:rPr lang="cs-CZ" altLang="cs-CZ" sz="2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cytotoxickým T lymfocytům</a:t>
            </a:r>
            <a:endParaRPr lang="cs-CZ" altLang="cs-CZ" sz="2600" smtClean="0"/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altLang="cs-CZ" sz="2600" smtClean="0"/>
              <a:t>	- při transplantaci je molekula I.třídy na buňkách 			darovaných orgánů přímo rozpoznána leukocyty 			příjemce </a:t>
            </a:r>
            <a:r>
              <a:rPr lang="cs-CZ" altLang="cs-CZ" sz="2600" smtClean="0">
                <a:sym typeface="Symbol" panose="05050102010706020507" pitchFamily="18" charset="2"/>
              </a:rPr>
              <a:t></a:t>
            </a:r>
            <a:r>
              <a:rPr lang="cs-CZ" altLang="cs-CZ" sz="2600" smtClean="0"/>
              <a:t> </a:t>
            </a:r>
            <a:r>
              <a:rPr lang="cs-CZ" altLang="cs-CZ" sz="2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odhojení štěpu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altLang="cs-CZ" sz="2800" b="1" smtClean="0">
                <a:solidFill>
                  <a:srgbClr val="CC0000"/>
                </a:solidFill>
              </a:rPr>
              <a:t>II. třída</a:t>
            </a:r>
            <a:r>
              <a:rPr lang="cs-CZ" altLang="cs-CZ" sz="2600" smtClean="0"/>
              <a:t> - prezentují pouze lymfocyty B, makrofágy; po 		aktivaci buňky T, buňky štítné žlázy, endotelové buňky 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altLang="cs-CZ" sz="2600" smtClean="0"/>
              <a:t>	- předkládá cizí molekuly </a:t>
            </a:r>
            <a:r>
              <a:rPr lang="cs-CZ" altLang="cs-CZ" sz="2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pomocným buňkám T</a:t>
            </a:r>
          </a:p>
          <a:p>
            <a:pPr algn="just" eaLnBrk="1" hangingPunct="1">
              <a:lnSpc>
                <a:spcPct val="85000"/>
              </a:lnSpc>
              <a:defRPr/>
            </a:pPr>
            <a:r>
              <a:rPr lang="cs-CZ" altLang="cs-CZ" sz="2600" smtClean="0"/>
              <a:t>	- při transplantaci kostní dřeně vyvolají molekuly II.třídy s 	navázanými neznámými bílkovinami na buňkách příjemce 	odpověď leukocytů dárce </a:t>
            </a:r>
            <a:r>
              <a:rPr lang="cs-CZ" altLang="cs-CZ" sz="2600" smtClean="0">
                <a:sym typeface="Symbol" panose="05050102010706020507" pitchFamily="18" charset="2"/>
              </a:rPr>
              <a:t> </a:t>
            </a:r>
            <a:r>
              <a:rPr lang="cs-CZ" altLang="cs-CZ" sz="2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reakce štěpu proti hostiteli</a:t>
            </a:r>
            <a:endParaRPr lang="cs-CZ" altLang="cs-CZ" sz="260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rystal struktura HLA I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00225"/>
            <a:ext cx="34956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HLA I svrchu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84263"/>
            <a:ext cx="4310063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LA II svrchu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356100" y="3868738"/>
            <a:ext cx="47672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-127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 HISTOKOMPATIBILNÍ  KOMPLEX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47675" y="1316038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HLA  I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433888" y="112395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HLA  I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427538" y="3789363"/>
            <a:ext cx="114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HLA  II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77950" y="304800"/>
            <a:ext cx="6407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/>
              <a:t>LYMFOIDNÍ   ORGÁNY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1125" y="1371600"/>
            <a:ext cx="90328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Brzlík (thymus)</a:t>
            </a:r>
            <a:r>
              <a:rPr lang="cs-CZ" altLang="cs-CZ" sz="2800"/>
              <a:t> - neúčastní se imunitních reakcí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- poskytuje prostředí  pro zrání T buněk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Fabriciova burza a její ekvivalenty u savců</a:t>
            </a:r>
            <a:r>
              <a:rPr lang="cs-CZ" altLang="cs-CZ" sz="2800"/>
              <a:t> (střevní lymfoidní tkáně, apendix) - vznik a zrání B buněk (u člověka v kostní dřeni)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Lymfatické uzliny</a:t>
            </a:r>
            <a:r>
              <a:rPr lang="cs-CZ" altLang="cs-CZ" sz="2800"/>
              <a:t> -  filtr pro cizorodé částice a tkáňové zbytky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Slezina</a:t>
            </a:r>
            <a:endParaRPr lang="cs-CZ" altLang="cs-CZ" sz="2800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Lymfoidní tkáň asociována se sliznicemi</a:t>
            </a:r>
            <a:r>
              <a:rPr lang="cs-CZ" altLang="cs-CZ" sz="2800"/>
              <a:t> - difúzní lymfoidní tkáně slizničních povrchů (trávicí trakt, dýchací systém, ledvinový systém)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Mandle (tonsily) -</a:t>
            </a:r>
            <a:r>
              <a:rPr lang="cs-CZ" altLang="cs-CZ" sz="2800"/>
              <a:t> umístěny v místě s největším kontaktem antigenů, hluboké krypty usnadňují zachycení cizích částic, odkud jsou transportovány do lymfoidních folikulů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6038" y="92075"/>
            <a:ext cx="90535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VROZENÁ  (NESPECIFICKÁ)   IMUNITA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3825" y="762000"/>
            <a:ext cx="90201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cs-CZ" altLang="cs-CZ"/>
              <a:t>- schopnost normálního živočicha přebývat v prostředí bez poškození vyplývajícího z infekce určitými mikroorganismy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cs-CZ" altLang="cs-CZ"/>
              <a:t>- není vázaná na předchozí individuální zkušenost s patogenními mikroorganismy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93725" y="3179763"/>
            <a:ext cx="294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BUNĚČNÁ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932363" y="3214688"/>
            <a:ext cx="378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HUMORÁLNÍ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2400" y="4114800"/>
            <a:ext cx="50228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74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74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74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74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74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74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74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74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74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MONOCYTY </a:t>
            </a:r>
            <a:r>
              <a:rPr lang="en-US" altLang="cs-CZ" sz="2800" b="1"/>
              <a:t>/ </a:t>
            </a:r>
            <a:r>
              <a:rPr lang="cs-CZ" altLang="cs-CZ" sz="2800" b="1"/>
              <a:t>MAKROFÁGY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GRANULOCYTY</a:t>
            </a: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	-fagocytóza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NK  BUŇKY</a:t>
            </a: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	- přirozená toxicita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62575" y="4114800"/>
            <a:ext cx="34766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90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90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90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90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90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90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KOMPLEMENT</a:t>
            </a: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	-alternativní cesta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LEKTINY</a:t>
            </a: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	-C reaktivní 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INTERLEUKINY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INTERFERONY</a:t>
            </a:r>
            <a:endParaRPr lang="cs-CZ" altLang="cs-CZ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6038" y="92075"/>
            <a:ext cx="905351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VROZENÁ  (NESPECIFICKÁ)   IMUNITA</a:t>
            </a:r>
            <a:endParaRPr lang="cs-CZ" altLang="cs-CZ" sz="38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altLang="cs-CZ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KOŽNÍ  A  SLIZNIČNÍ  BARIÉRY</a:t>
            </a:r>
            <a:endParaRPr lang="cs-CZ" altLang="cs-CZ" sz="38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8392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KŮŽE</a:t>
            </a:r>
            <a:r>
              <a:rPr lang="cs-CZ" altLang="cs-CZ" sz="2600"/>
              <a:t> - suchá, obsahuje baktericidní látky z potu a mazu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osídlení „cizími“ baktériemi je znesnadněno přítomností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  „vlastních“, symbiotických, baktérií (mikroflóra)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TRÁVICÍ TRAKT</a:t>
            </a:r>
            <a:endParaRPr lang="cs-CZ" altLang="cs-CZ" sz="2600"/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defRPr/>
            </a:pPr>
            <a:r>
              <a:rPr lang="cs-CZ" altLang="cs-CZ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dutina ústní</a:t>
            </a:r>
            <a:r>
              <a:rPr lang="cs-CZ" altLang="cs-CZ" sz="2600"/>
              <a:t> - odlučování povrchových epiteliálních buněk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přítomnost  </a:t>
            </a:r>
            <a:r>
              <a:rPr lang="cs-CZ" altLang="cs-CZ" sz="2600" i="1"/>
              <a:t>baktericidních</a:t>
            </a:r>
            <a:r>
              <a:rPr lang="cs-CZ" altLang="cs-CZ" sz="2600"/>
              <a:t> (baktérie zabíjející) látek ve 	slinách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defRPr/>
            </a:pPr>
            <a:r>
              <a:rPr lang="cs-CZ" altLang="cs-CZ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žaludek</a:t>
            </a:r>
            <a:r>
              <a:rPr lang="cs-CZ" altLang="cs-CZ" sz="2600"/>
              <a:t> - přítomnost kyseliny chlorovodíkové (HCl)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defRPr/>
            </a:pPr>
            <a:r>
              <a:rPr lang="cs-CZ" altLang="cs-CZ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střevo </a:t>
            </a:r>
            <a:r>
              <a:rPr lang="cs-CZ" altLang="cs-CZ" sz="2600"/>
              <a:t>	- působí žlučové kyseliny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hlen na střevní sliznici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normální střevní mikroflóra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rychle se obnovující střevní sliznice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podslizniční fagocyty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defRPr/>
            </a:pPr>
            <a:r>
              <a:rPr lang="cs-CZ" altLang="cs-CZ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reflexy</a:t>
            </a:r>
            <a:r>
              <a:rPr lang="cs-CZ" altLang="cs-CZ" sz="2600"/>
              <a:t> - zvracení, průjmy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038" y="92075"/>
            <a:ext cx="905351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VROZENÁ  (NESPECIFICKÁ)   IMUNITA</a:t>
            </a:r>
            <a:endParaRPr lang="cs-CZ" altLang="cs-CZ" sz="38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altLang="cs-CZ" sz="3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KOŽNÍ  A  SLIZNIČNÍ  BARIÉRY</a:t>
            </a:r>
            <a:endParaRPr lang="cs-CZ" altLang="cs-CZ" sz="38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8392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DÝCHACÍ SYSTÉM</a:t>
            </a:r>
            <a:r>
              <a:rPr lang="cs-CZ" altLang="cs-CZ" sz="2600"/>
              <a:t> - řasinkový epitel odnáší hlen se 		zachycenými baktériemi a nečistotami do hltanu, 		následuje spolknutí a zničení HCl v žaludku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v hlenu jsou přítomny protilátky a inhibitory virů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defRPr/>
            </a:pPr>
            <a:r>
              <a:rPr lang="cs-CZ" altLang="cs-CZ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reflexy</a:t>
            </a:r>
            <a:r>
              <a:rPr lang="cs-CZ" altLang="cs-CZ" sz="2600"/>
              <a:t> - kýchání, kašel, bronchokonstrikce (zúžení bronchů)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MOČOVÉ  CESTY</a:t>
            </a:r>
            <a:r>
              <a:rPr lang="cs-CZ" altLang="cs-CZ" sz="2600"/>
              <a:t>- rychlý proud moči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		- hleny a lehce kyselé sekrety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defRPr/>
            </a:pPr>
            <a:r>
              <a:rPr lang="cs-CZ" altLang="cs-CZ" sz="2600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pochva ženy</a:t>
            </a:r>
            <a:r>
              <a:rPr lang="cs-CZ" altLang="cs-CZ" sz="2600"/>
              <a:t> - </a:t>
            </a:r>
            <a:r>
              <a:rPr lang="cs-CZ" altLang="cs-CZ" sz="2600" i="1"/>
              <a:t>„Döderleinův“ laktobacil </a:t>
            </a:r>
            <a:r>
              <a:rPr lang="cs-CZ" altLang="cs-CZ" sz="2600"/>
              <a:t>- vytváří kyselinu 		mléčnou, která brání množení jiných baktérií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OKO</a:t>
            </a:r>
            <a:r>
              <a:rPr lang="cs-CZ" altLang="cs-CZ" sz="2600"/>
              <a:t> - mrkání a omývání slzami (baktericidní látky)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cs-CZ" altLang="cs-CZ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ANATOMICKÉ  STRUKTURY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cs-CZ" altLang="cs-CZ" sz="2600"/>
              <a:t>- druhotně vznikající opouzdření ložisek zánětu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- krevně-orgánové bariéry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47650" y="577850"/>
            <a:ext cx="661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MONOCYTY A MAKROFÁGY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1641475"/>
            <a:ext cx="88392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Soubor buněk rozprostřených v celém organismu nadaných schopností fagocytózy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C0000"/>
                </a:solidFill>
              </a:rPr>
              <a:t>MONOCYTY</a:t>
            </a:r>
            <a:r>
              <a:rPr lang="cs-CZ" altLang="cs-CZ" sz="2800"/>
              <a:t>- několik hodin cirkulují v krvi a pak vycestovávají do tkání, kde se z nich stávají </a:t>
            </a:r>
            <a:r>
              <a:rPr lang="cs-CZ" altLang="cs-CZ" sz="2800" b="1">
                <a:solidFill>
                  <a:srgbClr val="CC0000"/>
                </a:solidFill>
              </a:rPr>
              <a:t>MAKROFÁGY</a:t>
            </a:r>
            <a:r>
              <a:rPr lang="cs-CZ" altLang="cs-CZ" sz="2800"/>
              <a:t> (histiocyty ve vazivu, alveolární makrofágy, mikroglie v mozku, fixní makrofáy v lymfatickém systému a ve slezině),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- schopny specificky (s pomocí protilátek) i nespecificky rozpoznat a pohltit baktérii, rozložit ji a její antigeny prezentovat na svém povrchu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31800" y="457200"/>
            <a:ext cx="8483600" cy="59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LYMFOCYTY  NK - přirození zabíječi</a:t>
            </a:r>
            <a:endParaRPr lang="cs-CZ" altLang="cs-CZ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/>
              <a:t>- </a:t>
            </a:r>
            <a:r>
              <a:rPr lang="cs-CZ" altLang="cs-CZ" sz="2600"/>
              <a:t>obrana proti virovým infekcím a nádorovým buňkám bez potřeby rozeznat HLA na cílové buňce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- nemají antigenní specifitu, nemají imunologickou paměť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- zabíječská aktivita je aktivována  interleukiny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- snadno zabíjí buňky „</a:t>
            </a:r>
            <a:r>
              <a:rPr lang="cs-CZ" altLang="cs-CZ" sz="2600" i="1"/>
              <a:t>ochuceny</a:t>
            </a:r>
            <a:r>
              <a:rPr lang="cs-CZ" altLang="cs-CZ" sz="2600"/>
              <a:t>“ protilátkou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defRPr/>
            </a:pPr>
            <a:r>
              <a:rPr lang="cs-CZ" altLang="cs-CZ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NEUTROFILY- mikrofágy</a:t>
            </a:r>
            <a:endParaRPr lang="cs-CZ" altLang="cs-CZ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- obrana těla proti pronikajícím  mikroorganismům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- v cytoplazmatických granulách jsou obsaženy trávicí enzymy (nitrobuněčné nebo mimobuněčné usmrcování a trávení mikroorganismů)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defRPr/>
            </a:pPr>
            <a:r>
              <a:rPr lang="cs-CZ" altLang="cs-CZ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BAZOFILY</a:t>
            </a:r>
            <a:r>
              <a:rPr lang="cs-CZ" altLang="cs-CZ"/>
              <a:t> - </a:t>
            </a:r>
            <a:r>
              <a:rPr lang="cs-CZ" altLang="cs-CZ" sz="2600"/>
              <a:t>v granulech je obsažen </a:t>
            </a:r>
            <a:r>
              <a:rPr lang="cs-CZ" altLang="cs-CZ" sz="2600" i="1"/>
              <a:t>histamin</a:t>
            </a:r>
            <a:endParaRPr lang="cs-CZ" altLang="cs-CZ" sz="2600"/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defRPr/>
            </a:pPr>
            <a:r>
              <a:rPr lang="cs-CZ" altLang="cs-CZ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EOZINOFILY</a:t>
            </a:r>
            <a:r>
              <a:rPr lang="cs-CZ" altLang="cs-CZ"/>
              <a:t> </a:t>
            </a:r>
            <a:r>
              <a:rPr lang="cs-CZ" altLang="cs-CZ" sz="2600"/>
              <a:t>- zabíjení parazitů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/>
              <a:t>		- úloha při vzniku alergie (např. astmatu)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82800" y="76200"/>
            <a:ext cx="49831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 i="1">
                <a:solidFill>
                  <a:srgbClr val="FF0000"/>
                </a:solidFill>
              </a:rPr>
              <a:t>KREVNÍ   PLAZMA</a:t>
            </a:r>
          </a:p>
          <a:p>
            <a:pPr algn="ctr" eaLnBrk="1" hangingPunct="1">
              <a:defRPr/>
            </a:pPr>
            <a:r>
              <a:rPr lang="cs-CZ" altLang="cs-CZ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Anorganické látky</a:t>
            </a:r>
            <a:endParaRPr lang="en-US" altLang="cs-CZ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8392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692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692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692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692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cs-CZ" altLang="cs-CZ" sz="32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(137-147 </a:t>
            </a:r>
            <a:r>
              <a:rPr lang="cs-CZ" altLang="cs-CZ" i="1" dirty="0" err="1" smtClean="0"/>
              <a:t>mmol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	- udržení osmotického tlaku, objemu</a:t>
            </a: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r>
              <a:rPr lang="cs-CZ" altLang="cs-CZ" sz="32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(98-106 </a:t>
            </a:r>
            <a:r>
              <a:rPr lang="cs-CZ" altLang="cs-CZ" i="1" dirty="0" err="1" smtClean="0"/>
              <a:t>mmol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		- udržení osmotického tlaku, objemu</a:t>
            </a: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cs-CZ" altLang="cs-CZ" sz="32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(3,8-5,1 </a:t>
            </a:r>
            <a:r>
              <a:rPr lang="cs-CZ" altLang="cs-CZ" i="1" dirty="0" err="1" smtClean="0"/>
              <a:t>mmol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 		- činnost svalů (hl. myokardu)</a:t>
            </a: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</a:t>
            </a:r>
            <a:r>
              <a:rPr lang="cs-CZ" altLang="cs-CZ" sz="32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(0,75-1,25 </a:t>
            </a:r>
            <a:r>
              <a:rPr lang="cs-CZ" altLang="cs-CZ" i="1" dirty="0" err="1" smtClean="0"/>
              <a:t>mmol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 	- nervová dráždivost, stažlivost svalu,   		srážení krve, propustnost membrán, mineralizace kostí</a:t>
            </a: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(0,65-1,62 </a:t>
            </a:r>
            <a:r>
              <a:rPr lang="cs-CZ" altLang="cs-CZ" i="1" dirty="0" err="1" smtClean="0"/>
              <a:t>mmol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 		- regulace pH, mineralizace kostí</a:t>
            </a: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Mg</a:t>
            </a:r>
            <a:r>
              <a:rPr lang="cs-CZ" altLang="cs-CZ" sz="32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(0,75-1,25 </a:t>
            </a:r>
            <a:r>
              <a:rPr lang="cs-CZ" altLang="cs-CZ" i="1" dirty="0" err="1" smtClean="0"/>
              <a:t>mmol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 	- aktivita enzymů, nervová dráždivost</a:t>
            </a: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HCO</a:t>
            </a:r>
            <a:r>
              <a:rPr lang="cs-CZ" altLang="cs-CZ" sz="3200" b="1" baseline="-25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cs-CZ" altLang="cs-CZ" sz="3200" b="1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cs-CZ" altLang="cs-CZ" baseline="30000" dirty="0" smtClean="0"/>
              <a:t> </a:t>
            </a:r>
            <a:r>
              <a:rPr lang="cs-CZ" altLang="cs-CZ" i="1" dirty="0" smtClean="0"/>
              <a:t>(25-34 </a:t>
            </a:r>
            <a:r>
              <a:rPr lang="cs-CZ" altLang="cs-CZ" i="1" dirty="0" err="1" smtClean="0"/>
              <a:t>mmol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 	- transport 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, součást nárazníkové 		soustavy pro udržení pH</a:t>
            </a:r>
          </a:p>
          <a:p>
            <a:pPr eaLnBrk="1" hangingPunct="1">
              <a:defRPr/>
            </a:pPr>
            <a:r>
              <a:rPr lang="cs-CZ" altLang="cs-CZ" sz="3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(16-25 </a:t>
            </a:r>
            <a:r>
              <a:rPr lang="cs-CZ" altLang="cs-CZ" i="1" dirty="0" err="1" smtClean="0"/>
              <a:t>μmol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 		- součást hemoglobinu - transport plynů</a:t>
            </a: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cs-CZ" altLang="cs-CZ" dirty="0" smtClean="0"/>
              <a:t> </a:t>
            </a:r>
            <a:r>
              <a:rPr lang="cs-CZ" altLang="cs-CZ" i="1" dirty="0" smtClean="0"/>
              <a:t>(275-630 </a:t>
            </a:r>
            <a:r>
              <a:rPr lang="cs-CZ" altLang="cs-CZ" i="1" dirty="0" err="1" smtClean="0"/>
              <a:t>nmol</a:t>
            </a:r>
            <a:r>
              <a:rPr lang="cs-CZ" altLang="cs-CZ" i="1" dirty="0" smtClean="0"/>
              <a:t>/l)</a:t>
            </a:r>
            <a:r>
              <a:rPr lang="cs-CZ" altLang="cs-CZ" dirty="0" smtClean="0"/>
              <a:t> 		- tvorba hormonů štítné žlázy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286000" y="23813"/>
            <a:ext cx="5175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FAGOCYTOSA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3038" y="914400"/>
            <a:ext cx="8970962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6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Migrace</a:t>
            </a:r>
            <a:r>
              <a:rPr lang="cs-CZ" altLang="cs-CZ" sz="2600" b="1" i="1"/>
              <a:t> -</a:t>
            </a:r>
            <a:r>
              <a:rPr lang="cs-CZ" altLang="cs-CZ" sz="2600" b="1"/>
              <a:t> </a:t>
            </a:r>
            <a:r>
              <a:rPr lang="cs-CZ" altLang="cs-CZ" sz="2600"/>
              <a:t>fagocyty cestují směrem k částicím, které mají být pohlceny. Při cestě z  cév přilnou k endotelu (</a:t>
            </a:r>
            <a:r>
              <a:rPr lang="cs-CZ" altLang="cs-CZ" sz="2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adherují</a:t>
            </a:r>
            <a:r>
              <a:rPr lang="cs-CZ" altLang="cs-CZ" sz="2600"/>
              <a:t>) a protáhnou se mzi jednotlivými endotelovými buňkami (</a:t>
            </a:r>
            <a:r>
              <a:rPr lang="cs-CZ" altLang="cs-CZ" sz="2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diapedéza</a:t>
            </a:r>
            <a:r>
              <a:rPr lang="cs-CZ" altLang="cs-CZ" sz="2600"/>
              <a:t>). </a:t>
            </a:r>
          </a:p>
          <a:p>
            <a:pPr eaLnBrk="1" hangingPunct="1">
              <a:defRPr/>
            </a:pPr>
            <a:r>
              <a:rPr lang="cs-CZ" altLang="cs-CZ" sz="26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Fagocytóza</a:t>
            </a:r>
            <a:r>
              <a:rPr lang="cs-CZ" altLang="cs-CZ" sz="2600" i="1"/>
              <a:t> </a:t>
            </a:r>
            <a:r>
              <a:rPr lang="cs-CZ" altLang="cs-CZ" sz="2600"/>
              <a:t>- fágy sérií postupných kroků rozpoznají cizorodou částici, poznají ji, přilnou (</a:t>
            </a:r>
            <a:r>
              <a:rPr lang="cs-CZ" altLang="cs-CZ" sz="2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adherují</a:t>
            </a:r>
            <a:r>
              <a:rPr lang="cs-CZ" altLang="cs-CZ" sz="2600"/>
              <a:t>) a pohltí (</a:t>
            </a:r>
            <a:r>
              <a:rPr lang="cs-CZ" altLang="cs-CZ" sz="2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ingesce</a:t>
            </a:r>
            <a:r>
              <a:rPr lang="cs-CZ" altLang="cs-CZ" sz="2600"/>
              <a:t>). Následně uvolní obsah granul do fagocytárních vakuol (</a:t>
            </a:r>
            <a:r>
              <a:rPr lang="cs-CZ" altLang="cs-CZ" sz="2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degranulace</a:t>
            </a:r>
            <a:r>
              <a:rPr lang="cs-CZ" altLang="cs-CZ" sz="2600"/>
              <a:t>) a zintenzivní svůj oxidativní metabolismus (respirační vzplanutí).</a:t>
            </a:r>
          </a:p>
          <a:p>
            <a:pPr eaLnBrk="1" hangingPunct="1">
              <a:defRPr/>
            </a:pPr>
            <a:r>
              <a:rPr lang="cs-CZ" altLang="cs-CZ" sz="2600"/>
              <a:t>- fagocytóza může být usnadněna navázáním  „</a:t>
            </a:r>
            <a:r>
              <a:rPr lang="cs-CZ" altLang="cs-CZ" sz="2600" i="1"/>
              <a:t>ochucovadel</a:t>
            </a:r>
            <a:r>
              <a:rPr lang="cs-CZ" altLang="cs-CZ" sz="2600"/>
              <a:t>“ - </a:t>
            </a:r>
            <a:r>
              <a:rPr lang="cs-CZ" altLang="cs-CZ" sz="2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OPSONINŮ</a:t>
            </a:r>
            <a:r>
              <a:rPr lang="cs-CZ" altLang="cs-CZ" sz="2600"/>
              <a:t> (protilátky nebo komplement)</a:t>
            </a:r>
            <a:endParaRPr lang="cs-CZ" altLang="cs-CZ" sz="2600" b="1" i="1"/>
          </a:p>
        </p:txBody>
      </p:sp>
      <p:pic>
        <p:nvPicPr>
          <p:cNvPr id="43012" name="Picture 4" descr="fagocytó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72075"/>
            <a:ext cx="81343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8313" y="4967288"/>
            <a:ext cx="1366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migrace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411413" y="4967288"/>
            <a:ext cx="1190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adheze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235825" y="4967288"/>
            <a:ext cx="168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degradace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870450" y="4997450"/>
            <a:ext cx="12684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cs-CZ" altLang="cs-CZ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ingesce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ohlcení bakterie Alb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8576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EM fagocyt pohlcující Erc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51054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673350" y="23813"/>
            <a:ext cx="3879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FAGOCYTOSA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516188" y="100013"/>
            <a:ext cx="4127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KOMPLEMENT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57200" y="1489075"/>
            <a:ext cx="8405813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800"/>
              <a:t>- skupina faktorů přítomných v normálním séru aktivovaných kaskádovitým způsobem</a:t>
            </a:r>
          </a:p>
          <a:p>
            <a:pPr eaLnBrk="1" hangingPunct="1">
              <a:defRPr/>
            </a:pPr>
            <a:r>
              <a:rPr lang="cs-CZ" altLang="cs-CZ" sz="2800"/>
              <a:t>- komplement po vazbě na antigen v povrchu buněk vede k nezvratnému poškození buňky - cytolýze</a:t>
            </a:r>
          </a:p>
          <a:p>
            <a:pPr eaLnBrk="1" hangingPunct="1">
              <a:defRPr/>
            </a:pPr>
            <a:endParaRPr lang="cs-CZ" altLang="cs-CZ" sz="2800"/>
          </a:p>
          <a:p>
            <a:pPr eaLnBrk="1" hangingPunct="1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klasická cesta</a:t>
            </a:r>
            <a:r>
              <a:rPr lang="cs-CZ" altLang="cs-CZ" sz="2800"/>
              <a:t> - komplement je aktivován komplexem antigen-protilátka</a:t>
            </a:r>
          </a:p>
          <a:p>
            <a:pPr eaLnBrk="1" hangingPunct="1">
              <a:defRPr/>
            </a:pPr>
            <a:endParaRPr lang="cs-CZ" altLang="cs-CZ" sz="2800"/>
          </a:p>
          <a:p>
            <a:pPr eaLnBrk="1" hangingPunct="1">
              <a:defRPr/>
            </a:pPr>
            <a:r>
              <a:rPr lang="cs-CZ" altLang="cs-CZ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alternativní cesta</a:t>
            </a:r>
            <a:r>
              <a:rPr lang="cs-CZ" altLang="cs-CZ" sz="2800"/>
              <a:t> - komplement je aktivován povrchovými bakteriálními polysacharidy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omplemen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104900"/>
            <a:ext cx="485298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68313" y="252413"/>
            <a:ext cx="4127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KOMPLEMENT</a:t>
            </a:r>
            <a:endParaRPr lang="cs-CZ" altLang="cs-CZ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03225" y="1897063"/>
            <a:ext cx="3559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Klasická dráha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355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Alternativní dráha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58825" y="66675"/>
            <a:ext cx="762635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82800">
            <a:spAutoFit/>
          </a:bodyPr>
          <a:lstStyle/>
          <a:p>
            <a:pPr algn="ctr" eaLnBrk="1" hangingPunct="1">
              <a:defRPr/>
            </a:pPr>
            <a:r>
              <a:rPr lang="cs-CZ" altLang="cs-CZ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ZÍSKANÁ  (SPECIFICKÁ)  IMUNITA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09600" y="787400"/>
            <a:ext cx="697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HUMORÁLNÍ</a:t>
            </a:r>
            <a:r>
              <a:rPr lang="cs-CZ" altLang="cs-CZ" sz="2400"/>
              <a:t> </a:t>
            </a:r>
            <a:r>
              <a:rPr lang="cs-CZ" altLang="cs-CZ" sz="2800"/>
              <a:t>– zprostředkována </a:t>
            </a:r>
            <a:r>
              <a:rPr lang="cs-CZ" altLang="cs-CZ" sz="2800" b="1" i="1"/>
              <a:t>B lymfocyty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057400" y="2133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057400" y="1736725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aktivace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257800" y="2133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34000" y="1736725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uvolnění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 rot="7385850">
            <a:off x="8766969" y="181054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 rot="-7050546">
            <a:off x="8516144" y="196294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8588375" y="155575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152400" y="1752600"/>
            <a:ext cx="1828800" cy="7620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Lymfocyt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B</a:t>
            </a: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3276600" y="1638300"/>
            <a:ext cx="1981200" cy="9525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Plazmatická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buňka</a:t>
            </a:r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6629400" y="1714500"/>
            <a:ext cx="1905000" cy="8382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Specifické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protilátky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8382000" y="251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IgE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7772400" y="28194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IgD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086600" y="2895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IgA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6308725" y="2743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IgM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851525" y="2362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IgG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6477000" y="23622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H="1">
            <a:off x="6705600" y="25146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H="1">
            <a:off x="7391400" y="25908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7924800" y="2514600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8305800" y="24384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533400" y="3225800"/>
            <a:ext cx="6511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800" b="1">
                <a:solidFill>
                  <a:srgbClr val="CC0000"/>
                </a:solidFill>
              </a:rPr>
              <a:t>BUNĚČNÁ</a:t>
            </a:r>
            <a:r>
              <a:rPr lang="cs-CZ" altLang="cs-CZ"/>
              <a:t> – </a:t>
            </a:r>
            <a:r>
              <a:rPr lang="cs-CZ" altLang="cs-CZ" sz="2800"/>
              <a:t>zprostředkována </a:t>
            </a: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 lymfocyty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87325" y="3810000"/>
            <a:ext cx="8769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b="1"/>
              <a:t>T lymfocyty</a:t>
            </a:r>
            <a:r>
              <a:rPr lang="cs-CZ" altLang="cs-CZ" sz="2800"/>
              <a:t> vyzrávají v </a:t>
            </a:r>
            <a:r>
              <a:rPr lang="cs-CZ" altLang="cs-CZ" sz="2800" i="1"/>
              <a:t>brzlíku (thymu)</a:t>
            </a:r>
            <a:r>
              <a:rPr lang="cs-CZ" altLang="cs-CZ" sz="2800"/>
              <a:t>, kde se školí k </a:t>
            </a:r>
            <a:r>
              <a:rPr lang="cs-CZ" altLang="cs-CZ" sz="2800" u="sng"/>
              <a:t>rozeznávaní</a:t>
            </a:r>
            <a:r>
              <a:rPr lang="cs-CZ" altLang="cs-CZ" sz="2800"/>
              <a:t> </a:t>
            </a:r>
            <a:r>
              <a:rPr lang="cs-CZ" altLang="cs-CZ" sz="2800" b="1" i="1"/>
              <a:t>vlastních</a:t>
            </a:r>
            <a:r>
              <a:rPr lang="cs-CZ" altLang="cs-CZ" sz="2800"/>
              <a:t> antigenů a k </a:t>
            </a:r>
            <a:r>
              <a:rPr lang="cs-CZ" altLang="cs-CZ" sz="2800" u="sng"/>
              <a:t>ničení</a:t>
            </a:r>
            <a:r>
              <a:rPr lang="cs-CZ" altLang="cs-CZ" sz="2800"/>
              <a:t> antigenů </a:t>
            </a:r>
            <a:r>
              <a:rPr lang="cs-CZ" altLang="cs-CZ" sz="2800" b="1" i="1"/>
              <a:t>cizích</a:t>
            </a:r>
          </a:p>
        </p:txBody>
      </p:sp>
      <p:sp>
        <p:nvSpPr>
          <p:cNvPr id="47130" name="Oval 26"/>
          <p:cNvSpPr>
            <a:spLocks noChangeArrowheads="1"/>
          </p:cNvSpPr>
          <p:nvPr/>
        </p:nvSpPr>
        <p:spPr bwMode="auto">
          <a:xfrm>
            <a:off x="3810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pomocné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buňky</a:t>
            </a:r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>
            <a:off x="48006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tlumivé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buňky</a:t>
            </a:r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>
            <a:off x="25146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paměťové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buňky</a:t>
            </a:r>
          </a:p>
        </p:txBody>
      </p:sp>
      <p:sp>
        <p:nvSpPr>
          <p:cNvPr id="47133" name="Oval 29"/>
          <p:cNvSpPr>
            <a:spLocks noChangeArrowheads="1"/>
          </p:cNvSpPr>
          <p:nvPr/>
        </p:nvSpPr>
        <p:spPr bwMode="auto">
          <a:xfrm>
            <a:off x="72390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cytotoxické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buňky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372225" y="1060450"/>
          <a:ext cx="25923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Image" r:id="rId4" imgW="1383443" imgH="524168" progId="Photoshop.Image.6">
                  <p:embed/>
                </p:oleObj>
              </mc:Choice>
              <mc:Fallback>
                <p:oleObj name="Image" r:id="rId4" imgW="1383443" imgH="524168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060450"/>
                        <a:ext cx="2592388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04800" y="914400"/>
          <a:ext cx="13716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Image" r:id="rId6" imgW="1383443" imgH="524168" progId="Photoshop.Image.6">
                  <p:embed/>
                </p:oleObj>
              </mc:Choice>
              <mc:Fallback>
                <p:oleObj name="Image" r:id="rId6" imgW="1383443" imgH="524168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8324"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13716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438400" y="1060450"/>
          <a:ext cx="10810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3" name="Image" r:id="rId7" imgW="1383443" imgH="524168" progId="Photoshop.Image.6">
                  <p:embed/>
                </p:oleObj>
              </mc:Choice>
              <mc:Fallback>
                <p:oleObj name="Image" r:id="rId7" imgW="1383443" imgH="524168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8324"/>
                      <a:stretch>
                        <a:fillRect/>
                      </a:stretch>
                    </p:blipFill>
                    <p:spPr bwMode="auto">
                      <a:xfrm>
                        <a:off x="2438400" y="1060450"/>
                        <a:ext cx="1081088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4419600" y="1060450"/>
          <a:ext cx="10810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Image" r:id="rId8" imgW="1383443" imgH="524168" progId="Photoshop.Image.6">
                  <p:embed/>
                </p:oleObj>
              </mc:Choice>
              <mc:Fallback>
                <p:oleObj name="Image" r:id="rId8" imgW="1383443" imgH="524168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8324"/>
                      <a:stretch>
                        <a:fillRect/>
                      </a:stretch>
                    </p:blipFill>
                    <p:spPr bwMode="auto">
                      <a:xfrm>
                        <a:off x="4419600" y="1060450"/>
                        <a:ext cx="1081088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05125" y="-4763"/>
            <a:ext cx="3357563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LYMFOCYTY   </a:t>
            </a: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4925" y="20828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přeskupení genů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032000" y="2081213"/>
            <a:ext cx="170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panenská B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267200" y="2087563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zralá B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486400" y="20828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aktivovaná B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391400" y="1981200"/>
            <a:ext cx="1774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buňka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15240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7380288" y="1557338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0" y="3317875"/>
          <a:ext cx="8893175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name="Image" r:id="rId9" imgW="6400813" imgH="2432103" progId="Photoshop.Image.6">
                  <p:embed/>
                </p:oleObj>
              </mc:Choice>
              <mc:Fallback>
                <p:oleObj name="Image" r:id="rId9" imgW="6400813" imgH="2432103" progId="Photoshop.Image.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17875"/>
                        <a:ext cx="8893175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39750" y="4797425"/>
            <a:ext cx="777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buňka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</a:t>
            </a:r>
            <a:r>
              <a:rPr lang="cs-CZ" altLang="cs-CZ" sz="1800" b="1" baseline="-250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979613" y="4797425"/>
            <a:ext cx="777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buňka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405313" y="3933825"/>
            <a:ext cx="777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buňka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216400" y="5661025"/>
            <a:ext cx="96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buňka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6503988" y="3902075"/>
            <a:ext cx="12684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chemeClr val="bg1"/>
                </a:solidFill>
              </a:rPr>
              <a:t>paměťová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chemeClr val="bg1"/>
                </a:solidFill>
              </a:rPr>
              <a:t>buňka B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934200" y="5448300"/>
            <a:ext cx="9588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" tIns="10800" rIns="108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plazma-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tická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buňka B</a:t>
            </a:r>
            <a:endParaRPr lang="cs-CZ" altLang="cs-CZ" sz="1800" b="1" baseline="-25000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107950" y="407670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CD4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1187450" y="3844925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BCGF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187450" y="4132263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BCDF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093788" y="4387850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TCR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1425575" y="45307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Ag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123825" y="5694363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IL-2R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319213" y="5287963"/>
            <a:ext cx="588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MHC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II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1281113" y="5756275"/>
            <a:ext cx="181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Ig receptory pro Ag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7912100" y="58610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protilátka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4211638" y="4797425"/>
            <a:ext cx="1089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potomstvo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843213" y="4708525"/>
            <a:ext cx="1090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proliferace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5186363" y="55895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diferenciace</a:t>
            </a: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2843213" y="501332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5291138" y="5876925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7667625" y="5854700"/>
            <a:ext cx="290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5351463" y="4132263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798763" y="1412875"/>
            <a:ext cx="276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35052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5486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6734175" y="1371600"/>
            <a:ext cx="276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8169" name="Text Box 41"/>
          <p:cNvSpPr txBox="1">
            <a:spLocks noChangeArrowheads="1"/>
          </p:cNvSpPr>
          <p:nvPr/>
        </p:nvSpPr>
        <p:spPr bwMode="auto">
          <a:xfrm>
            <a:off x="4829175" y="1447800"/>
            <a:ext cx="276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609600" y="1295400"/>
            <a:ext cx="7254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25200" rIns="36000" bIns="25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pre-B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785938" y="58738"/>
            <a:ext cx="55864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IMUNOGLOBULINY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- bílkoviny s protilátkovou aktivitou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- vážou se s antigenem, který vyvolal jejich tvorbu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4325" y="2403475"/>
            <a:ext cx="882967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IgG</a:t>
            </a:r>
            <a:r>
              <a:rPr lang="cs-CZ" altLang="cs-CZ" sz="2800"/>
              <a:t> (75% z celkového množství) - prochází placentou a zajišťuje obranu novorozence v prvních měsících života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- fixují komplement (aktivace klasické cesty)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- OPSONIN - usnadňují pohlcení baktérie fágem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IgA</a:t>
            </a:r>
            <a:r>
              <a:rPr lang="cs-CZ" altLang="cs-CZ" sz="2800"/>
              <a:t> (15%) - dominantní třída slizničního imunitního systému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IgM</a:t>
            </a:r>
            <a:r>
              <a:rPr lang="cs-CZ" altLang="cs-CZ" sz="2800"/>
              <a:t> (10%) - prvá protilátka časné imunitní odpovědi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IgD</a:t>
            </a:r>
            <a:r>
              <a:rPr lang="cs-CZ" altLang="cs-CZ" sz="2800"/>
              <a:t> (0,2%) - nejasný význam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IgE</a:t>
            </a:r>
            <a:r>
              <a:rPr lang="cs-CZ" altLang="cs-CZ" sz="2800"/>
              <a:t> (0,004%) - obrana proti parazitárním baktériím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- vazba na žírné buňky způsobuje uvolnění histaminu (alergie)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-76200" y="128588"/>
            <a:ext cx="927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MODEL MOLEKULY IMUNOGLOBULINU</a:t>
            </a:r>
          </a:p>
        </p:txBody>
      </p:sp>
      <p:pic>
        <p:nvPicPr>
          <p:cNvPr id="51203" name="Picture 3" descr="Model Ig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5435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496050" y="712788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sérová Ig A</a:t>
            </a:r>
          </a:p>
        </p:txBody>
      </p:sp>
      <p:pic>
        <p:nvPicPr>
          <p:cNvPr id="51205" name="Picture 5" descr="typy Ig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46"/>
          <a:stretch>
            <a:fillRect/>
          </a:stretch>
        </p:blipFill>
        <p:spPr bwMode="auto">
          <a:xfrm>
            <a:off x="5303838" y="1052513"/>
            <a:ext cx="3840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typy Ig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24454" r="21538" b="48511"/>
          <a:stretch>
            <a:fillRect/>
          </a:stretch>
        </p:blipFill>
        <p:spPr bwMode="auto">
          <a:xfrm>
            <a:off x="5867400" y="2671763"/>
            <a:ext cx="25923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typy Ig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54042" r="21538"/>
          <a:stretch>
            <a:fillRect/>
          </a:stretch>
        </p:blipFill>
        <p:spPr bwMode="auto">
          <a:xfrm>
            <a:off x="5722938" y="4221163"/>
            <a:ext cx="28813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415088" y="241458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sekreční Ig A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651500" y="41497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 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915400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LYMFOCYTY  T</a:t>
            </a:r>
            <a:endParaRPr lang="cs-CZ" altLang="cs-CZ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/>
              <a:t>- </a:t>
            </a:r>
            <a:r>
              <a:rPr lang="cs-CZ" altLang="cs-CZ" sz="2800"/>
              <a:t>vznik v kostní dřeni, dozrávání v thymu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- zahajují imunitní odpověď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- regulují činnost dalších leukocytů pomocí vylučovaných faktorů</a:t>
            </a:r>
          </a:p>
          <a:p>
            <a:pPr eaLnBrk="1" hangingPunct="1">
              <a:lnSpc>
                <a:spcPct val="85000"/>
              </a:lnSpc>
              <a:defRPr/>
            </a:pPr>
            <a:endParaRPr lang="cs-CZ" altLang="cs-CZ" sz="2800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u="sng"/>
              <a:t>klasifikace dle CD:</a:t>
            </a:r>
            <a:endParaRPr lang="cs-CZ" altLang="cs-CZ" sz="2800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CD4+ - vážou se s HLA II.třídy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/>
              <a:t>CD8+ - vážou se s HLA I.třídy</a:t>
            </a:r>
          </a:p>
          <a:p>
            <a:pPr eaLnBrk="1" hangingPunct="1">
              <a:lnSpc>
                <a:spcPct val="85000"/>
              </a:lnSpc>
              <a:defRPr/>
            </a:pPr>
            <a:endParaRPr lang="cs-CZ" altLang="cs-CZ" sz="2800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Pomocné T buňky</a:t>
            </a:r>
            <a:r>
              <a:rPr lang="cs-CZ" altLang="cs-CZ" sz="2800"/>
              <a:t> (CD 4+)- zvyšují odpověď B buněk a cytotoxických T buněk, produkují interleukiny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Cytotoxické T buňky</a:t>
            </a:r>
            <a:r>
              <a:rPr lang="cs-CZ" altLang="cs-CZ" sz="2800"/>
              <a:t> (CD 8+) - zabíjejí buňky, které jsou vnímané jako cizí (buňky napadené virem nebo buňky transplantovaného orgánu)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Supresorové (tlumivé) T buňky </a:t>
            </a:r>
            <a:r>
              <a:rPr lang="cs-CZ" altLang="cs-CZ" sz="2800"/>
              <a:t>(CD 8+)</a:t>
            </a: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800"/>
              <a:t>- brání činnostem jiných buněk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ozpoznání antigenu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152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82800" y="76200"/>
            <a:ext cx="49831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 i="1">
                <a:solidFill>
                  <a:srgbClr val="FF0000"/>
                </a:solidFill>
              </a:rPr>
              <a:t>KREVNÍ   PLAZMA</a:t>
            </a:r>
          </a:p>
          <a:p>
            <a:pPr algn="ctr" eaLnBrk="1" hangingPunct="1">
              <a:defRPr/>
            </a:pPr>
            <a:r>
              <a:rPr lang="cs-CZ" altLang="cs-CZ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Organické látky</a:t>
            </a:r>
            <a:endParaRPr lang="en-US" altLang="cs-CZ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38200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11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2111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11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2111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11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1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1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1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11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Plazmatické proteiny</a:t>
            </a:r>
            <a:r>
              <a:rPr lang="cs-CZ" altLang="cs-CZ" sz="2400"/>
              <a:t>	</a:t>
            </a:r>
            <a:r>
              <a:rPr lang="cs-CZ" altLang="cs-CZ" sz="2400" i="1"/>
              <a:t>60-80 g/l</a:t>
            </a:r>
            <a:endParaRPr lang="cs-CZ" altLang="cs-CZ" sz="240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cs-CZ" altLang="cs-CZ" sz="2400">
                <a:solidFill>
                  <a:srgbClr val="FF0000"/>
                </a:solidFill>
              </a:rPr>
              <a:t>Albuminy	</a:t>
            </a:r>
            <a:r>
              <a:rPr lang="cs-CZ" altLang="cs-CZ" sz="2400"/>
              <a:t>					</a:t>
            </a:r>
            <a:r>
              <a:rPr lang="cs-CZ" altLang="cs-CZ" sz="2400" i="1"/>
              <a:t>40-48 g/l	</a:t>
            </a:r>
            <a:r>
              <a:rPr lang="cs-CZ" altLang="cs-CZ" sz="2400"/>
              <a:t>- onkotický tlak, transport iontů, mastných kyselin, pigmentů, látek tělu cizích, hormonů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cs-CZ" altLang="cs-CZ" sz="2400">
                <a:solidFill>
                  <a:srgbClr val="FF0000"/>
                </a:solidFill>
              </a:rPr>
              <a:t>Globuliny	</a:t>
            </a:r>
            <a:r>
              <a:rPr lang="cs-CZ" altLang="cs-CZ" sz="2400"/>
              <a:t>					</a:t>
            </a:r>
            <a:r>
              <a:rPr lang="cs-CZ" altLang="cs-CZ" sz="2400" i="1"/>
              <a:t>18-30 g/l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cs-CZ" altLang="cs-CZ" sz="2400"/>
              <a:t>α-globuliny				- transport hormonů, kovů, vitamínů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cs-CZ" altLang="cs-CZ" sz="2400"/>
              <a:t>β-globuliny				- vazba hemu, vit. B12, železa, 															transport cholesterolu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cs-CZ" altLang="cs-CZ" sz="2400"/>
              <a:t>γ-globuliny				- protilátky, specifická imunita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cs-CZ" altLang="cs-CZ" sz="2400">
                <a:solidFill>
                  <a:srgbClr val="FF0000"/>
                </a:solidFill>
              </a:rPr>
              <a:t>Fibrinogen</a:t>
            </a:r>
            <a:r>
              <a:rPr lang="cs-CZ" altLang="cs-CZ" sz="2400"/>
              <a:t>	       	</a:t>
            </a:r>
            <a:r>
              <a:rPr lang="cs-CZ" altLang="cs-CZ" sz="2400" i="1"/>
              <a:t>	 3 g/l	</a:t>
            </a:r>
            <a:r>
              <a:rPr lang="cs-CZ" altLang="cs-CZ" sz="2400"/>
              <a:t>			- srážení krve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17525" y="4876800"/>
            <a:ext cx="8626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Tuky</a:t>
            </a:r>
            <a:r>
              <a:rPr lang="cs-CZ" altLang="cs-CZ" sz="2400"/>
              <a:t> 		</a:t>
            </a:r>
            <a:r>
              <a:rPr lang="cs-CZ" altLang="cs-CZ" sz="2400" i="1"/>
              <a:t>4-10 g/l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Glukosa</a:t>
            </a:r>
            <a:r>
              <a:rPr lang="cs-CZ" altLang="cs-CZ" sz="2400"/>
              <a:t>	</a:t>
            </a:r>
            <a:r>
              <a:rPr lang="cs-CZ" altLang="cs-CZ" sz="2400" i="1"/>
              <a:t>4-5,5 mmol/l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Dusíkaté látky</a:t>
            </a:r>
            <a:r>
              <a:rPr lang="cs-CZ" altLang="cs-CZ" sz="2400"/>
              <a:t> (mimo bílkoviny) </a:t>
            </a:r>
            <a:r>
              <a:rPr lang="cs-CZ" altLang="cs-CZ" sz="2400" i="1"/>
              <a:t>0,2-0,4 g/l</a:t>
            </a:r>
            <a:r>
              <a:rPr lang="cs-CZ" altLang="cs-CZ" sz="2400"/>
              <a:t> - močovina, bilirubin, 						  aminokyseliny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Hormony, vitamíny, enzymy, léky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záně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87325"/>
            <a:ext cx="4640263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12775" y="260350"/>
            <a:ext cx="79184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Změny chování vyvolané nemocí a imunita</a:t>
            </a:r>
            <a:endParaRPr lang="cs-CZ" altLang="cs-CZ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84455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Nemocní lidé</a:t>
            </a:r>
          </a:p>
          <a:p>
            <a:pPr eaLnBrk="1" hangingPunct="1">
              <a:defRPr/>
            </a:pPr>
            <a:r>
              <a:rPr lang="cs-CZ" altLang="cs-CZ"/>
              <a:t>	- pocity slabosti, únavy, omezení příjmu potravy, snížená 	schopnost duševně se koncentrovat,</a:t>
            </a:r>
          </a:p>
          <a:p>
            <a:pPr eaLnBrk="1" hangingPunct="1">
              <a:defRPr/>
            </a:pPr>
            <a:r>
              <a:rPr lang="cs-CZ" altLang="cs-CZ"/>
              <a:t>	- jsou depresivní, letargičtí, ztrácejí zájem o okolí</a:t>
            </a:r>
            <a:endParaRPr lang="en-US" altLang="cs-CZ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3850" y="3141663"/>
            <a:ext cx="86407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8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Aktivace imunitního systému</a:t>
            </a:r>
          </a:p>
          <a:p>
            <a:pPr eaLnBrk="1" hangingPunct="1">
              <a:defRPr/>
            </a:pPr>
            <a:r>
              <a:rPr lang="cs-CZ" altLang="cs-CZ"/>
              <a:t>	- </a:t>
            </a:r>
            <a:r>
              <a:rPr lang="cs-CZ" altLang="cs-CZ">
                <a:sym typeface="Symbol" panose="05050102010706020507" pitchFamily="18" charset="2"/>
              </a:rPr>
              <a:t> cytokinu IL1 – horečka – termogeneze, změna chování 	(vyhledávání teplejšího prostředí,omezení tělesné aktivity)</a:t>
            </a:r>
          </a:p>
          <a:p>
            <a:pPr eaLnBrk="1" hangingPunct="1">
              <a:defRPr/>
            </a:pPr>
            <a:r>
              <a:rPr lang="cs-CZ" altLang="cs-CZ">
                <a:sym typeface="Symbol" panose="05050102010706020507" pitchFamily="18" charset="2"/>
              </a:rPr>
              <a:t>	-  koncentrace železa (makrofágy pohlcují Fe + snížený 	příjem bílkovin v potravě)</a:t>
            </a:r>
          </a:p>
          <a:p>
            <a:pPr eaLnBrk="1" hangingPunct="1">
              <a:defRPr/>
            </a:pPr>
            <a:r>
              <a:rPr lang="cs-CZ" altLang="cs-CZ">
                <a:sym typeface="Symbol" panose="05050102010706020507" pitchFamily="18" charset="2"/>
              </a:rPr>
              <a:t>	-  cytokiny – amygdala – snížení pohybové aktivity, 	omezení zájmu o prostředí jak sociální, tak životní, narušení 	schopnost učit se a zapamatovat si nové podněty</a:t>
            </a:r>
            <a:endParaRPr lang="en-US" altLang="cs-CZ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12775" y="260350"/>
            <a:ext cx="7918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DEPRESE a imunita</a:t>
            </a:r>
            <a:endParaRPr lang="cs-CZ" altLang="cs-CZ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Oslabení fyzického zdraví </a:t>
            </a:r>
            <a:r>
              <a:rPr lang="cs-CZ" altLang="cs-CZ" sz="2800" i="1"/>
              <a:t>(důsledek </a:t>
            </a:r>
            <a:r>
              <a:rPr lang="cs-CZ" altLang="cs-CZ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</a:t>
            </a:r>
            <a:r>
              <a:rPr lang="cs-CZ" altLang="cs-CZ" sz="2800" i="1"/>
              <a:t> příčina)</a:t>
            </a:r>
            <a:endParaRPr lang="en-US" altLang="cs-CZ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941513" y="836613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genetická dispozice  </a:t>
            </a:r>
            <a:r>
              <a:rPr lang="cs-CZ" altLang="cs-CZ" b="1" i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</a:t>
            </a:r>
            <a:r>
              <a:rPr lang="cs-CZ" altLang="cs-CZ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stresové prostředí</a:t>
            </a:r>
            <a:endParaRPr lang="en-US" altLang="cs-CZ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277938" y="2441575"/>
            <a:ext cx="67357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Změny počtu a funkce buněk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mtClean="0"/>
              <a:t>tvorba imunoglobulínu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cs-CZ" smtClean="0"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mtClean="0"/>
              <a:t> tvorba cytokinů (TNF, interleukin-6, interveron </a:t>
            </a:r>
            <a:r>
              <a:rPr lang="el-GR" altLang="cs-CZ" smtClean="0">
                <a:cs typeface="Times New Roman" panose="02020603050405020304" pitchFamily="18" charset="0"/>
              </a:rPr>
              <a:t>γ</a:t>
            </a:r>
            <a:r>
              <a:rPr lang="cs-CZ" altLang="cs-CZ" smtClean="0">
                <a:cs typeface="Times New Roman" panose="02020603050405020304" pitchFamily="18" charset="0"/>
              </a:rPr>
              <a:t>)</a:t>
            </a:r>
            <a:endParaRPr lang="el-GR" altLang="cs-CZ" smtClean="0">
              <a:cs typeface="Times New Roman" panose="02020603050405020304" pitchFamily="18" charset="0"/>
            </a:endParaRP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971550" y="4457700"/>
            <a:ext cx="79930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Atheroskleróza </a:t>
            </a:r>
            <a:r>
              <a:rPr lang="cs-CZ" altLang="cs-CZ" sz="2400">
                <a:cs typeface="Times New Roman" panose="02020603050405020304" pitchFamily="18" charset="0"/>
              </a:rPr>
              <a:t>→</a:t>
            </a:r>
            <a:r>
              <a:rPr lang="cs-CZ" altLang="cs-CZ" sz="2400"/>
              <a:t> aktivace makrofágů v cévní stěně – uvolnění cytokinů – změna vlastností cévní stěny a destiček  - tvorba plaku (atheromu) – ruptura plaku – TROMBUS - EMBOLUS</a:t>
            </a:r>
            <a:endParaRPr lang="en-US" altLang="cs-CZ" sz="2400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619375" y="6021388"/>
            <a:ext cx="412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PSYCHOLOGICKÝ   STRES</a:t>
            </a:r>
            <a:endParaRPr lang="en-US" altLang="cs-CZ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8" name="Line 11"/>
          <p:cNvSpPr>
            <a:spLocks noChangeShapeType="1"/>
          </p:cNvSpPr>
          <p:nvPr/>
        </p:nvSpPr>
        <p:spPr bwMode="auto">
          <a:xfrm flipH="1">
            <a:off x="468313" y="6308725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 flipV="1">
            <a:off x="468313" y="50847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>
            <a:off x="468313" y="50847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49275" y="4699000"/>
            <a:ext cx="5667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altLang="cs-CZ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</a:t>
            </a:r>
            <a:endParaRPr lang="en-US" altLang="cs-CZ" sz="5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12775" y="260350"/>
            <a:ext cx="7918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altLang="cs-CZ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SCHIZOFRENIE a imunita</a:t>
            </a:r>
            <a:endParaRPr lang="cs-CZ" altLang="cs-CZ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8938" y="1027113"/>
            <a:ext cx="841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narušení vývojových procesů v mozku temporální limbické oblasti</a:t>
            </a:r>
            <a:endParaRPr lang="en-US" altLang="cs-CZ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88913" y="2201863"/>
            <a:ext cx="88550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2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cs-CZ" alt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Abnormální funkce imunitního systému </a:t>
            </a:r>
            <a:r>
              <a:rPr lang="cs-CZ" altLang="cs-CZ" smtClean="0"/>
              <a:t>→ zánětová reakce mozku</a:t>
            </a:r>
            <a:r>
              <a:rPr lang="cs-CZ" alt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l-GR" altLang="cs-CZ" smtClean="0">
                <a:sym typeface="Symbol" panose="05050102010706020507" pitchFamily="18" charset="2"/>
              </a:rPr>
              <a:t> </a:t>
            </a:r>
            <a:r>
              <a:rPr lang="cs-CZ" altLang="cs-CZ" smtClean="0">
                <a:sym typeface="Symbol" panose="05050102010706020507" pitchFamily="18" charset="2"/>
              </a:rPr>
              <a:t>propustnost krevně-mozkové bariéry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l-GR" altLang="cs-CZ" smtClean="0">
                <a:sym typeface="Symbol" panose="05050102010706020507" pitchFamily="18" charset="2"/>
              </a:rPr>
              <a:t></a:t>
            </a:r>
            <a:r>
              <a:rPr lang="cs-CZ" altLang="cs-CZ" smtClean="0">
                <a:sym typeface="Symbol" panose="05050102010706020507" pitchFamily="18" charset="2"/>
              </a:rPr>
              <a:t> množství protilátek proti neurotropním virům (?), autoprotilátky (?)</a:t>
            </a:r>
            <a:endParaRPr lang="cs-CZ" altLang="cs-CZ" smtClean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l-GR" altLang="cs-CZ" smtClean="0">
                <a:sym typeface="Symbol" panose="05050102010706020507" pitchFamily="18" charset="2"/>
              </a:rPr>
              <a:t></a:t>
            </a:r>
            <a:r>
              <a:rPr lang="cs-CZ" altLang="cs-CZ" smtClean="0"/>
              <a:t> tvorba cytokinů (interleukin-2, -6)</a:t>
            </a:r>
            <a:endParaRPr lang="cs-CZ" altLang="cs-CZ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l-GR" altLang="cs-CZ" smtClean="0">
                <a:sym typeface="Symbol" panose="05050102010706020507" pitchFamily="18" charset="2"/>
              </a:rPr>
              <a:t></a:t>
            </a:r>
            <a:r>
              <a:rPr lang="cs-CZ" altLang="cs-CZ" smtClean="0">
                <a:sym typeface="Symbol" panose="05050102010706020507" pitchFamily="18" charset="2"/>
              </a:rPr>
              <a:t> </a:t>
            </a:r>
            <a:r>
              <a:rPr lang="cs-CZ" altLang="cs-CZ" smtClean="0"/>
              <a:t>tvorba imunoglobulínu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endParaRPr lang="el-GR" altLang="cs-CZ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84450" y="333375"/>
            <a:ext cx="3973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Drogy a imunita</a:t>
            </a:r>
            <a:endParaRPr lang="cs-CZ" altLang="cs-CZ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11125" y="1793875"/>
            <a:ext cx="9032875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Indické konopí</a:t>
            </a:r>
            <a:r>
              <a:rPr lang="cs-CZ" altLang="cs-CZ" sz="2800"/>
              <a:t> – snížená schopnost fagocytózy makrofágů, funkce NK buněk, snížení proliferace T lymfocytů, aktivace B lymfocytů (</a:t>
            </a:r>
            <a:r>
              <a:rPr lang="cs-CZ" altLang="cs-CZ" sz="2800">
                <a:sym typeface="Symbol" panose="05050102010706020507" pitchFamily="18" charset="2"/>
              </a:rPr>
              <a:t>IgG, IgM,IgA, </a:t>
            </a:r>
            <a:r>
              <a:rPr lang="cs-CZ" alt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 IgE</a:t>
            </a:r>
            <a:r>
              <a:rPr lang="cs-CZ" altLang="cs-CZ" sz="2800"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85000"/>
              </a:lnSpc>
              <a:defRPr/>
            </a:pPr>
            <a:endParaRPr lang="cs-CZ" altLang="cs-CZ" sz="2800">
              <a:sym typeface="Symbol" panose="05050102010706020507" pitchFamily="18" charset="2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Kokain </a:t>
            </a:r>
            <a:r>
              <a:rPr lang="cs-CZ" altLang="cs-CZ" sz="2800"/>
              <a:t>- tlumí proliferaci T lymfocytů, snížená funkce makrofágů a NK buněk </a:t>
            </a:r>
            <a:r>
              <a:rPr lang="cs-CZ" altLang="cs-CZ" sz="2800" i="1"/>
              <a:t>(působením kokainu zesílená replikace viru HIV)</a:t>
            </a:r>
          </a:p>
          <a:p>
            <a:pPr eaLnBrk="1" hangingPunct="1">
              <a:lnSpc>
                <a:spcPct val="85000"/>
              </a:lnSpc>
              <a:defRPr/>
            </a:pPr>
            <a:endParaRPr lang="cs-CZ" altLang="cs-CZ" sz="2800"/>
          </a:p>
          <a:p>
            <a:pPr eaLnBrk="1" hangingPunct="1">
              <a:lnSpc>
                <a:spcPct val="85000"/>
              </a:lnSpc>
              <a:defRPr/>
            </a:pPr>
            <a:r>
              <a:rPr lang="cs-CZ" alt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Heroin </a:t>
            </a:r>
            <a:r>
              <a:rPr lang="cs-CZ" altLang="cs-CZ" sz="2800"/>
              <a:t>– snížení aktivity NK buněk a CD4</a:t>
            </a:r>
            <a:r>
              <a:rPr lang="cs-CZ" altLang="cs-CZ" sz="2800" baseline="30000"/>
              <a:t>+</a:t>
            </a:r>
            <a:r>
              <a:rPr lang="cs-CZ" altLang="cs-CZ" sz="2800"/>
              <a:t> T lymfocytů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97213" y="95250"/>
            <a:ext cx="2959100" cy="698500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IMUNIZACE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" y="831850"/>
            <a:ext cx="91440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36000">
            <a:spAutoFit/>
          </a:bodyPr>
          <a:lstStyle>
            <a:lvl1pPr defTabSz="798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985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985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985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985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98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98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98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98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u="sng"/>
              <a:t>Pasivní imunizace</a:t>
            </a:r>
            <a:r>
              <a:rPr lang="cs-CZ" altLang="cs-CZ" sz="2400"/>
              <a:t> </a:t>
            </a:r>
            <a:r>
              <a:rPr lang="cs-CZ" altLang="cs-CZ" sz="2300"/>
              <a:t>- podání specifických protilátek (</a:t>
            </a:r>
            <a:r>
              <a:rPr lang="cs-CZ" altLang="cs-CZ" sz="2300" i="1"/>
              <a:t>IgG</a:t>
            </a:r>
            <a:r>
              <a:rPr lang="cs-CZ" altLang="cs-CZ" sz="2300"/>
              <a:t>)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300"/>
              <a:t>			- okamžitá reakce s antigenem, omezená délka ochrany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300"/>
              <a:t>			- neaktivuje se vlastní imunitní systém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300"/>
              <a:t>			- nevznikají paměťové buňky</a:t>
            </a:r>
            <a:endParaRPr lang="cs-CZ" altLang="cs-CZ" sz="2400"/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u="sng"/>
              <a:t>Aktivní imunizace</a:t>
            </a:r>
            <a:r>
              <a:rPr lang="cs-CZ" altLang="cs-CZ" sz="2400"/>
              <a:t> - </a:t>
            </a:r>
            <a:r>
              <a:rPr lang="cs-CZ" altLang="cs-CZ" sz="2300"/>
              <a:t>podání antigenního materiálu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300"/>
              <a:t>			    (</a:t>
            </a:r>
            <a:r>
              <a:rPr lang="cs-CZ" altLang="cs-CZ" sz="2300" i="1"/>
              <a:t>mrtvé/oslabené viry, bakterie nebo toxiny</a:t>
            </a:r>
            <a:r>
              <a:rPr lang="cs-CZ" altLang="cs-CZ" sz="2300"/>
              <a:t>)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300"/>
              <a:t>			- nutnost podání dlouho před stykem s antigenem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300"/>
              <a:t>			- aktivace vlastního imunitního systému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300"/>
              <a:t>			- vznikají paměťové buňky – dlouhodobá imunita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092325" y="3611563"/>
            <a:ext cx="4978400" cy="698500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PORUCHY   IMUNITY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6200" y="4397375"/>
            <a:ext cx="89916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ALERGIE</a:t>
            </a:r>
            <a:r>
              <a:rPr lang="cs-CZ" altLang="cs-CZ" sz="2400"/>
              <a:t> – přehnaná, neúměrná reakce imunitního systému na běžný zevní podnět</a:t>
            </a:r>
            <a:endParaRPr lang="cs-CZ" altLang="cs-CZ" sz="2400" b="1"/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Tx/>
              <a:buNone/>
            </a:pPr>
            <a:r>
              <a:rPr lang="cs-CZ" altLang="cs-CZ" sz="2400" b="1"/>
              <a:t>AIDS</a:t>
            </a:r>
            <a:r>
              <a:rPr lang="cs-CZ" altLang="cs-CZ" sz="2400"/>
              <a:t> (</a:t>
            </a:r>
            <a:r>
              <a:rPr lang="cs-CZ" altLang="cs-CZ" sz="2400" b="1" i="1"/>
              <a:t>syndrom získané imunodeficience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/>
              <a:t>– infekční onemocnění, virus HIV napadá buňky imunitního systému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/>
              <a:t>   (T pomocné lymfocyty a makrofágy), narušena schopnost obrany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Tx/>
              <a:buNone/>
            </a:pPr>
            <a:r>
              <a:rPr lang="cs-CZ" altLang="cs-CZ" sz="2400" b="1"/>
              <a:t>AUTOIMUNITNÍ  ONEMOCNĚNÍ</a:t>
            </a:r>
            <a:r>
              <a:rPr lang="cs-CZ" altLang="cs-CZ" sz="2400"/>
              <a:t> – narušená schopnost rozeznávat vlastní buňky od cizích, dochází k poškození vlastních tkání</a:t>
            </a: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265113" y="125413"/>
            <a:ext cx="8615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4000" b="1" i="1">
                <a:solidFill>
                  <a:srgbClr val="FF0000"/>
                </a:solidFill>
              </a:rPr>
              <a:t>FORMOVANÉ  KREVNÍ  ELEMENTY</a:t>
            </a:r>
            <a:endParaRPr lang="en-US" altLang="cs-CZ" sz="4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503238" y="981075"/>
            <a:ext cx="2741612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b="1" dirty="0" err="1"/>
              <a:t>Červené</a:t>
            </a:r>
            <a:r>
              <a:rPr lang="en-US" altLang="cs-CZ" sz="2800" b="1" dirty="0"/>
              <a:t> </a:t>
            </a:r>
            <a:r>
              <a:rPr lang="en-US" altLang="cs-CZ" sz="2800" b="1" dirty="0" err="1"/>
              <a:t>krvinky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erytrocyty</a:t>
            </a:r>
            <a:endParaRPr lang="en-US" altLang="cs-CZ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5.10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</a:t>
            </a:r>
            <a:r>
              <a:rPr lang="cs-CZ" altLang="cs-CZ" sz="2800" i="1" dirty="0" err="1"/>
              <a:t>l</a:t>
            </a:r>
            <a:endParaRPr lang="en-US" altLang="cs-CZ" sz="2800" dirty="0"/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3481388" y="981075"/>
            <a:ext cx="20701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b="1"/>
              <a:t>Bílé krvinky</a:t>
            </a:r>
            <a:endParaRPr lang="en-US" altLang="cs-CZ" sz="2800"/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leukocyty</a:t>
            </a:r>
            <a:endParaRPr lang="en-US" altLang="cs-CZ" sz="280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/>
              <a:t>4-10.10</a:t>
            </a:r>
            <a:r>
              <a:rPr lang="cs-CZ" altLang="cs-CZ" sz="2800" baseline="30000"/>
              <a:t>9</a:t>
            </a:r>
            <a:r>
              <a:rPr lang="cs-CZ" altLang="cs-CZ" sz="2800"/>
              <a:t>/l</a:t>
            </a:r>
            <a:endParaRPr lang="en-US" altLang="cs-CZ" sz="2800"/>
          </a:p>
        </p:txBody>
      </p:sp>
      <p:sp>
        <p:nvSpPr>
          <p:cNvPr id="10247" name="Text Box 1031"/>
          <p:cNvSpPr txBox="1">
            <a:spLocks noChangeArrowheads="1"/>
          </p:cNvSpPr>
          <p:nvPr/>
        </p:nvSpPr>
        <p:spPr bwMode="auto">
          <a:xfrm>
            <a:off x="6413500" y="981075"/>
            <a:ext cx="2132013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b="1"/>
              <a:t>Destičky</a:t>
            </a:r>
            <a:endParaRPr lang="en-US" altLang="cs-CZ" sz="2800"/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trombocyty</a:t>
            </a:r>
            <a:endParaRPr lang="en-US" altLang="cs-CZ" sz="280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/>
              <a:t>150-400.10</a:t>
            </a:r>
            <a:r>
              <a:rPr lang="cs-CZ" altLang="cs-CZ" sz="2800" baseline="30000"/>
              <a:t>9</a:t>
            </a:r>
            <a:r>
              <a:rPr lang="cs-CZ" altLang="cs-CZ" sz="2800"/>
              <a:t>/l</a:t>
            </a:r>
            <a:endParaRPr lang="en-US" altLang="cs-CZ" sz="2800"/>
          </a:p>
        </p:txBody>
      </p:sp>
      <p:pic>
        <p:nvPicPr>
          <p:cNvPr id="8198" name="Picture 1037" descr="monocy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17526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38" descr="bazof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1F3"/>
              </a:clrFrom>
              <a:clrTo>
                <a:srgbClr val="F0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12366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39" descr="eozinofi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1236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40" descr="neutrofi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13335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41" descr="lymfocy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5105400"/>
            <a:ext cx="13239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042"/>
          <p:cNvSpPr txBox="1">
            <a:spLocks noChangeArrowheads="1"/>
          </p:cNvSpPr>
          <p:nvPr/>
        </p:nvSpPr>
        <p:spPr bwMode="auto">
          <a:xfrm>
            <a:off x="1905000" y="3430588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8204" name="Text Box 1043"/>
          <p:cNvSpPr txBox="1">
            <a:spLocks noChangeArrowheads="1"/>
          </p:cNvSpPr>
          <p:nvPr/>
        </p:nvSpPr>
        <p:spPr bwMode="auto">
          <a:xfrm>
            <a:off x="5810250" y="3429000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10260" name="Text Box 1044"/>
          <p:cNvSpPr txBox="1">
            <a:spLocks noChangeArrowheads="1"/>
          </p:cNvSpPr>
          <p:nvPr/>
        </p:nvSpPr>
        <p:spPr bwMode="auto">
          <a:xfrm>
            <a:off x="457200" y="4419600"/>
            <a:ext cx="14081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neutrofil</a:t>
            </a:r>
            <a:endParaRPr lang="en-US" altLang="cs-CZ" sz="2800"/>
          </a:p>
        </p:txBody>
      </p:sp>
      <p:sp>
        <p:nvSpPr>
          <p:cNvPr id="10261" name="Text Box 1045"/>
          <p:cNvSpPr txBox="1">
            <a:spLocks noChangeArrowheads="1"/>
          </p:cNvSpPr>
          <p:nvPr/>
        </p:nvSpPr>
        <p:spPr bwMode="auto">
          <a:xfrm>
            <a:off x="2286000" y="4419600"/>
            <a:ext cx="11699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bazofil</a:t>
            </a:r>
          </a:p>
        </p:txBody>
      </p:sp>
      <p:sp>
        <p:nvSpPr>
          <p:cNvPr id="10262" name="Text Box 1046"/>
          <p:cNvSpPr txBox="1">
            <a:spLocks noChangeArrowheads="1"/>
          </p:cNvSpPr>
          <p:nvPr/>
        </p:nvSpPr>
        <p:spPr bwMode="auto">
          <a:xfrm>
            <a:off x="3962400" y="4419600"/>
            <a:ext cx="1446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eozinofil</a:t>
            </a:r>
          </a:p>
        </p:txBody>
      </p:sp>
      <p:sp>
        <p:nvSpPr>
          <p:cNvPr id="10263" name="Text Box 1047"/>
          <p:cNvSpPr txBox="1">
            <a:spLocks noChangeArrowheads="1"/>
          </p:cNvSpPr>
          <p:nvPr/>
        </p:nvSpPr>
        <p:spPr bwMode="auto">
          <a:xfrm>
            <a:off x="5943600" y="4419600"/>
            <a:ext cx="14271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monocyt</a:t>
            </a:r>
            <a:endParaRPr lang="en-US" altLang="cs-CZ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4" name="Text Box 1048"/>
          <p:cNvSpPr txBox="1">
            <a:spLocks noChangeArrowheads="1"/>
          </p:cNvSpPr>
          <p:nvPr/>
        </p:nvSpPr>
        <p:spPr bwMode="auto">
          <a:xfrm>
            <a:off x="7677150" y="4419600"/>
            <a:ext cx="14668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lymfocyt</a:t>
            </a:r>
          </a:p>
        </p:txBody>
      </p:sp>
      <p:sp>
        <p:nvSpPr>
          <p:cNvPr id="8210" name="Line 1050"/>
          <p:cNvSpPr>
            <a:spLocks noChangeShapeType="1"/>
          </p:cNvSpPr>
          <p:nvPr/>
        </p:nvSpPr>
        <p:spPr bwMode="auto">
          <a:xfrm flipH="1">
            <a:off x="2819400" y="2514600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1" name="Line 1051"/>
          <p:cNvSpPr>
            <a:spLocks noChangeShapeType="1"/>
          </p:cNvSpPr>
          <p:nvPr/>
        </p:nvSpPr>
        <p:spPr bwMode="auto">
          <a:xfrm>
            <a:off x="4572000" y="2514600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2" name="Line 1052"/>
          <p:cNvSpPr>
            <a:spLocks noChangeShapeType="1"/>
          </p:cNvSpPr>
          <p:nvPr/>
        </p:nvSpPr>
        <p:spPr bwMode="auto">
          <a:xfrm flipH="1">
            <a:off x="1219200" y="3886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Line 1053"/>
          <p:cNvSpPr>
            <a:spLocks noChangeShapeType="1"/>
          </p:cNvSpPr>
          <p:nvPr/>
        </p:nvSpPr>
        <p:spPr bwMode="auto">
          <a:xfrm>
            <a:off x="2743200" y="3886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4" name="Line 1055"/>
          <p:cNvSpPr>
            <a:spLocks noChangeShapeType="1"/>
          </p:cNvSpPr>
          <p:nvPr/>
        </p:nvSpPr>
        <p:spPr bwMode="auto">
          <a:xfrm>
            <a:off x="2819400" y="3886200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5" name="Line 1056"/>
          <p:cNvSpPr>
            <a:spLocks noChangeShapeType="1"/>
          </p:cNvSpPr>
          <p:nvPr/>
        </p:nvSpPr>
        <p:spPr bwMode="auto">
          <a:xfrm flipH="1">
            <a:off x="6400800" y="3886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16" name="Line 1057"/>
          <p:cNvSpPr>
            <a:spLocks noChangeShapeType="1"/>
          </p:cNvSpPr>
          <p:nvPr/>
        </p:nvSpPr>
        <p:spPr bwMode="auto">
          <a:xfrm>
            <a:off x="6934200" y="3886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217" name="Obrázek 2"/>
          <p:cNvPicPr>
            <a:picLocks noChangeAspect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133600"/>
            <a:ext cx="175101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Obrázek 3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916113"/>
            <a:ext cx="18986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7" descr="vývojové řady krvi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025"/>
            <a:ext cx="54546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038"/>
          <p:cNvSpPr txBox="1">
            <a:spLocks noChangeArrowheads="1"/>
          </p:cNvSpPr>
          <p:nvPr/>
        </p:nvSpPr>
        <p:spPr bwMode="auto">
          <a:xfrm>
            <a:off x="365125" y="152400"/>
            <a:ext cx="2120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cs-CZ" sz="2400"/>
              <a:t>pluripotentní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cs-CZ" sz="2400"/>
              <a:t>kmenová buňka</a:t>
            </a:r>
          </a:p>
        </p:txBody>
      </p:sp>
      <p:sp>
        <p:nvSpPr>
          <p:cNvPr id="9220" name="Text Box 1039"/>
          <p:cNvSpPr txBox="1">
            <a:spLocks noChangeArrowheads="1"/>
          </p:cNvSpPr>
          <p:nvPr/>
        </p:nvSpPr>
        <p:spPr bwMode="auto">
          <a:xfrm>
            <a:off x="152400" y="1219200"/>
            <a:ext cx="2830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cs-CZ" sz="2400"/>
              <a:t>unipotentní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cs-CZ" sz="2400"/>
              <a:t>determinované buňky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16736" r="17010" b="19762"/>
          <a:stretch>
            <a:fillRect/>
          </a:stretch>
        </p:blipFill>
        <p:spPr bwMode="auto">
          <a:xfrm>
            <a:off x="3644900" y="1049338"/>
            <a:ext cx="488632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-34925"/>
            <a:ext cx="6411913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ČERVENÉ  KRVINKY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erytrocyty</a:t>
            </a:r>
            <a:endParaRPr lang="cs-CZ" altLang="cs-CZ" sz="4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06363" y="1524000"/>
            <a:ext cx="8580437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Jediná bezjaderná buňka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Bikonkávní tvar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i="1"/>
              <a:t>Funkce</a:t>
            </a:r>
            <a:r>
              <a:rPr lang="cs-CZ" altLang="cs-CZ" sz="3600"/>
              <a:t>:</a:t>
            </a:r>
            <a:endParaRPr lang="cs-CZ" altLang="cs-CZ" sz="280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cs-CZ" altLang="cs-CZ"/>
              <a:t>Přenos O</a:t>
            </a:r>
            <a:r>
              <a:rPr lang="cs-CZ" altLang="cs-CZ" baseline="-25000"/>
              <a:t>2</a:t>
            </a:r>
            <a:r>
              <a:rPr lang="cs-CZ" altLang="cs-CZ"/>
              <a:t> a CO</a:t>
            </a:r>
            <a:r>
              <a:rPr lang="cs-CZ" altLang="cs-CZ" baseline="-25000"/>
              <a:t>2</a:t>
            </a:r>
            <a:r>
              <a:rPr lang="cs-CZ" altLang="cs-CZ"/>
              <a:t> mezi plícemi a tkáněmi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cs-CZ" altLang="cs-CZ"/>
              <a:t>Spolupodílejí se na udržení stálého pH krve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/>
              <a:t>Vznik</a:t>
            </a:r>
            <a:r>
              <a:rPr lang="cs-CZ" altLang="cs-CZ" sz="3600"/>
              <a:t>:</a:t>
            </a:r>
            <a:r>
              <a:rPr lang="cs-CZ" altLang="cs-CZ" sz="2800"/>
              <a:t> krvetvorné tkáně – dřeň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velkých kostí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/>
              <a:t>Zánik</a:t>
            </a:r>
            <a:r>
              <a:rPr lang="cs-CZ" altLang="cs-CZ" sz="2800"/>
              <a:t>: slezina</a:t>
            </a:r>
          </a:p>
        </p:txBody>
      </p:sp>
      <p:sp>
        <p:nvSpPr>
          <p:cNvPr id="10245" name="Line 15"/>
          <p:cNvSpPr>
            <a:spLocks noChangeShapeType="1"/>
          </p:cNvSpPr>
          <p:nvPr/>
        </p:nvSpPr>
        <p:spPr bwMode="auto">
          <a:xfrm>
            <a:off x="38862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3886200" y="3000375"/>
            <a:ext cx="1838325" cy="352425"/>
            <a:chOff x="2448" y="1968"/>
            <a:chExt cx="1536" cy="144"/>
          </a:xfrm>
        </p:grpSpPr>
        <p:sp>
          <p:nvSpPr>
            <p:cNvPr id="10255" name="Line 14"/>
            <p:cNvSpPr>
              <a:spLocks noChangeShapeType="1"/>
            </p:cNvSpPr>
            <p:nvPr/>
          </p:nvSpPr>
          <p:spPr bwMode="auto">
            <a:xfrm>
              <a:off x="2448" y="2046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>
              <a:off x="3984" y="196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2448" y="196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47" name="Text Box 19"/>
          <p:cNvSpPr txBox="1">
            <a:spLocks noChangeArrowheads="1"/>
          </p:cNvSpPr>
          <p:nvPr/>
        </p:nvSpPr>
        <p:spPr bwMode="auto">
          <a:xfrm>
            <a:off x="4479925" y="2819400"/>
            <a:ext cx="106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7,2 μm</a:t>
            </a:r>
          </a:p>
        </p:txBody>
      </p:sp>
      <p:sp>
        <p:nvSpPr>
          <p:cNvPr id="10248" name="Text Box 20"/>
          <p:cNvSpPr txBox="1">
            <a:spLocks noChangeArrowheads="1"/>
          </p:cNvSpPr>
          <p:nvPr/>
        </p:nvSpPr>
        <p:spPr bwMode="auto">
          <a:xfrm>
            <a:off x="5691188" y="1257300"/>
            <a:ext cx="83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2 μm</a:t>
            </a:r>
          </a:p>
        </p:txBody>
      </p:sp>
      <p:grpSp>
        <p:nvGrpSpPr>
          <p:cNvPr id="10249" name="Group 22"/>
          <p:cNvGrpSpPr>
            <a:grpSpLocks/>
          </p:cNvGrpSpPr>
          <p:nvPr/>
        </p:nvGrpSpPr>
        <p:grpSpPr bwMode="auto">
          <a:xfrm rot="-4166183">
            <a:off x="6259513" y="1547813"/>
            <a:ext cx="457200" cy="228600"/>
            <a:chOff x="2448" y="1968"/>
            <a:chExt cx="1536" cy="144"/>
          </a:xfrm>
        </p:grpSpPr>
        <p:sp>
          <p:nvSpPr>
            <p:cNvPr id="10252" name="Line 23"/>
            <p:cNvSpPr>
              <a:spLocks noChangeShapeType="1"/>
            </p:cNvSpPr>
            <p:nvPr/>
          </p:nvSpPr>
          <p:spPr bwMode="auto">
            <a:xfrm>
              <a:off x="2448" y="2046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3" name="Line 24"/>
            <p:cNvSpPr>
              <a:spLocks noChangeShapeType="1"/>
            </p:cNvSpPr>
            <p:nvPr/>
          </p:nvSpPr>
          <p:spPr bwMode="auto">
            <a:xfrm>
              <a:off x="3984" y="196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4" name="Line 25"/>
            <p:cNvSpPr>
              <a:spLocks noChangeShapeType="1"/>
            </p:cNvSpPr>
            <p:nvPr/>
          </p:nvSpPr>
          <p:spPr bwMode="auto">
            <a:xfrm>
              <a:off x="2448" y="196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5366" name="Picture 6" descr="Výsledek obrázku pro red bone marro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652963"/>
            <a:ext cx="2727325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Výsledek obrázku pro erythrocytes in spl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2688" y="5527675"/>
            <a:ext cx="1514475" cy="130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" y="4510088"/>
            <a:ext cx="9144000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4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374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374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374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3746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3746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3746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3746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3746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Oxyhemoglobin:</a:t>
            </a:r>
            <a:r>
              <a:rPr lang="cs-CZ" altLang="cs-CZ" sz="2800" b="1" smtClean="0"/>
              <a:t> 				</a:t>
            </a:r>
            <a:r>
              <a:rPr lang="cs-CZ" altLang="cs-CZ" sz="2800" smtClean="0"/>
              <a:t>vazba O</a:t>
            </a:r>
            <a:r>
              <a:rPr lang="cs-CZ" altLang="cs-CZ" sz="2800" baseline="-25000" smtClean="0"/>
              <a:t>2 </a:t>
            </a:r>
            <a:r>
              <a:rPr lang="cs-CZ" altLang="cs-CZ" sz="2800" smtClean="0"/>
              <a:t>na Fe</a:t>
            </a:r>
            <a:r>
              <a:rPr lang="cs-CZ" altLang="cs-CZ" sz="2800" baseline="30000" smtClean="0"/>
              <a:t>2+</a:t>
            </a:r>
            <a:r>
              <a:rPr lang="cs-CZ" altLang="cs-CZ" sz="2800" smtClean="0"/>
              <a:t> v hemu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cs-CZ" altLang="cs-CZ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Karbaminohemoglobin:</a:t>
            </a:r>
            <a:r>
              <a:rPr lang="cs-CZ" altLang="cs-CZ" sz="2800" smtClean="0"/>
              <a:t> vazba CO</a:t>
            </a:r>
            <a:r>
              <a:rPr lang="cs-CZ" altLang="cs-CZ" sz="2800" baseline="-25000" smtClean="0"/>
              <a:t>2</a:t>
            </a:r>
            <a:r>
              <a:rPr lang="cs-CZ" altLang="cs-CZ" sz="2800" smtClean="0"/>
              <a:t> na NH</a:t>
            </a:r>
            <a:r>
              <a:rPr lang="cs-CZ" altLang="cs-CZ" sz="2800" baseline="-25000" smtClean="0"/>
              <a:t>2</a:t>
            </a:r>
            <a:r>
              <a:rPr lang="cs-CZ" altLang="cs-CZ" sz="2800" smtClean="0"/>
              <a:t> konce bílkoviny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cs-CZ" altLang="cs-CZ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Karboxyhemoglobin:</a:t>
            </a:r>
            <a:r>
              <a:rPr lang="cs-CZ" altLang="cs-CZ" sz="2800" smtClean="0"/>
              <a:t> 		vazba CO na Fe</a:t>
            </a:r>
            <a:r>
              <a:rPr lang="cs-CZ" altLang="cs-CZ" sz="2800" baseline="30000" smtClean="0"/>
              <a:t>2+</a:t>
            </a:r>
            <a:r>
              <a:rPr lang="cs-CZ" altLang="cs-CZ" sz="2800" smtClean="0"/>
              <a:t> v hemu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cs-CZ" altLang="cs-CZ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Methemoglobin:</a:t>
            </a:r>
            <a:r>
              <a:rPr lang="cs-CZ" altLang="cs-CZ" sz="2800" smtClean="0"/>
              <a:t> 				hem s Fe</a:t>
            </a:r>
            <a:r>
              <a:rPr lang="cs-CZ" altLang="cs-CZ" sz="2800" baseline="30000" smtClean="0"/>
              <a:t>3+</a:t>
            </a:r>
            <a:r>
              <a:rPr lang="cs-CZ" altLang="cs-CZ" sz="2800" smtClean="0"/>
              <a:t> - nemůže vázat O</a:t>
            </a:r>
            <a:r>
              <a:rPr lang="cs-CZ" altLang="cs-CZ" sz="2800" baseline="-25000" smtClean="0"/>
              <a:t>2</a:t>
            </a:r>
            <a:endParaRPr lang="cs-CZ" altLang="cs-CZ" sz="2800" smtClean="0"/>
          </a:p>
        </p:txBody>
      </p:sp>
      <p:pic>
        <p:nvPicPr>
          <p:cNvPr id="11267" name="Picture 3" descr="hemoglobin Lidské těl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989138"/>
            <a:ext cx="2638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0"/>
            <a:ext cx="4552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HEMOGLOBIN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3025" y="646113"/>
            <a:ext cx="4727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= 4 </a:t>
            </a:r>
            <a:r>
              <a:rPr lang="cs-CZ" altLang="cs-CZ" sz="3600" b="1">
                <a:sym typeface="Symbol" panose="05050102010706020507" pitchFamily="18" charset="2"/>
              </a:rPr>
              <a:t></a:t>
            </a:r>
            <a:r>
              <a:rPr lang="cs-CZ" altLang="cs-CZ" sz="3600" b="1"/>
              <a:t> (hem + bílkovina)</a:t>
            </a:r>
            <a:endParaRPr lang="en-US" altLang="cs-CZ" sz="36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74950" y="1052513"/>
            <a:ext cx="17256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000" rIns="54000" bIns="432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solidFill>
                  <a:srgbClr val="0000FF"/>
                </a:solidFill>
              </a:rPr>
              <a:t>α  β  γ  δ  ε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5125" y="1412875"/>
            <a:ext cx="3967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61607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61607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607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cs-CZ" sz="2800" u="sng"/>
              <a:t>Dospělý:</a:t>
            </a:r>
            <a:r>
              <a:rPr lang="en-US" altLang="cs-CZ" sz="2800" b="1"/>
              <a:t> 	HbA</a:t>
            </a:r>
            <a:r>
              <a:rPr lang="en-US" altLang="cs-CZ" sz="2800"/>
              <a:t> </a:t>
            </a:r>
            <a:r>
              <a:rPr lang="en-US" altLang="cs-CZ" sz="3600" b="1">
                <a:solidFill>
                  <a:srgbClr val="FF0000"/>
                </a:solidFill>
              </a:rPr>
              <a:t>α2β2</a:t>
            </a:r>
            <a:r>
              <a:rPr lang="en-US" altLang="cs-CZ" sz="2800" b="1">
                <a:solidFill>
                  <a:srgbClr val="0000FF"/>
                </a:solidFill>
              </a:rPr>
              <a:t>	 </a:t>
            </a:r>
          </a:p>
        </p:txBody>
      </p:sp>
      <p:sp>
        <p:nvSpPr>
          <p:cNvPr id="11272" name="TextovéPole 1"/>
          <p:cNvSpPr txBox="1">
            <a:spLocks noChangeArrowheads="1"/>
          </p:cNvSpPr>
          <p:nvPr/>
        </p:nvSpPr>
        <p:spPr bwMode="auto">
          <a:xfrm>
            <a:off x="5537200" y="6567488"/>
            <a:ext cx="3275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hlinkClick r:id="rId3"/>
              </a:rPr>
              <a:t>https://www.youtube.com/watch?v=eor6EK_JP40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/>
          </a:p>
        </p:txBody>
      </p:sp>
      <p:pic>
        <p:nvPicPr>
          <p:cNvPr id="11273" name="Picture 2" descr="Výsledek obrázku pro h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720850"/>
            <a:ext cx="144938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Výsledek obrázku pro h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698750"/>
            <a:ext cx="17700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6545263" y="2492375"/>
            <a:ext cx="787400" cy="56038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276" name="Picture 6" descr="Výsledek obrázku pro hem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12713"/>
            <a:ext cx="32512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" descr="Výsledek obrázku pro h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462338"/>
            <a:ext cx="144938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ovéPole 5"/>
          <p:cNvSpPr txBox="1">
            <a:spLocks noChangeArrowheads="1"/>
          </p:cNvSpPr>
          <p:nvPr/>
        </p:nvSpPr>
        <p:spPr bwMode="auto">
          <a:xfrm>
            <a:off x="8337550" y="3641725"/>
            <a:ext cx="182563" cy="22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8491538" y="3565525"/>
            <a:ext cx="174625" cy="107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6683375" y="3462338"/>
            <a:ext cx="908050" cy="542925"/>
          </a:xfrm>
          <a:prstGeom prst="straightConnector1">
            <a:avLst/>
          </a:prstGeom>
          <a:ln w="50800" cmpd="dbl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1871</Words>
  <Application>Microsoft Office PowerPoint</Application>
  <PresentationFormat>Předvádění na obrazovce (4:3)</PresentationFormat>
  <Paragraphs>545</Paragraphs>
  <Slides>55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Times New Roman</vt:lpstr>
      <vt:lpstr>Arial</vt:lpstr>
      <vt:lpstr>Wingdings</vt:lpstr>
      <vt:lpstr>Symbol</vt:lpstr>
      <vt:lpstr>Default Design</vt:lpstr>
      <vt:lpstr>Adobe Photoshop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LFMU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LFMU v Brně</dc:creator>
  <cp:lastModifiedBy>Eva Závodná</cp:lastModifiedBy>
  <cp:revision>65</cp:revision>
  <dcterms:created xsi:type="dcterms:W3CDTF">2003-02-27T09:30:35Z</dcterms:created>
  <dcterms:modified xsi:type="dcterms:W3CDTF">2021-10-08T05:58:02Z</dcterms:modified>
</cp:coreProperties>
</file>