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1783e4079b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1783e4079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17552d9ddd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17552d9ddd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17552d9ddd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17552d9ddd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17552d9ddd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17552d9dd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17552d9ddd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17552d9ddd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17552d9ddd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17552d9ddd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17552d9ddd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17552d9ddd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1783e4079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1783e4079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17552d9ddd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17552d9ddd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17552d9ddd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17552d9ddd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175de14c18_1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175de14c18_1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1783e4079b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1783e4079b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1783e4079b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1783e4079b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175de14c18_1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175de14c18_1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17552d9ddd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17552d9ddd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175de14c18_1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175de14c18_1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175de14c18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g1175de14c18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175de14c18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g1175de14c18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175de14c18_0_10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" name="Google Shape;235;g1175de14c18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175de14c18_0_1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1" name="Google Shape;241;g1175de14c18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175de14c18_0_1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7" name="Google Shape;247;g1175de14c18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175de14c18_1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175de14c18_1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175de14c18_0_1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" name="Google Shape;253;g1175de14c18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175de14c18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" name="Google Shape;259;g1175de14c18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175de14c18_0_1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1175de14c18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175de14c18_0_1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g1175de14c18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175de14c18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g1175de14c18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175de14c18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g1175de14c18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175de14c18_0_1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7" name="Google Shape;287;g1175de14c18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175de14c18_1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175de14c18_1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175de14c18_1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175de14c18_1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17552d9ddd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17552d9ddd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17552d9ddd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17552d9ddd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17552d9ddd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17552d9ddd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17552d9ddd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17552d9ddd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png"/><Relationship Id="rId4" Type="http://schemas.openxmlformats.org/officeDocument/2006/relationships/image" Target="../media/image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1" Type="http://schemas.openxmlformats.org/officeDocument/2006/relationships/hyperlink" Target="https://d2mb6chobh39bi.cloudfront.net/essentia/2018/05/02161115/behavioural_bias_investment-1-1024x507.jpg" TargetMode="External"/><Relationship Id="rId10" Type="http://schemas.openxmlformats.org/officeDocument/2006/relationships/hyperlink" Target="https://i.pinimg.com/originals/5d/f0/60/5df0602cb504b7c961fbc47ddb4ddece.jpg" TargetMode="External"/><Relationship Id="rId13" Type="http://schemas.openxmlformats.org/officeDocument/2006/relationships/hyperlink" Target="https://cdn-icons-png.flaticon.com/512/3305/3305969.png" TargetMode="External"/><Relationship Id="rId12" Type="http://schemas.openxmlformats.org/officeDocument/2006/relationships/hyperlink" Target="https://pics.filmaffinity.com/The_Hunt-167742318-large.jpg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img.csfd.cz/files/images/user/profile/158/854/158854802_f26878.jpg" TargetMode="External"/><Relationship Id="rId4" Type="http://schemas.openxmlformats.org/officeDocument/2006/relationships/hyperlink" Target="https://pbs.twimg.com/media/Di59ZF0XoAEUKe6.jpg" TargetMode="External"/><Relationship Id="rId9" Type="http://schemas.openxmlformats.org/officeDocument/2006/relationships/hyperlink" Target="https://m.media-amazon.com/images/M/MV5BMjIxNTk2MTU1OV5BMl5BanBnXkFtZTgwMjY0MDAzMzE@._V1_QL75_UX500_CR0,0,500,281_.jpg" TargetMode="External"/><Relationship Id="rId5" Type="http://schemas.openxmlformats.org/officeDocument/2006/relationships/hyperlink" Target="https://www.thisisbarry.com/wp-content/uploads/TheHunt/Klara.jpg" TargetMode="External"/><Relationship Id="rId6" Type="http://schemas.openxmlformats.org/officeDocument/2006/relationships/hyperlink" Target="https://intheframeblog.files.wordpress.com/2014/02/6a0133f3151fe0970b019b00381f63970c.png" TargetMode="External"/><Relationship Id="rId7" Type="http://schemas.openxmlformats.org/officeDocument/2006/relationships/hyperlink" Target="https://i.guim.co.uk/img/static/sys-images/Film/Pix/pictures/2012/12/3/1354538236109/Susse-Wold-and-Annika-Wed-010.jpg?width=465&amp;quality=45&amp;auto=format&amp;fit=max&amp;dpr=2&amp;s=354f0c48a651a95e26826637f91d36f4" TargetMode="External"/><Relationship Id="rId8" Type="http://schemas.openxmlformats.org/officeDocument/2006/relationships/hyperlink" Target="https://ulvenreviews.files.wordpress.com/2018/05/the-hunt-10.png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5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Psychologické charakteristiky filmových postav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40210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sk" sz="1979"/>
              <a:t>Dan Čáslava, Lukáš Doubek, Ondro Haľama, Katarína Kemková</a:t>
            </a:r>
            <a:endParaRPr sz="1979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Konfabulace</a:t>
            </a:r>
            <a:endParaRPr/>
          </a:p>
        </p:txBody>
      </p:sp>
      <p:sp>
        <p:nvSpPr>
          <p:cNvPr id="123" name="Google Shape;123;p22"/>
          <p:cNvSpPr txBox="1"/>
          <p:nvPr>
            <p:ph idx="1" type="body"/>
          </p:nvPr>
        </p:nvSpPr>
        <p:spPr>
          <a:xfrm>
            <a:off x="311700" y="11623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/>
              <a:t>Ian Leslie - Born Liars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/>
              <a:t>míchání reality s fantazijními představami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/>
              <a:t>prvky se silným afektem </a:t>
            </a:r>
            <a:r>
              <a:rPr lang="sk" sz="1100"/>
              <a:t>(Held &amp; Žoldošová, 1999)</a:t>
            </a:r>
            <a:endParaRPr sz="11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/>
              <a:t>Piaget - asimilace</a:t>
            </a:r>
            <a:endParaRPr/>
          </a:p>
        </p:txBody>
      </p:sp>
      <p:pic>
        <p:nvPicPr>
          <p:cNvPr id="124" name="Google Shape;12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7625" y="2482725"/>
            <a:ext cx="5689951" cy="251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/>
          <p:nvPr>
            <p:ph type="title"/>
          </p:nvPr>
        </p:nvSpPr>
        <p:spPr>
          <a:xfrm>
            <a:off x="1019025" y="528425"/>
            <a:ext cx="5563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Kromě dětí předškolního věku, u jaké poruchy v dospělosti se může objevit konfabulace jako symptom?</a:t>
            </a:r>
            <a:endParaRPr/>
          </a:p>
        </p:txBody>
      </p:sp>
      <p:sp>
        <p:nvSpPr>
          <p:cNvPr id="130" name="Google Shape;130;p23"/>
          <p:cNvSpPr txBox="1"/>
          <p:nvPr>
            <p:ph idx="1" type="body"/>
          </p:nvPr>
        </p:nvSpPr>
        <p:spPr>
          <a:xfrm>
            <a:off x="1019025" y="1860225"/>
            <a:ext cx="7813200" cy="27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sk"/>
              <a:t>Korsakovův syndrom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sk"/>
              <a:t>Brocova afázie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sk"/>
              <a:t>Ganserův syndrom</a:t>
            </a:r>
            <a:endParaRPr/>
          </a:p>
        </p:txBody>
      </p:sp>
      <p:pic>
        <p:nvPicPr>
          <p:cNvPr id="131" name="Google Shape;13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6475" y="710788"/>
            <a:ext cx="1019124" cy="101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"/>
          <p:cNvSpPr txBox="1"/>
          <p:nvPr>
            <p:ph type="title"/>
          </p:nvPr>
        </p:nvSpPr>
        <p:spPr>
          <a:xfrm>
            <a:off x="1019025" y="528425"/>
            <a:ext cx="5563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Kromě dětí předškolního věku, u jaké poruchy v dospělosti se může objevit konfabulace jako symptom?</a:t>
            </a:r>
            <a:endParaRPr/>
          </a:p>
        </p:txBody>
      </p:sp>
      <p:sp>
        <p:nvSpPr>
          <p:cNvPr id="137" name="Google Shape;137;p24"/>
          <p:cNvSpPr txBox="1"/>
          <p:nvPr>
            <p:ph idx="1" type="body"/>
          </p:nvPr>
        </p:nvSpPr>
        <p:spPr>
          <a:xfrm>
            <a:off x="1019025" y="1860225"/>
            <a:ext cx="7813200" cy="27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2200"/>
              <a:buAutoNum type="alphaUcPeriod"/>
            </a:pPr>
            <a:r>
              <a:rPr lang="sk" sz="2200">
                <a:solidFill>
                  <a:srgbClr val="6AA84F"/>
                </a:solidFill>
              </a:rPr>
              <a:t>Korsakovův syndrom</a:t>
            </a:r>
            <a:endParaRPr sz="2200">
              <a:solidFill>
                <a:srgbClr val="6AA84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sk"/>
              <a:t>Brocova afázie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sk"/>
              <a:t>Ganserův syndrom</a:t>
            </a:r>
            <a:endParaRPr/>
          </a:p>
        </p:txBody>
      </p:sp>
      <p:pic>
        <p:nvPicPr>
          <p:cNvPr id="138" name="Google Shape;13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6475" y="710788"/>
            <a:ext cx="1019124" cy="1019124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4"/>
          <p:cNvSpPr txBox="1"/>
          <p:nvPr/>
        </p:nvSpPr>
        <p:spPr>
          <a:xfrm>
            <a:off x="366175" y="4679250"/>
            <a:ext cx="303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>
                <a:solidFill>
                  <a:srgbClr val="CCCCCC"/>
                </a:solidFill>
              </a:rPr>
              <a:t>(Svoboda, 2006) </a:t>
            </a:r>
            <a:endParaRPr>
              <a:solidFill>
                <a:srgbClr val="CCCCCC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 txBox="1"/>
          <p:nvPr>
            <p:ph type="title"/>
          </p:nvPr>
        </p:nvSpPr>
        <p:spPr>
          <a:xfrm>
            <a:off x="994275" y="910650"/>
            <a:ext cx="5277000" cy="8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Kdo z uvedených zkoumal vzpomínkový klam?</a:t>
            </a:r>
            <a:endParaRPr/>
          </a:p>
        </p:txBody>
      </p:sp>
      <p:sp>
        <p:nvSpPr>
          <p:cNvPr id="145" name="Google Shape;145;p25"/>
          <p:cNvSpPr txBox="1"/>
          <p:nvPr>
            <p:ph idx="1" type="body"/>
          </p:nvPr>
        </p:nvSpPr>
        <p:spPr>
          <a:xfrm>
            <a:off x="1019025" y="1860225"/>
            <a:ext cx="7813200" cy="27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sk"/>
              <a:t>Viktor Frankl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sk"/>
              <a:t>Elizabeth Loftus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sk"/>
              <a:t>Erik Erikson</a:t>
            </a:r>
            <a:endParaRPr/>
          </a:p>
        </p:txBody>
      </p:sp>
      <p:pic>
        <p:nvPicPr>
          <p:cNvPr id="146" name="Google Shape;14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6475" y="710788"/>
            <a:ext cx="1019124" cy="101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 txBox="1"/>
          <p:nvPr>
            <p:ph idx="1" type="body"/>
          </p:nvPr>
        </p:nvSpPr>
        <p:spPr>
          <a:xfrm>
            <a:off x="1019025" y="1936425"/>
            <a:ext cx="7813200" cy="27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sk"/>
              <a:t>Viktor Frankl</a:t>
            </a:r>
            <a:endParaRPr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2200"/>
              <a:buAutoNum type="alphaUcPeriod"/>
            </a:pPr>
            <a:r>
              <a:rPr lang="sk" sz="2200">
                <a:solidFill>
                  <a:srgbClr val="6AA84F"/>
                </a:solidFill>
              </a:rPr>
              <a:t>Elizabeth Loftus</a:t>
            </a:r>
            <a:endParaRPr sz="2200">
              <a:solidFill>
                <a:srgbClr val="6AA84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sk"/>
              <a:t>Erik Erikson</a:t>
            </a:r>
            <a:endParaRPr/>
          </a:p>
        </p:txBody>
      </p:sp>
      <p:pic>
        <p:nvPicPr>
          <p:cNvPr id="152" name="Google Shape;15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6475" y="710788"/>
            <a:ext cx="1019124" cy="1019124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6"/>
          <p:cNvSpPr txBox="1"/>
          <p:nvPr>
            <p:ph type="title"/>
          </p:nvPr>
        </p:nvSpPr>
        <p:spPr>
          <a:xfrm>
            <a:off x="994275" y="910650"/>
            <a:ext cx="5277000" cy="8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Kdo z uvedených skoumal vzpomínkový klam?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"/>
          <p:cNvSpPr txBox="1"/>
          <p:nvPr>
            <p:ph type="title"/>
          </p:nvPr>
        </p:nvSpPr>
        <p:spPr>
          <a:xfrm>
            <a:off x="994275" y="910650"/>
            <a:ext cx="5277000" cy="8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K čemu se vztahuje Mandela efekt?</a:t>
            </a:r>
            <a:endParaRPr/>
          </a:p>
        </p:txBody>
      </p:sp>
      <p:sp>
        <p:nvSpPr>
          <p:cNvPr id="159" name="Google Shape;159;p27"/>
          <p:cNvSpPr txBox="1"/>
          <p:nvPr>
            <p:ph idx="1" type="body"/>
          </p:nvPr>
        </p:nvSpPr>
        <p:spPr>
          <a:xfrm>
            <a:off x="1019025" y="1860225"/>
            <a:ext cx="7813200" cy="27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sk"/>
              <a:t>Návrat vzpomínek po retrográdní amnézii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sk"/>
              <a:t>Šíření konfabulace sociálními sítěmi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sk"/>
              <a:t>Skupina sdílí falešnou vzpomínku</a:t>
            </a:r>
            <a:endParaRPr/>
          </a:p>
        </p:txBody>
      </p:sp>
      <p:pic>
        <p:nvPicPr>
          <p:cNvPr id="160" name="Google Shape;16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6475" y="710788"/>
            <a:ext cx="1019124" cy="101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8"/>
          <p:cNvSpPr txBox="1"/>
          <p:nvPr>
            <p:ph type="title"/>
          </p:nvPr>
        </p:nvSpPr>
        <p:spPr>
          <a:xfrm>
            <a:off x="994275" y="910650"/>
            <a:ext cx="5277000" cy="8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K čemu se vztahuje Mandela efekt?</a:t>
            </a:r>
            <a:endParaRPr/>
          </a:p>
        </p:txBody>
      </p:sp>
      <p:sp>
        <p:nvSpPr>
          <p:cNvPr id="166" name="Google Shape;166;p28"/>
          <p:cNvSpPr txBox="1"/>
          <p:nvPr>
            <p:ph idx="1" type="body"/>
          </p:nvPr>
        </p:nvSpPr>
        <p:spPr>
          <a:xfrm>
            <a:off x="1019025" y="1860225"/>
            <a:ext cx="7813200" cy="27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sk"/>
              <a:t>Návrat vzpomínek po retrográdní amnézii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sk"/>
              <a:t>Šíření konfabulace sociálními sítěmi</a:t>
            </a:r>
            <a:endParaRPr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2200"/>
              <a:buAutoNum type="alphaUcPeriod"/>
            </a:pPr>
            <a:r>
              <a:rPr lang="sk" sz="2200">
                <a:solidFill>
                  <a:srgbClr val="6AA84F"/>
                </a:solidFill>
              </a:rPr>
              <a:t>Skupina sdílí falešnou vzpomínku</a:t>
            </a:r>
            <a:endParaRPr sz="2200">
              <a:solidFill>
                <a:srgbClr val="6AA84F"/>
              </a:solidFill>
            </a:endParaRPr>
          </a:p>
        </p:txBody>
      </p:sp>
      <p:pic>
        <p:nvPicPr>
          <p:cNvPr id="167" name="Google Shape;16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6475" y="710788"/>
            <a:ext cx="1019124" cy="1019124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8"/>
          <p:cNvSpPr txBox="1"/>
          <p:nvPr/>
        </p:nvSpPr>
        <p:spPr>
          <a:xfrm>
            <a:off x="366175" y="4679250"/>
            <a:ext cx="303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>
                <a:solidFill>
                  <a:srgbClr val="CCCCCC"/>
                </a:solidFill>
              </a:rPr>
              <a:t>(French, 2018) </a:t>
            </a:r>
            <a:endParaRPr>
              <a:solidFill>
                <a:srgbClr val="CCCCCC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Vzpomínkový klam / False memories</a:t>
            </a:r>
            <a:endParaRPr/>
          </a:p>
        </p:txBody>
      </p:sp>
      <p:sp>
        <p:nvSpPr>
          <p:cNvPr id="174" name="Google Shape;174;p29"/>
          <p:cNvSpPr txBox="1"/>
          <p:nvPr>
            <p:ph idx="1" type="body"/>
          </p:nvPr>
        </p:nvSpPr>
        <p:spPr>
          <a:xfrm>
            <a:off x="311700" y="1563475"/>
            <a:ext cx="8520600" cy="300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/>
              <a:t>“Neskutečná událost se jeví být ve vzpomínce skutečnou.” </a:t>
            </a:r>
            <a:r>
              <a:rPr lang="sk" sz="1100"/>
              <a:t>(Svoboda, 2006)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/>
              <a:t>Nejčastěji</a:t>
            </a:r>
            <a:r>
              <a:rPr lang="sk"/>
              <a:t> vznikají kombinací skutočné vzpomínky se sugescí </a:t>
            </a:r>
            <a:r>
              <a:rPr lang="sk" sz="1100"/>
              <a:t>(Loftus, 1997)</a:t>
            </a:r>
            <a:br>
              <a:rPr lang="sk" sz="1100"/>
            </a:br>
            <a:endParaRPr sz="11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sk" sz="1500"/>
              <a:t>“Many people believe memory works like a recording device. Memory works more like a Wikipedia page: You can go in there and change it, but so can other people.” </a:t>
            </a:r>
            <a:r>
              <a:rPr lang="sk" sz="1100"/>
              <a:t>(Loftus, 2013)</a:t>
            </a:r>
            <a:br>
              <a:rPr lang="sk" sz="1100"/>
            </a:br>
            <a:endParaRPr sz="11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/>
              <a:t>Vyplnění mezery v paměti.</a:t>
            </a:r>
            <a:endParaRPr sz="11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0"/>
          <p:cNvSpPr txBox="1"/>
          <p:nvPr>
            <p:ph type="title"/>
          </p:nvPr>
        </p:nvSpPr>
        <p:spPr>
          <a:xfrm>
            <a:off x="994275" y="910650"/>
            <a:ext cx="5277000" cy="8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Pojem ostrakizace pochází z….</a:t>
            </a:r>
            <a:endParaRPr/>
          </a:p>
        </p:txBody>
      </p:sp>
      <p:sp>
        <p:nvSpPr>
          <p:cNvPr id="180" name="Google Shape;180;p30"/>
          <p:cNvSpPr txBox="1"/>
          <p:nvPr>
            <p:ph idx="1" type="body"/>
          </p:nvPr>
        </p:nvSpPr>
        <p:spPr>
          <a:xfrm>
            <a:off x="1019025" y="1860225"/>
            <a:ext cx="7813200" cy="27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sk"/>
              <a:t>Řečtiny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sk"/>
              <a:t>Latiny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sk"/>
              <a:t>Francouzštiny</a:t>
            </a:r>
            <a:endParaRPr/>
          </a:p>
        </p:txBody>
      </p:sp>
      <p:pic>
        <p:nvPicPr>
          <p:cNvPr id="181" name="Google Shape;18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6475" y="710788"/>
            <a:ext cx="1019124" cy="101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 txBox="1"/>
          <p:nvPr>
            <p:ph type="title"/>
          </p:nvPr>
        </p:nvSpPr>
        <p:spPr>
          <a:xfrm>
            <a:off x="994275" y="910650"/>
            <a:ext cx="5277000" cy="8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Pojem ostrakizace pochází z….</a:t>
            </a:r>
            <a:endParaRPr/>
          </a:p>
        </p:txBody>
      </p:sp>
      <p:sp>
        <p:nvSpPr>
          <p:cNvPr id="187" name="Google Shape;187;p31"/>
          <p:cNvSpPr txBox="1"/>
          <p:nvPr>
            <p:ph idx="1" type="body"/>
          </p:nvPr>
        </p:nvSpPr>
        <p:spPr>
          <a:xfrm>
            <a:off x="1019025" y="1860225"/>
            <a:ext cx="7813200" cy="27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2200"/>
              <a:buAutoNum type="alphaUcPeriod"/>
            </a:pPr>
            <a:r>
              <a:rPr lang="sk" sz="2200">
                <a:solidFill>
                  <a:srgbClr val="6AA84F"/>
                </a:solidFill>
              </a:rPr>
              <a:t>Řečtiny - Ostrakismos</a:t>
            </a:r>
            <a:endParaRPr sz="2200">
              <a:solidFill>
                <a:srgbClr val="6AA84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sk"/>
              <a:t>Latiny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sk"/>
              <a:t>Francouzštiny</a:t>
            </a:r>
            <a:endParaRPr/>
          </a:p>
        </p:txBody>
      </p:sp>
      <p:pic>
        <p:nvPicPr>
          <p:cNvPr id="188" name="Google Shape;1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6475" y="710788"/>
            <a:ext cx="1019124" cy="101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2700550" y="445025"/>
            <a:ext cx="613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The Hunt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3892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Hon</a:t>
            </a:r>
            <a:endParaRPr/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lang="sk"/>
              <a:t>2012</a:t>
            </a:r>
            <a:endParaRPr/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lang="sk"/>
              <a:t>Dánsko, Švédsko</a:t>
            </a:r>
            <a:endParaRPr/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lang="sk"/>
              <a:t>Nominováno na Oscara</a:t>
            </a:r>
            <a:endParaRPr/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9663" y="0"/>
            <a:ext cx="362082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Konstrukce sociální reality</a:t>
            </a:r>
            <a:endParaRPr/>
          </a:p>
        </p:txBody>
      </p:sp>
      <p:sp>
        <p:nvSpPr>
          <p:cNvPr id="194" name="Google Shape;194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/>
              <a:t>filosof</a:t>
            </a:r>
            <a:r>
              <a:rPr lang="sk"/>
              <a:t> John Searle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/>
              <a:t>Fakty vytvořeny na základě kolektivního souhlasu </a:t>
            </a:r>
            <a:r>
              <a:rPr lang="sk" sz="1500"/>
              <a:t>(peníze, vlastnictví, manželství,...) </a:t>
            </a:r>
            <a:r>
              <a:rPr lang="sk" sz="1100"/>
              <a:t>(Searle, 1995)</a:t>
            </a:r>
            <a:endParaRPr/>
          </a:p>
        </p:txBody>
      </p:sp>
      <p:pic>
        <p:nvPicPr>
          <p:cNvPr id="195" name="Google Shape;19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7262" y="2374550"/>
            <a:ext cx="6189474" cy="2604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150" y="1165023"/>
            <a:ext cx="7793676" cy="376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71613" y="301875"/>
            <a:ext cx="6000750" cy="476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3"/>
          <p:cNvSpPr txBox="1"/>
          <p:nvPr>
            <p:ph type="title"/>
          </p:nvPr>
        </p:nvSpPr>
        <p:spPr>
          <a:xfrm>
            <a:off x="316725" y="445025"/>
            <a:ext cx="851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Bonus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4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Děkujeme za pozornost</a:t>
            </a:r>
            <a:endParaRPr/>
          </a:p>
        </p:txBody>
      </p:sp>
      <p:pic>
        <p:nvPicPr>
          <p:cNvPr id="208" name="Google Shape;20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2974" y="0"/>
            <a:ext cx="342565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Zdroje</a:t>
            </a:r>
            <a:endParaRPr/>
          </a:p>
        </p:txBody>
      </p:sp>
      <p:sp>
        <p:nvSpPr>
          <p:cNvPr id="214" name="Google Shape;214;p35"/>
          <p:cNvSpPr txBox="1"/>
          <p:nvPr>
            <p:ph idx="1" type="body"/>
          </p:nvPr>
        </p:nvSpPr>
        <p:spPr>
          <a:xfrm>
            <a:off x="311700" y="1017725"/>
            <a:ext cx="8520600" cy="35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 sz="6000"/>
              <a:t>Cohen, J.A. &amp; Mannarino, A.P. (1988). Psychological symptoms in sexually abused girls. </a:t>
            </a:r>
            <a:r>
              <a:rPr i="1" lang="sk" sz="6000"/>
              <a:t>Child Abuse &amp; Neglect</a:t>
            </a:r>
            <a:r>
              <a:rPr lang="sk" sz="6000"/>
              <a:t>, 12, 571-577.</a:t>
            </a:r>
            <a:endParaRPr sz="6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sk" sz="6000"/>
              <a:t>French, A. (2018). The Mandela Effect and New Memory. C</a:t>
            </a:r>
            <a:r>
              <a:rPr i="1" lang="sk" sz="6000"/>
              <a:t>orrespondences: Journal for the Study of Esotericism, 6</a:t>
            </a:r>
            <a:r>
              <a:rPr lang="sk" sz="6000"/>
              <a:t>(2).</a:t>
            </a:r>
            <a:endParaRPr sz="6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sk" sz="6000"/>
              <a:t>Held, Ľ. &amp; Žoldošová, K. (1999). </a:t>
            </a:r>
            <a:r>
              <a:rPr i="1" lang="sk" sz="6000"/>
              <a:t>Vyučovacie metódy a techniky</a:t>
            </a:r>
            <a:r>
              <a:rPr lang="sk" sz="6000"/>
              <a:t>. Trnavská univerzita. ISBN 80-8877-451-9.</a:t>
            </a:r>
            <a:endParaRPr sz="6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sk" sz="6000"/>
              <a:t>Loftus, E. F. (2013, June). </a:t>
            </a:r>
            <a:r>
              <a:rPr i="1" lang="sk" sz="6000"/>
              <a:t>How reliable is your memory?</a:t>
            </a:r>
            <a:r>
              <a:rPr lang="sk" sz="6000"/>
              <a:t> [Video]. TED Conferences. https://www.ted.com/talks/elizabeth_loftus_how_reliable_is_your_memory/transcript?language=en</a:t>
            </a:r>
            <a:endParaRPr sz="6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sk" sz="6000"/>
              <a:t>Loftus, E.F. (1997). </a:t>
            </a:r>
            <a:r>
              <a:rPr i="1" lang="sk" sz="6000"/>
              <a:t>Creating False Memories</a:t>
            </a:r>
            <a:r>
              <a:rPr lang="sk" sz="6000"/>
              <a:t>. Scientific American, 277(3), 70-75. </a:t>
            </a:r>
            <a:endParaRPr sz="6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sk" sz="6000"/>
              <a:t>Searle, J.B. (1995). </a:t>
            </a:r>
            <a:r>
              <a:rPr i="1" lang="sk" sz="6000"/>
              <a:t>The Construction of Social Reality</a:t>
            </a:r>
            <a:r>
              <a:rPr lang="sk" sz="6000"/>
              <a:t>. New York: The Free Press. ISBN 0-02-928045-1.</a:t>
            </a:r>
            <a:endParaRPr sz="6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sk" sz="6000"/>
              <a:t>Svoboda, M., Češková, E. &amp; Kučerová, H. (2006). </a:t>
            </a:r>
            <a:r>
              <a:rPr i="1" lang="sk" sz="6000"/>
              <a:t>Psychopatologie a psychiatrie</a:t>
            </a:r>
            <a:r>
              <a:rPr lang="sk" sz="6000"/>
              <a:t>, 1. vyd., Praha: Portál. ISBN 80-7367-154-9.</a:t>
            </a:r>
            <a:endParaRPr sz="6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Zdroje obrázkov</a:t>
            </a:r>
            <a:endParaRPr/>
          </a:p>
        </p:txBody>
      </p:sp>
      <p:sp>
        <p:nvSpPr>
          <p:cNvPr id="220" name="Google Shape;220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sk" sz="900" u="sng">
                <a:solidFill>
                  <a:schemeClr val="hlink"/>
                </a:solidFill>
                <a:hlinkClick r:id="rId3"/>
              </a:rPr>
              <a:t>https://img.csfd.cz/files/images/user/profile/158/854/158854802_f26878.jpg</a:t>
            </a:r>
            <a:br>
              <a:rPr lang="sk" sz="900"/>
            </a:br>
            <a:r>
              <a:rPr lang="sk" sz="900" u="sng">
                <a:solidFill>
                  <a:schemeClr val="hlink"/>
                </a:solidFill>
                <a:hlinkClick r:id="rId4"/>
              </a:rPr>
              <a:t>https://pbs.twimg.com/media/Di59ZF0XoAEUKe6.jpg</a:t>
            </a:r>
            <a:br>
              <a:rPr lang="sk" sz="900"/>
            </a:br>
            <a:r>
              <a:rPr lang="sk" sz="900" u="sng">
                <a:solidFill>
                  <a:schemeClr val="hlink"/>
                </a:solidFill>
                <a:hlinkClick r:id="rId5"/>
              </a:rPr>
              <a:t>https://www.thisisbarry.com/wp-content/uploads/TheHunt/Klara.jpg</a:t>
            </a:r>
            <a:br>
              <a:rPr lang="sk" sz="900"/>
            </a:br>
            <a:r>
              <a:rPr lang="sk" sz="900" u="sng">
                <a:solidFill>
                  <a:schemeClr val="hlink"/>
                </a:solidFill>
                <a:hlinkClick r:id="rId6"/>
              </a:rPr>
              <a:t>https://intheframeblog.files.wordpress.com/2014/02/6a0133f3151fe0970b019b00381f63970c.png</a:t>
            </a:r>
            <a:br>
              <a:rPr lang="sk" sz="900"/>
            </a:br>
            <a:r>
              <a:rPr lang="sk" sz="900" u="sng">
                <a:solidFill>
                  <a:schemeClr val="hlink"/>
                </a:solidFill>
                <a:hlinkClick r:id="rId7"/>
              </a:rPr>
              <a:t>https://i.guim.co.uk/img/static/sys-images/Film/Pix/pictures/2012/12/3/1354538236109/Susse-Wold-and-Annika-Wed-010.jpg?width=465&amp;quality=45&amp;auto=format&amp;fit=max&amp;dpr=2&amp;s=354f0c48a651a95e26826637f91d36f4</a:t>
            </a:r>
            <a:br>
              <a:rPr lang="sk" sz="900"/>
            </a:br>
            <a:r>
              <a:rPr lang="sk" sz="900" u="sng">
                <a:solidFill>
                  <a:schemeClr val="hlink"/>
                </a:solidFill>
                <a:hlinkClick r:id="rId8"/>
              </a:rPr>
              <a:t>https://ulvenreviews.files.wordpress.com/2018/05/the-hunt-10.png</a:t>
            </a:r>
            <a:br>
              <a:rPr lang="sk" sz="900"/>
            </a:br>
            <a:r>
              <a:rPr lang="sk" sz="900" u="sng">
                <a:solidFill>
                  <a:schemeClr val="hlink"/>
                </a:solidFill>
                <a:hlinkClick r:id="rId9"/>
              </a:rPr>
              <a:t>https://m.media-amazon.com/images/M/MV5BMjIxNTk2MTU1OV5BMl5BanBnXkFtZTgwMjY0MDAzMzE@._V1_QL75_UX500_CR0,0,500,281_.jpg</a:t>
            </a:r>
            <a:br>
              <a:rPr lang="sk" sz="900"/>
            </a:br>
            <a:r>
              <a:rPr lang="sk" sz="900" u="sng">
                <a:solidFill>
                  <a:schemeClr val="hlink"/>
                </a:solidFill>
                <a:hlinkClick r:id="rId10"/>
              </a:rPr>
              <a:t>https://i.pinimg.com/originals/5d/f0/60/5df0602cb504b7c961fbc47ddb4ddece.jpg</a:t>
            </a:r>
            <a:br>
              <a:rPr lang="sk" sz="900"/>
            </a:br>
            <a:r>
              <a:rPr lang="sk" sz="900" u="sng">
                <a:solidFill>
                  <a:schemeClr val="hlink"/>
                </a:solidFill>
                <a:hlinkClick r:id="rId11"/>
              </a:rPr>
              <a:t>https://d2mb6chobh39bi.cloudfront.net/essentia/2018/05/02161115/behavioural_bias_investment-1-1024x507.jpg</a:t>
            </a:r>
            <a:br>
              <a:rPr lang="sk" sz="900"/>
            </a:br>
            <a:r>
              <a:rPr lang="sk" sz="900" u="sng">
                <a:solidFill>
                  <a:schemeClr val="hlink"/>
                </a:solidFill>
                <a:hlinkClick r:id="rId12"/>
              </a:rPr>
              <a:t>https://pics.filmaffinity.com/The_Hunt-167742318-large.jpg</a:t>
            </a:r>
            <a:br>
              <a:rPr lang="sk" sz="900"/>
            </a:br>
            <a:r>
              <a:rPr lang="sk" sz="900" u="sng">
                <a:solidFill>
                  <a:schemeClr val="hlink"/>
                </a:solidFill>
                <a:hlinkClick r:id="rId13"/>
              </a:rPr>
              <a:t>https://cdn-icons-png.flaticon.com/512/3305/3305969.png</a:t>
            </a:r>
            <a:br>
              <a:rPr lang="sk" sz="900"/>
            </a:br>
            <a:br>
              <a:rPr lang="sk" sz="900"/>
            </a:br>
            <a:br>
              <a:rPr lang="sk" sz="900"/>
            </a:br>
            <a:br>
              <a:rPr lang="sk" sz="900"/>
            </a:br>
            <a:br>
              <a:rPr lang="sk" sz="900"/>
            </a:br>
            <a:br>
              <a:rPr lang="sk" sz="900"/>
            </a:br>
            <a:br>
              <a:rPr lang="sk" sz="900"/>
            </a:br>
            <a:endParaRPr sz="900"/>
          </a:p>
        </p:txBody>
      </p:sp>
      <p:sp>
        <p:nvSpPr>
          <p:cNvPr id="221" name="Google Shape;221;p36"/>
          <p:cNvSpPr txBox="1"/>
          <p:nvPr/>
        </p:nvSpPr>
        <p:spPr>
          <a:xfrm>
            <a:off x="6122950" y="2770225"/>
            <a:ext cx="569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7"/>
          <p:cNvSpPr txBox="1"/>
          <p:nvPr>
            <p:ph type="title"/>
          </p:nvPr>
        </p:nvSpPr>
        <p:spPr>
          <a:xfrm>
            <a:off x="311700" y="55420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sk"/>
              <a:t>Co </a:t>
            </a:r>
            <a:r>
              <a:rPr lang="sk">
                <a:solidFill>
                  <a:srgbClr val="F3F3F3"/>
                </a:solidFill>
              </a:rPr>
              <a:t>se bude dít?</a:t>
            </a:r>
            <a:endParaRPr/>
          </a:p>
        </p:txBody>
      </p:sp>
      <p:sp>
        <p:nvSpPr>
          <p:cNvPr id="227" name="Google Shape;227;p37"/>
          <p:cNvSpPr txBox="1"/>
          <p:nvPr/>
        </p:nvSpPr>
        <p:spPr>
          <a:xfrm>
            <a:off x="516025" y="1651275"/>
            <a:ext cx="8431500" cy="26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900"/>
              <a:buFont typeface="Arial"/>
              <a:buChar char="●"/>
            </a:pPr>
            <a:r>
              <a:rPr b="0" i="0" lang="sk" sz="19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skupinová práce (příprava filmu)</a:t>
            </a:r>
            <a:endParaRPr b="0" i="0" sz="19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900"/>
              <a:buFont typeface="Arial"/>
              <a:buChar char="●"/>
            </a:pPr>
            <a:r>
              <a:rPr b="0" i="0" lang="sk" sz="19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seminární práce (zpracovat pozorování)</a:t>
            </a:r>
            <a:endParaRPr b="0" i="0" sz="19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sk"/>
              <a:t>Na co si dávat pozor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9"/>
          <p:cNvSpPr txBox="1"/>
          <p:nvPr>
            <p:ph type="title"/>
          </p:nvPr>
        </p:nvSpPr>
        <p:spPr>
          <a:xfrm>
            <a:off x="311700" y="55420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sk"/>
              <a:t>Před hodinou</a:t>
            </a:r>
            <a:endParaRPr/>
          </a:p>
        </p:txBody>
      </p:sp>
      <p:sp>
        <p:nvSpPr>
          <p:cNvPr id="238" name="Google Shape;238;p39"/>
          <p:cNvSpPr txBox="1"/>
          <p:nvPr/>
        </p:nvSpPr>
        <p:spPr>
          <a:xfrm>
            <a:off x="500123" y="1531173"/>
            <a:ext cx="8431500" cy="26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900"/>
              <a:buFont typeface="Arial"/>
              <a:buChar char="●"/>
            </a:pPr>
            <a:r>
              <a:rPr lang="sk" sz="1600">
                <a:solidFill>
                  <a:schemeClr val="dk1"/>
                </a:solidFill>
              </a:rPr>
              <a:t>Prezentující skupina musí m</a:t>
            </a:r>
            <a:r>
              <a:rPr b="0" i="0" lang="sk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ít stažený/zakoupený film </a:t>
            </a:r>
            <a:r>
              <a:rPr b="1" i="0" lang="sk" sz="1600" u="none" cap="none" strike="noStrike">
                <a:solidFill>
                  <a:schemeClr val="dk1"/>
                </a:solidFill>
              </a:rPr>
              <a:t>(originál + titulky)</a:t>
            </a:r>
            <a:endParaRPr b="1" sz="1600">
              <a:solidFill>
                <a:schemeClr val="dk1"/>
              </a:solidFill>
            </a:endParaRPr>
          </a:p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900"/>
              <a:buFont typeface="Arial"/>
              <a:buChar char="●"/>
            </a:pPr>
            <a:r>
              <a:rPr b="0" i="0" lang="sk" sz="16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Zvolit ve skupině </a:t>
            </a:r>
            <a:r>
              <a:rPr b="0" i="0" lang="sk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jednotné téma prezentace</a:t>
            </a:r>
            <a:r>
              <a:rPr b="0" i="0" lang="sk" sz="16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6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sk" sz="16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 - nemusí jít jen o patologii (vývojový úkol, mechanismy sociální psychologie…) </a:t>
            </a:r>
            <a:endParaRPr b="0" i="0" sz="16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900"/>
              <a:buFont typeface="Arial"/>
              <a:buChar char="●"/>
            </a:pPr>
            <a:r>
              <a:rPr b="0" i="0" lang="sk" sz="16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Před termínem přednášky kontaktovat K. Kemkovou skrz e-mail</a:t>
            </a:r>
            <a:br>
              <a:rPr b="0" i="0" lang="sk" sz="16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sk" sz="16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	- co potřebuji ke své prezentaci? </a:t>
            </a:r>
            <a:endParaRPr/>
          </a:p>
          <a:p>
            <a:pPr indent="-349250" lvl="2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900"/>
              <a:buFont typeface="Arial"/>
              <a:buChar char="●"/>
            </a:pPr>
            <a:r>
              <a:rPr b="0" i="0" lang="sk" sz="16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Odevzdat prezentaci do </a:t>
            </a:r>
            <a:r>
              <a:rPr b="0" i="0" lang="sk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odevzdávárny den p</a:t>
            </a:r>
            <a:r>
              <a:rPr lang="sk" sz="1600">
                <a:solidFill>
                  <a:srgbClr val="FF0000"/>
                </a:solidFill>
              </a:rPr>
              <a:t>řed termínem prezentace</a:t>
            </a:r>
            <a:endParaRPr b="0" i="0" sz="1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0"/>
          <p:cNvSpPr txBox="1"/>
          <p:nvPr>
            <p:ph type="title"/>
          </p:nvPr>
        </p:nvSpPr>
        <p:spPr>
          <a:xfrm>
            <a:off x="311700" y="55420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sk"/>
              <a:t>Před filmem</a:t>
            </a:r>
            <a:endParaRPr/>
          </a:p>
        </p:txBody>
      </p:sp>
      <p:sp>
        <p:nvSpPr>
          <p:cNvPr id="244" name="Google Shape;244;p40"/>
          <p:cNvSpPr txBox="1"/>
          <p:nvPr/>
        </p:nvSpPr>
        <p:spPr>
          <a:xfrm>
            <a:off x="516025" y="1651275"/>
            <a:ext cx="8431500" cy="26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900"/>
              <a:buFont typeface="Arial"/>
              <a:buChar char="●"/>
            </a:pPr>
            <a:r>
              <a:rPr b="0" i="0" lang="sk" sz="19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Představit každého člena skupiny</a:t>
            </a:r>
            <a:endParaRPr b="0" i="0" sz="19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900"/>
              <a:buFont typeface="Arial"/>
              <a:buChar char="●"/>
            </a:pPr>
            <a:r>
              <a:rPr b="0" i="0" lang="sk" sz="19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V rychlosti uvést film </a:t>
            </a:r>
            <a:endParaRPr b="0" i="0" sz="19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900"/>
              <a:buFont typeface="Arial"/>
              <a:buChar char="●"/>
            </a:pPr>
            <a:r>
              <a:rPr b="0" i="0" lang="sk" sz="19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Sdělit třídě co mají pozorovat </a:t>
            </a:r>
            <a:endParaRPr b="0" i="0" sz="19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900"/>
              <a:buFont typeface="Arial"/>
              <a:buChar char="●"/>
            </a:pPr>
            <a:r>
              <a:rPr b="0" i="0" lang="sk" sz="19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Pokud je to pro pozorování potřeba, představit a vysvětlit teorii</a:t>
            </a:r>
            <a:endParaRPr b="0" i="0" sz="19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1"/>
          <p:cNvSpPr txBox="1"/>
          <p:nvPr>
            <p:ph type="title"/>
          </p:nvPr>
        </p:nvSpPr>
        <p:spPr>
          <a:xfrm>
            <a:off x="311700" y="55420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sk"/>
              <a:t>Po filmu - Teoretická část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516025" y="1651275"/>
            <a:ext cx="8431500" cy="26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900"/>
              <a:buFont typeface="Arial"/>
              <a:buChar char="●"/>
            </a:pPr>
            <a:r>
              <a:rPr b="0" i="0" lang="sk" sz="19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Představit teorii </a:t>
            </a:r>
            <a:endParaRPr b="0" i="0" sz="19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900"/>
              <a:buFont typeface="Arial"/>
              <a:buChar char="●"/>
            </a:pPr>
            <a:r>
              <a:rPr b="0" i="0" lang="sk" sz="19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Porovnat teorii s vykreslením problematiky ve filmu - uvést konkrétní příklady z filmu</a:t>
            </a:r>
            <a:endParaRPr b="0" i="0" sz="19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900"/>
              <a:buFont typeface="Arial"/>
              <a:buChar char="●"/>
            </a:pPr>
            <a:r>
              <a:rPr b="0" i="0" lang="sk" sz="19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Vycházet z literatury, odkazovat na ní</a:t>
            </a:r>
            <a:endParaRPr b="0" i="0" sz="19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474900" y="445025"/>
            <a:ext cx="8357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Hlavní postavy</a:t>
            </a:r>
            <a:endParaRPr/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475000" y="1682175"/>
            <a:ext cx="8357400" cy="288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sk"/>
              <a:t>Lucas</a:t>
            </a:r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000" y="2174170"/>
            <a:ext cx="3589099" cy="239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8469" y="2136400"/>
            <a:ext cx="3721931" cy="247025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4638475" y="1682175"/>
            <a:ext cx="4346400" cy="45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sk"/>
              <a:t>Klara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2"/>
          <p:cNvSpPr txBox="1"/>
          <p:nvPr>
            <p:ph type="title"/>
          </p:nvPr>
        </p:nvSpPr>
        <p:spPr>
          <a:xfrm>
            <a:off x="311700" y="55420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sk"/>
              <a:t>Po filmu - Diskuze</a:t>
            </a:r>
            <a:endParaRPr/>
          </a:p>
        </p:txBody>
      </p:sp>
      <p:sp>
        <p:nvSpPr>
          <p:cNvPr id="256" name="Google Shape;256;p42"/>
          <p:cNvSpPr txBox="1"/>
          <p:nvPr/>
        </p:nvSpPr>
        <p:spPr>
          <a:xfrm>
            <a:off x="516025" y="1651275"/>
            <a:ext cx="8431500" cy="26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900"/>
              <a:buFont typeface="Arial"/>
              <a:buChar char="●"/>
            </a:pPr>
            <a:r>
              <a:rPr b="0" i="0" lang="sk" sz="19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Klást otevřené otázky (Proč myslíte, že…) </a:t>
            </a:r>
            <a:endParaRPr b="0" i="0" sz="19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900"/>
              <a:buFont typeface="Arial"/>
              <a:buChar char="●"/>
            </a:pPr>
            <a:r>
              <a:rPr b="0" i="0" lang="sk" sz="19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Do diskuze se také zapojovat, dávat podněty</a:t>
            </a:r>
            <a:endParaRPr b="0" i="0" sz="19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900"/>
              <a:buFont typeface="Arial"/>
              <a:buChar char="●"/>
            </a:pPr>
            <a:r>
              <a:rPr b="0" i="0" lang="sk" sz="19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Souvislost s tématem </a:t>
            </a:r>
            <a:endParaRPr b="0" i="0" sz="19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900"/>
              <a:buFont typeface="Arial"/>
              <a:buChar char="●"/>
            </a:pPr>
            <a:r>
              <a:rPr b="0" i="0" lang="sk" sz="19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Ujistit se, že každý měl prostor pro vyjádření </a:t>
            </a:r>
            <a:endParaRPr b="0" i="0" sz="19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900"/>
              <a:buFont typeface="Arial"/>
              <a:buChar char="●"/>
            </a:pPr>
            <a:r>
              <a:rPr b="0" i="0" lang="sk" sz="19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Hlídat čas</a:t>
            </a:r>
            <a:endParaRPr b="0" i="0" sz="19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3"/>
          <p:cNvSpPr txBox="1"/>
          <p:nvPr>
            <p:ph type="title"/>
          </p:nvPr>
        </p:nvSpPr>
        <p:spPr>
          <a:xfrm>
            <a:off x="311700" y="55420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sk"/>
              <a:t>Po filmu - zdroje</a:t>
            </a:r>
            <a:endParaRPr/>
          </a:p>
        </p:txBody>
      </p:sp>
      <p:sp>
        <p:nvSpPr>
          <p:cNvPr id="262" name="Google Shape;262;p43"/>
          <p:cNvSpPr txBox="1"/>
          <p:nvPr/>
        </p:nvSpPr>
        <p:spPr>
          <a:xfrm>
            <a:off x="516025" y="1651275"/>
            <a:ext cx="8431500" cy="26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900"/>
              <a:buFont typeface="Arial"/>
              <a:buChar char="●"/>
            </a:pPr>
            <a:r>
              <a:rPr b="0" i="0" lang="sk" sz="19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Pro diagnostiku používat MKN-10 nebo DSM </a:t>
            </a:r>
            <a:endParaRPr b="0" i="0" sz="19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900"/>
              <a:buFont typeface="Arial"/>
              <a:buChar char="●"/>
            </a:pPr>
            <a:r>
              <a:rPr b="0" i="0" lang="sk" sz="19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Pro teorie relevantní literaturu či výzkumy</a:t>
            </a:r>
            <a:endParaRPr b="0" i="0" sz="19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4"/>
          <p:cNvSpPr txBox="1"/>
          <p:nvPr>
            <p:ph type="title"/>
          </p:nvPr>
        </p:nvSpPr>
        <p:spPr>
          <a:xfrm>
            <a:off x="311700" y="55420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sk"/>
              <a:t>Obecné</a:t>
            </a:r>
            <a:endParaRPr/>
          </a:p>
        </p:txBody>
      </p:sp>
      <p:sp>
        <p:nvSpPr>
          <p:cNvPr id="268" name="Google Shape;268;p44"/>
          <p:cNvSpPr txBox="1"/>
          <p:nvPr/>
        </p:nvSpPr>
        <p:spPr>
          <a:xfrm>
            <a:off x="516025" y="1651275"/>
            <a:ext cx="8431500" cy="26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900"/>
              <a:buFont typeface="Arial"/>
              <a:buChar char="●"/>
            </a:pPr>
            <a:r>
              <a:rPr b="0" i="0" lang="sk" sz="19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Zapojit do prezentace všechny členy skupiny </a:t>
            </a:r>
            <a:endParaRPr b="0" i="0" sz="19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900"/>
              <a:buFont typeface="Arial"/>
              <a:buChar char="●"/>
            </a:pPr>
            <a:r>
              <a:rPr b="0" i="0" lang="sk" sz="19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“Neschovávat se” za počítačem </a:t>
            </a:r>
            <a:endParaRPr b="0" i="0" sz="19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900"/>
              <a:buFont typeface="Arial"/>
              <a:buChar char="●"/>
            </a:pPr>
            <a:r>
              <a:rPr b="0" i="0" lang="sk" sz="19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Mluvit zřetelně </a:t>
            </a:r>
            <a:endParaRPr b="0" i="0" sz="19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900"/>
              <a:buFont typeface="Arial"/>
              <a:buChar char="●"/>
            </a:pPr>
            <a:r>
              <a:rPr b="0" i="0" lang="sk" sz="19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Pracovat s časem (líp jak my)</a:t>
            </a:r>
            <a:endParaRPr b="0" i="0" sz="19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900"/>
              <a:buFont typeface="Arial"/>
              <a:buChar char="●"/>
            </a:pPr>
            <a:r>
              <a:rPr b="0" i="0" lang="sk" sz="19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Držet se jednotného tématu</a:t>
            </a:r>
            <a:endParaRPr b="0" i="0" sz="19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5"/>
          <p:cNvSpPr txBox="1"/>
          <p:nvPr>
            <p:ph type="title"/>
          </p:nvPr>
        </p:nvSpPr>
        <p:spPr>
          <a:xfrm>
            <a:off x="311700" y="55420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sk"/>
              <a:t>Práce</a:t>
            </a:r>
            <a:endParaRPr/>
          </a:p>
        </p:txBody>
      </p:sp>
      <p:sp>
        <p:nvSpPr>
          <p:cNvPr id="274" name="Google Shape;274;p45"/>
          <p:cNvSpPr txBox="1"/>
          <p:nvPr/>
        </p:nvSpPr>
        <p:spPr>
          <a:xfrm>
            <a:off x="516025" y="1651275"/>
            <a:ext cx="8431500" cy="28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00"/>
              <a:buFont typeface="Arial"/>
              <a:buChar char="●"/>
            </a:pPr>
            <a:r>
              <a:rPr b="0" i="0" lang="sk" sz="19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Termín odevzdání: </a:t>
            </a:r>
            <a:r>
              <a:rPr lang="sk" sz="1900">
                <a:solidFill>
                  <a:srgbClr val="FF0000"/>
                </a:solidFill>
              </a:rPr>
              <a:t>16.12. 2022</a:t>
            </a:r>
            <a:endParaRPr/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00"/>
              <a:buFont typeface="Arial"/>
              <a:buChar char="●"/>
            </a:pPr>
            <a:r>
              <a:rPr b="0" i="0" lang="sk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Vybrat si jednu postavu z filmu, který jste tento semestr na semináři viděli a na základě literatury a pozorování napsat úvahu 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900"/>
              <a:buFont typeface="Arial"/>
              <a:buChar char="●"/>
            </a:pPr>
            <a:r>
              <a:rPr b="0" i="0" lang="sk" sz="19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 Rozsah: 2-3 normostrany</a:t>
            </a:r>
            <a:endParaRPr b="0" i="0" sz="19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900"/>
              <a:buFont typeface="Arial"/>
              <a:buChar char="●"/>
            </a:pPr>
            <a:r>
              <a:rPr b="0" i="0" lang="sk" sz="19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 Hodnotí se: Formální hledisko, Obsahové hledisko (pozorování +    vlastní úvaha) </a:t>
            </a:r>
            <a:r>
              <a:rPr b="0" i="0" lang="sk" sz="19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podrobně vše </a:t>
            </a:r>
            <a:r>
              <a:rPr lang="sk" sz="1900">
                <a:solidFill>
                  <a:srgbClr val="FF0000"/>
                </a:solidFill>
              </a:rPr>
              <a:t>v studijních materiálech</a:t>
            </a:r>
            <a:endParaRPr b="0" i="0" sz="19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900"/>
              <a:buFont typeface="Arial"/>
              <a:buChar char="●"/>
            </a:pPr>
            <a:r>
              <a:rPr b="0" i="0" lang="sk" sz="1900" u="none" cap="none" strike="noStrik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 Práci umíme, ač neradi, i vrátit.</a:t>
            </a:r>
            <a:endParaRPr b="0" i="0" sz="1900" u="none" cap="none" strike="noStrike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sk"/>
              <a:t>Otázky?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sk"/>
              <a:t>Zpětná vazba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sk"/>
              <a:t>Děkujeme za pozornost :)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Na co se soustředit během filmu</a:t>
            </a:r>
            <a:endParaRPr/>
          </a:p>
        </p:txBody>
      </p:sp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/>
              <a:t>Které scény z filmu považujete za klíčové?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/>
              <a:t>Jak se vyvíjel pohled na Lucase v komunitě?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/>
              <a:t>Bylo nějaké selhání na straně školky? Jaké a jak by měla situace vypadat správně?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sk"/>
              <a:t>Jaké fenomény film zobrazuje?</a:t>
            </a:r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5325" y="2840475"/>
            <a:ext cx="5271224" cy="224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Diskuse…klíčové scény</a:t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888" y="1192913"/>
            <a:ext cx="8194200" cy="348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084" y="1192925"/>
            <a:ext cx="8125845" cy="348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9200" y="1054276"/>
            <a:ext cx="7805602" cy="375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9075" y="1098405"/>
            <a:ext cx="8125849" cy="36715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974475" y="934000"/>
            <a:ext cx="5563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Mezi symptomy sexuálního zneužití u dětí zpravidla nepatří…</a:t>
            </a:r>
            <a:endParaRPr/>
          </a:p>
        </p:txBody>
      </p:sp>
      <p:sp>
        <p:nvSpPr>
          <p:cNvPr id="93" name="Google Shape;93;p18"/>
          <p:cNvSpPr txBox="1"/>
          <p:nvPr>
            <p:ph idx="1" type="body"/>
          </p:nvPr>
        </p:nvSpPr>
        <p:spPr>
          <a:xfrm>
            <a:off x="1019025" y="1860225"/>
            <a:ext cx="7813200" cy="27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sk"/>
              <a:t>sociální fobie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sk"/>
              <a:t>pomočování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sk"/>
              <a:t>agrese</a:t>
            </a:r>
            <a:endParaRPr/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6475" y="710788"/>
            <a:ext cx="1019124" cy="101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>
            <p:ph type="title"/>
          </p:nvPr>
        </p:nvSpPr>
        <p:spPr>
          <a:xfrm>
            <a:off x="974475" y="934000"/>
            <a:ext cx="5563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Mezi symptomy sexuálního zneužití u dětí zpravidla nepatří…</a:t>
            </a:r>
            <a:endParaRPr/>
          </a:p>
        </p:txBody>
      </p:sp>
      <p:sp>
        <p:nvSpPr>
          <p:cNvPr id="100" name="Google Shape;100;p19"/>
          <p:cNvSpPr txBox="1"/>
          <p:nvPr>
            <p:ph idx="1" type="body"/>
          </p:nvPr>
        </p:nvSpPr>
        <p:spPr>
          <a:xfrm>
            <a:off x="1019025" y="1860225"/>
            <a:ext cx="7813200" cy="27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2200"/>
              <a:buAutoNum type="alphaUcPeriod"/>
            </a:pPr>
            <a:r>
              <a:rPr lang="sk" sz="2200">
                <a:solidFill>
                  <a:srgbClr val="6AA84F"/>
                </a:solidFill>
              </a:rPr>
              <a:t>sociální fobie</a:t>
            </a:r>
            <a:endParaRPr sz="2200">
              <a:solidFill>
                <a:srgbClr val="6AA84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sk"/>
              <a:t>pomočování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sk"/>
              <a:t>agrese</a:t>
            </a:r>
            <a:endParaRPr/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6475" y="710788"/>
            <a:ext cx="1019124" cy="1019124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 txBox="1"/>
          <p:nvPr/>
        </p:nvSpPr>
        <p:spPr>
          <a:xfrm>
            <a:off x="366175" y="4679250"/>
            <a:ext cx="303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>
                <a:solidFill>
                  <a:srgbClr val="CCCCCC"/>
                </a:solidFill>
              </a:rPr>
              <a:t>(Cohen &amp; Mannarino, 1988) </a:t>
            </a:r>
            <a:endParaRPr>
              <a:solidFill>
                <a:srgbClr val="CCCCCC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type="title"/>
          </p:nvPr>
        </p:nvSpPr>
        <p:spPr>
          <a:xfrm>
            <a:off x="994275" y="1157200"/>
            <a:ext cx="7862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Konfabulace je….</a:t>
            </a:r>
            <a:endParaRPr/>
          </a:p>
        </p:txBody>
      </p:sp>
      <p:sp>
        <p:nvSpPr>
          <p:cNvPr id="108" name="Google Shape;108;p20"/>
          <p:cNvSpPr txBox="1"/>
          <p:nvPr>
            <p:ph idx="1" type="body"/>
          </p:nvPr>
        </p:nvSpPr>
        <p:spPr>
          <a:xfrm>
            <a:off x="1019025" y="1860225"/>
            <a:ext cx="7813200" cy="27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sk"/>
              <a:t>porucha vnímání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sk"/>
              <a:t>porucha myšlení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sk"/>
              <a:t>porucha paměti</a:t>
            </a:r>
            <a:endParaRPr/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6475" y="710788"/>
            <a:ext cx="1019124" cy="101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>
            <p:ph type="title"/>
          </p:nvPr>
        </p:nvSpPr>
        <p:spPr>
          <a:xfrm>
            <a:off x="994275" y="1157200"/>
            <a:ext cx="7862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Konfabulace je….</a:t>
            </a:r>
            <a:endParaRPr/>
          </a:p>
        </p:txBody>
      </p:sp>
      <p:sp>
        <p:nvSpPr>
          <p:cNvPr id="115" name="Google Shape;115;p21"/>
          <p:cNvSpPr txBox="1"/>
          <p:nvPr>
            <p:ph idx="1" type="body"/>
          </p:nvPr>
        </p:nvSpPr>
        <p:spPr>
          <a:xfrm>
            <a:off x="1019025" y="1860225"/>
            <a:ext cx="7813200" cy="270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sk"/>
              <a:t>porucha vnímání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lphaUcPeriod"/>
            </a:pPr>
            <a:r>
              <a:rPr lang="sk"/>
              <a:t>porucha myšlení</a:t>
            </a:r>
            <a:endParaRPr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2200"/>
              <a:buAutoNum type="alphaUcPeriod"/>
            </a:pPr>
            <a:r>
              <a:rPr lang="sk" sz="2200">
                <a:solidFill>
                  <a:srgbClr val="6AA84F"/>
                </a:solidFill>
              </a:rPr>
              <a:t>porucha paměti</a:t>
            </a:r>
            <a:endParaRPr sz="2200">
              <a:solidFill>
                <a:srgbClr val="6AA84F"/>
              </a:solidFill>
            </a:endParaRPr>
          </a:p>
        </p:txBody>
      </p:sp>
      <p:pic>
        <p:nvPicPr>
          <p:cNvPr id="116" name="Google Shape;11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6475" y="710788"/>
            <a:ext cx="1019124" cy="1019124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1"/>
          <p:cNvSpPr txBox="1"/>
          <p:nvPr/>
        </p:nvSpPr>
        <p:spPr>
          <a:xfrm>
            <a:off x="366175" y="4679250"/>
            <a:ext cx="303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sk">
                <a:solidFill>
                  <a:srgbClr val="CCCCCC"/>
                </a:solidFill>
              </a:rPr>
              <a:t>(Svoboda, 2006) </a:t>
            </a:r>
            <a:endParaRPr>
              <a:solidFill>
                <a:srgbClr val="CCCCCC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