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7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3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8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4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6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3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9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8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6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9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2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916F6374-2300-41FF-BA7E-22FADCD95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7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90864D9E-0A0C-482E-86DE-9C4E729C3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38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EB89D0-C674-4240-9905-57824613A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725" y="579694"/>
            <a:ext cx="5949295" cy="2930269"/>
          </a:xfrm>
        </p:spPr>
        <p:txBody>
          <a:bodyPr>
            <a:normAutofit/>
          </a:bodyPr>
          <a:lstStyle/>
          <a:p>
            <a:r>
              <a:rPr lang="cs-CZ" dirty="0"/>
              <a:t>Domov matky Rosy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D37772-BA09-40F8-88F2-A6E95AAEB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725" y="3602038"/>
            <a:ext cx="5949295" cy="2666800"/>
          </a:xfrm>
        </p:spPr>
        <p:txBody>
          <a:bodyPr>
            <a:normAutofit/>
          </a:bodyPr>
          <a:lstStyle/>
          <a:p>
            <a:r>
              <a:rPr lang="cs-CZ"/>
              <a:t>Podpora seniorů v Rajradě</a:t>
            </a:r>
            <a:endParaRPr lang="cs-CZ" dirty="0"/>
          </a:p>
        </p:txBody>
      </p:sp>
      <p:grpSp>
        <p:nvGrpSpPr>
          <p:cNvPr id="1030" name="Group 74">
            <a:extLst>
              <a:ext uri="{FF2B5EF4-FFF2-40B4-BE49-F238E27FC236}">
                <a16:creationId xmlns:a16="http://schemas.microsoft.com/office/drawing/2014/main" id="{4F4421D2-BA20-4078-8303-E815687EE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3816" y="-6437"/>
            <a:ext cx="4133500" cy="6864437"/>
            <a:chOff x="7433816" y="-6437"/>
            <a:chExt cx="4133500" cy="686443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F0DB6AD4-9712-498D-BF89-E655F06E5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V="1">
              <a:off x="9498848" y="581337"/>
              <a:ext cx="0" cy="5695397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Straight Connector 76">
              <a:extLst>
                <a:ext uri="{FF2B5EF4-FFF2-40B4-BE49-F238E27FC236}">
                  <a16:creationId xmlns:a16="http://schemas.microsoft.com/office/drawing/2014/main" id="{446C64BD-B01C-4411-9879-F339868F13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433816" y="0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8431129-D91F-40E4-AD67-C1AB828F6B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60990" y="-6437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2" name="Straight Connector 78">
              <a:extLst>
                <a:ext uri="{FF2B5EF4-FFF2-40B4-BE49-F238E27FC236}">
                  <a16:creationId xmlns:a16="http://schemas.microsoft.com/office/drawing/2014/main" id="{9C84CF53-578D-4748-8F7E-503E6F7AA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434228" y="581337"/>
              <a:ext cx="4133088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AE58F91-F991-488D-B3F1-B923C889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434228" y="6276734"/>
              <a:ext cx="4133088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ŽIVOTOPIS – MATKA ROSA VŮJTĚCHOVÁ">
            <a:extLst>
              <a:ext uri="{FF2B5EF4-FFF2-40B4-BE49-F238E27FC236}">
                <a16:creationId xmlns:a16="http://schemas.microsoft.com/office/drawing/2014/main" id="{4F682651-1CA9-4657-A9FC-3F92631091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" r="-2" b="25091"/>
          <a:stretch/>
        </p:blipFill>
        <p:spPr bwMode="auto">
          <a:xfrm>
            <a:off x="7753567" y="1419117"/>
            <a:ext cx="3522718" cy="3955759"/>
          </a:xfrm>
          <a:custGeom>
            <a:avLst/>
            <a:gdLst/>
            <a:ahLst/>
            <a:cxnLst/>
            <a:rect l="l" t="t" r="r" b="b"/>
            <a:pathLst>
              <a:path w="3401568" h="3819716">
                <a:moveTo>
                  <a:pt x="1701355" y="0"/>
                </a:moveTo>
                <a:cubicBezTo>
                  <a:pt x="2640357" y="0"/>
                  <a:pt x="3401568" y="761211"/>
                  <a:pt x="3401568" y="1700213"/>
                </a:cubicBezTo>
                <a:lnTo>
                  <a:pt x="3401568" y="2305050"/>
                </a:lnTo>
                <a:lnTo>
                  <a:pt x="3401568" y="2918476"/>
                </a:lnTo>
                <a:lnTo>
                  <a:pt x="3401568" y="2920565"/>
                </a:lnTo>
                <a:lnTo>
                  <a:pt x="3401568" y="3819716"/>
                </a:lnTo>
                <a:lnTo>
                  <a:pt x="0" y="3819716"/>
                </a:lnTo>
                <a:lnTo>
                  <a:pt x="0" y="2918476"/>
                </a:lnTo>
                <a:lnTo>
                  <a:pt x="1142" y="2918476"/>
                </a:lnTo>
                <a:lnTo>
                  <a:pt x="1142" y="1700213"/>
                </a:lnTo>
                <a:cubicBezTo>
                  <a:pt x="1142" y="761211"/>
                  <a:pt x="762353" y="0"/>
                  <a:pt x="1701355" y="0"/>
                </a:cubicBezTo>
                <a:close/>
              </a:path>
            </a:pathLst>
          </a:custGeom>
          <a:noFill/>
          <a:ln w="12700"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2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E6FDE22-1F54-452D-A9BA-1BE9FDB53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06127CE-6F15-49AE-9751-398F3AC67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38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50B74E-8F72-43F1-86D1-D901AD262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700" y="595357"/>
            <a:ext cx="3918652" cy="1447800"/>
          </a:xfrm>
        </p:spPr>
        <p:txBody>
          <a:bodyPr anchor="b">
            <a:normAutofit/>
          </a:bodyPr>
          <a:lstStyle/>
          <a:p>
            <a:r>
              <a:rPr lang="cs-CZ" dirty="0"/>
              <a:t>Domov matky Rosy v Rajhradě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08DB9-3D16-479F-B231-E4B78B36D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491" y="2286000"/>
            <a:ext cx="4202361" cy="39766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400" dirty="0"/>
              <a:t>Domov pro seniory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Sociální služby pro osoby, </a:t>
            </a:r>
            <a:r>
              <a:rPr lang="cs-CZ" sz="1400" dirty="0" err="1"/>
              <a:t>kteřé</a:t>
            </a:r>
            <a:r>
              <a:rPr lang="cs-CZ" sz="1400" dirty="0"/>
              <a:t> jsou příjemci důchodu a starší 55 let</a:t>
            </a:r>
          </a:p>
          <a:p>
            <a:pPr>
              <a:lnSpc>
                <a:spcPct val="100000"/>
              </a:lnSpc>
            </a:pPr>
            <a:r>
              <a:rPr lang="cs-CZ" sz="1400" dirty="0"/>
              <a:t>Pobytová sociální služba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Ubytování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Úklid, praní, žehlení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Stravování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Pomoc při zvládání  sebeobsluhy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Ošetřovatelská péče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Lékařská péče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Společenské a </a:t>
            </a:r>
            <a:r>
              <a:rPr lang="cs-CZ" sz="1400" dirty="0" err="1"/>
              <a:t>kulturníudálosti</a:t>
            </a:r>
            <a:endParaRPr lang="cs-CZ" sz="1400" dirty="0"/>
          </a:p>
          <a:p>
            <a:pPr lvl="1">
              <a:lnSpc>
                <a:spcPct val="100000"/>
              </a:lnSpc>
            </a:pPr>
            <a:r>
              <a:rPr lang="cs-CZ" sz="1400" dirty="0"/>
              <a:t>Aktivizace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Sociální poradenství</a:t>
            </a:r>
          </a:p>
          <a:p>
            <a:pPr lvl="1">
              <a:lnSpc>
                <a:spcPct val="100000"/>
              </a:lnSpc>
            </a:pPr>
            <a:endParaRPr lang="cs-CZ" sz="1100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CAB7548-8099-4066-AA4A-668904679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68579" y="-6437"/>
            <a:ext cx="6403756" cy="6864437"/>
            <a:chOff x="5168579" y="-6437"/>
            <a:chExt cx="6403756" cy="686443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DD6D54C-5C05-40DE-8EAF-FA50D609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337560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B0CFF5B-7CFC-4A1B-811A-262201C04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56724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3BD7D63C-11FE-48D4-8433-A188CDAB2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6262643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0EB69FA-9640-4C07-9993-F74D211FB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V="1">
              <a:off x="8362244" y="565603"/>
              <a:ext cx="0" cy="569704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B887ECAA-6BDB-4356-A66A-D28C7026B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68579" y="0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FC3365E-17A9-4CC8-BE01-3969BF4C8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60990" y="-6437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 descr="Domov Matky Rosy | CUSTODIUM">
            <a:extLst>
              <a:ext uri="{FF2B5EF4-FFF2-40B4-BE49-F238E27FC236}">
                <a16:creationId xmlns:a16="http://schemas.microsoft.com/office/drawing/2014/main" id="{AA7ED814-0415-48DA-A681-8178F9F293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1" r="7827" b="2"/>
          <a:stretch/>
        </p:blipFill>
        <p:spPr bwMode="auto">
          <a:xfrm>
            <a:off x="5352373" y="1150838"/>
            <a:ext cx="6071687" cy="4449535"/>
          </a:xfrm>
          <a:custGeom>
            <a:avLst/>
            <a:gdLst/>
            <a:ahLst/>
            <a:cxnLst/>
            <a:rect l="l" t="t" r="r" b="b"/>
            <a:pathLst>
              <a:path w="6391928" h="4660591">
                <a:moveTo>
                  <a:pt x="2329728" y="0"/>
                </a:moveTo>
                <a:lnTo>
                  <a:pt x="2398607" y="0"/>
                </a:lnTo>
                <a:lnTo>
                  <a:pt x="3158515" y="0"/>
                </a:lnTo>
                <a:lnTo>
                  <a:pt x="3993320" y="0"/>
                </a:lnTo>
                <a:lnTo>
                  <a:pt x="4062199" y="0"/>
                </a:lnTo>
                <a:cubicBezTo>
                  <a:pt x="5348874" y="0"/>
                  <a:pt x="6391928" y="1043309"/>
                  <a:pt x="6391928" y="2330293"/>
                </a:cubicBezTo>
                <a:cubicBezTo>
                  <a:pt x="6391928" y="3617285"/>
                  <a:pt x="5348874" y="4660591"/>
                  <a:pt x="4062199" y="4660591"/>
                </a:cubicBezTo>
                <a:lnTo>
                  <a:pt x="3993320" y="4660591"/>
                </a:lnTo>
                <a:lnTo>
                  <a:pt x="3233415" y="4660591"/>
                </a:lnTo>
                <a:lnTo>
                  <a:pt x="2398607" y="4660591"/>
                </a:lnTo>
                <a:lnTo>
                  <a:pt x="2329728" y="4660591"/>
                </a:lnTo>
                <a:cubicBezTo>
                  <a:pt x="1043053" y="4660591"/>
                  <a:pt x="0" y="3617281"/>
                  <a:pt x="0" y="2330297"/>
                </a:cubicBezTo>
                <a:cubicBezTo>
                  <a:pt x="0" y="1043306"/>
                  <a:pt x="1043053" y="0"/>
                  <a:pt x="2329728" y="0"/>
                </a:cubicBezTo>
                <a:close/>
              </a:path>
            </a:pathLst>
          </a:custGeom>
          <a:noFill/>
          <a:ln w="12700"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32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E6FDE22-1F54-452D-A9BA-1BE9FDB53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06127CE-6F15-49AE-9751-398F3AC67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38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34B8BF-F098-434D-8268-7BCAB234D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292" y="904875"/>
            <a:ext cx="3918652" cy="990600"/>
          </a:xfrm>
        </p:spPr>
        <p:txBody>
          <a:bodyPr anchor="b">
            <a:normAutofit/>
          </a:bodyPr>
          <a:lstStyle/>
          <a:p>
            <a:r>
              <a:rPr lang="cs-CZ" dirty="0"/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06865-DF28-4802-8EEF-81A626C44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76" y="2471455"/>
            <a:ext cx="3918652" cy="3128918"/>
          </a:xfrm>
        </p:spPr>
        <p:txBody>
          <a:bodyPr>
            <a:normAutofit/>
          </a:bodyPr>
          <a:lstStyle/>
          <a:p>
            <a:r>
              <a:rPr lang="cs-CZ" dirty="0"/>
              <a:t>Aktivizace klientů domova</a:t>
            </a:r>
          </a:p>
          <a:p>
            <a:pPr lvl="1"/>
            <a:r>
              <a:rPr lang="cs-CZ" dirty="0"/>
              <a:t>Individuální rozhovory s klienty</a:t>
            </a:r>
          </a:p>
          <a:p>
            <a:pPr lvl="1"/>
            <a:r>
              <a:rPr lang="cs-CZ" dirty="0"/>
              <a:t>Skupinové aktivity (předčítání, kvízy, hry, hudba, vzpomínání, kognitivní cvičení, …)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 vyžadován aktivní přístup, trpělivost, schopnost přizpůsobit se potřebám klienta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CAB7548-8099-4066-AA4A-668904679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68579" y="-6437"/>
            <a:ext cx="6403756" cy="6864437"/>
            <a:chOff x="5168579" y="-6437"/>
            <a:chExt cx="6403756" cy="686443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DD6D54C-5C05-40DE-8EAF-FA50D609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337560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B0CFF5B-7CFC-4A1B-811A-262201C04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56724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3BD7D63C-11FE-48D4-8433-A188CDAB2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6262643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0EB69FA-9640-4C07-9993-F74D211FB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V="1">
              <a:off x="8362244" y="565603"/>
              <a:ext cx="0" cy="569704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B887ECAA-6BDB-4356-A66A-D28C7026B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68579" y="0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FC3365E-17A9-4CC8-BE01-3969BF4C8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60990" y="-6437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4" name="Picture 2" descr="Domov Matky Rosy – MATKA ROSA VŮJTĚCHOVÁ">
            <a:extLst>
              <a:ext uri="{FF2B5EF4-FFF2-40B4-BE49-F238E27FC236}">
                <a16:creationId xmlns:a16="http://schemas.microsoft.com/office/drawing/2014/main" id="{E4F86778-994C-4DA9-8C38-1DB74DDDA0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287"/>
          <a:stretch/>
        </p:blipFill>
        <p:spPr bwMode="auto">
          <a:xfrm>
            <a:off x="5352373" y="1150838"/>
            <a:ext cx="6071687" cy="4449535"/>
          </a:xfrm>
          <a:custGeom>
            <a:avLst/>
            <a:gdLst/>
            <a:ahLst/>
            <a:cxnLst/>
            <a:rect l="l" t="t" r="r" b="b"/>
            <a:pathLst>
              <a:path w="6391928" h="4660591">
                <a:moveTo>
                  <a:pt x="2329728" y="0"/>
                </a:moveTo>
                <a:lnTo>
                  <a:pt x="2398607" y="0"/>
                </a:lnTo>
                <a:lnTo>
                  <a:pt x="3158515" y="0"/>
                </a:lnTo>
                <a:lnTo>
                  <a:pt x="3993320" y="0"/>
                </a:lnTo>
                <a:lnTo>
                  <a:pt x="4062199" y="0"/>
                </a:lnTo>
                <a:cubicBezTo>
                  <a:pt x="5348874" y="0"/>
                  <a:pt x="6391928" y="1043309"/>
                  <a:pt x="6391928" y="2330293"/>
                </a:cubicBezTo>
                <a:cubicBezTo>
                  <a:pt x="6391928" y="3617285"/>
                  <a:pt x="5348874" y="4660591"/>
                  <a:pt x="4062199" y="4660591"/>
                </a:cubicBezTo>
                <a:lnTo>
                  <a:pt x="3993320" y="4660591"/>
                </a:lnTo>
                <a:lnTo>
                  <a:pt x="3233415" y="4660591"/>
                </a:lnTo>
                <a:lnTo>
                  <a:pt x="2398607" y="4660591"/>
                </a:lnTo>
                <a:lnTo>
                  <a:pt x="2329728" y="4660591"/>
                </a:lnTo>
                <a:cubicBezTo>
                  <a:pt x="1043053" y="4660591"/>
                  <a:pt x="0" y="3617281"/>
                  <a:pt x="0" y="2330297"/>
                </a:cubicBezTo>
                <a:cubicBezTo>
                  <a:pt x="0" y="1043306"/>
                  <a:pt x="1043053" y="0"/>
                  <a:pt x="2329728" y="0"/>
                </a:cubicBezTo>
                <a:close/>
              </a:path>
            </a:pathLst>
          </a:custGeom>
          <a:noFill/>
          <a:ln w="12700"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45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DC74-B32C-48D2-8D0F-9F8D5D28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9D69C4-B8EE-4F55-B1F4-6B4535E68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30 hodin</a:t>
            </a:r>
          </a:p>
          <a:p>
            <a:r>
              <a:rPr lang="cs-CZ" dirty="0"/>
              <a:t>Účast na úvodní schůzce s pracovnicí domova, účast na závěrečné schůzce s koordinátorkou projektu</a:t>
            </a:r>
          </a:p>
          <a:p>
            <a:r>
              <a:rPr lang="cs-CZ" dirty="0"/>
              <a:t>Závěrečná písemná sebereflexe</a:t>
            </a:r>
          </a:p>
          <a:p>
            <a:r>
              <a:rPr lang="cs-CZ" dirty="0"/>
              <a:t>Docházka libovolná do konce semestru dle domluvy v domově</a:t>
            </a:r>
          </a:p>
          <a:p>
            <a:pPr lvl="1"/>
            <a:r>
              <a:rPr lang="cs-CZ" dirty="0"/>
              <a:t>Např. lze docházet týden v kuse na více hodin, ale i pravidelně na pár hodin denně</a:t>
            </a:r>
          </a:p>
          <a:p>
            <a:pPr lvl="1"/>
            <a:r>
              <a:rPr lang="cs-CZ" dirty="0"/>
              <a:t>Preferovány jsou odpolední hodiny (aktivizační aktivity), lze i dopoledne, kdy by se jednalo zejména o povídání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Susp</a:t>
            </a:r>
            <a:r>
              <a:rPr lang="cs-CZ" dirty="0"/>
              <a:t>. oběd při pobytu 5 a více hodin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00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9AD101-BC08-433A-AD99-409B66C2D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788242-4E16-4277-AC99-8601B722B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64F500-B898-4132-97B5-ECFC8C43B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41034"/>
            <a:ext cx="5490073" cy="1372093"/>
          </a:xfrm>
        </p:spPr>
        <p:txBody>
          <a:bodyPr anchor="b">
            <a:normAutofit/>
          </a:bodyPr>
          <a:lstStyle/>
          <a:p>
            <a:r>
              <a:rPr lang="cs-CZ" dirty="0"/>
              <a:t>Praktické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49F03-F3CE-43B9-B772-9076E10C5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788920"/>
            <a:ext cx="5490073" cy="3388042"/>
          </a:xfrm>
        </p:spPr>
        <p:txBody>
          <a:bodyPr>
            <a:normAutofit/>
          </a:bodyPr>
          <a:lstStyle/>
          <a:p>
            <a:r>
              <a:rPr lang="cs-CZ" dirty="0"/>
              <a:t>Doprava	</a:t>
            </a:r>
          </a:p>
          <a:p>
            <a:pPr lvl="1"/>
            <a:r>
              <a:rPr lang="cs-CZ" dirty="0"/>
              <a:t>Z Brna vlakem 12 min, busem 13 min</a:t>
            </a:r>
          </a:p>
          <a:p>
            <a:pPr lvl="1"/>
            <a:r>
              <a:rPr lang="cs-CZ" dirty="0"/>
              <a:t>Cyklostezka kolem Olympie</a:t>
            </a:r>
          </a:p>
          <a:p>
            <a:endParaRPr lang="cs-CZ" dirty="0"/>
          </a:p>
          <a:p>
            <a:r>
              <a:rPr lang="cs-CZ" dirty="0"/>
              <a:t>Covid</a:t>
            </a:r>
          </a:p>
          <a:p>
            <a:pPr lvl="1"/>
            <a:r>
              <a:rPr lang="cs-CZ" dirty="0"/>
              <a:t>Pro účast na praxi je potřeba v domově předložit potvrzení o platném očkování druhou dávkou vakcíny nebo se nechat v domově při každém příchodu otestovat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3C7C3B1-A762-4683-8DC0-FDE202C7D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3816" y="-6437"/>
            <a:ext cx="4133500" cy="6864437"/>
            <a:chOff x="7433816" y="-6437"/>
            <a:chExt cx="4133500" cy="686443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19ED225-F3C7-4528-920C-245DFBA2EF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433816" y="0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990343-EA5D-4B3B-8816-6084C5BE8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60990" y="-6437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6B7FCFF-F925-4BD3-9747-281D76020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434228" y="581337"/>
              <a:ext cx="4133088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256022A-471C-402E-8FB7-07349DE5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434228" y="6276734"/>
              <a:ext cx="4133088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Obrázek 4" descr="Obsah obrázku mapa&#10;&#10;Popis byl vytvořen automaticky">
            <a:extLst>
              <a:ext uri="{FF2B5EF4-FFF2-40B4-BE49-F238E27FC236}">
                <a16:creationId xmlns:a16="http://schemas.microsoft.com/office/drawing/2014/main" id="{E8627078-39A1-426A-911F-8C3A15EF6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5482" y="845396"/>
            <a:ext cx="3849624" cy="516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C0101-AB60-4F4C-9281-FD7F4C10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C9E7E5-E304-4625-A1D7-D2BCA7194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Koordinátor: Lucie Stroupková</a:t>
            </a:r>
          </a:p>
          <a:p>
            <a:r>
              <a:rPr lang="cs-CZ" dirty="0"/>
              <a:t>Kontakt: 439258@mail.muni.cz</a:t>
            </a:r>
          </a:p>
        </p:txBody>
      </p:sp>
    </p:spTree>
    <p:extLst>
      <p:ext uri="{BB962C8B-B14F-4D97-AF65-F5344CB8AC3E}">
        <p14:creationId xmlns:p14="http://schemas.microsoft.com/office/powerpoint/2010/main" val="2403372868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Custom 42">
      <a:dk1>
        <a:sysClr val="windowText" lastClr="000000"/>
      </a:dk1>
      <a:lt1>
        <a:sysClr val="window" lastClr="FFFFFF"/>
      </a:lt1>
      <a:dk2>
        <a:srgbClr val="642626"/>
      </a:dk2>
      <a:lt2>
        <a:srgbClr val="F3F0E9"/>
      </a:lt2>
      <a:accent1>
        <a:srgbClr val="556D6F"/>
      </a:accent1>
      <a:accent2>
        <a:srgbClr val="C05050"/>
      </a:accent2>
      <a:accent3>
        <a:srgbClr val="BF873A"/>
      </a:accent3>
      <a:accent4>
        <a:srgbClr val="D8897E"/>
      </a:accent4>
      <a:accent5>
        <a:srgbClr val="A4976B"/>
      </a:accent5>
      <a:accent6>
        <a:srgbClr val="D49D8C"/>
      </a:accent6>
      <a:hlink>
        <a:srgbClr val="D13D6E"/>
      </a:hlink>
      <a:folHlink>
        <a:srgbClr val="6C9D92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225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Footlight MT Light</vt:lpstr>
      <vt:lpstr>ArchVTI</vt:lpstr>
      <vt:lpstr>Domov matky Rosy</vt:lpstr>
      <vt:lpstr>Domov matky Rosy v Rajhradě</vt:lpstr>
      <vt:lpstr>Náplň praxe</vt:lpstr>
      <vt:lpstr>Průběh praxe</vt:lpstr>
      <vt:lpstr>Praktické info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Domov matky Rosy</dc:title>
  <dc:creator>Lucie Stroupková</dc:creator>
  <cp:lastModifiedBy>Lucie Stroupková</cp:lastModifiedBy>
  <cp:revision>1</cp:revision>
  <dcterms:created xsi:type="dcterms:W3CDTF">2021-10-06T14:40:17Z</dcterms:created>
  <dcterms:modified xsi:type="dcterms:W3CDTF">2021-10-06T15:10:55Z</dcterms:modified>
</cp:coreProperties>
</file>