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58" r:id="rId7"/>
    <p:sldId id="265" r:id="rId8"/>
    <p:sldId id="263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1" d="100"/>
          <a:sy n="61" d="100"/>
        </p:scale>
        <p:origin x="-1478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Specifické vývojové poruchy učení</a:t>
            </a:r>
          </a:p>
        </p:txBody>
      </p:sp>
    </p:spTree>
    <p:extLst>
      <p:ext uri="{BB962C8B-B14F-4D97-AF65-F5344CB8AC3E}">
        <p14:creationId xmlns:p14="http://schemas.microsoft.com/office/powerpoint/2010/main" val="23628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608363" y="106136"/>
            <a:ext cx="10482943" cy="6555921"/>
          </a:xfrm>
        </p:spPr>
        <p:txBody>
          <a:bodyPr>
            <a:normAutofit/>
          </a:bodyPr>
          <a:lstStyle/>
          <a:p>
            <a:pPr algn="just"/>
            <a:r>
              <a:rPr lang="cs-CZ" sz="1200" dirty="0" err="1" smtClean="0"/>
              <a:t>Cavanna</a:t>
            </a:r>
            <a:r>
              <a:rPr lang="cs-CZ" sz="1200" dirty="0" smtClean="0"/>
              <a:t>, A. E. &amp; </a:t>
            </a:r>
            <a:r>
              <a:rPr lang="cs-CZ" sz="1200" dirty="0" err="1" smtClean="0"/>
              <a:t>Trimble</a:t>
            </a:r>
            <a:r>
              <a:rPr lang="cs-CZ" sz="1200" dirty="0" smtClean="0"/>
              <a:t>, M. R. (2006).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Precuneus</a:t>
            </a:r>
            <a:r>
              <a:rPr lang="cs-CZ" sz="1200" dirty="0" smtClean="0"/>
              <a:t>: a </a:t>
            </a:r>
            <a:r>
              <a:rPr lang="cs-CZ" sz="1200" dirty="0" err="1" smtClean="0"/>
              <a:t>Review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its</a:t>
            </a:r>
            <a:r>
              <a:rPr lang="cs-CZ" sz="1200" dirty="0" smtClean="0"/>
              <a:t> </a:t>
            </a:r>
            <a:r>
              <a:rPr lang="cs-CZ" sz="1200" dirty="0" err="1" smtClean="0"/>
              <a:t>Functional</a:t>
            </a:r>
            <a:r>
              <a:rPr lang="cs-CZ" sz="1200" dirty="0" smtClean="0"/>
              <a:t> Anatomy and </a:t>
            </a:r>
            <a:r>
              <a:rPr lang="cs-CZ" sz="1200" dirty="0" err="1" smtClean="0"/>
              <a:t>Behavioural</a:t>
            </a:r>
            <a:r>
              <a:rPr lang="cs-CZ" sz="1200" dirty="0" smtClean="0"/>
              <a:t> </a:t>
            </a:r>
            <a:r>
              <a:rPr lang="cs-CZ" sz="1200" dirty="0" err="1" smtClean="0"/>
              <a:t>Correlates</a:t>
            </a:r>
            <a:r>
              <a:rPr lang="cs-CZ" sz="1200" dirty="0" smtClean="0"/>
              <a:t>. Brain, Vol. 129, pp. </a:t>
            </a:r>
            <a:r>
              <a:rPr lang="cs-CZ" sz="1200" dirty="0"/>
              <a:t>564-583. </a:t>
            </a:r>
            <a:r>
              <a:rPr lang="cs-CZ" sz="1200" dirty="0" smtClean="0"/>
              <a:t>doi:10.1093/brain/awl004</a:t>
            </a:r>
          </a:p>
          <a:p>
            <a:pPr algn="just"/>
            <a:r>
              <a:rPr lang="cs-CZ" sz="1200" dirty="0" err="1" smtClean="0"/>
              <a:t>Costa</a:t>
            </a:r>
            <a:r>
              <a:rPr lang="cs-CZ" sz="1200" dirty="0" smtClean="0"/>
              <a:t> </a:t>
            </a:r>
            <a:r>
              <a:rPr lang="cs-CZ" sz="1200" dirty="0" err="1" smtClean="0"/>
              <a:t>Dias</a:t>
            </a:r>
            <a:r>
              <a:rPr lang="cs-CZ" sz="1200" dirty="0" smtClean="0"/>
              <a:t>, T. G.,, Wilson, V. B., </a:t>
            </a:r>
            <a:r>
              <a:rPr lang="cs-CZ" sz="1200" dirty="0" err="1" smtClean="0"/>
              <a:t>Bathula</a:t>
            </a:r>
            <a:r>
              <a:rPr lang="cs-CZ" sz="1200" dirty="0" smtClean="0"/>
              <a:t>, D. R., </a:t>
            </a:r>
            <a:r>
              <a:rPr lang="cs-CZ" sz="1200" dirty="0" err="1" smtClean="0"/>
              <a:t>Iyer</a:t>
            </a:r>
            <a:r>
              <a:rPr lang="cs-CZ" sz="1200" dirty="0" smtClean="0"/>
              <a:t>, S. P., </a:t>
            </a:r>
            <a:r>
              <a:rPr lang="cs-CZ" sz="1200" dirty="0" err="1" smtClean="0"/>
              <a:t>Mills</a:t>
            </a:r>
            <a:r>
              <a:rPr lang="cs-CZ" sz="1200" dirty="0" smtClean="0"/>
              <a:t>, K. L., </a:t>
            </a:r>
            <a:r>
              <a:rPr lang="cs-CZ" sz="1200" dirty="0" err="1" smtClean="0"/>
              <a:t>Thurlow</a:t>
            </a:r>
            <a:r>
              <a:rPr lang="cs-CZ" sz="1200" dirty="0" smtClean="0"/>
              <a:t>, B. L., </a:t>
            </a:r>
            <a:r>
              <a:rPr lang="cs-CZ" sz="1200" dirty="0" err="1" smtClean="0"/>
              <a:t>Stevens</a:t>
            </a:r>
            <a:r>
              <a:rPr lang="cs-CZ" sz="1200" dirty="0" smtClean="0"/>
              <a:t>, C. A., </a:t>
            </a:r>
            <a:r>
              <a:rPr lang="cs-CZ" sz="1200" dirty="0" err="1" smtClean="0"/>
              <a:t>Musser</a:t>
            </a:r>
            <a:r>
              <a:rPr lang="cs-CZ" sz="1200" dirty="0" smtClean="0"/>
              <a:t>, E. D., </a:t>
            </a:r>
            <a:r>
              <a:rPr lang="cs-CZ" sz="1200" dirty="0" err="1" smtClean="0"/>
              <a:t>Carpenter</a:t>
            </a:r>
            <a:r>
              <a:rPr lang="cs-CZ" sz="1200" dirty="0" smtClean="0"/>
              <a:t>, S. D., </a:t>
            </a:r>
            <a:r>
              <a:rPr lang="cs-CZ" sz="1200" dirty="0" err="1" smtClean="0"/>
              <a:t>Grayson</a:t>
            </a:r>
            <a:r>
              <a:rPr lang="cs-CZ" sz="1200" dirty="0" smtClean="0"/>
              <a:t>, D.S., </a:t>
            </a:r>
            <a:r>
              <a:rPr lang="cs-CZ" sz="1200" dirty="0" err="1" smtClean="0"/>
              <a:t>Mitchell</a:t>
            </a:r>
            <a:r>
              <a:rPr lang="cs-CZ" sz="1200" dirty="0" smtClean="0"/>
              <a:t>, S.H., </a:t>
            </a:r>
            <a:r>
              <a:rPr lang="cs-CZ" sz="1200" dirty="0" err="1" smtClean="0"/>
              <a:t>Nigg</a:t>
            </a:r>
            <a:r>
              <a:rPr lang="cs-CZ" sz="1200" dirty="0" smtClean="0"/>
              <a:t>, J.T. &amp; Fair, D.A. (2013). </a:t>
            </a:r>
            <a:r>
              <a:rPr lang="en-US" sz="1200" dirty="0"/>
              <a:t>Reward circuit connectivity relates to delay discounting in children with attention-deficit/hyperactivity </a:t>
            </a:r>
            <a:r>
              <a:rPr lang="en-US" sz="1200" dirty="0" smtClean="0"/>
              <a:t>disorder</a:t>
            </a:r>
            <a:r>
              <a:rPr lang="cs-CZ" sz="1200" dirty="0" smtClean="0"/>
              <a:t>. </a:t>
            </a:r>
            <a:r>
              <a:rPr lang="cs-CZ" sz="1200" dirty="0" err="1" smtClean="0"/>
              <a:t>European</a:t>
            </a:r>
            <a:r>
              <a:rPr lang="cs-CZ" sz="1200" dirty="0" smtClean="0"/>
              <a:t> </a:t>
            </a:r>
            <a:r>
              <a:rPr lang="cs-CZ" sz="1200" dirty="0" err="1" smtClean="0"/>
              <a:t>Neuropsychopharmacology</a:t>
            </a:r>
            <a:r>
              <a:rPr lang="cs-CZ" sz="1200" dirty="0" smtClean="0"/>
              <a:t>, Vol. 23, </a:t>
            </a:r>
            <a:r>
              <a:rPr lang="cs-CZ" sz="1200" dirty="0" err="1" smtClean="0"/>
              <a:t>Iss</a:t>
            </a:r>
            <a:r>
              <a:rPr lang="cs-CZ" sz="1200" dirty="0" smtClean="0"/>
              <a:t>. 1, pp. </a:t>
            </a:r>
            <a:r>
              <a:rPr lang="cs-CZ" sz="1200" dirty="0"/>
              <a:t>33-45. doi:10.1016/j.euroneuro.2012.10.015</a:t>
            </a:r>
            <a:endParaRPr lang="cs-CZ" sz="1200" dirty="0" smtClean="0"/>
          </a:p>
          <a:p>
            <a:pPr algn="just"/>
            <a:r>
              <a:rPr lang="cs-CZ" sz="1200" dirty="0" err="1" smtClean="0"/>
              <a:t>Liddle</a:t>
            </a:r>
            <a:r>
              <a:rPr lang="cs-CZ" sz="1200" dirty="0" smtClean="0"/>
              <a:t>, E. B., </a:t>
            </a:r>
            <a:r>
              <a:rPr lang="cs-CZ" sz="1200" dirty="0" err="1" smtClean="0"/>
              <a:t>Hollis</a:t>
            </a:r>
            <a:r>
              <a:rPr lang="cs-CZ" sz="1200" dirty="0" smtClean="0"/>
              <a:t>, Ch., </a:t>
            </a:r>
            <a:r>
              <a:rPr lang="cs-CZ" sz="1200" dirty="0" err="1" smtClean="0"/>
              <a:t>Batty</a:t>
            </a:r>
            <a:r>
              <a:rPr lang="cs-CZ" sz="1200" dirty="0" smtClean="0"/>
              <a:t>, M. J., Groom, M.J., </a:t>
            </a:r>
            <a:r>
              <a:rPr lang="cs-CZ" sz="1200" dirty="0" err="1" smtClean="0"/>
              <a:t>Totman</a:t>
            </a:r>
            <a:r>
              <a:rPr lang="cs-CZ" sz="1200" dirty="0" smtClean="0"/>
              <a:t>, J.J., </a:t>
            </a:r>
            <a:r>
              <a:rPr lang="cs-CZ" sz="1200" dirty="0" err="1" smtClean="0"/>
              <a:t>Liotti</a:t>
            </a:r>
            <a:r>
              <a:rPr lang="cs-CZ" sz="1200" dirty="0" smtClean="0"/>
              <a:t>, M., </a:t>
            </a:r>
            <a:r>
              <a:rPr lang="cs-CZ" sz="1200" dirty="0" err="1" smtClean="0"/>
              <a:t>Scerif</a:t>
            </a:r>
            <a:r>
              <a:rPr lang="cs-CZ" sz="1200" dirty="0" smtClean="0"/>
              <a:t>, G. &amp; </a:t>
            </a:r>
            <a:r>
              <a:rPr lang="cs-CZ" sz="1200" dirty="0" err="1" smtClean="0"/>
              <a:t>Liddle</a:t>
            </a:r>
            <a:r>
              <a:rPr lang="cs-CZ" sz="1200" dirty="0" smtClean="0"/>
              <a:t>, P.F. (2011). </a:t>
            </a:r>
            <a:r>
              <a:rPr lang="cs-CZ" sz="1200" dirty="0" err="1" smtClean="0"/>
              <a:t>Journal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Child</a:t>
            </a:r>
            <a:r>
              <a:rPr lang="cs-CZ" sz="1200" dirty="0" smtClean="0"/>
              <a:t> Psychology and Psychiatry, Vol. 52, </a:t>
            </a:r>
            <a:r>
              <a:rPr lang="cs-CZ" sz="1200" dirty="0" err="1" smtClean="0"/>
              <a:t>Iss</a:t>
            </a:r>
            <a:r>
              <a:rPr lang="cs-CZ" sz="1200" dirty="0" smtClean="0"/>
              <a:t>. 7, pp. 761-771. </a:t>
            </a:r>
            <a:r>
              <a:rPr lang="cs-CZ" sz="1200" dirty="0" err="1" smtClean="0"/>
              <a:t>doi</a:t>
            </a:r>
            <a:r>
              <a:rPr lang="cs-CZ" sz="1200" dirty="0" smtClean="0"/>
              <a:t>: 10.1111/j.1469-7610.2010.02333.x</a:t>
            </a:r>
          </a:p>
          <a:p>
            <a:pPr algn="just"/>
            <a:r>
              <a:rPr lang="cs-CZ" sz="1200" dirty="0" smtClean="0"/>
              <a:t>Plichta, M.M &amp; </a:t>
            </a:r>
            <a:r>
              <a:rPr lang="cs-CZ" sz="1200" dirty="0" err="1" smtClean="0"/>
              <a:t>Scheres</a:t>
            </a:r>
            <a:r>
              <a:rPr lang="cs-CZ" sz="1200" dirty="0" smtClean="0"/>
              <a:t> A. (2014). </a:t>
            </a:r>
            <a:r>
              <a:rPr lang="en-US" sz="1200" dirty="0"/>
              <a:t>Ventral–striatal responsiveness during reward anticipation in </a:t>
            </a:r>
            <a:r>
              <a:rPr lang="en-US" sz="1200" dirty="0" smtClean="0"/>
              <a:t>ADHD</a:t>
            </a:r>
            <a:r>
              <a:rPr lang="cs-CZ" sz="1200" dirty="0" smtClean="0"/>
              <a:t> </a:t>
            </a:r>
            <a:r>
              <a:rPr lang="en-US" sz="1200" dirty="0" smtClean="0"/>
              <a:t>and </a:t>
            </a:r>
            <a:r>
              <a:rPr lang="en-US" sz="1200" dirty="0"/>
              <a:t>its relation to trait impulsivity in the healthy population: </a:t>
            </a:r>
            <a:r>
              <a:rPr lang="en-US" sz="1200" dirty="0" smtClean="0"/>
              <a:t>A</a:t>
            </a:r>
            <a:r>
              <a:rPr lang="cs-CZ" sz="1200" dirty="0" smtClean="0"/>
              <a:t> </a:t>
            </a:r>
            <a:r>
              <a:rPr lang="en-US" sz="1200" dirty="0" smtClean="0"/>
              <a:t>meta-analytic </a:t>
            </a:r>
            <a:r>
              <a:rPr lang="en-US" sz="1200" dirty="0"/>
              <a:t>review of the fMRI </a:t>
            </a:r>
            <a:r>
              <a:rPr lang="en-US" sz="1200" dirty="0" smtClean="0"/>
              <a:t>literature</a:t>
            </a:r>
            <a:r>
              <a:rPr lang="cs-CZ" sz="1200" dirty="0" smtClean="0"/>
              <a:t>. </a:t>
            </a:r>
            <a:r>
              <a:rPr lang="cs-CZ" sz="1200" dirty="0" err="1" smtClean="0"/>
              <a:t>Neuroscience</a:t>
            </a:r>
            <a:r>
              <a:rPr lang="cs-CZ" sz="1200" dirty="0" smtClean="0"/>
              <a:t> and </a:t>
            </a:r>
            <a:r>
              <a:rPr lang="cs-CZ" sz="1200" dirty="0" err="1" smtClean="0"/>
              <a:t>Biobehavioral</a:t>
            </a:r>
            <a:r>
              <a:rPr lang="cs-CZ" sz="1200" dirty="0" smtClean="0"/>
              <a:t> </a:t>
            </a:r>
            <a:r>
              <a:rPr lang="cs-CZ" sz="1200" dirty="0" err="1" smtClean="0"/>
              <a:t>Reviews</a:t>
            </a:r>
            <a:r>
              <a:rPr lang="cs-CZ" sz="1200" dirty="0" smtClean="0"/>
              <a:t>. Vol. 38, pp. 125-134. </a:t>
            </a:r>
            <a:r>
              <a:rPr lang="cs-CZ" sz="1200" dirty="0" err="1" smtClean="0"/>
              <a:t>doi</a:t>
            </a:r>
            <a:r>
              <a:rPr lang="cs-CZ" sz="1200" dirty="0"/>
              <a:t>: 10.1016/j.neubiorev.2013.07.012</a:t>
            </a:r>
            <a:endParaRPr lang="cs-CZ" sz="1200" dirty="0" smtClean="0"/>
          </a:p>
          <a:p>
            <a:pPr algn="just"/>
            <a:r>
              <a:rPr lang="cs-CZ" sz="1200" dirty="0" err="1" smtClean="0"/>
              <a:t>Stark</a:t>
            </a:r>
            <a:r>
              <a:rPr lang="cs-CZ" sz="1200" dirty="0" smtClean="0"/>
              <a:t>, R., Bauer, E., </a:t>
            </a:r>
            <a:r>
              <a:rPr lang="cs-CZ" sz="1200" dirty="0" err="1" smtClean="0"/>
              <a:t>Merz</a:t>
            </a:r>
            <a:r>
              <a:rPr lang="cs-CZ" sz="1200" dirty="0" smtClean="0"/>
              <a:t>, C.J., Zimmermann, M., </a:t>
            </a:r>
            <a:r>
              <a:rPr lang="cs-CZ" sz="1200" dirty="0" err="1" smtClean="0"/>
              <a:t>Reuter</a:t>
            </a:r>
            <a:r>
              <a:rPr lang="cs-CZ" sz="1200" dirty="0" smtClean="0"/>
              <a:t>, M., Plichta, M.M., </a:t>
            </a:r>
            <a:r>
              <a:rPr lang="cs-CZ" sz="1200" dirty="0" err="1" smtClean="0"/>
              <a:t>Kirsch</a:t>
            </a:r>
            <a:r>
              <a:rPr lang="cs-CZ" sz="1200" dirty="0" smtClean="0"/>
              <a:t>, P., </a:t>
            </a:r>
            <a:r>
              <a:rPr lang="cs-CZ" sz="1200" dirty="0" err="1" smtClean="0"/>
              <a:t>Lesch</a:t>
            </a:r>
            <a:r>
              <a:rPr lang="cs-CZ" sz="1200" dirty="0" smtClean="0"/>
              <a:t>, K.P., </a:t>
            </a:r>
            <a:r>
              <a:rPr lang="cs-CZ" sz="1200" dirty="0" err="1" smtClean="0"/>
              <a:t>Fallgatter</a:t>
            </a:r>
            <a:r>
              <a:rPr lang="cs-CZ" sz="1200" dirty="0" smtClean="0"/>
              <a:t>, A.J., </a:t>
            </a:r>
            <a:r>
              <a:rPr lang="cs-CZ" sz="1200" dirty="0" err="1" smtClean="0"/>
              <a:t>Vaitl</a:t>
            </a:r>
            <a:r>
              <a:rPr lang="cs-CZ" sz="1200" dirty="0" smtClean="0"/>
              <a:t>, D. &amp; </a:t>
            </a:r>
            <a:r>
              <a:rPr lang="cs-CZ" sz="1200" dirty="0" err="1" smtClean="0"/>
              <a:t>Herrmann</a:t>
            </a:r>
            <a:r>
              <a:rPr lang="cs-CZ" sz="1200" dirty="0" smtClean="0"/>
              <a:t>, M.J. (2011). </a:t>
            </a:r>
            <a:r>
              <a:rPr lang="en-US" sz="1200" dirty="0"/>
              <a:t>ADHD related behaviors are associated with brain activation in the </a:t>
            </a:r>
            <a:r>
              <a:rPr lang="en-US" sz="1200" dirty="0" smtClean="0"/>
              <a:t>reward</a:t>
            </a:r>
            <a:r>
              <a:rPr lang="cs-CZ" sz="1200" dirty="0" smtClean="0"/>
              <a:t> </a:t>
            </a:r>
            <a:r>
              <a:rPr lang="cs-CZ" sz="1200" dirty="0" err="1" smtClean="0"/>
              <a:t>system</a:t>
            </a:r>
            <a:r>
              <a:rPr lang="cs-CZ" sz="1200" dirty="0" smtClean="0"/>
              <a:t>. </a:t>
            </a:r>
            <a:r>
              <a:rPr lang="cs-CZ" sz="1200" dirty="0" err="1" smtClean="0"/>
              <a:t>Neuropsychologia</a:t>
            </a:r>
            <a:r>
              <a:rPr lang="cs-CZ" sz="1200" dirty="0" smtClean="0"/>
              <a:t>, Vol. 49, pp. </a:t>
            </a:r>
            <a:r>
              <a:rPr lang="cs-CZ" sz="1200" dirty="0"/>
              <a:t>426-434. doi:10.1016/j.neuropsychologia.2010.12.012</a:t>
            </a:r>
            <a:endParaRPr lang="cs-CZ" sz="1200" dirty="0" smtClean="0"/>
          </a:p>
          <a:p>
            <a:pPr algn="just"/>
            <a:r>
              <a:rPr lang="cs-CZ" sz="1200" dirty="0" err="1" smtClean="0"/>
              <a:t>Uddin</a:t>
            </a:r>
            <a:r>
              <a:rPr lang="cs-CZ" sz="1200" dirty="0" smtClean="0"/>
              <a:t>, L. Q., </a:t>
            </a:r>
            <a:r>
              <a:rPr lang="cs-CZ" sz="1200" dirty="0" err="1" smtClean="0"/>
              <a:t>Kelly</a:t>
            </a:r>
            <a:r>
              <a:rPr lang="cs-CZ" sz="1200" dirty="0" smtClean="0"/>
              <a:t>, A.M.C., </a:t>
            </a:r>
            <a:r>
              <a:rPr lang="cs-CZ" sz="1200" dirty="0" err="1" smtClean="0"/>
              <a:t>Biswal</a:t>
            </a:r>
            <a:r>
              <a:rPr lang="cs-CZ" sz="1200" dirty="0" smtClean="0"/>
              <a:t>, B.B., </a:t>
            </a:r>
            <a:r>
              <a:rPr lang="cs-CZ" sz="1200" dirty="0" err="1" smtClean="0"/>
              <a:t>Margulies</a:t>
            </a:r>
            <a:r>
              <a:rPr lang="cs-CZ" sz="1200" dirty="0" smtClean="0"/>
              <a:t>, D. S., </a:t>
            </a:r>
            <a:r>
              <a:rPr lang="cs-CZ" sz="1200" dirty="0" err="1" smtClean="0"/>
              <a:t>Shehzad</a:t>
            </a:r>
            <a:r>
              <a:rPr lang="cs-CZ" sz="1200" dirty="0" smtClean="0"/>
              <a:t>, Z., Shaw, D., </a:t>
            </a:r>
            <a:r>
              <a:rPr lang="cs-CZ" sz="1200" dirty="0" err="1" smtClean="0"/>
              <a:t>Ghaffari</a:t>
            </a:r>
            <a:r>
              <a:rPr lang="cs-CZ" sz="1200" dirty="0" smtClean="0"/>
              <a:t>, M., </a:t>
            </a:r>
            <a:r>
              <a:rPr lang="cs-CZ" sz="1200" dirty="0" err="1" smtClean="0"/>
              <a:t>Rotrosen</a:t>
            </a:r>
            <a:r>
              <a:rPr lang="cs-CZ" sz="1200" dirty="0" smtClean="0"/>
              <a:t>, J., Adler, L. A., </a:t>
            </a:r>
            <a:r>
              <a:rPr lang="cs-CZ" sz="1200" dirty="0" err="1" smtClean="0"/>
              <a:t>Castellanos</a:t>
            </a:r>
            <a:r>
              <a:rPr lang="cs-CZ" sz="1200" dirty="0" smtClean="0"/>
              <a:t>, F.X. &amp; </a:t>
            </a:r>
            <a:r>
              <a:rPr lang="cs-CZ" sz="1200" dirty="0" err="1" smtClean="0"/>
              <a:t>Milham</a:t>
            </a:r>
            <a:r>
              <a:rPr lang="cs-CZ" sz="1200" dirty="0" smtClean="0"/>
              <a:t>, M.P. (2008). </a:t>
            </a:r>
            <a:r>
              <a:rPr lang="en-US" sz="1200" dirty="0" smtClean="0"/>
              <a:t>Network homogeneity reveals decreased integrity of default-mode network in ADHD</a:t>
            </a:r>
            <a:r>
              <a:rPr lang="cs-CZ" sz="1200" dirty="0" smtClean="0"/>
              <a:t>. </a:t>
            </a:r>
            <a:r>
              <a:rPr lang="en-US" sz="1200" dirty="0"/>
              <a:t>Journal of Neuroscience </a:t>
            </a:r>
            <a:r>
              <a:rPr lang="en-US" sz="1200" dirty="0" smtClean="0"/>
              <a:t>Methods</a:t>
            </a:r>
            <a:r>
              <a:rPr lang="cs-CZ" sz="1200" dirty="0" smtClean="0"/>
              <a:t>, </a:t>
            </a:r>
            <a:r>
              <a:rPr lang="en-US" sz="1200" dirty="0" err="1" smtClean="0"/>
              <a:t>Vol</a:t>
            </a:r>
            <a:r>
              <a:rPr lang="cs-CZ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169, </a:t>
            </a:r>
            <a:r>
              <a:rPr lang="en-US" sz="1200" dirty="0" err="1" smtClean="0"/>
              <a:t>Iss</a:t>
            </a:r>
            <a:r>
              <a:rPr lang="cs-CZ" sz="1200" dirty="0" smtClean="0"/>
              <a:t>.</a:t>
            </a:r>
            <a:r>
              <a:rPr lang="en-US" sz="1200" dirty="0" smtClean="0"/>
              <a:t> 1,</a:t>
            </a:r>
            <a:r>
              <a:rPr lang="cs-CZ" sz="1200" dirty="0" smtClean="0"/>
              <a:t> pp. </a:t>
            </a:r>
            <a:r>
              <a:rPr lang="en-US" sz="1200" dirty="0" smtClean="0"/>
              <a:t>249–254</a:t>
            </a:r>
            <a:r>
              <a:rPr lang="cs-CZ" sz="1200" dirty="0"/>
              <a:t>. doi:10.1016/j.jneumeth.2007.11.031</a:t>
            </a:r>
          </a:p>
        </p:txBody>
      </p:sp>
    </p:spTree>
    <p:extLst>
      <p:ext uri="{BB962C8B-B14F-4D97-AF65-F5344CB8AC3E}">
        <p14:creationId xmlns:p14="http://schemas.microsoft.com/office/powerpoint/2010/main" val="42392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5707" y="615945"/>
            <a:ext cx="8911687" cy="1280890"/>
          </a:xfrm>
        </p:spPr>
        <p:txBody>
          <a:bodyPr/>
          <a:lstStyle/>
          <a:p>
            <a:r>
              <a:rPr lang="cs-CZ" dirty="0" smtClean="0"/>
              <a:t>Dyslexie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6884" y="1333499"/>
            <a:ext cx="8915400" cy="497586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Možné příčiny:</a:t>
            </a:r>
          </a:p>
          <a:p>
            <a:pPr lvl="3"/>
            <a:r>
              <a:rPr lang="cs-CZ" sz="1800" dirty="0" smtClean="0"/>
              <a:t>Porucha rozsahu vizuální pozornosti</a:t>
            </a:r>
          </a:p>
          <a:p>
            <a:pPr lvl="4"/>
            <a:r>
              <a:rPr lang="cs-CZ" sz="1800" dirty="0" smtClean="0"/>
              <a:t>Paralelní zpracování písmen ve slově</a:t>
            </a:r>
          </a:p>
          <a:p>
            <a:pPr lvl="5"/>
            <a:r>
              <a:rPr lang="cs-CZ" sz="1800" dirty="0" err="1" smtClean="0"/>
              <a:t>Gyrus</a:t>
            </a:r>
            <a:r>
              <a:rPr lang="cs-CZ" sz="1800" dirty="0" smtClean="0"/>
              <a:t> </a:t>
            </a:r>
            <a:r>
              <a:rPr lang="cs-CZ" sz="1800" dirty="0" err="1" smtClean="0"/>
              <a:t>supramarginalis</a:t>
            </a:r>
            <a:r>
              <a:rPr lang="cs-CZ" sz="1800" dirty="0" smtClean="0"/>
              <a:t> a </a:t>
            </a:r>
            <a:r>
              <a:rPr lang="cs-CZ" sz="1800" dirty="0" err="1" smtClean="0"/>
              <a:t>lobulus</a:t>
            </a:r>
            <a:r>
              <a:rPr lang="cs-CZ" sz="1800" dirty="0" smtClean="0"/>
              <a:t> </a:t>
            </a:r>
            <a:r>
              <a:rPr lang="cs-CZ" sz="1800" dirty="0" err="1" smtClean="0"/>
              <a:t>parietalis</a:t>
            </a:r>
            <a:r>
              <a:rPr lang="cs-CZ" sz="1800" dirty="0" smtClean="0"/>
              <a:t> superior</a:t>
            </a:r>
          </a:p>
          <a:p>
            <a:pPr marL="2286000" lvl="5" indent="0">
              <a:buNone/>
            </a:pPr>
            <a:endParaRPr lang="cs-CZ" sz="1800" dirty="0" smtClean="0"/>
          </a:p>
          <a:p>
            <a:pPr lvl="3"/>
            <a:r>
              <a:rPr lang="cs-CZ" sz="1800" dirty="0" smtClean="0"/>
              <a:t>Porucha rozsahu auditivní pozornosti</a:t>
            </a:r>
          </a:p>
          <a:p>
            <a:pPr lvl="4"/>
            <a:r>
              <a:rPr lang="cs-CZ" sz="1800" dirty="0" smtClean="0"/>
              <a:t>Fonologická smyčka</a:t>
            </a:r>
          </a:p>
          <a:p>
            <a:pPr lvl="5"/>
            <a:r>
              <a:rPr lang="cs-CZ" sz="1800" dirty="0" err="1" smtClean="0"/>
              <a:t>Frontoparietální</a:t>
            </a:r>
            <a:r>
              <a:rPr lang="cs-CZ" sz="1800" dirty="0" smtClean="0"/>
              <a:t> síť (</a:t>
            </a:r>
            <a:r>
              <a:rPr lang="en-US" sz="1800" dirty="0"/>
              <a:t>inferior parietal gyrus </a:t>
            </a:r>
            <a:r>
              <a:rPr lang="cs-CZ" sz="1800" dirty="0" smtClean="0"/>
              <a:t>+</a:t>
            </a:r>
            <a:r>
              <a:rPr lang="en-US" sz="1800" dirty="0" smtClean="0"/>
              <a:t> </a:t>
            </a:r>
            <a:r>
              <a:rPr lang="en-US" sz="1800" dirty="0"/>
              <a:t>inferior </a:t>
            </a:r>
            <a:r>
              <a:rPr lang="cs-CZ" sz="1800" dirty="0" smtClean="0"/>
              <a:t>&amp;</a:t>
            </a:r>
            <a:r>
              <a:rPr lang="en-US" sz="1800" dirty="0" smtClean="0"/>
              <a:t> </a:t>
            </a:r>
            <a:r>
              <a:rPr lang="en-US" sz="1800" dirty="0"/>
              <a:t>middle frontal gyri</a:t>
            </a:r>
            <a:r>
              <a:rPr lang="cs-CZ" sz="1800" dirty="0" smtClean="0"/>
              <a:t>)</a:t>
            </a:r>
          </a:p>
          <a:p>
            <a:pPr lvl="4"/>
            <a:r>
              <a:rPr lang="cs-CZ" sz="1800" dirty="0" smtClean="0"/>
              <a:t>Souvislost s pracovní pamětí</a:t>
            </a:r>
          </a:p>
          <a:p>
            <a:pPr lvl="4"/>
            <a:endParaRPr lang="cs-CZ" sz="1800" dirty="0" smtClean="0"/>
          </a:p>
          <a:p>
            <a:pPr lvl="1"/>
            <a:endParaRPr lang="cs-CZ" dirty="0"/>
          </a:p>
        </p:txBody>
      </p:sp>
      <p:pic>
        <p:nvPicPr>
          <p:cNvPr id="1026" name="Picture 2" descr="http://upload.wikimedia.org/wikipedia/commons/9/9d/Gray726_superior_parietal_lob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45" y="1333500"/>
            <a:ext cx="2217527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7/7f/Gray726_middle_frontal_gy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921" y="3601690"/>
            <a:ext cx="1596065" cy="92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b/b2/Gray726_inferior_frontal_gyr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94" y="3527631"/>
            <a:ext cx="1540006" cy="88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hebrain.mcgill.ca/flash/a/a_10/a_10_cr/a_10_cr_lan/a_10_cr_lan_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284" y="1054973"/>
            <a:ext cx="2555421" cy="18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e/e3/Gray726_inferior_parietal_lobu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78" y="4417171"/>
            <a:ext cx="1709253" cy="9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10335986" y="1054973"/>
            <a:ext cx="832757" cy="357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86884" y="5174370"/>
            <a:ext cx="9151030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600" dirty="0" smtClean="0"/>
          </a:p>
          <a:p>
            <a:pPr lvl="3" algn="just"/>
            <a:r>
              <a:rPr lang="cs-CZ" sz="1600" dirty="0" smtClean="0"/>
              <a:t>Porucha percepce pohybu a řízení </a:t>
            </a:r>
            <a:r>
              <a:rPr lang="cs-CZ" sz="1600" dirty="0" err="1" smtClean="0"/>
              <a:t>sakkadických</a:t>
            </a:r>
            <a:r>
              <a:rPr lang="cs-CZ" sz="1600" dirty="0" smtClean="0"/>
              <a:t> očních pohybů</a:t>
            </a:r>
          </a:p>
          <a:p>
            <a:pPr lvl="4" algn="just"/>
            <a:r>
              <a:rPr lang="cs-CZ" sz="1600" dirty="0" smtClean="0"/>
              <a:t> porucha zrakové oblasti V5 ve středním spánkovém laloku</a:t>
            </a:r>
          </a:p>
          <a:p>
            <a:pPr lvl="5" algn="just"/>
            <a:r>
              <a:rPr lang="cs-CZ" dirty="0" smtClean="0"/>
              <a:t>Např. vede k tomu, že anagramy jsou často považovány za skutečná slova</a:t>
            </a:r>
            <a:endParaRPr lang="cs-CZ" dirty="0"/>
          </a:p>
        </p:txBody>
      </p:sp>
      <p:pic>
        <p:nvPicPr>
          <p:cNvPr id="11" name="Picture 2" descr="http://o.quizlet.com/i/Qdz--Vy7IpWORYIdllLlyw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499" y="5505073"/>
            <a:ext cx="1501165" cy="12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286883" y="568729"/>
            <a:ext cx="9721641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600" dirty="0" smtClean="0"/>
          </a:p>
          <a:p>
            <a:pPr lvl="3" algn="just"/>
            <a:r>
              <a:rPr lang="cs-CZ" sz="1600" dirty="0" smtClean="0"/>
              <a:t>Porucha identifikace písmen</a:t>
            </a:r>
          </a:p>
          <a:p>
            <a:pPr lvl="4" algn="just"/>
            <a:r>
              <a:rPr lang="cs-CZ" sz="1600" dirty="0" smtClean="0"/>
              <a:t>Rozlišování vizuálně podobných písmen</a:t>
            </a:r>
          </a:p>
          <a:p>
            <a:pPr lvl="5" algn="just"/>
            <a:r>
              <a:rPr lang="cs-CZ" sz="1600" dirty="0" smtClean="0"/>
              <a:t>Deficientní aktivace v </a:t>
            </a:r>
            <a:r>
              <a:rPr lang="cs-CZ" sz="1600" dirty="0" err="1" smtClean="0"/>
              <a:t>occipito</a:t>
            </a:r>
            <a:r>
              <a:rPr lang="cs-CZ" sz="1600" dirty="0" smtClean="0"/>
              <a:t>-parietálních oblastech</a:t>
            </a:r>
          </a:p>
          <a:p>
            <a:pPr lvl="5" algn="just"/>
            <a:r>
              <a:rPr lang="cs-CZ" sz="1600" dirty="0" smtClean="0"/>
              <a:t>Dysfunkce levého </a:t>
            </a:r>
            <a:r>
              <a:rPr lang="cs-CZ" sz="1600" dirty="0" err="1" smtClean="0"/>
              <a:t>fusiformního</a:t>
            </a:r>
            <a:r>
              <a:rPr lang="cs-CZ" sz="1600" dirty="0" smtClean="0"/>
              <a:t> </a:t>
            </a:r>
            <a:r>
              <a:rPr lang="cs-CZ" sz="1600" dirty="0" err="1" smtClean="0"/>
              <a:t>gyru</a:t>
            </a:r>
            <a:endParaRPr lang="cs-CZ" sz="1600" dirty="0" smtClean="0"/>
          </a:p>
          <a:p>
            <a:pPr lvl="6" algn="just"/>
            <a:r>
              <a:rPr lang="cs-CZ" sz="1600" dirty="0" smtClean="0"/>
              <a:t>Oblast zodpovědná i za percepci tváří a vyhodnocování konfigurace znaků percipovaných stimulů</a:t>
            </a:r>
          </a:p>
          <a:p>
            <a:pPr lvl="5" algn="just"/>
            <a:endParaRPr lang="cs-CZ" sz="1600" dirty="0" smtClean="0"/>
          </a:p>
          <a:p>
            <a:pPr lvl="4" algn="just"/>
            <a:r>
              <a:rPr lang="cs-CZ" sz="1600" dirty="0" smtClean="0"/>
              <a:t>Rozlišování jemných zvukových nuancí (zde podobně znějících hlásek)</a:t>
            </a:r>
          </a:p>
          <a:p>
            <a:pPr lvl="5" algn="just"/>
            <a:r>
              <a:rPr lang="cs-CZ" sz="1600" dirty="0" err="1"/>
              <a:t>Gyrus</a:t>
            </a:r>
            <a:r>
              <a:rPr lang="cs-CZ" sz="1600" dirty="0"/>
              <a:t> </a:t>
            </a:r>
            <a:r>
              <a:rPr lang="cs-CZ" sz="1600" dirty="0" err="1"/>
              <a:t>temporalis</a:t>
            </a:r>
            <a:r>
              <a:rPr lang="cs-CZ" sz="1600" dirty="0"/>
              <a:t> </a:t>
            </a:r>
            <a:r>
              <a:rPr lang="cs-CZ" sz="1600" dirty="0" err="1" smtClean="0"/>
              <a:t>medius</a:t>
            </a:r>
            <a:r>
              <a:rPr lang="cs-CZ" sz="1600" dirty="0" smtClean="0"/>
              <a:t> </a:t>
            </a:r>
            <a:r>
              <a:rPr lang="cs-CZ" sz="1600" dirty="0"/>
              <a:t>a </a:t>
            </a:r>
            <a:r>
              <a:rPr lang="cs-CZ" sz="1600" dirty="0" err="1"/>
              <a:t>gyrus</a:t>
            </a:r>
            <a:r>
              <a:rPr lang="cs-CZ" sz="1600" dirty="0"/>
              <a:t> </a:t>
            </a:r>
            <a:r>
              <a:rPr lang="cs-CZ" sz="1600" dirty="0" err="1"/>
              <a:t>temporalis</a:t>
            </a:r>
            <a:r>
              <a:rPr lang="cs-CZ" sz="1600" dirty="0"/>
              <a:t> </a:t>
            </a:r>
            <a:r>
              <a:rPr lang="cs-CZ" sz="1600" dirty="0" smtClean="0"/>
              <a:t>superior (posteriorní část je </a:t>
            </a:r>
            <a:r>
              <a:rPr lang="cs-CZ" sz="1600" dirty="0" err="1" smtClean="0"/>
              <a:t>Wernickova</a:t>
            </a:r>
            <a:r>
              <a:rPr lang="cs-CZ" sz="1600" dirty="0" smtClean="0"/>
              <a:t> oblast)</a:t>
            </a:r>
          </a:p>
          <a:p>
            <a:pPr lvl="5" algn="just"/>
            <a:endParaRPr lang="cs-CZ" sz="1600" dirty="0" smtClean="0"/>
          </a:p>
          <a:p>
            <a:pPr lvl="3" algn="just"/>
            <a:r>
              <a:rPr lang="cs-CZ" sz="1600" dirty="0" smtClean="0"/>
              <a:t>Porucha zpracovávání sekvencí</a:t>
            </a:r>
          </a:p>
          <a:p>
            <a:pPr lvl="5" algn="just"/>
            <a:r>
              <a:rPr lang="cs-CZ" sz="1600" dirty="0" err="1"/>
              <a:t>inferior</a:t>
            </a:r>
            <a:r>
              <a:rPr lang="cs-CZ" sz="1600" dirty="0"/>
              <a:t> </a:t>
            </a:r>
            <a:r>
              <a:rPr lang="cs-CZ" sz="1600" dirty="0" err="1"/>
              <a:t>frontal</a:t>
            </a:r>
            <a:r>
              <a:rPr lang="cs-CZ" sz="1600" dirty="0"/>
              <a:t> </a:t>
            </a:r>
            <a:r>
              <a:rPr lang="cs-CZ" sz="1600" dirty="0" err="1"/>
              <a:t>gyrus</a:t>
            </a:r>
            <a:endParaRPr lang="cs-CZ" sz="1600" dirty="0" smtClean="0"/>
          </a:p>
          <a:p>
            <a:pPr lvl="5" algn="just"/>
            <a:r>
              <a:rPr lang="cs-CZ" sz="1600" dirty="0" smtClean="0"/>
              <a:t>Mění se uvažování o funkci </a:t>
            </a:r>
            <a:r>
              <a:rPr lang="cs-CZ" sz="1600" dirty="0" err="1" smtClean="0"/>
              <a:t>Brocovy</a:t>
            </a:r>
            <a:r>
              <a:rPr lang="cs-CZ" sz="1600" dirty="0" smtClean="0"/>
              <a:t> oblasti – místo motorického centra řeči spíše jako analyzátor informace kódované v sériové struktuře stimulu - typicky řeč, gestikulace apod., a tedy i pořadí písmen</a:t>
            </a:r>
          </a:p>
          <a:p>
            <a:pPr lvl="5"/>
            <a:endParaRPr lang="cs-CZ" sz="1600" dirty="0" smtClean="0"/>
          </a:p>
          <a:p>
            <a:pPr lvl="4"/>
            <a:endParaRPr lang="cs-CZ" sz="1600" dirty="0" smtClean="0"/>
          </a:p>
          <a:p>
            <a:pPr lvl="4"/>
            <a:endParaRPr lang="cs-CZ" sz="1600" dirty="0" smtClean="0"/>
          </a:p>
          <a:p>
            <a:pPr lvl="1"/>
            <a:endParaRPr lang="cs-CZ" dirty="0"/>
          </a:p>
        </p:txBody>
      </p:sp>
      <p:pic>
        <p:nvPicPr>
          <p:cNvPr id="1026" name="Picture 2" descr="http://www-rohan.sdsu.edu/~gawron/intro/course_core/lectures/brain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5147371"/>
            <a:ext cx="1686220" cy="11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upload.wikimedia.org/wikipedia/commons/d/da/Cerebrum_-_superior_temporal_gyrus_-_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113" y="3539867"/>
            <a:ext cx="1044633" cy="104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b/b4/Cerebrum_-_middle_temporal_gyrus_-_later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524" y="3539867"/>
            <a:ext cx="1032589" cy="10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ehati.org/index/patientresources/neurosurgicalprocedures/images/craniotomy/craniotomy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65" y="853343"/>
            <a:ext cx="1363436" cy="10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9364684" y="1156283"/>
            <a:ext cx="257639" cy="24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://www.slicer.org/publications/bitstream/viewbiglogo/434/Lee-ArchGenPsych2002-fig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603" y="2413071"/>
            <a:ext cx="1688709" cy="7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575707" y="615945"/>
            <a:ext cx="8911687" cy="1280890"/>
          </a:xfrm>
        </p:spPr>
        <p:txBody>
          <a:bodyPr/>
          <a:lstStyle/>
          <a:p>
            <a:r>
              <a:rPr lang="cs-CZ" dirty="0" smtClean="0"/>
              <a:t>Dysortografie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86883" y="1333499"/>
            <a:ext cx="11583987" cy="536938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Možné příčiny:</a:t>
            </a:r>
          </a:p>
          <a:p>
            <a:pPr lvl="4"/>
            <a:r>
              <a:rPr lang="cs-CZ" sz="1800" i="1" dirty="0" smtClean="0"/>
              <a:t>Může vycházet ze stejných příčin, jako některé formy dyslexie</a:t>
            </a:r>
          </a:p>
          <a:p>
            <a:pPr lvl="5"/>
            <a:r>
              <a:rPr lang="cs-CZ" sz="1800" dirty="0" smtClean="0"/>
              <a:t>Např. deficit v jemné diferenciaci zvuků, poruchy pracovní paměti apod.</a:t>
            </a:r>
          </a:p>
          <a:p>
            <a:pPr marL="2286000" lvl="5" indent="0">
              <a:buNone/>
            </a:pPr>
            <a:endParaRPr lang="cs-CZ" sz="1800" dirty="0" smtClean="0"/>
          </a:p>
          <a:p>
            <a:pPr lvl="4"/>
            <a:r>
              <a:rPr lang="cs-CZ" sz="1800" dirty="0" smtClean="0"/>
              <a:t>Deficit ve zpracování některých arbitrárních vztahů</a:t>
            </a:r>
          </a:p>
          <a:p>
            <a:pPr lvl="5"/>
            <a:r>
              <a:rPr lang="cs-CZ" sz="1800" dirty="0" smtClean="0"/>
              <a:t>Například i/y, hláskování apod.</a:t>
            </a:r>
          </a:p>
          <a:p>
            <a:pPr lvl="6"/>
            <a:r>
              <a:rPr lang="cs-CZ" sz="1800" dirty="0" smtClean="0"/>
              <a:t>Deficit v </a:t>
            </a:r>
            <a:r>
              <a:rPr lang="cs-CZ" sz="1800" dirty="0" err="1" smtClean="0"/>
              <a:t>cerebellární</a:t>
            </a:r>
            <a:r>
              <a:rPr lang="cs-CZ" sz="1800" dirty="0" smtClean="0"/>
              <a:t> aktivaci</a:t>
            </a:r>
          </a:p>
          <a:p>
            <a:pPr lvl="7"/>
            <a:r>
              <a:rPr lang="cs-CZ" sz="1800" dirty="0" smtClean="0"/>
              <a:t>Mohl by být indikátorem nedostatečné automatizace procesu, anebo být příčinou nedokonalého zpracovávání signálů kortexem</a:t>
            </a:r>
          </a:p>
          <a:p>
            <a:pPr lvl="6"/>
            <a:r>
              <a:rPr lang="cs-CZ" sz="1800" dirty="0" smtClean="0"/>
              <a:t>Vzor aktivace </a:t>
            </a:r>
            <a:r>
              <a:rPr lang="cs-CZ" sz="1800" dirty="0" err="1" smtClean="0"/>
              <a:t>frontoparietální</a:t>
            </a:r>
            <a:r>
              <a:rPr lang="cs-CZ" sz="1800" dirty="0" smtClean="0"/>
              <a:t> sítě nápadně podobný aktivitě u osob teprve se učících psát</a:t>
            </a:r>
          </a:p>
          <a:p>
            <a:pPr lvl="7"/>
            <a:r>
              <a:rPr lang="cs-CZ" sz="1800" dirty="0" smtClean="0"/>
              <a:t>Může být důsledkem zvýšených nároků na pozornost</a:t>
            </a:r>
          </a:p>
          <a:p>
            <a:pPr lvl="5"/>
            <a:r>
              <a:rPr lang="cs-CZ" sz="1800" dirty="0" smtClean="0"/>
              <a:t>Často snaha kompenzovat nevhodně použitou analýzou zvuku, namísto gramatických zásad – může vést k chybnému fonetickému přepisu</a:t>
            </a:r>
          </a:p>
          <a:p>
            <a:pPr lvl="1"/>
            <a:endParaRPr lang="cs-CZ" dirty="0"/>
          </a:p>
        </p:txBody>
      </p:sp>
      <p:pic>
        <p:nvPicPr>
          <p:cNvPr id="2050" name="Picture 2" descr="http://upload.wikimedia.org/wikipedia/commons/2/2a/Cerebell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64" y="3805460"/>
            <a:ext cx="1738538" cy="9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575707" y="615945"/>
            <a:ext cx="8911687" cy="717554"/>
          </a:xfrm>
        </p:spPr>
        <p:txBody>
          <a:bodyPr/>
          <a:lstStyle/>
          <a:p>
            <a:r>
              <a:rPr lang="cs-CZ" dirty="0" smtClean="0"/>
              <a:t>Dyskalkulie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86884" y="1333499"/>
            <a:ext cx="9722984" cy="5524501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Možné příčiny:</a:t>
            </a:r>
          </a:p>
          <a:p>
            <a:pPr lvl="3"/>
            <a:r>
              <a:rPr lang="cs-CZ" sz="1800" i="1" dirty="0" smtClean="0"/>
              <a:t>Může mít základ v dyslexii.</a:t>
            </a:r>
          </a:p>
          <a:p>
            <a:pPr lvl="4"/>
            <a:r>
              <a:rPr lang="cs-CZ" sz="1600" dirty="0" smtClean="0"/>
              <a:t>Porucha čtení číslic jakožto symbolů.</a:t>
            </a:r>
          </a:p>
          <a:p>
            <a:pPr lvl="3"/>
            <a:r>
              <a:rPr lang="cs-CZ" sz="1800" dirty="0" smtClean="0"/>
              <a:t>Porucha multimodální integrace</a:t>
            </a:r>
          </a:p>
          <a:p>
            <a:pPr lvl="4"/>
            <a:r>
              <a:rPr lang="cs-CZ" sz="1600" dirty="0" smtClean="0"/>
              <a:t>Zejména dysfunkce </a:t>
            </a:r>
            <a:r>
              <a:rPr lang="cs-CZ" sz="1600" dirty="0" err="1" smtClean="0"/>
              <a:t>gyrus</a:t>
            </a:r>
            <a:r>
              <a:rPr lang="cs-CZ" sz="1600" dirty="0" smtClean="0"/>
              <a:t> </a:t>
            </a:r>
            <a:r>
              <a:rPr lang="cs-CZ" sz="1600" dirty="0" err="1" smtClean="0"/>
              <a:t>angularis</a:t>
            </a:r>
            <a:endParaRPr lang="cs-CZ" sz="1600" dirty="0" smtClean="0"/>
          </a:p>
          <a:p>
            <a:pPr lvl="5" algn="just"/>
            <a:r>
              <a:rPr lang="cs-CZ" sz="1400" dirty="0" smtClean="0"/>
              <a:t>Matematické operace, jakožto vysoce abstraktní procesy, sestávají z a využívají prvků mnohem jednodušších. Mozek i abstraktní pojmy reprezentuje pomocí jednodušších </a:t>
            </a:r>
            <a:r>
              <a:rPr lang="cs-CZ" sz="1400" dirty="0" err="1" smtClean="0"/>
              <a:t>perceptů</a:t>
            </a:r>
            <a:r>
              <a:rPr lang="cs-CZ" sz="1400" dirty="0" smtClean="0"/>
              <a:t> majících charakter metafor. Numerické vztahy a operace jsou často reprezentovány pomocí </a:t>
            </a:r>
            <a:r>
              <a:rPr lang="cs-CZ" sz="1400" dirty="0" err="1" smtClean="0"/>
              <a:t>visuo</a:t>
            </a:r>
            <a:r>
              <a:rPr lang="cs-CZ" sz="1400" dirty="0" smtClean="0"/>
              <a:t>-speciálních představ (např. na číselné řadě). Pro tyto potřeby jsou zapojeny například (mimo jiné) okcipitální a </a:t>
            </a:r>
            <a:r>
              <a:rPr lang="cs-CZ" sz="1400" dirty="0" err="1" smtClean="0"/>
              <a:t>inferotemporální</a:t>
            </a:r>
            <a:r>
              <a:rPr lang="cs-CZ" sz="1400" dirty="0" smtClean="0"/>
              <a:t> zrakové oblasti, temporální jazykové oblasti a parietální </a:t>
            </a:r>
            <a:r>
              <a:rPr lang="cs-CZ" sz="1400" dirty="0" err="1" smtClean="0"/>
              <a:t>prostorovo</a:t>
            </a:r>
            <a:r>
              <a:rPr lang="cs-CZ" sz="1400" dirty="0" smtClean="0"/>
              <a:t>-vztahové. </a:t>
            </a:r>
            <a:r>
              <a:rPr lang="cs-CZ" sz="1400" dirty="0" err="1" smtClean="0"/>
              <a:t>Gyrus</a:t>
            </a:r>
            <a:r>
              <a:rPr lang="cs-CZ" sz="1400" dirty="0" smtClean="0"/>
              <a:t> </a:t>
            </a:r>
            <a:r>
              <a:rPr lang="cs-CZ" sz="1400" dirty="0" err="1" smtClean="0"/>
              <a:t>angularis</a:t>
            </a:r>
            <a:r>
              <a:rPr lang="cs-CZ" sz="1400" dirty="0" smtClean="0"/>
              <a:t> představuje jakýsi spojovací „hub“ mezi nimi a podílí se na zpracování informací.</a:t>
            </a:r>
          </a:p>
          <a:p>
            <a:pPr lvl="3">
              <a:buClr>
                <a:srgbClr val="E78712"/>
              </a:buClr>
            </a:pPr>
            <a:r>
              <a:rPr lang="cs-CZ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Porucha nonverbální reprezentace čísel jakožto množství</a:t>
            </a:r>
          </a:p>
          <a:p>
            <a:pPr lvl="4">
              <a:buClr>
                <a:srgbClr val="E78712"/>
              </a:buClr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Dysfunkce parietálního kortexu bilaterálně (zejména </a:t>
            </a:r>
            <a:r>
              <a:rPr lang="cs-CZ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sulcus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intraparietalis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).</a:t>
            </a:r>
          </a:p>
          <a:p>
            <a:pPr lvl="3">
              <a:buClr>
                <a:srgbClr val="E78712"/>
              </a:buClr>
            </a:pPr>
            <a:r>
              <a:rPr lang="cs-CZ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Porucha schopnosti aproximace</a:t>
            </a:r>
          </a:p>
          <a:p>
            <a:pPr lvl="4">
              <a:buClr>
                <a:srgbClr val="E78712"/>
              </a:buClr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Závisí například na </a:t>
            </a:r>
            <a:r>
              <a:rPr lang="cs-CZ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intraparietálním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cs-CZ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precentrálním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cs-CZ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dorsolaterálním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prefrontálním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 superiorním </a:t>
            </a:r>
            <a:r>
              <a:rPr lang="cs-CZ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prefrontálním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kortexu</a:t>
            </a:r>
            <a:r>
              <a:rPr lang="cs-CZ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&gt;&gt; velký překryv s pozorností</a:t>
            </a:r>
            <a:endParaRPr lang="cs-CZ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5" algn="just"/>
            <a:endParaRPr lang="cs-CZ" sz="1400" dirty="0" smtClean="0"/>
          </a:p>
          <a:p>
            <a:pPr lvl="3" algn="just"/>
            <a:endParaRPr lang="cs-CZ" sz="1400" dirty="0" smtClean="0"/>
          </a:p>
          <a:p>
            <a:pPr lvl="4"/>
            <a:endParaRPr lang="cs-CZ" sz="1800" dirty="0" smtClean="0"/>
          </a:p>
          <a:p>
            <a:pPr lvl="1"/>
            <a:endParaRPr lang="cs-CZ" dirty="0"/>
          </a:p>
        </p:txBody>
      </p:sp>
      <p:pic>
        <p:nvPicPr>
          <p:cNvPr id="4098" name="Picture 2" descr="http://upload.wikimedia.org/wikipedia/commons/c/c3/Gray726_angular_gy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868" y="3232604"/>
            <a:ext cx="2078533" cy="12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w9r2us9jo9xp.cloudfront.net/images/anatomy_term/sulcus-intraparietalis/sulcus_intraparietalis_atlas_with_watermark_DRfYwWXr44oDzPEXXG08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154" y="4776106"/>
            <a:ext cx="1217378" cy="10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8363" y="663879"/>
            <a:ext cx="10482943" cy="5998178"/>
          </a:xfrm>
        </p:spPr>
        <p:txBody>
          <a:bodyPr>
            <a:normAutofit/>
          </a:bodyPr>
          <a:lstStyle/>
          <a:p>
            <a:pPr algn="just"/>
            <a:r>
              <a:rPr lang="cs-CZ" sz="1200" dirty="0" err="1" smtClean="0"/>
              <a:t>Ashtari</a:t>
            </a:r>
            <a:r>
              <a:rPr lang="cs-CZ" sz="1200" dirty="0" smtClean="0"/>
              <a:t>, M., </a:t>
            </a:r>
            <a:r>
              <a:rPr lang="cs-CZ" sz="1200" dirty="0" err="1" smtClean="0"/>
              <a:t>Lencz</a:t>
            </a:r>
            <a:r>
              <a:rPr lang="cs-CZ" sz="1200" dirty="0" smtClean="0"/>
              <a:t>, T., </a:t>
            </a:r>
            <a:r>
              <a:rPr lang="cs-CZ" sz="1200" dirty="0" err="1" smtClean="0"/>
              <a:t>Zuffante</a:t>
            </a:r>
            <a:r>
              <a:rPr lang="cs-CZ" sz="1200" dirty="0" smtClean="0"/>
              <a:t>, P., </a:t>
            </a:r>
            <a:r>
              <a:rPr lang="cs-CZ" sz="1200" dirty="0" err="1" smtClean="0"/>
              <a:t>Bilder</a:t>
            </a:r>
            <a:r>
              <a:rPr lang="cs-CZ" sz="1200" dirty="0" smtClean="0"/>
              <a:t>, R., </a:t>
            </a:r>
            <a:r>
              <a:rPr lang="cs-CZ" sz="1200" dirty="0" err="1" smtClean="0"/>
              <a:t>Clarke</a:t>
            </a:r>
            <a:r>
              <a:rPr lang="cs-CZ" sz="1200" dirty="0" smtClean="0"/>
              <a:t>, T., </a:t>
            </a:r>
            <a:r>
              <a:rPr lang="cs-CZ" sz="1200" dirty="0" err="1" smtClean="0"/>
              <a:t>Diamond</a:t>
            </a:r>
            <a:r>
              <a:rPr lang="cs-CZ" sz="1200" dirty="0" smtClean="0"/>
              <a:t>, A., Kane, J. &amp; </a:t>
            </a:r>
            <a:r>
              <a:rPr lang="cs-CZ" sz="1200" dirty="0" err="1" smtClean="0"/>
              <a:t>Szeszko</a:t>
            </a:r>
            <a:r>
              <a:rPr lang="cs-CZ" sz="1200" dirty="0" smtClean="0"/>
              <a:t>, P. (2004). </a:t>
            </a:r>
            <a:r>
              <a:rPr lang="en-US" sz="1200" i="1" dirty="0"/>
              <a:t>Left middle temporal gyrus activation during a phonemic discrimination </a:t>
            </a:r>
            <a:r>
              <a:rPr lang="en-US" sz="1200" i="1" dirty="0" smtClean="0"/>
              <a:t>task</a:t>
            </a:r>
            <a:r>
              <a:rPr lang="cs-CZ" sz="1200" dirty="0" smtClean="0"/>
              <a:t>. </a:t>
            </a:r>
            <a:r>
              <a:rPr lang="cs-CZ" sz="1200" dirty="0" err="1" smtClean="0"/>
              <a:t>Neuroreport</a:t>
            </a:r>
            <a:r>
              <a:rPr lang="cs-CZ" sz="1200" dirty="0" smtClean="0"/>
              <a:t>, Vol. 15, </a:t>
            </a:r>
            <a:r>
              <a:rPr lang="cs-CZ" sz="1200" dirty="0" err="1" smtClean="0"/>
              <a:t>Iss</a:t>
            </a:r>
            <a:r>
              <a:rPr lang="cs-CZ" sz="1200" dirty="0" smtClean="0"/>
              <a:t>. 3, pp. 389-393.</a:t>
            </a:r>
          </a:p>
          <a:p>
            <a:pPr algn="just"/>
            <a:r>
              <a:rPr lang="cs-CZ" sz="1200" dirty="0" err="1" smtClean="0"/>
              <a:t>Fiebach</a:t>
            </a:r>
            <a:r>
              <a:rPr lang="cs-CZ" sz="1200" dirty="0" smtClean="0"/>
              <a:t>, Ch. J. &amp; </a:t>
            </a:r>
            <a:r>
              <a:rPr lang="cs-CZ" sz="1200" dirty="0" err="1" smtClean="0"/>
              <a:t>Schubotz</a:t>
            </a:r>
            <a:r>
              <a:rPr lang="cs-CZ" sz="1200" dirty="0" smtClean="0"/>
              <a:t>, R. I. (2006). </a:t>
            </a:r>
            <a:r>
              <a:rPr lang="en-US" sz="1200" i="1" dirty="0"/>
              <a:t>Dynamic Anticipatory Processing of Hierarchical Sequential Events: a Common Role for </a:t>
            </a:r>
            <a:r>
              <a:rPr lang="en-US" sz="1200" i="1" dirty="0" err="1"/>
              <a:t>Broca's</a:t>
            </a:r>
            <a:r>
              <a:rPr lang="en-US" sz="1200" i="1" dirty="0"/>
              <a:t> Area and Ventral Premotor Cortex Across Domains</a:t>
            </a:r>
            <a:r>
              <a:rPr lang="en-US" sz="1200" i="1" dirty="0" smtClean="0"/>
              <a:t>?</a:t>
            </a:r>
            <a:r>
              <a:rPr lang="cs-CZ" sz="1200" i="1" dirty="0" smtClean="0"/>
              <a:t> </a:t>
            </a:r>
            <a:r>
              <a:rPr lang="cs-CZ" sz="1200" dirty="0" smtClean="0"/>
              <a:t> </a:t>
            </a:r>
            <a:r>
              <a:rPr lang="cs-CZ" sz="1200" dirty="0" err="1" smtClean="0"/>
              <a:t>Cortex</a:t>
            </a:r>
            <a:r>
              <a:rPr lang="cs-CZ" sz="1200" dirty="0" smtClean="0"/>
              <a:t>, Vol. 42, </a:t>
            </a:r>
            <a:r>
              <a:rPr lang="cs-CZ" sz="1200" dirty="0" err="1" smtClean="0"/>
              <a:t>Iss</a:t>
            </a:r>
            <a:r>
              <a:rPr lang="cs-CZ" sz="1200" dirty="0" smtClean="0"/>
              <a:t>. 4, pp. 499-502</a:t>
            </a:r>
            <a:r>
              <a:rPr lang="cs-CZ" sz="1200" dirty="0"/>
              <a:t>. doi:10.1016/S0010-9452(08)70386-1</a:t>
            </a:r>
            <a:endParaRPr lang="cs-CZ" sz="1200" i="1" dirty="0" smtClean="0"/>
          </a:p>
          <a:p>
            <a:pPr algn="just"/>
            <a:r>
              <a:rPr lang="cs-CZ" sz="1200" dirty="0" err="1" smtClean="0"/>
              <a:t>Francuz</a:t>
            </a:r>
            <a:r>
              <a:rPr lang="cs-CZ" sz="1200" dirty="0" smtClean="0"/>
              <a:t>, P., </a:t>
            </a:r>
            <a:r>
              <a:rPr lang="cs-CZ" sz="1200" dirty="0" err="1" smtClean="0"/>
              <a:t>Borkowska</a:t>
            </a:r>
            <a:r>
              <a:rPr lang="cs-CZ" sz="1200" dirty="0" smtClean="0"/>
              <a:t>, A. R., </a:t>
            </a:r>
            <a:r>
              <a:rPr lang="cs-CZ" sz="1200" dirty="0" err="1" smtClean="0"/>
              <a:t>Soluch</a:t>
            </a:r>
            <a:r>
              <a:rPr lang="cs-CZ" sz="1200" dirty="0" smtClean="0"/>
              <a:t>, p. &amp; </a:t>
            </a:r>
            <a:r>
              <a:rPr lang="cs-CZ" sz="1200" dirty="0" err="1" smtClean="0"/>
              <a:t>Wolak</a:t>
            </a:r>
            <a:r>
              <a:rPr lang="cs-CZ" sz="1200" dirty="0" smtClean="0"/>
              <a:t>, T. (2013). </a:t>
            </a:r>
            <a:r>
              <a:rPr lang="cs-CZ" sz="1200" dirty="0" err="1" smtClean="0"/>
              <a:t>Analysis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Brain </a:t>
            </a:r>
            <a:r>
              <a:rPr lang="cs-CZ" sz="1200" dirty="0" err="1" smtClean="0"/>
              <a:t>Activation</a:t>
            </a:r>
            <a:r>
              <a:rPr lang="cs-CZ" sz="1200" dirty="0" smtClean="0"/>
              <a:t> in </a:t>
            </a:r>
            <a:r>
              <a:rPr lang="cs-CZ" sz="1200" dirty="0" err="1" smtClean="0"/>
              <a:t>Teenagers</a:t>
            </a:r>
            <a:r>
              <a:rPr lang="cs-CZ" sz="1200" dirty="0" smtClean="0"/>
              <a:t> </a:t>
            </a:r>
            <a:r>
              <a:rPr lang="cs-CZ" sz="1200" dirty="0" err="1" smtClean="0"/>
              <a:t>with</a:t>
            </a:r>
            <a:r>
              <a:rPr lang="cs-CZ" sz="1200" dirty="0" smtClean="0"/>
              <a:t> </a:t>
            </a:r>
            <a:r>
              <a:rPr lang="cs-CZ" sz="1200" dirty="0" err="1" smtClean="0"/>
              <a:t>Isolated</a:t>
            </a:r>
            <a:r>
              <a:rPr lang="cs-CZ" sz="1200" dirty="0" smtClean="0"/>
              <a:t> </a:t>
            </a:r>
            <a:r>
              <a:rPr lang="cs-CZ" sz="1200" dirty="0" err="1" smtClean="0"/>
              <a:t>Dysorthography</a:t>
            </a:r>
            <a:r>
              <a:rPr lang="cs-CZ" sz="1200" dirty="0" smtClean="0"/>
              <a:t> (</a:t>
            </a:r>
            <a:r>
              <a:rPr lang="cs-CZ" sz="1200" dirty="0" err="1" smtClean="0"/>
              <a:t>Spelling</a:t>
            </a:r>
            <a:r>
              <a:rPr lang="cs-CZ" sz="1200" dirty="0" smtClean="0"/>
              <a:t> </a:t>
            </a:r>
            <a:r>
              <a:rPr lang="cs-CZ" sz="1200" dirty="0" err="1" smtClean="0"/>
              <a:t>Disorder</a:t>
            </a:r>
            <a:r>
              <a:rPr lang="cs-CZ" sz="1200" dirty="0" smtClean="0"/>
              <a:t>) and </a:t>
            </a:r>
            <a:r>
              <a:rPr lang="cs-CZ" sz="1200" dirty="0" err="1" smtClean="0"/>
              <a:t>Good</a:t>
            </a:r>
            <a:r>
              <a:rPr lang="cs-CZ" sz="1200" dirty="0" smtClean="0"/>
              <a:t> </a:t>
            </a:r>
            <a:r>
              <a:rPr lang="cs-CZ" sz="1200" dirty="0" err="1" smtClean="0"/>
              <a:t>Spellers</a:t>
            </a:r>
            <a:r>
              <a:rPr lang="cs-CZ" sz="1200" dirty="0" smtClean="0"/>
              <a:t> </a:t>
            </a:r>
            <a:r>
              <a:rPr lang="cs-CZ" sz="1200" dirty="0" err="1" smtClean="0"/>
              <a:t>During</a:t>
            </a:r>
            <a:r>
              <a:rPr lang="cs-CZ" sz="1200" dirty="0" smtClean="0"/>
              <a:t> a </a:t>
            </a:r>
            <a:r>
              <a:rPr lang="cs-CZ" sz="1200" dirty="0" err="1" smtClean="0"/>
              <a:t>Spelling</a:t>
            </a:r>
            <a:r>
              <a:rPr lang="cs-CZ" sz="1200" dirty="0" smtClean="0"/>
              <a:t> </a:t>
            </a:r>
            <a:r>
              <a:rPr lang="cs-CZ" sz="1200" dirty="0" err="1" smtClean="0"/>
              <a:t>Assessment</a:t>
            </a:r>
            <a:r>
              <a:rPr lang="cs-CZ" sz="1200" dirty="0" smtClean="0"/>
              <a:t> </a:t>
            </a:r>
            <a:r>
              <a:rPr lang="cs-CZ" sz="1200" dirty="0" err="1" smtClean="0"/>
              <a:t>Task</a:t>
            </a:r>
            <a:r>
              <a:rPr lang="cs-CZ" sz="1200" dirty="0" smtClean="0"/>
              <a:t>. Acta </a:t>
            </a:r>
            <a:r>
              <a:rPr lang="cs-CZ" sz="1200" dirty="0" err="1" smtClean="0"/>
              <a:t>Neuropsychologica</a:t>
            </a:r>
            <a:r>
              <a:rPr lang="cs-CZ" sz="1200" dirty="0" smtClean="0"/>
              <a:t>, Vol. 11, </a:t>
            </a:r>
            <a:r>
              <a:rPr lang="cs-CZ" sz="1200" dirty="0" err="1" smtClean="0"/>
              <a:t>Iss</a:t>
            </a:r>
            <a:r>
              <a:rPr lang="cs-CZ" sz="1200" dirty="0" smtClean="0"/>
              <a:t>. 3, pp. 257-268.</a:t>
            </a:r>
          </a:p>
          <a:p>
            <a:pPr algn="just"/>
            <a:r>
              <a:rPr lang="cs-CZ" sz="1200" dirty="0" err="1" smtClean="0"/>
              <a:t>Göbel</a:t>
            </a:r>
            <a:r>
              <a:rPr lang="cs-CZ" sz="1200" dirty="0" smtClean="0"/>
              <a:t>, S., </a:t>
            </a:r>
            <a:r>
              <a:rPr lang="cs-CZ" sz="1200" dirty="0" err="1" smtClean="0"/>
              <a:t>Walsh</a:t>
            </a:r>
            <a:r>
              <a:rPr lang="cs-CZ" sz="1200" dirty="0" smtClean="0"/>
              <a:t>, V. &amp; </a:t>
            </a:r>
            <a:r>
              <a:rPr lang="cs-CZ" sz="1200" dirty="0" err="1" smtClean="0"/>
              <a:t>Rushworth</a:t>
            </a:r>
            <a:r>
              <a:rPr lang="cs-CZ" sz="1200" dirty="0" smtClean="0"/>
              <a:t>, M. F. S. (2001).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Mental</a:t>
            </a:r>
            <a:r>
              <a:rPr lang="cs-CZ" sz="1200" dirty="0" smtClean="0"/>
              <a:t> </a:t>
            </a:r>
            <a:r>
              <a:rPr lang="cs-CZ" sz="1200" dirty="0" err="1" smtClean="0"/>
              <a:t>Number</a:t>
            </a:r>
            <a:r>
              <a:rPr lang="cs-CZ" sz="1200" dirty="0" smtClean="0"/>
              <a:t> Line and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Human</a:t>
            </a:r>
            <a:r>
              <a:rPr lang="cs-CZ" sz="1200" dirty="0" smtClean="0"/>
              <a:t> </a:t>
            </a:r>
            <a:r>
              <a:rPr lang="cs-CZ" sz="1200" dirty="0" err="1" smtClean="0"/>
              <a:t>Angular</a:t>
            </a:r>
            <a:r>
              <a:rPr lang="cs-CZ" sz="1200" dirty="0" smtClean="0"/>
              <a:t> </a:t>
            </a:r>
            <a:r>
              <a:rPr lang="cs-CZ" sz="1200" dirty="0" err="1" smtClean="0"/>
              <a:t>Gyrus</a:t>
            </a:r>
            <a:r>
              <a:rPr lang="cs-CZ" sz="1200" dirty="0" smtClean="0"/>
              <a:t>. </a:t>
            </a:r>
            <a:r>
              <a:rPr lang="cs-CZ" sz="1200" dirty="0" err="1" smtClean="0"/>
              <a:t>NeuroImage</a:t>
            </a:r>
            <a:r>
              <a:rPr lang="cs-CZ" sz="1200" dirty="0" smtClean="0"/>
              <a:t>, Vol. 14. pp. </a:t>
            </a:r>
            <a:r>
              <a:rPr lang="cs-CZ" sz="1200" dirty="0"/>
              <a:t>1278-1289. doi:10.1006/nimg.2001.0927</a:t>
            </a:r>
            <a:endParaRPr lang="cs-CZ" sz="1200" dirty="0" smtClean="0"/>
          </a:p>
          <a:p>
            <a:pPr algn="just"/>
            <a:r>
              <a:rPr lang="cs-CZ" sz="1200" dirty="0" err="1"/>
              <a:t>Lakoff</a:t>
            </a:r>
            <a:r>
              <a:rPr lang="cs-CZ" sz="1200" dirty="0"/>
              <a:t>, G. &amp; </a:t>
            </a:r>
            <a:r>
              <a:rPr lang="cs-CZ" sz="1200" dirty="0" err="1"/>
              <a:t>Núñez</a:t>
            </a:r>
            <a:r>
              <a:rPr lang="cs-CZ" sz="1200" dirty="0"/>
              <a:t>, R. E. (2001). </a:t>
            </a:r>
            <a:r>
              <a:rPr lang="cs-CZ" sz="1200" i="1" dirty="0" err="1"/>
              <a:t>Where</a:t>
            </a:r>
            <a:r>
              <a:rPr lang="cs-CZ" sz="1200" i="1" dirty="0"/>
              <a:t> </a:t>
            </a:r>
            <a:r>
              <a:rPr lang="cs-CZ" sz="1200" i="1" dirty="0" err="1"/>
              <a:t>Mathematics</a:t>
            </a:r>
            <a:r>
              <a:rPr lang="cs-CZ" sz="1200" i="1" dirty="0"/>
              <a:t> </a:t>
            </a:r>
            <a:r>
              <a:rPr lang="cs-CZ" sz="1200" i="1" dirty="0" err="1"/>
              <a:t>Comes</a:t>
            </a:r>
            <a:r>
              <a:rPr lang="cs-CZ" sz="1200" i="1" dirty="0"/>
              <a:t> </a:t>
            </a:r>
            <a:r>
              <a:rPr lang="cs-CZ" sz="1200" i="1" dirty="0" err="1"/>
              <a:t>From</a:t>
            </a:r>
            <a:r>
              <a:rPr lang="cs-CZ" sz="1200" i="1" dirty="0"/>
              <a:t>: </a:t>
            </a:r>
            <a:r>
              <a:rPr lang="cs-CZ" sz="1200" i="1" dirty="0" err="1"/>
              <a:t>How</a:t>
            </a:r>
            <a:r>
              <a:rPr lang="cs-CZ" sz="1200" i="1" dirty="0"/>
              <a:t> </a:t>
            </a:r>
            <a:r>
              <a:rPr lang="cs-CZ" sz="1200" i="1" dirty="0" err="1"/>
              <a:t>the</a:t>
            </a:r>
            <a:r>
              <a:rPr lang="cs-CZ" sz="1200" i="1" dirty="0"/>
              <a:t> </a:t>
            </a:r>
            <a:r>
              <a:rPr lang="cs-CZ" sz="1200" i="1" dirty="0" err="1"/>
              <a:t>Embodied</a:t>
            </a:r>
            <a:r>
              <a:rPr lang="cs-CZ" sz="1200" i="1" dirty="0"/>
              <a:t> Mind </a:t>
            </a:r>
            <a:r>
              <a:rPr lang="cs-CZ" sz="1200" i="1" dirty="0" err="1"/>
              <a:t>Brings</a:t>
            </a:r>
            <a:r>
              <a:rPr lang="cs-CZ" sz="1200" i="1" dirty="0"/>
              <a:t> </a:t>
            </a:r>
            <a:r>
              <a:rPr lang="cs-CZ" sz="1200" i="1" dirty="0" err="1"/>
              <a:t>Mathematics</a:t>
            </a:r>
            <a:r>
              <a:rPr lang="cs-CZ" sz="1200" i="1" dirty="0"/>
              <a:t> </a:t>
            </a:r>
            <a:r>
              <a:rPr lang="cs-CZ" sz="1200" i="1" dirty="0" err="1"/>
              <a:t>into</a:t>
            </a:r>
            <a:r>
              <a:rPr lang="cs-CZ" sz="1200" i="1" dirty="0"/>
              <a:t> </a:t>
            </a:r>
            <a:r>
              <a:rPr lang="cs-CZ" sz="1200" i="1" dirty="0" err="1"/>
              <a:t>Being</a:t>
            </a:r>
            <a:r>
              <a:rPr lang="cs-CZ" sz="1200" dirty="0"/>
              <a:t>. New York: Basic </a:t>
            </a:r>
            <a:r>
              <a:rPr lang="cs-CZ" sz="1200" dirty="0" err="1"/>
              <a:t>Books</a:t>
            </a:r>
            <a:r>
              <a:rPr lang="cs-CZ" sz="1200" dirty="0" smtClean="0"/>
              <a:t>.</a:t>
            </a:r>
          </a:p>
          <a:p>
            <a:pPr algn="just"/>
            <a:r>
              <a:rPr lang="cs-CZ" sz="1200" dirty="0" err="1" smtClean="0"/>
              <a:t>Levy</a:t>
            </a:r>
            <a:r>
              <a:rPr lang="cs-CZ" sz="1200" dirty="0" smtClean="0"/>
              <a:t>, T., </a:t>
            </a:r>
            <a:r>
              <a:rPr lang="cs-CZ" sz="1200" dirty="0" err="1" smtClean="0"/>
              <a:t>Walsh</a:t>
            </a:r>
            <a:r>
              <a:rPr lang="cs-CZ" sz="1200" dirty="0" smtClean="0"/>
              <a:t>, V. &amp; </a:t>
            </a:r>
            <a:r>
              <a:rPr lang="cs-CZ" sz="1200" dirty="0" err="1" smtClean="0"/>
              <a:t>Lavidor</a:t>
            </a:r>
            <a:r>
              <a:rPr lang="cs-CZ" sz="1200" dirty="0" smtClean="0"/>
              <a:t>, M. (2010). </a:t>
            </a:r>
            <a:r>
              <a:rPr lang="en-US" sz="1200" dirty="0"/>
              <a:t>Dorsal stream modulation of visual word recognition in skilled </a:t>
            </a:r>
            <a:r>
              <a:rPr lang="en-US" sz="1200" dirty="0" smtClean="0"/>
              <a:t>readers</a:t>
            </a:r>
            <a:r>
              <a:rPr lang="cs-CZ" sz="1200" dirty="0" smtClean="0"/>
              <a:t>. Vision </a:t>
            </a:r>
            <a:r>
              <a:rPr lang="cs-CZ" sz="1200" dirty="0" err="1" smtClean="0"/>
              <a:t>Research</a:t>
            </a:r>
            <a:r>
              <a:rPr lang="cs-CZ" sz="1200" dirty="0" smtClean="0"/>
              <a:t>, Vol. 50, </a:t>
            </a:r>
            <a:r>
              <a:rPr lang="cs-CZ" sz="1200" dirty="0" err="1" smtClean="0"/>
              <a:t>Iss</a:t>
            </a:r>
            <a:r>
              <a:rPr lang="cs-CZ" sz="1200" dirty="0" smtClean="0"/>
              <a:t>. 9, pp. 883-888. </a:t>
            </a:r>
            <a:r>
              <a:rPr lang="cs-CZ" sz="1200" dirty="0" err="1" smtClean="0"/>
              <a:t>doi</a:t>
            </a:r>
            <a:r>
              <a:rPr lang="cs-CZ" sz="1200" dirty="0"/>
              <a:t>: 10.1016/j.visres.2010.02.019</a:t>
            </a:r>
            <a:endParaRPr lang="cs-CZ" sz="1200" dirty="0" smtClean="0"/>
          </a:p>
          <a:p>
            <a:pPr algn="just"/>
            <a:r>
              <a:rPr lang="cs-CZ" sz="1200" dirty="0" err="1" smtClean="0"/>
              <a:t>Peyrin</a:t>
            </a:r>
            <a:r>
              <a:rPr lang="cs-CZ" sz="1200" dirty="0" smtClean="0"/>
              <a:t>, C., </a:t>
            </a:r>
            <a:r>
              <a:rPr lang="cs-CZ" sz="1200" dirty="0" err="1" smtClean="0"/>
              <a:t>Lallier</a:t>
            </a:r>
            <a:r>
              <a:rPr lang="cs-CZ" sz="1200" dirty="0" smtClean="0"/>
              <a:t>, M., </a:t>
            </a:r>
            <a:r>
              <a:rPr lang="cs-CZ" sz="1200" dirty="0" err="1" smtClean="0"/>
              <a:t>Démonet</a:t>
            </a:r>
            <a:r>
              <a:rPr lang="cs-CZ" sz="1200" dirty="0" smtClean="0"/>
              <a:t>, J.F., </a:t>
            </a:r>
            <a:r>
              <a:rPr lang="cs-CZ" sz="1200" dirty="0" err="1" smtClean="0"/>
              <a:t>Pernet</a:t>
            </a:r>
            <a:r>
              <a:rPr lang="cs-CZ" sz="1200" dirty="0" smtClean="0"/>
              <a:t>, C., </a:t>
            </a:r>
            <a:r>
              <a:rPr lang="cs-CZ" sz="1200" dirty="0" err="1" smtClean="0"/>
              <a:t>Baciu</a:t>
            </a:r>
            <a:r>
              <a:rPr lang="cs-CZ" sz="1200" dirty="0" smtClean="0"/>
              <a:t>, M., Bas, J.F. &amp; </a:t>
            </a:r>
            <a:r>
              <a:rPr lang="cs-CZ" sz="1200" dirty="0" err="1" smtClean="0"/>
              <a:t>Valdois</a:t>
            </a:r>
            <a:r>
              <a:rPr lang="cs-CZ" sz="1200" dirty="0" smtClean="0"/>
              <a:t>, S. (2012). </a:t>
            </a:r>
            <a:r>
              <a:rPr lang="en-US" sz="1200" i="1" dirty="0"/>
              <a:t>Neural dissociation of phonological and visual attention span </a:t>
            </a:r>
            <a:r>
              <a:rPr lang="en-US" sz="1200" i="1" dirty="0" smtClean="0"/>
              <a:t>disorders</a:t>
            </a:r>
            <a:r>
              <a:rPr lang="cs-CZ" sz="1200" i="1" dirty="0" smtClean="0"/>
              <a:t> </a:t>
            </a:r>
            <a:r>
              <a:rPr lang="en-US" sz="1200" i="1" dirty="0" smtClean="0"/>
              <a:t>in </a:t>
            </a:r>
            <a:r>
              <a:rPr lang="en-US" sz="1200" i="1" dirty="0"/>
              <a:t>developmental dyslexia: FMRI evidence from two case </a:t>
            </a:r>
            <a:r>
              <a:rPr lang="en-US" sz="1200" i="1" dirty="0" smtClean="0"/>
              <a:t>reports</a:t>
            </a:r>
            <a:r>
              <a:rPr lang="cs-CZ" sz="1200" dirty="0" smtClean="0"/>
              <a:t>. Brain &amp; </a:t>
            </a:r>
            <a:r>
              <a:rPr lang="cs-CZ" sz="1200" dirty="0" err="1" smtClean="0"/>
              <a:t>Language</a:t>
            </a:r>
            <a:r>
              <a:rPr lang="cs-CZ" sz="1200" dirty="0" smtClean="0"/>
              <a:t>, Vol. 120, </a:t>
            </a:r>
            <a:r>
              <a:rPr lang="cs-CZ" sz="1200" dirty="0" err="1" smtClean="0"/>
              <a:t>Iss</a:t>
            </a:r>
            <a:r>
              <a:rPr lang="cs-CZ" sz="1200" dirty="0" smtClean="0"/>
              <a:t>. 3, pp. 381-394. doi:10.1016/j.bandl.2011.12.015</a:t>
            </a:r>
          </a:p>
          <a:p>
            <a:pPr algn="just"/>
            <a:r>
              <a:rPr lang="cs-CZ" sz="1200" dirty="0" err="1"/>
              <a:t>Ramachandran</a:t>
            </a:r>
            <a:r>
              <a:rPr lang="cs-CZ" sz="1200" dirty="0"/>
              <a:t>, &amp; V. S. </a:t>
            </a:r>
            <a:r>
              <a:rPr lang="cs-CZ" sz="1200" dirty="0" err="1"/>
              <a:t>Hubbard</a:t>
            </a:r>
            <a:r>
              <a:rPr lang="cs-CZ" sz="1200" dirty="0"/>
              <a:t>, E. M. (2001). </a:t>
            </a:r>
            <a:r>
              <a:rPr lang="cs-CZ" sz="1200" i="1" dirty="0" err="1"/>
              <a:t>Synaesthesia</a:t>
            </a:r>
            <a:r>
              <a:rPr lang="cs-CZ" sz="1200" i="1" dirty="0"/>
              <a:t> — A </a:t>
            </a:r>
            <a:r>
              <a:rPr lang="cs-CZ" sz="1200" i="1" dirty="0" err="1"/>
              <a:t>Window</a:t>
            </a:r>
            <a:r>
              <a:rPr lang="cs-CZ" sz="1200" i="1" dirty="0"/>
              <a:t> </a:t>
            </a:r>
            <a:r>
              <a:rPr lang="cs-CZ" sz="1200" i="1" dirty="0" err="1"/>
              <a:t>Into</a:t>
            </a:r>
            <a:r>
              <a:rPr lang="cs-CZ" sz="1200" i="1" dirty="0"/>
              <a:t> </a:t>
            </a:r>
            <a:r>
              <a:rPr lang="cs-CZ" sz="1200" i="1" dirty="0" err="1"/>
              <a:t>Perception</a:t>
            </a:r>
            <a:r>
              <a:rPr lang="cs-CZ" sz="1200" i="1" dirty="0"/>
              <a:t>, </a:t>
            </a:r>
            <a:r>
              <a:rPr lang="cs-CZ" sz="1200" i="1" dirty="0" err="1"/>
              <a:t>Thought</a:t>
            </a:r>
            <a:r>
              <a:rPr lang="cs-CZ" sz="1200" i="1" dirty="0"/>
              <a:t> and </a:t>
            </a:r>
            <a:r>
              <a:rPr lang="cs-CZ" sz="1200" i="1" dirty="0" err="1"/>
              <a:t>Language</a:t>
            </a:r>
            <a:r>
              <a:rPr lang="cs-CZ" sz="1200" dirty="0"/>
              <a:t>. </a:t>
            </a:r>
            <a:r>
              <a:rPr lang="cs-CZ" sz="1200" dirty="0" err="1"/>
              <a:t>Journal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Consciousness</a:t>
            </a:r>
            <a:r>
              <a:rPr lang="cs-CZ" sz="1200" dirty="0"/>
              <a:t> </a:t>
            </a:r>
            <a:r>
              <a:rPr lang="cs-CZ" sz="1200" dirty="0" err="1"/>
              <a:t>Studies</a:t>
            </a:r>
            <a:r>
              <a:rPr lang="cs-CZ" sz="1200" dirty="0" smtClean="0"/>
              <a:t>, Vol. 8, No. 11, pp. 3-34.</a:t>
            </a:r>
          </a:p>
          <a:p>
            <a:pPr algn="just"/>
            <a:r>
              <a:rPr lang="cs-CZ" sz="1200" dirty="0" err="1" smtClean="0"/>
              <a:t>Stanescu-Cosson</a:t>
            </a:r>
            <a:r>
              <a:rPr lang="cs-CZ" sz="1200" dirty="0" smtClean="0"/>
              <a:t>, R., </a:t>
            </a:r>
            <a:r>
              <a:rPr lang="cs-CZ" sz="1200" dirty="0" err="1" smtClean="0"/>
              <a:t>Pinel</a:t>
            </a:r>
            <a:r>
              <a:rPr lang="cs-CZ" sz="1200" dirty="0" smtClean="0"/>
              <a:t>, P., van de </a:t>
            </a:r>
            <a:r>
              <a:rPr lang="cs-CZ" sz="1200" dirty="0" err="1" smtClean="0"/>
              <a:t>Moortele</a:t>
            </a:r>
            <a:r>
              <a:rPr lang="cs-CZ" sz="1200" dirty="0" smtClean="0"/>
              <a:t>, P.-F., </a:t>
            </a:r>
            <a:r>
              <a:rPr lang="cs-CZ" sz="1200" dirty="0" err="1" smtClean="0"/>
              <a:t>Le</a:t>
            </a:r>
            <a:r>
              <a:rPr lang="cs-CZ" sz="1200" dirty="0" smtClean="0"/>
              <a:t> </a:t>
            </a:r>
            <a:r>
              <a:rPr lang="cs-CZ" sz="1200" dirty="0" err="1" smtClean="0"/>
              <a:t>Bihan</a:t>
            </a:r>
            <a:r>
              <a:rPr lang="cs-CZ" sz="1200" dirty="0" smtClean="0"/>
              <a:t>, D., </a:t>
            </a:r>
            <a:r>
              <a:rPr lang="cs-CZ" sz="1200" dirty="0" err="1" smtClean="0"/>
              <a:t>Cohen</a:t>
            </a:r>
            <a:r>
              <a:rPr lang="cs-CZ" sz="1200" dirty="0" smtClean="0"/>
              <a:t>, L. &amp; </a:t>
            </a:r>
            <a:r>
              <a:rPr lang="cs-CZ" sz="1200" dirty="0" err="1" smtClean="0"/>
              <a:t>Dahaene</a:t>
            </a:r>
            <a:r>
              <a:rPr lang="cs-CZ" sz="1200" dirty="0" smtClean="0"/>
              <a:t>, S. (2000). </a:t>
            </a:r>
            <a:r>
              <a:rPr lang="cs-CZ" sz="1200" dirty="0" err="1" smtClean="0"/>
              <a:t>Understanding</a:t>
            </a:r>
            <a:r>
              <a:rPr lang="cs-CZ" sz="1200" dirty="0" smtClean="0"/>
              <a:t> </a:t>
            </a:r>
            <a:r>
              <a:rPr lang="cs-CZ" sz="1200" dirty="0" err="1" smtClean="0"/>
              <a:t>Dissociations</a:t>
            </a:r>
            <a:r>
              <a:rPr lang="cs-CZ" sz="1200" dirty="0" smtClean="0"/>
              <a:t> in </a:t>
            </a:r>
            <a:r>
              <a:rPr lang="cs-CZ" sz="1200" dirty="0" err="1" smtClean="0"/>
              <a:t>dyscalculia</a:t>
            </a:r>
            <a:r>
              <a:rPr lang="cs-CZ" sz="1200" dirty="0" smtClean="0"/>
              <a:t>: A Brain </a:t>
            </a:r>
            <a:r>
              <a:rPr lang="cs-CZ" sz="1200" dirty="0" err="1" smtClean="0"/>
              <a:t>Imaging</a:t>
            </a:r>
            <a:r>
              <a:rPr lang="cs-CZ" sz="1200" dirty="0" smtClean="0"/>
              <a:t> Study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Impact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Number</a:t>
            </a:r>
            <a:r>
              <a:rPr lang="cs-CZ" sz="1200" dirty="0" smtClean="0"/>
              <a:t> </a:t>
            </a:r>
            <a:r>
              <a:rPr lang="cs-CZ" sz="1200" dirty="0" err="1" smtClean="0"/>
              <a:t>Size</a:t>
            </a:r>
            <a:r>
              <a:rPr lang="cs-CZ" sz="1200" dirty="0" smtClean="0"/>
              <a:t> on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Cerebral</a:t>
            </a:r>
            <a:r>
              <a:rPr lang="cs-CZ" sz="1200" dirty="0" smtClean="0"/>
              <a:t> </a:t>
            </a:r>
            <a:r>
              <a:rPr lang="cs-CZ" sz="1200" dirty="0" err="1" smtClean="0"/>
              <a:t>Networks</a:t>
            </a:r>
            <a:r>
              <a:rPr lang="cs-CZ" sz="1200" dirty="0" smtClean="0"/>
              <a:t>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Exact</a:t>
            </a:r>
            <a:r>
              <a:rPr lang="cs-CZ" sz="1200" dirty="0" smtClean="0"/>
              <a:t> and </a:t>
            </a:r>
            <a:r>
              <a:rPr lang="cs-CZ" sz="1200" dirty="0" err="1" smtClean="0"/>
              <a:t>Approximate</a:t>
            </a:r>
            <a:r>
              <a:rPr lang="cs-CZ" sz="1200" dirty="0" smtClean="0"/>
              <a:t> </a:t>
            </a:r>
            <a:r>
              <a:rPr lang="cs-CZ" sz="1200" dirty="0" err="1" smtClean="0"/>
              <a:t>Calculations</a:t>
            </a:r>
            <a:r>
              <a:rPr lang="cs-CZ" sz="1200" dirty="0" smtClean="0"/>
              <a:t>. Brain, Vol. 123, pp. 2240-2255.</a:t>
            </a:r>
          </a:p>
          <a:p>
            <a:pPr algn="just"/>
            <a:r>
              <a:rPr lang="cs-CZ" sz="1200" dirty="0" smtClean="0"/>
              <a:t>Temple, E.,</a:t>
            </a:r>
            <a:r>
              <a:rPr lang="cs-CZ" sz="1200" dirty="0"/>
              <a:t> </a:t>
            </a:r>
            <a:r>
              <a:rPr lang="cs-CZ" sz="1200" dirty="0" err="1" smtClean="0"/>
              <a:t>Poldrack</a:t>
            </a:r>
            <a:r>
              <a:rPr lang="cs-CZ" sz="1200" dirty="0" smtClean="0"/>
              <a:t>, R. A., </a:t>
            </a:r>
            <a:r>
              <a:rPr lang="cs-CZ" sz="1200" dirty="0" err="1" smtClean="0"/>
              <a:t>Salidis</a:t>
            </a:r>
            <a:r>
              <a:rPr lang="cs-CZ" sz="1200" dirty="0" smtClean="0"/>
              <a:t>, J., </a:t>
            </a:r>
            <a:r>
              <a:rPr lang="cs-CZ" sz="1200" dirty="0" err="1" smtClean="0"/>
              <a:t>Deutch</a:t>
            </a:r>
            <a:r>
              <a:rPr lang="cs-CZ" sz="1200" dirty="0" smtClean="0"/>
              <a:t>, G. K., </a:t>
            </a:r>
            <a:r>
              <a:rPr lang="cs-CZ" sz="1200" dirty="0" err="1" smtClean="0"/>
              <a:t>Tallal</a:t>
            </a:r>
            <a:r>
              <a:rPr lang="cs-CZ" sz="1200" dirty="0" smtClean="0"/>
              <a:t>, P., </a:t>
            </a:r>
            <a:r>
              <a:rPr lang="cs-CZ" sz="1200" dirty="0" err="1" smtClean="0"/>
              <a:t>Merzenich</a:t>
            </a:r>
            <a:r>
              <a:rPr lang="cs-CZ" sz="1200" dirty="0" smtClean="0"/>
              <a:t>, M. M. &amp; </a:t>
            </a:r>
            <a:r>
              <a:rPr lang="cs-CZ" sz="1200" dirty="0" err="1" smtClean="0"/>
              <a:t>Gabrieli</a:t>
            </a:r>
            <a:r>
              <a:rPr lang="cs-CZ" sz="1200" dirty="0" smtClean="0"/>
              <a:t>, J. D. E. (2001). </a:t>
            </a:r>
            <a:r>
              <a:rPr lang="en-US" sz="1200" i="1" dirty="0"/>
              <a:t>Disrupted neural responses to </a:t>
            </a:r>
            <a:r>
              <a:rPr lang="en-US" sz="1200" i="1" dirty="0" smtClean="0"/>
              <a:t>phonological</a:t>
            </a:r>
            <a:r>
              <a:rPr lang="cs-CZ" sz="1200" i="1" dirty="0" smtClean="0"/>
              <a:t> </a:t>
            </a:r>
            <a:r>
              <a:rPr lang="en-US" sz="1200" i="1" dirty="0" smtClean="0"/>
              <a:t>and </a:t>
            </a:r>
            <a:r>
              <a:rPr lang="en-US" sz="1200" i="1" dirty="0"/>
              <a:t>orthographic processing in </a:t>
            </a:r>
            <a:r>
              <a:rPr lang="en-US" sz="1200" i="1" dirty="0" smtClean="0"/>
              <a:t>dyslexic</a:t>
            </a:r>
            <a:r>
              <a:rPr lang="cs-CZ" sz="1200" i="1" dirty="0" smtClean="0"/>
              <a:t> </a:t>
            </a:r>
            <a:r>
              <a:rPr lang="en-US" sz="1200" i="1" dirty="0" smtClean="0"/>
              <a:t>children</a:t>
            </a:r>
            <a:r>
              <a:rPr lang="en-US" sz="1200" i="1" dirty="0"/>
              <a:t>: an fMRI </a:t>
            </a:r>
            <a:r>
              <a:rPr lang="en-US" sz="1200" i="1" dirty="0" smtClean="0"/>
              <a:t>study</a:t>
            </a:r>
            <a:r>
              <a:rPr lang="cs-CZ" sz="1200" dirty="0" smtClean="0"/>
              <a:t>. </a:t>
            </a:r>
            <a:r>
              <a:rPr lang="cs-CZ" sz="1200" dirty="0" err="1" smtClean="0"/>
              <a:t>NeuroReport</a:t>
            </a:r>
            <a:r>
              <a:rPr lang="cs-CZ" sz="1200" dirty="0" smtClean="0"/>
              <a:t>, Vol. 12, </a:t>
            </a:r>
            <a:r>
              <a:rPr lang="cs-CZ" sz="1200" dirty="0" err="1" smtClean="0"/>
              <a:t>Iss</a:t>
            </a:r>
            <a:r>
              <a:rPr lang="cs-CZ" sz="1200" dirty="0" smtClean="0"/>
              <a:t>. 2, pp. 299-307.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6137" y="5568043"/>
            <a:ext cx="1363434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Každá „porucha“ je nálepkou, konstruktem zahrnujícím různé možné příčiny vyžadující zcela odlišný přístup.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852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Poruchy aktivity a pozornosti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3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575707" y="615945"/>
            <a:ext cx="8911687" cy="717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/>
              <a:t>ADHD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6883" y="1333499"/>
            <a:ext cx="9804173" cy="4975861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Možné příčiny:</a:t>
            </a:r>
          </a:p>
          <a:p>
            <a:pPr lvl="3"/>
            <a:r>
              <a:rPr lang="cs-CZ" sz="1800" dirty="0" err="1" smtClean="0"/>
              <a:t>Dopaminergní</a:t>
            </a:r>
            <a:r>
              <a:rPr lang="cs-CZ" sz="1800" dirty="0" smtClean="0"/>
              <a:t> deficit</a:t>
            </a:r>
          </a:p>
          <a:p>
            <a:pPr lvl="4"/>
            <a:r>
              <a:rPr lang="cs-CZ" sz="1800" dirty="0" smtClean="0"/>
              <a:t>Snížená citlivost na stimuly motivující k cílené aktivitě</a:t>
            </a:r>
          </a:p>
          <a:p>
            <a:pPr lvl="4"/>
            <a:r>
              <a:rPr lang="cs-CZ" sz="1800" dirty="0" smtClean="0"/>
              <a:t>Porucha D2 </a:t>
            </a:r>
            <a:r>
              <a:rPr lang="cs-CZ" sz="1800" dirty="0" err="1" smtClean="0"/>
              <a:t>dopaminergních</a:t>
            </a:r>
            <a:r>
              <a:rPr lang="cs-CZ" sz="1800" dirty="0" smtClean="0"/>
              <a:t> receptorů – vede k nutnosti </a:t>
            </a:r>
            <a:r>
              <a:rPr lang="cs-CZ" sz="1800" dirty="0" err="1" smtClean="0"/>
              <a:t>hyperstimulace</a:t>
            </a:r>
            <a:r>
              <a:rPr lang="cs-CZ" sz="1800" dirty="0" smtClean="0"/>
              <a:t> za účelem uspokojení potřeby</a:t>
            </a:r>
          </a:p>
          <a:p>
            <a:pPr lvl="3"/>
            <a:r>
              <a:rPr lang="cs-CZ" sz="1800" dirty="0" smtClean="0"/>
              <a:t>Nedostatky v přepnutí z </a:t>
            </a:r>
            <a:r>
              <a:rPr lang="cs-CZ" sz="1800" dirty="0" err="1" smtClean="0"/>
              <a:t>internalizované</a:t>
            </a:r>
            <a:r>
              <a:rPr lang="cs-CZ" sz="1800" dirty="0" smtClean="0"/>
              <a:t> pozornosti na </a:t>
            </a:r>
            <a:r>
              <a:rPr lang="cs-CZ" sz="1800" dirty="0" err="1" smtClean="0"/>
              <a:t>externalizovanou</a:t>
            </a:r>
            <a:endParaRPr lang="cs-CZ" sz="1800" dirty="0" smtClean="0"/>
          </a:p>
          <a:p>
            <a:pPr lvl="4"/>
            <a:r>
              <a:rPr lang="cs-CZ" sz="1800" dirty="0" smtClean="0"/>
              <a:t>Nedostatečná </a:t>
            </a:r>
            <a:r>
              <a:rPr lang="cs-CZ" sz="1800" dirty="0" err="1" smtClean="0"/>
              <a:t>task-related</a:t>
            </a:r>
            <a:r>
              <a:rPr lang="cs-CZ" sz="1800" dirty="0" smtClean="0"/>
              <a:t> deaktivace DMN</a:t>
            </a:r>
          </a:p>
          <a:p>
            <a:pPr lvl="4"/>
            <a:r>
              <a:rPr lang="cs-CZ" sz="1800" dirty="0" smtClean="0"/>
              <a:t>Snížená integrita default mode sítě</a:t>
            </a:r>
          </a:p>
          <a:p>
            <a:pPr lvl="5"/>
            <a:r>
              <a:rPr lang="cs-CZ" sz="1800" dirty="0" smtClean="0"/>
              <a:t>Zejména abnormální konektivita </a:t>
            </a:r>
            <a:r>
              <a:rPr lang="cs-CZ" sz="1800" dirty="0" err="1" smtClean="0"/>
              <a:t>precunea</a:t>
            </a:r>
            <a:r>
              <a:rPr lang="cs-CZ" sz="1800" dirty="0" smtClean="0"/>
              <a:t> (mediální části superiorního parietálního kortexu) a zbytku sítě</a:t>
            </a:r>
          </a:p>
          <a:p>
            <a:pPr lvl="6"/>
            <a:r>
              <a:rPr lang="cs-CZ" sz="1800" dirty="0" err="1" smtClean="0"/>
              <a:t>Precuneus</a:t>
            </a:r>
            <a:r>
              <a:rPr lang="cs-CZ" sz="1800" dirty="0" smtClean="0"/>
              <a:t> se podílí například na generování multimodálních představ, </a:t>
            </a:r>
            <a:r>
              <a:rPr lang="cs-CZ" sz="1800" dirty="0" err="1" smtClean="0"/>
              <a:t>sense-of-agency</a:t>
            </a:r>
            <a:r>
              <a:rPr lang="cs-CZ" sz="1800" dirty="0" smtClean="0"/>
              <a:t>, vjemu </a:t>
            </a:r>
            <a:r>
              <a:rPr lang="cs-CZ" sz="1800" dirty="0" err="1" smtClean="0"/>
              <a:t>first</a:t>
            </a:r>
            <a:r>
              <a:rPr lang="cs-CZ" sz="1800" dirty="0" smtClean="0"/>
              <a:t>-person perspektivy, egocentrické prostorové kognici a vizuální pozornosti</a:t>
            </a:r>
          </a:p>
          <a:p>
            <a:pPr lvl="1"/>
            <a:endParaRPr lang="cs-CZ" dirty="0"/>
          </a:p>
        </p:txBody>
      </p:sp>
      <p:pic>
        <p:nvPicPr>
          <p:cNvPr id="1026" name="Picture 2" descr="http://blogs.scientificamerican.com/beautiful-minds/files/2013/05/Default-Mode-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56" y="2522765"/>
            <a:ext cx="2008164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a/ae/Precune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68" y="4931772"/>
            <a:ext cx="897618" cy="8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286882" y="568728"/>
            <a:ext cx="10800217" cy="5995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600" dirty="0" smtClean="0"/>
          </a:p>
          <a:p>
            <a:pPr lvl="3" algn="just"/>
            <a:r>
              <a:rPr lang="cs-CZ" sz="1600" dirty="0" smtClean="0"/>
              <a:t>Porucha fungování </a:t>
            </a:r>
            <a:r>
              <a:rPr lang="cs-CZ" sz="1600" dirty="0" err="1" smtClean="0"/>
              <a:t>nucleus</a:t>
            </a:r>
            <a:r>
              <a:rPr lang="cs-CZ" sz="1600" dirty="0" smtClean="0"/>
              <a:t> </a:t>
            </a:r>
            <a:r>
              <a:rPr lang="cs-CZ" sz="1600" dirty="0" err="1" smtClean="0"/>
              <a:t>accumbens</a:t>
            </a:r>
            <a:endParaRPr lang="cs-CZ" sz="1600" dirty="0" smtClean="0"/>
          </a:p>
          <a:p>
            <a:pPr lvl="4" algn="just"/>
            <a:r>
              <a:rPr lang="cs-CZ" sz="1600" dirty="0" smtClean="0"/>
              <a:t>Přemíra dopaminu vede k hyperaktivitě a nadměrně výrazné „</a:t>
            </a:r>
            <a:r>
              <a:rPr lang="cs-CZ" sz="1600" dirty="0" err="1" smtClean="0"/>
              <a:t>approach</a:t>
            </a:r>
            <a:r>
              <a:rPr lang="cs-CZ" sz="1600" dirty="0" smtClean="0"/>
              <a:t>“ reakci </a:t>
            </a:r>
            <a:r>
              <a:rPr lang="cs-CZ" dirty="0" smtClean="0"/>
              <a:t>(</a:t>
            </a:r>
            <a:r>
              <a:rPr lang="cs-CZ" dirty="0" err="1" smtClean="0"/>
              <a:t>incentive</a:t>
            </a:r>
            <a:r>
              <a:rPr lang="cs-CZ" dirty="0" smtClean="0"/>
              <a:t> </a:t>
            </a:r>
            <a:r>
              <a:rPr lang="cs-CZ" dirty="0" err="1" smtClean="0"/>
              <a:t>salience</a:t>
            </a:r>
            <a:r>
              <a:rPr lang="cs-CZ" dirty="0" smtClean="0"/>
              <a:t>, chtění)</a:t>
            </a:r>
          </a:p>
          <a:p>
            <a:pPr lvl="5" algn="just"/>
            <a:r>
              <a:rPr lang="cs-CZ" dirty="0" smtClean="0"/>
              <a:t>ADHD bývá ale spojováno s nedostatkem dopaminu a poruchou </a:t>
            </a:r>
            <a:r>
              <a:rPr lang="cs-CZ" dirty="0" err="1" smtClean="0"/>
              <a:t>dopaminergních</a:t>
            </a:r>
            <a:r>
              <a:rPr lang="cs-CZ" dirty="0" smtClean="0"/>
              <a:t> receptorů !!!</a:t>
            </a:r>
          </a:p>
          <a:p>
            <a:pPr lvl="4" algn="just"/>
            <a:r>
              <a:rPr lang="cs-CZ" sz="1600" dirty="0" smtClean="0"/>
              <a:t>Paradoxně je u ADHD pacientů snížená aktivita nukleus </a:t>
            </a:r>
            <a:r>
              <a:rPr lang="cs-CZ" sz="1600" dirty="0" err="1" smtClean="0"/>
              <a:t>accumbens</a:t>
            </a:r>
            <a:endParaRPr lang="cs-CZ" sz="1600" dirty="0" smtClean="0"/>
          </a:p>
          <a:p>
            <a:pPr lvl="5" algn="just"/>
            <a:r>
              <a:rPr lang="cs-CZ" sz="1600" dirty="0" smtClean="0"/>
              <a:t>ADHD jako porucha motivačního systému – např. porucha anticipace odměny</a:t>
            </a:r>
          </a:p>
          <a:p>
            <a:pPr lvl="6" algn="just"/>
            <a:r>
              <a:rPr lang="cs-CZ" dirty="0" smtClean="0"/>
              <a:t>Při ADHD je </a:t>
            </a:r>
            <a:r>
              <a:rPr lang="cs-CZ" dirty="0" err="1" smtClean="0"/>
              <a:t>NAcc</a:t>
            </a:r>
            <a:r>
              <a:rPr lang="cs-CZ" dirty="0" smtClean="0"/>
              <a:t> </a:t>
            </a:r>
            <a:r>
              <a:rPr lang="cs-CZ" dirty="0" err="1" smtClean="0"/>
              <a:t>hyporesponzivní</a:t>
            </a:r>
            <a:r>
              <a:rPr lang="cs-CZ" dirty="0" smtClean="0"/>
              <a:t> na stimuly, kdežto u rysové impulzivity je </a:t>
            </a:r>
            <a:r>
              <a:rPr lang="cs-CZ" dirty="0" err="1" smtClean="0"/>
              <a:t>hyperresponzivní</a:t>
            </a:r>
            <a:endParaRPr lang="cs-CZ" dirty="0" smtClean="0"/>
          </a:p>
          <a:p>
            <a:pPr lvl="7" algn="just"/>
            <a:r>
              <a:rPr lang="cs-CZ" dirty="0" smtClean="0"/>
              <a:t>Hyperaktivita je tedy výsledkem zvýšené senzitivity na </a:t>
            </a:r>
            <a:r>
              <a:rPr lang="cs-CZ" dirty="0" err="1" smtClean="0"/>
              <a:t>bottom</a:t>
            </a:r>
            <a:r>
              <a:rPr lang="cs-CZ" dirty="0" smtClean="0"/>
              <a:t>-up stimulaci</a:t>
            </a:r>
          </a:p>
          <a:p>
            <a:pPr lvl="6" algn="just"/>
            <a:r>
              <a:rPr lang="cs-CZ" dirty="0"/>
              <a:t>Problém s top-</a:t>
            </a:r>
            <a:r>
              <a:rPr lang="cs-CZ" dirty="0" err="1"/>
              <a:t>down</a:t>
            </a:r>
            <a:r>
              <a:rPr lang="cs-CZ" dirty="0"/>
              <a:t> řízeným behaviorálním </a:t>
            </a:r>
            <a:r>
              <a:rPr lang="cs-CZ" dirty="0" smtClean="0"/>
              <a:t>zaměřením a pozorností</a:t>
            </a:r>
          </a:p>
          <a:p>
            <a:pPr lvl="5" algn="just"/>
            <a:r>
              <a:rPr lang="cs-CZ" sz="1600" dirty="0" smtClean="0"/>
              <a:t>Porucha jádra </a:t>
            </a:r>
            <a:r>
              <a:rPr lang="cs-CZ" sz="1600" dirty="0" err="1" smtClean="0"/>
              <a:t>NAcc</a:t>
            </a:r>
            <a:r>
              <a:rPr lang="cs-CZ" sz="1600" dirty="0" smtClean="0"/>
              <a:t> může vést k impulzivitě </a:t>
            </a:r>
            <a:r>
              <a:rPr lang="cs-CZ" sz="1600" dirty="0"/>
              <a:t>(</a:t>
            </a:r>
            <a:r>
              <a:rPr lang="cs-CZ" sz="1600" dirty="0" err="1" smtClean="0"/>
              <a:t>bottom</a:t>
            </a:r>
            <a:r>
              <a:rPr lang="cs-CZ" sz="1600" dirty="0" smtClean="0"/>
              <a:t>-up řízené stimuly v aktuálním prostředí) a k neschopnosti odkladu odměny</a:t>
            </a:r>
          </a:p>
          <a:p>
            <a:pPr lvl="4" algn="just"/>
            <a:r>
              <a:rPr lang="cs-CZ" sz="1600" dirty="0" smtClean="0"/>
              <a:t>Nadměrná konektivita </a:t>
            </a:r>
            <a:r>
              <a:rPr lang="cs-CZ" sz="1600" dirty="0" err="1" smtClean="0"/>
              <a:t>NAcc</a:t>
            </a:r>
            <a:r>
              <a:rPr lang="cs-CZ" sz="1600" dirty="0" smtClean="0"/>
              <a:t> a </a:t>
            </a:r>
            <a:r>
              <a:rPr lang="cs-CZ" sz="1600" dirty="0" err="1" smtClean="0"/>
              <a:t>prefrontálního</a:t>
            </a:r>
            <a:r>
              <a:rPr lang="cs-CZ" sz="1600" dirty="0" smtClean="0"/>
              <a:t> kortexu</a:t>
            </a:r>
          </a:p>
          <a:p>
            <a:pPr lvl="5" algn="just"/>
            <a:r>
              <a:rPr lang="cs-CZ" sz="1600" dirty="0" smtClean="0"/>
              <a:t>Může vést k impulzivitě</a:t>
            </a:r>
          </a:p>
          <a:p>
            <a:pPr lvl="3" algn="just"/>
            <a:r>
              <a:rPr lang="cs-CZ" sz="1600" dirty="0" smtClean="0"/>
              <a:t>Porucha top-</a:t>
            </a:r>
            <a:r>
              <a:rPr lang="cs-CZ" sz="1600" dirty="0" err="1" smtClean="0"/>
              <a:t>down</a:t>
            </a:r>
            <a:r>
              <a:rPr lang="cs-CZ" sz="1600" dirty="0" smtClean="0"/>
              <a:t> regulace, porucha pracovní paměti</a:t>
            </a:r>
            <a:endParaRPr lang="cs-CZ" dirty="0"/>
          </a:p>
          <a:p>
            <a:pPr lvl="4" algn="just"/>
            <a:r>
              <a:rPr lang="cs-CZ" sz="1600" dirty="0" smtClean="0"/>
              <a:t>Významnou roli v těchto funkcích má dopamin</a:t>
            </a:r>
          </a:p>
        </p:txBody>
      </p:sp>
      <p:pic>
        <p:nvPicPr>
          <p:cNvPr id="2050" name="Picture 2" descr="http://www.2020lifestyles.com/media/150783/brain_2_497x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6" y="0"/>
            <a:ext cx="1705518" cy="13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938</TotalTime>
  <Words>1595</Words>
  <Application>Microsoft Office PowerPoint</Application>
  <PresentationFormat>Vlastní</PresentationFormat>
  <Paragraphs>97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Stébla</vt:lpstr>
      <vt:lpstr>Specifické vývojové poruchy učení</vt:lpstr>
      <vt:lpstr>Dyslexie</vt:lpstr>
      <vt:lpstr>Prezentace aplikace PowerPoint</vt:lpstr>
      <vt:lpstr>Dysortografie</vt:lpstr>
      <vt:lpstr>Dyskalkulie</vt:lpstr>
      <vt:lpstr>Prezentace aplikace PowerPoint</vt:lpstr>
      <vt:lpstr>Poruchy aktivity a pozornosti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Specifické vývojové poruchy učení</dc:title>
  <dc:creator>Stepan Kapl</dc:creator>
  <cp:lastModifiedBy>Iva Burešová</cp:lastModifiedBy>
  <cp:revision>160</cp:revision>
  <dcterms:created xsi:type="dcterms:W3CDTF">2014-11-25T16:01:38Z</dcterms:created>
  <dcterms:modified xsi:type="dcterms:W3CDTF">2015-11-04T05:47:05Z</dcterms:modified>
</cp:coreProperties>
</file>