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22fe17730_0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22fe17730_0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b3065e0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b3065e0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b40eea6a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b40eea6a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b40eea6a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b40eea6a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b40eea6a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b40eea6a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b40eea6a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b40eea6a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b40eea6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b40eea6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40eea6a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b40eea6a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b40eea6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b40eea6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b40eea6a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b40eea6a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8580247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8580247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b40eea6a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b40eea6a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22fe177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22fe177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2fe17730_0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22fe17730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2fe1773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22fe1773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64c3c04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64c3c04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22fe177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22fe177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2fe177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22fe177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22fe17730_0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22fe17730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58024725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58024725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2fe177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2fe177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22fe17730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22fe17730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b3065e0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b3065e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2fe17730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22fe17730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sychology-tools.com/test/autism-spectrum-quotient" TargetMode="External"/><Relationship Id="rId4" Type="http://schemas.openxmlformats.org/officeDocument/2006/relationships/hyperlink" Target="https://psychology-tools.com/test/empathy-quotient" TargetMode="External"/><Relationship Id="rId5" Type="http://schemas.openxmlformats.org/officeDocument/2006/relationships/hyperlink" Target="https://psychology-tools.com/test/empathy-quotient" TargetMode="External"/><Relationship Id="rId6" Type="http://schemas.openxmlformats.org/officeDocument/2006/relationships/hyperlink" Target="https://www.autismresearchcentre.com/tests/?fbclid=IwAR3M9y7j6K-LqY8oTQyoc0GYkETBQrApKUO6RzHbssjsISHxjrbYapF_Id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hyperlink" Target="https://journals.plos.org/plosone/article?id=10.1371/journal.pone.0188826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neuropointdx.com/our-test/" TargetMode="External"/><Relationship Id="rId4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sychcentral.com/quizzes/autism-quiz/" TargetMode="External"/><Relationship Id="rId4" Type="http://schemas.openxmlformats.org/officeDocument/2006/relationships/hyperlink" Target="https://www.clinical-partners.co.uk/for-adults/autism-and-aspergers/adult-autism-test/test?restart=802298c6c918659e9319b424fafa0783" TargetMode="External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images.ctfassets.net/zvaujq68yh0h/3U9nFmNsFimUceWYs0Eicc/425363c3eea5b8eaa254fef37e80c5dc/1.jpg" TargetMode="External"/><Relationship Id="rId4" Type="http://schemas.openxmlformats.org/officeDocument/2006/relationships/hyperlink" Target="https://s3.amazonaws.com/spectrumnews-web-assets/wp-content/uploads/2018/10/15145031/20181024-BehaviorPredictors844.jpg" TargetMode="External"/><Relationship Id="rId11" Type="http://schemas.openxmlformats.org/officeDocument/2006/relationships/hyperlink" Target="https://livelyeaters.com.au/wp-content/uploads/2020/04/StressedParents-e1587557895464.jpg" TargetMode="External"/><Relationship Id="rId10" Type="http://schemas.openxmlformats.org/officeDocument/2006/relationships/hyperlink" Target="https://ecom-cdn.wpspublish.com/prod/media/catalog/product/cache/62ceca6eebc8846f94f8b4a2d7a96bfd/0/0/0004715_autism_diagnostic_observation_schedule_second_edition_ados_2_708.jpeg" TargetMode="External"/><Relationship Id="rId9" Type="http://schemas.openxmlformats.org/officeDocument/2006/relationships/hyperlink" Target="https://www.proedinc.com/Content/Site187/ProductImages/13565.jpg" TargetMode="External"/><Relationship Id="rId5" Type="http://schemas.openxmlformats.org/officeDocument/2006/relationships/hyperlink" Target="https://encrypted-tbn0.gstatic.com/images?q=tbn:ANd9GcSE2GiMnlRpWIcbgX6WjIh7JadKyxJ-k1xJUw&amp;usqp=CAU" TargetMode="External"/><Relationship Id="rId6" Type="http://schemas.openxmlformats.org/officeDocument/2006/relationships/hyperlink" Target="https://assets.newatlas.com/dims4/default/9a817fc/2147483647/strip/true/crop/1620x1080+0+0/resize/1200x800!/quality/90/?url=http%3A%2F%2Fnewatlas-brightspot.s3.amazonaws.com%2Farchive%2Fblood-protein-test-alzheimers-1.jpg" TargetMode="External"/><Relationship Id="rId7" Type="http://schemas.openxmlformats.org/officeDocument/2006/relationships/hyperlink" Target="https://gracemedicalaestheticstx.com/wp-content/uploads/2019/03/shutterstock_731147215.jpg" TargetMode="External"/><Relationship Id="rId8" Type="http://schemas.openxmlformats.org/officeDocument/2006/relationships/hyperlink" Target="https://psychoprof.sk/36-home_default/ados-2-diagnostika-a-hodnotenie-poruchy-autistickeho-spektra.jp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utismport.cz/testy/m-chat-r-tm/" TargetMode="External"/><Relationship Id="rId4" Type="http://schemas.openxmlformats.org/officeDocument/2006/relationships/hyperlink" Target="https://www.cdc.gov/ncbddd/actearly/milestones/index.html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Diagnostika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ADI-R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štandardizované interview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+2 roky (mentálna úroveň)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90-150 minút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93 položiek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založené na vývojovej histórii dieťaťa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posúdenie triády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670" y="124320"/>
            <a:ext cx="2155350" cy="27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87900" y="458025"/>
            <a:ext cx="3003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AQ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87900" y="887175"/>
            <a:ext cx="378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7A7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35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Baron-Cohen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varianty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50 položiek hodnotených na 4-bodovej škále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0-50 (29)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5 subškál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Social skill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Attention switching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Attention to detail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Imagination</a:t>
            </a:r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4572000" y="596425"/>
            <a:ext cx="3003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E</a:t>
            </a:r>
            <a:r>
              <a:rPr lang="sk" u="sng">
                <a:solidFill>
                  <a:schemeClr val="hlink"/>
                </a:solidFill>
                <a:hlinkClick r:id="rId5"/>
              </a:rPr>
              <a:t>Q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572000" y="1502075"/>
            <a:ext cx="378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Baron-Cohen a Wheelwright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2 varianty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60/40 položiek hodnotených na 4-bodovej škále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0-80 (30)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5912225" y="4568725"/>
            <a:ext cx="3011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Ďalšie posudzovacie škály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Faces test a Eyes test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Baron-Cohen a Wheelwright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Faces 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20 tvárí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2 emócie na výber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Eyes 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2 varianty - pre deti a dospelých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2 časti po 36 úloh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4 emócie na výber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6541" l="24519" r="2679" t="18523"/>
          <a:stretch/>
        </p:blipFill>
        <p:spPr>
          <a:xfrm>
            <a:off x="129895" y="0"/>
            <a:ext cx="8884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4957" l="25435" r="2549" t="17703"/>
          <a:stretch/>
        </p:blipFill>
        <p:spPr>
          <a:xfrm>
            <a:off x="245037" y="-42050"/>
            <a:ext cx="8653925" cy="5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6116" l="24461" r="3037" t="17993"/>
          <a:stretch/>
        </p:blipFill>
        <p:spPr>
          <a:xfrm>
            <a:off x="203954" y="0"/>
            <a:ext cx="87360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18865" l="22503" r="45236" t="37686"/>
          <a:stretch/>
        </p:blipFill>
        <p:spPr>
          <a:xfrm>
            <a:off x="1177288" y="0"/>
            <a:ext cx="67894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182200" y="266275"/>
            <a:ext cx="71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182200" y="266275"/>
            <a:ext cx="71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19121" l="22722" r="45463" t="36346"/>
          <a:stretch/>
        </p:blipFill>
        <p:spPr>
          <a:xfrm>
            <a:off x="1305588" y="0"/>
            <a:ext cx="65328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182200" y="266275"/>
            <a:ext cx="71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20329" l="23600" r="45098" t="36463"/>
          <a:stretch/>
        </p:blipFill>
        <p:spPr>
          <a:xfrm>
            <a:off x="1259709" y="0"/>
            <a:ext cx="66245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/>
        </p:nvSpPr>
        <p:spPr>
          <a:xfrm>
            <a:off x="182200" y="266275"/>
            <a:ext cx="71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17768" l="22431" r="45275" t="36117"/>
          <a:stretch/>
        </p:blipFill>
        <p:spPr>
          <a:xfrm>
            <a:off x="1370425" y="0"/>
            <a:ext cx="64031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87900" y="1489825"/>
            <a:ext cx="2738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“Mám pocit, že s mojím dieťaťom niečo nie je v poriadku…. kam s ním mám ísť?”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150" y="1236750"/>
            <a:ext cx="5347550" cy="37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182200" y="266275"/>
            <a:ext cx="71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sk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16826" l="22783" r="44571" t="36780"/>
          <a:stretch/>
        </p:blipFill>
        <p:spPr>
          <a:xfrm>
            <a:off x="1354733" y="0"/>
            <a:ext cx="64345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87900" y="206425"/>
            <a:ext cx="7746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Alternatívne možnosti</a:t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475" y="1403950"/>
            <a:ext cx="4423001" cy="29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00" y="2571738"/>
            <a:ext cx="3215175" cy="18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87900" y="1701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Diagnostický algoritmus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Budúcnosť diagnostiky…? 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87900" y="15880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NeuroPointDX</a:t>
            </a:r>
            <a:r>
              <a:rPr lang="sk"/>
              <a:t> - NPDX ASD 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Profil metabolitov v krvnej plazme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1,5 - 4 roky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1100 detí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63% citlivosť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Ultrazvuk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20 týždeň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MRI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5 morfometrických parametrov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90% citlivosť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13166"/>
            <a:ext cx="4472625" cy="298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251575" y="1489825"/>
            <a:ext cx="8504400" cy="3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Test 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Test 2</a:t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975" y="109288"/>
            <a:ext cx="5416024" cy="4924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>
            <p:ph type="title"/>
          </p:nvPr>
        </p:nvSpPr>
        <p:spPr>
          <a:xfrm>
            <a:off x="387900" y="458025"/>
            <a:ext cx="3522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Online screening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"/>
              <a:t>Na zamyslenie: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„Nálepky“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Kedy sú výhodné?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Kedy škodia?</a:t>
            </a:r>
            <a:endParaRPr/>
          </a:p>
        </p:txBody>
      </p:sp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9083" y="1144125"/>
            <a:ext cx="5050122" cy="378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100" u="sng">
                <a:solidFill>
                  <a:schemeClr val="hlink"/>
                </a:solidFill>
                <a:hlinkClick r:id="rId3"/>
              </a:rPr>
              <a:t>https://images.ctfassets.net/zvaujq68yh0h/3U9nFmNsFimUceWYs0Eicc/425363c3eea5b8eaa254fef37e80c5dc/1.jpg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4"/>
              </a:rPr>
              <a:t>https://s3.amazonaws.com/spectrumnews-web-assets/wp-content/uploads/2018/10/15145031/20181024-BehaviorPredictors844.jpg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5"/>
              </a:rPr>
              <a:t>https://encrypted-tbn0.gstatic.com/images?q=tbn:ANd9GcSE2GiMnlRpWIcbgX6WjIh7JadKyxJ-k1xJUw&amp;usqp=CAU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6"/>
              </a:rPr>
              <a:t>https://assets.newatlas.com/dims4/default/9a817fc/2147483647/strip/true/crop/1620x1080+0+0/resize/1200x800!/quality/90/?url=http%3A%2F%2Fnewatlas-brightspot.s3.amazonaws.com%2Farchive%2Fblood-protein-test-alzheimers-1.jpg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7"/>
              </a:rPr>
              <a:t>https://gracemedicalaestheticstx.com/wp-content/uploads/2019/03/shutterstock_731147215.jpg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8"/>
              </a:rPr>
              <a:t>https://psychoprof.sk/36-home_default/ados-2-diagnostika-a-hodnotenie-poruchy-autistickeho-spektra.jpg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9"/>
              </a:rPr>
              <a:t>https://www.proedinc.com/Content/Site187/ProductImages/13565.jpg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0"/>
              </a:rPr>
              <a:t>https://ecom-cdn.wpspublish.com/prod/media/catalog/product/cache/62ceca6eebc8846f94f8b4a2d7a96bfd/0/0/0004715_autism_diagnostic_observation_schedule_second_edition_ados_2_708.jpeg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1"/>
              </a:rPr>
              <a:t>https://livelyeaters.com.au/wp-content/uploads/2020/04/StressedParents-e1587557895464.jpg</a:t>
            </a:r>
            <a:br>
              <a:rPr lang="sk" sz="1100"/>
            </a:br>
            <a:br>
              <a:rPr lang="sk" sz="1100"/>
            </a:b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Postup</a:t>
            </a:r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3073761" y="2669613"/>
            <a:ext cx="2405081" cy="1892310"/>
            <a:chOff x="3071457" y="2013875"/>
            <a:chExt cx="1944600" cy="1569600"/>
          </a:xfrm>
        </p:grpSpPr>
        <p:sp>
          <p:nvSpPr>
            <p:cNvPr id="76" name="Google Shape;76;p1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3316112" y="2256368"/>
              <a:ext cx="1451700" cy="12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Vývojový screening 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(9, 18, 30 mesiacov)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458850" y="2669620"/>
            <a:ext cx="2614904" cy="1892310"/>
            <a:chOff x="1126863" y="2013875"/>
            <a:chExt cx="1944600" cy="1569600"/>
          </a:xfrm>
        </p:grpSpPr>
        <p:sp>
          <p:nvSpPr>
            <p:cNvPr id="79" name="Google Shape;79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1373311" y="2284347"/>
              <a:ext cx="1562100" cy="11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Vývojový monitoring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9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Vývojové miľníky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5478848" y="2679360"/>
            <a:ext cx="3387755" cy="1872847"/>
            <a:chOff x="5424836" y="2013916"/>
            <a:chExt cx="3001200" cy="1569600"/>
          </a:xfrm>
        </p:grpSpPr>
        <p:sp>
          <p:nvSpPr>
            <p:cNvPr id="82" name="Google Shape;82;p15"/>
            <p:cNvSpPr/>
            <p:nvPr/>
          </p:nvSpPr>
          <p:spPr>
            <a:xfrm>
              <a:off x="5424836" y="2013916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5716896" y="2284354"/>
              <a:ext cx="2417100" cy="11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Konkretizácia diagnózy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klinický psychológ 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psychiater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5374684" y="3485582"/>
            <a:ext cx="261571" cy="260379"/>
            <a:chOff x="4858109" y="2631368"/>
            <a:chExt cx="316442" cy="315000"/>
          </a:xfrm>
        </p:grpSpPr>
        <p:sp>
          <p:nvSpPr>
            <p:cNvPr id="85" name="Google Shape;85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2955334" y="3485582"/>
            <a:ext cx="261571" cy="260379"/>
            <a:chOff x="4858109" y="2631368"/>
            <a:chExt cx="316442" cy="315000"/>
          </a:xfrm>
        </p:grpSpPr>
        <p:sp>
          <p:nvSpPr>
            <p:cNvPr id="88" name="Google Shape;88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5700" y="139744"/>
            <a:ext cx="4555624" cy="23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Diferenciálna diagnostika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87900" y="1489825"/>
            <a:ext cx="4000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Neurovývojové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oneskorenie reči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porucha intelektu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porucha vývoja koordinácie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Psychické poruchy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ADHD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poruchy nálad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úzkostné poruchy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OCD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psychózy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poruchy správania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572000" y="1489825"/>
            <a:ext cx="4000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Ochorenia s vývinovým regresom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Rettov syndróm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epileptická encefalopatia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poškodenie zraku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poškodenie sluchu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selektívny mutizmus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neprospievanie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Diagnostika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87900" y="2145425"/>
            <a:ext cx="438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ako dlho sa čaká na termín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koľko to stojí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ako dlho to trvá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čo potom?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750" y="2145425"/>
            <a:ext cx="4784151" cy="28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420650" y="4580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a ako treba zistiť?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87900" y="1728925"/>
            <a:ext cx="3441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symptómy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komunikácia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sociálna interakcia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repetitívne správanie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ďalšie prejavy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typ metódy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rozhovor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pozorovanie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dotazník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673" y="1405950"/>
            <a:ext cx="5104077" cy="340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ADOS-2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87900" y="958700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Špecifická diagnostická škála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A + výcvik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+ 12 mesiacov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5 modulov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30-90 minút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individuálna administrácia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semištruktúrované/štruktúrované rozhovory alebo hry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stimulácia určitého správania - posudzovanie intenzity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americké normy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90 405 Kč + výcvik 5 800 Kč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3635" l="17657" r="16605" t="4562"/>
          <a:stretch/>
        </p:blipFill>
        <p:spPr>
          <a:xfrm>
            <a:off x="6673025" y="154175"/>
            <a:ext cx="2328300" cy="3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49" y="-476500"/>
            <a:ext cx="7635126" cy="763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87900" y="458025"/>
            <a:ext cx="8571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CARS2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Posudzovacia škála detského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Screeningová škála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+2 roky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podtypy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štandardná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pre vysokofunkčných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pre rodičov a opatrovateľov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posudzovanie na základe frekvencie, intenzity, trvania a atypickosti správania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3 465 Kč + výcvik 2 940 Kč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900" y="170750"/>
            <a:ext cx="2452225" cy="31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