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305" r:id="rId4"/>
    <p:sldId id="306" r:id="rId5"/>
    <p:sldId id="302" r:id="rId6"/>
    <p:sldId id="308" r:id="rId7"/>
    <p:sldId id="309" r:id="rId8"/>
    <p:sldId id="310" r:id="rId9"/>
    <p:sldId id="311" r:id="rId10"/>
    <p:sldId id="312" r:id="rId11"/>
    <p:sldId id="307" r:id="rId12"/>
    <p:sldId id="297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800000"/>
    <a:srgbClr val="CC6600"/>
    <a:srgbClr val="99C75A"/>
    <a:srgbClr val="A25021"/>
    <a:srgbClr val="703718"/>
    <a:srgbClr val="C8A98E"/>
    <a:srgbClr val="120F0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38" dt="2022-09-19T14:08:4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19T14:09:50.963" v="4054" actId="20577"/>
      <pc:docMkLst>
        <pc:docMk/>
      </pc:docMkLst>
      <pc:sldChg chg="addSp delSp modSp mod">
        <pc:chgData name="Klara Hübner" userId="7a457e581f0146c3" providerId="LiveId" clId="{19E1C738-33A7-444C-9FDE-63E1F0E12571}" dt="2022-09-19T12:18:49.182" v="1535" actId="20577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19T12:18:49.182" v="1535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19T12:38:32.533" v="1871" actId="21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19T14:07:43.165" v="3967" actId="1076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3.165" v="3967" actId="1076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19T12:59:01.582" v="2344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19T12:56:49.224" v="2294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19T11:44:10.388" v="742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42:33.181" v="727" actId="20577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520" y="466965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Pamětní místa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 err="1">
                <a:solidFill>
                  <a:srgbClr val="002060"/>
                </a:solidFill>
              </a:rPr>
              <a:t>lieux</a:t>
            </a:r>
            <a:r>
              <a:rPr lang="cs-CZ" altLang="cs-CZ" sz="1600" dirty="0">
                <a:solidFill>
                  <a:srgbClr val="002060"/>
                </a:solidFill>
              </a:rPr>
              <a:t> de </a:t>
            </a:r>
            <a:r>
              <a:rPr lang="cs-CZ" altLang="cs-CZ" sz="1600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aneb: jak, proč a s pomocí čeho vzpomínáme?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Obrázek 9" descr="Obsah obrázku budova, exteriér, osoba, vládní budova&#10;&#10;Popis byl vytvořen automaticky">
            <a:extLst>
              <a:ext uri="{FF2B5EF4-FFF2-40B4-BE49-F238E27FC236}">
                <a16:creationId xmlns:a16="http://schemas.microsoft.com/office/drawing/2014/main" id="{C6D0A059-4E20-5002-92CD-6E67D99B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20" y="0"/>
            <a:ext cx="7004480" cy="4669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1DC24D6-4258-9C5B-7CD6-54608A859BA4}"/>
              </a:ext>
            </a:extLst>
          </p:cNvPr>
          <p:cNvSpPr/>
          <p:nvPr/>
        </p:nvSpPr>
        <p:spPr bwMode="auto">
          <a:xfrm>
            <a:off x="5629986" y="1134816"/>
            <a:ext cx="2269926" cy="99740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připomenout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důležité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události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2382292"/>
            <a:ext cx="2269926" cy="46215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posvátné funkce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1288770" y="2033190"/>
            <a:ext cx="17520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uchovat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 sociální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skupiny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558688" y="3127320"/>
            <a:ext cx="1752062" cy="53256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národa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7116157" y="3948623"/>
            <a:ext cx="1567510" cy="66931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mýtů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E1D46C8-1C2C-124A-335A-7953F852FBBC}"/>
              </a:ext>
            </a:extLst>
          </p:cNvPr>
          <p:cNvSpPr/>
          <p:nvPr/>
        </p:nvSpPr>
        <p:spPr bwMode="auto">
          <a:xfrm>
            <a:off x="3006637" y="4903572"/>
            <a:ext cx="2085162" cy="8016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‚nutnost‘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724965" y="3261748"/>
            <a:ext cx="1872851" cy="75977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chemeClr val="bg1"/>
                </a:solidFill>
                <a:latin typeface="+mn-lt"/>
              </a:rPr>
              <a:t>Podpořit 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chemeClr val="bg1"/>
                </a:solidFill>
                <a:latin typeface="+mn-lt"/>
              </a:rPr>
              <a:t>kolektivní 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3196262" y="1811333"/>
            <a:ext cx="2530708" cy="867446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propojit identitu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konkrétním místem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časem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1040650" y="4364456"/>
            <a:ext cx="1567510" cy="73132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5797420" y="4597740"/>
            <a:ext cx="2160572" cy="81958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Předávat určitý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pohled na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1"/>
          </p:cNvCxnSpPr>
          <p:nvPr/>
        </p:nvCxnSpPr>
        <p:spPr bwMode="auto">
          <a:xfrm>
            <a:off x="4483584" y="3441942"/>
            <a:ext cx="1630244" cy="1275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247462" y="3369679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3F4DCC-07FC-5DA5-C767-731330A69B8F}"/>
              </a:ext>
            </a:extLst>
          </p:cNvPr>
          <p:cNvCxnSpPr>
            <a:stCxn id="9" idx="5"/>
            <a:endCxn id="7" idx="1"/>
          </p:cNvCxnSpPr>
          <p:nvPr/>
        </p:nvCxnSpPr>
        <p:spPr bwMode="auto">
          <a:xfrm>
            <a:off x="7323543" y="3910254"/>
            <a:ext cx="22171" cy="13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2613370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stCxn id="109" idx="7"/>
            <a:endCxn id="2" idx="3"/>
          </p:cNvCxnSpPr>
          <p:nvPr/>
        </p:nvCxnSpPr>
        <p:spPr bwMode="auto">
          <a:xfrm flipV="1">
            <a:off x="5362816" y="1986150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461616" y="2678779"/>
            <a:ext cx="21968" cy="230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41581" y="2964500"/>
            <a:ext cx="498581" cy="211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</p:cNvCxnSpPr>
          <p:nvPr/>
        </p:nvCxnSpPr>
        <p:spPr bwMode="auto">
          <a:xfrm flipH="1">
            <a:off x="2277176" y="3175660"/>
            <a:ext cx="962986" cy="22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1824405" y="3363950"/>
            <a:ext cx="1779947" cy="1000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D9E788A-AA2A-BBAA-F8EB-D2B3C10CC074}"/>
              </a:ext>
            </a:extLst>
          </p:cNvPr>
          <p:cNvCxnSpPr>
            <a:stCxn id="109" idx="4"/>
            <a:endCxn id="8" idx="0"/>
          </p:cNvCxnSpPr>
          <p:nvPr/>
        </p:nvCxnSpPr>
        <p:spPr bwMode="auto">
          <a:xfrm flipH="1">
            <a:off x="4049218" y="3441942"/>
            <a:ext cx="434366" cy="1461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D0EE0D3D-340C-52C9-BFF6-ACD0D3186451}"/>
              </a:ext>
            </a:extLst>
          </p:cNvPr>
          <p:cNvSpPr/>
          <p:nvPr/>
        </p:nvSpPr>
        <p:spPr bwMode="auto">
          <a:xfrm>
            <a:off x="2376454" y="3658967"/>
            <a:ext cx="20851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‚věčnou‘ kolektivní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vzpomínku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5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5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" grpId="0" animBg="1"/>
      <p:bldP spid="3" grpId="0" animBg="1"/>
      <p:bldP spid="17" grpId="0" animBg="1"/>
      <p:bldP spid="20" grpId="0" animBg="1"/>
      <p:bldP spid="19" grpId="0" animBg="1"/>
      <p:bldP spid="18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27.9.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166052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O co se opírá jeho pojem pamětného místa?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5" y="5333990"/>
            <a:ext cx="8166052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Zamyslete se nad místem paměti, které má pro vás osobně význam;</a:t>
            </a:r>
          </a:p>
          <a:p>
            <a:r>
              <a:rPr lang="cs-CZ" sz="1600" b="1" dirty="0">
                <a:latin typeface="+mn-lt"/>
              </a:rPr>
              <a:t>    pokuste ho ‚rozluštit‘ s pomocí schématu o vzniku kolektivní identity</a:t>
            </a:r>
          </a:p>
          <a:p>
            <a:r>
              <a:rPr lang="cs-CZ" sz="1600" b="1" dirty="0">
                <a:latin typeface="+mn-lt"/>
              </a:rPr>
              <a:t>    představte výsledek v semináři (3-5 min.)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5308849" y="53268"/>
            <a:ext cx="3435658" cy="40482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7804F-60E0-2C74-BDDB-D211A983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39" y="1507154"/>
            <a:ext cx="7518400" cy="27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000" kern="0" dirty="0">
                <a:solidFill>
                  <a:srgbClr val="800000"/>
                </a:solidFill>
              </a:rPr>
              <a:t>Vítejte v metodologickém</a:t>
            </a:r>
            <a:br>
              <a:rPr lang="cs-CZ" altLang="cs-CZ" sz="2000" kern="0" dirty="0">
                <a:solidFill>
                  <a:srgbClr val="800000"/>
                </a:solidFill>
              </a:rPr>
            </a:br>
            <a:r>
              <a:rPr lang="cs-CZ" altLang="cs-CZ" sz="2000" kern="0" dirty="0">
                <a:solidFill>
                  <a:srgbClr val="800000"/>
                </a:solidFill>
              </a:rPr>
              <a:t>kurzu o pamětních </a:t>
            </a:r>
          </a:p>
          <a:p>
            <a:r>
              <a:rPr lang="cs-CZ" altLang="cs-CZ" sz="2000" kern="0" dirty="0">
                <a:solidFill>
                  <a:srgbClr val="800000"/>
                </a:solidFill>
              </a:rPr>
              <a:t>místech</a:t>
            </a: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kern="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Obrázek 6" descr="Obsah obrázku oltář&#10;&#10;Popis byl vytvořen automaticky">
            <a:extLst>
              <a:ext uri="{FF2B5EF4-FFF2-40B4-BE49-F238E27FC236}">
                <a16:creationId xmlns:a16="http://schemas.microsoft.com/office/drawing/2014/main" id="{5CBF79AE-4CB4-2FE6-5ADF-7D489D03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21747"/>
          <a:stretch/>
        </p:blipFill>
        <p:spPr>
          <a:xfrm>
            <a:off x="3595456" y="635308"/>
            <a:ext cx="5282214" cy="5143500"/>
          </a:xfrm>
          <a:prstGeom prst="rect">
            <a:avLst/>
          </a:prstGeom>
        </p:spPr>
      </p:pic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81408CF7-DEA4-2E4C-594A-A094BB6E2137}"/>
              </a:ext>
            </a:extLst>
          </p:cNvPr>
          <p:cNvSpPr/>
          <p:nvPr/>
        </p:nvSpPr>
        <p:spPr bwMode="auto">
          <a:xfrm>
            <a:off x="435007" y="3207058"/>
            <a:ext cx="3604333" cy="1506985"/>
          </a:xfrm>
          <a:prstGeom prst="wedgeRectCallout">
            <a:avLst>
              <a:gd name="adj1" fmla="val 99483"/>
              <a:gd name="adj2" fmla="val -117052"/>
            </a:avLst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Kdo jste?</a:t>
            </a:r>
          </a:p>
          <a:p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studujete?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Vás přivedlo k metodologií?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 očekáváte od kurzu?</a:t>
            </a:r>
            <a:b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cs-CZ" altLang="cs-CZ" sz="1800" b="1" kern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Znalosti cizích jazyků?</a:t>
            </a:r>
            <a:endParaRPr lang="en-GB" altLang="cs-CZ" sz="1800" b="1" kern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A7E10F-3E2D-02FD-F9EB-A5FB592FE5A8}"/>
              </a:ext>
            </a:extLst>
          </p:cNvPr>
          <p:cNvSpPr/>
          <p:nvPr/>
        </p:nvSpPr>
        <p:spPr bwMode="auto">
          <a:xfrm>
            <a:off x="435007" y="4791537"/>
            <a:ext cx="2192785" cy="909777"/>
          </a:xfrm>
          <a:prstGeom prst="rect">
            <a:avLst/>
          </a:prstGeom>
          <a:solidFill>
            <a:srgbClr val="99C7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Co se vám vybaví,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Když slyšíte: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i="1" dirty="0">
                <a:solidFill>
                  <a:srgbClr val="800000"/>
                </a:solidFill>
                <a:latin typeface="+mn-lt"/>
              </a:rPr>
              <a:t>Pamětní místo</a:t>
            </a:r>
            <a:endParaRPr kumimoji="0" lang="cs-CZ" sz="1800" b="1" i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515" y="2520768"/>
            <a:ext cx="7518400" cy="2763095"/>
          </a:xfrm>
        </p:spPr>
        <p:txBody>
          <a:bodyPr/>
          <a:lstStyle/>
          <a:p>
            <a:r>
              <a:rPr lang="cs-CZ" altLang="cs-CZ" sz="2000" dirty="0">
                <a:solidFill>
                  <a:srgbClr val="800000"/>
                </a:solidFill>
              </a:rPr>
              <a:t>Tematické </a:t>
            </a:r>
            <a:br>
              <a:rPr lang="cs-CZ" altLang="cs-CZ" sz="2000" dirty="0">
                <a:solidFill>
                  <a:srgbClr val="800000"/>
                </a:solidFill>
              </a:rPr>
            </a:br>
            <a:r>
              <a:rPr lang="cs-CZ" altLang="cs-CZ" sz="2000" dirty="0">
                <a:solidFill>
                  <a:srgbClr val="800000"/>
                </a:solidFill>
              </a:rPr>
              <a:t>pilíře kurzu:</a:t>
            </a:r>
            <a:br>
              <a:rPr lang="cs-CZ" altLang="cs-CZ" sz="1800" dirty="0">
                <a:solidFill>
                  <a:srgbClr val="002060"/>
                </a:solidFill>
              </a:rPr>
            </a:br>
            <a:br>
              <a:rPr lang="cs-CZ" altLang="cs-CZ" sz="18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Co všechno může být 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 ‚místem paměti‘?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Jaké vědecké koncepty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  jsou propojeny s místy paměti? 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K čemu slouží místa paměti a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 jak fungují?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Proč potřebujeme místa paměti?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Místa paměti a kulturní 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 války/politická propaganda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- Praktické příklady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3A005E0-8DFD-5921-69F7-CCFBEDAE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04" y="255541"/>
            <a:ext cx="2543288" cy="3565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EB2B582-014C-AB25-24EE-BF27F8B5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3" y="3896271"/>
            <a:ext cx="1833113" cy="2606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431A380-5587-A852-0983-9951EF593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541"/>
            <a:ext cx="1619250" cy="237172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0606F042-AA5D-907D-2F00-88628020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0" y="2696214"/>
            <a:ext cx="1409830" cy="22504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Obrázek 17" descr="Obsah obrázku text&#10;&#10;Popis byl vytvořen automaticky">
            <a:extLst>
              <a:ext uri="{FF2B5EF4-FFF2-40B4-BE49-F238E27FC236}">
                <a16:creationId xmlns:a16="http://schemas.microsoft.com/office/drawing/2014/main" id="{0F37A8B0-E9F1-5F25-5F60-81F89E6D3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5024529"/>
            <a:ext cx="963028" cy="14777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06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999" y="1031682"/>
            <a:ext cx="7518400" cy="2763095"/>
          </a:xfrm>
        </p:spPr>
        <p:txBody>
          <a:bodyPr/>
          <a:lstStyle/>
          <a:p>
            <a:r>
              <a:rPr lang="cs-CZ" altLang="cs-CZ" sz="2800" dirty="0">
                <a:solidFill>
                  <a:srgbClr val="FF0000"/>
                </a:solidFill>
              </a:rPr>
              <a:t>Cíle semestru: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rgbClr val="C00000"/>
                </a:solidFill>
              </a:rPr>
              <a:t>zápočet:  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aktivní účast v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semináři (případně ve svetru)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krátké ústní příspěvky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- závěrečný referát (25-30 min) na </a:t>
            </a:r>
            <a:b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tx2">
                    <a:lumMod val="50000"/>
                  </a:schemeClr>
                </a:solidFill>
              </a:rPr>
              <a:t>    vybrané ‚místo paměti‘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rgbClr val="C00000"/>
                </a:solidFill>
              </a:rPr>
              <a:t>hrubý plán semestru:</a:t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86996" y="3484831"/>
            <a:ext cx="8349667" cy="14318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20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.9.		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úvod do problematiky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27.9.		co to jsou pamětní místa (Pierre Nora, )					</a:t>
            </a:r>
          </a:p>
          <a:p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4.10.		jak vzpomínáme: 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vytváření kulturní paměti </a:t>
            </a:r>
          </a:p>
          <a:p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11.10.		samostudium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18.10.		jak fungují pamětní místa? (Emoce a vzpomínky)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586997" y="4916679"/>
            <a:ext cx="8349667" cy="1639452"/>
          </a:xfrm>
          <a:prstGeom prst="rect">
            <a:avLst/>
          </a:prstGeom>
          <a:solidFill>
            <a:srgbClr val="99C7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25.10.		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různé typy pamětných míst a k čemu nám slouží</a:t>
            </a:r>
            <a:endParaRPr lang="cs-CZ" sz="1600" b="1" dirty="0">
              <a:solidFill>
                <a:srgbClr val="C00000"/>
              </a:solidFill>
              <a:latin typeface="+mn-lt"/>
            </a:endParaRP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1.11.		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pamětní místa v proměnách času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8.11.		pamětní místa, kontroverze a poltická propaganda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15.11.		exkurze…</a:t>
            </a:r>
            <a:endParaRPr kumimoji="0" lang="cs-CZ" sz="1600" b="1" i="0" u="none" strike="noStrike" cap="none" normalizeH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22.11./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29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.11.	studentské prezentace I+II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(6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.12.-13.12.)	resumé</a:t>
            </a:r>
            <a:r>
              <a:rPr kumimoji="0" lang="cs-CZ" sz="16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zkušeností se psaním, závěrečné hodnocení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5" name="Obrázek 4" descr="Obsah obrázku tráva, exteriér, strom, obloha&#10;&#10;Popis byl vytvořen automaticky">
            <a:extLst>
              <a:ext uri="{FF2B5EF4-FFF2-40B4-BE49-F238E27FC236}">
                <a16:creationId xmlns:a16="http://schemas.microsoft.com/office/drawing/2014/main" id="{E0072A3C-27C1-3579-707D-321DBF81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2704" r="19819" b="-2704"/>
          <a:stretch/>
        </p:blipFill>
        <p:spPr>
          <a:xfrm>
            <a:off x="4341055" y="239652"/>
            <a:ext cx="4350058" cy="28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různé pamětní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ísta znáte?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312686" y="1514981"/>
            <a:ext cx="2838887" cy="3801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Nakreslete si </a:t>
            </a:r>
            <a:r>
              <a:rPr kumimoji="0" lang="cs-CZ" sz="16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mindmap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34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DF40B089-F8D9-9E61-85D1-86F2AF07B5D2}"/>
              </a:ext>
            </a:extLst>
          </p:cNvPr>
          <p:cNvCxnSpPr>
            <a:stCxn id="7" idx="0"/>
            <a:endCxn id="36" idx="4"/>
          </p:cNvCxnSpPr>
          <p:nvPr/>
        </p:nvCxnSpPr>
        <p:spPr bwMode="auto">
          <a:xfrm flipV="1">
            <a:off x="4483584" y="958599"/>
            <a:ext cx="2593925" cy="1950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ACB12995-C777-E04B-3ABF-4A0144679245}"/>
              </a:ext>
            </a:extLst>
          </p:cNvPr>
          <p:cNvCxnSpPr>
            <a:stCxn id="7" idx="0"/>
            <a:endCxn id="35" idx="4"/>
          </p:cNvCxnSpPr>
          <p:nvPr/>
        </p:nvCxnSpPr>
        <p:spPr bwMode="auto">
          <a:xfrm flipV="1">
            <a:off x="4483584" y="710999"/>
            <a:ext cx="1243422" cy="219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356F571-8D54-6991-42F9-AB6A688E074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různé pamětní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ísta znáte?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B7E09BF-8032-CBE5-1F8D-D360051CBDEE}"/>
              </a:ext>
            </a:extLst>
          </p:cNvPr>
          <p:cNvSpPr/>
          <p:nvPr/>
        </p:nvSpPr>
        <p:spPr bwMode="auto">
          <a:xfrm>
            <a:off x="4655241" y="1575143"/>
            <a:ext cx="16834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pomníky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DD5BAA6-20CA-EC7B-FB33-EA13702C310C}"/>
              </a:ext>
            </a:extLst>
          </p:cNvPr>
          <p:cNvSpPr/>
          <p:nvPr/>
        </p:nvSpPr>
        <p:spPr bwMode="auto">
          <a:xfrm>
            <a:off x="6454805" y="1345253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sochy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BC8C8FE-A955-A4CF-AB8E-386849CBA107}"/>
              </a:ext>
            </a:extLst>
          </p:cNvPr>
          <p:cNvSpPr/>
          <p:nvPr/>
        </p:nvSpPr>
        <p:spPr bwMode="auto">
          <a:xfrm>
            <a:off x="4930589" y="914522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budovy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C5CC8C1-23AF-BB43-76F7-0912D91C82B8}"/>
              </a:ext>
            </a:extLst>
          </p:cNvPr>
          <p:cNvSpPr/>
          <p:nvPr/>
        </p:nvSpPr>
        <p:spPr bwMode="auto">
          <a:xfrm>
            <a:off x="6443014" y="2967457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nápisy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5ABFFDC-26C8-E795-1684-F561ACEF169C}"/>
              </a:ext>
            </a:extLst>
          </p:cNvPr>
          <p:cNvSpPr/>
          <p:nvPr/>
        </p:nvSpPr>
        <p:spPr bwMode="auto">
          <a:xfrm>
            <a:off x="714513" y="393848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obrazy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DB14213-13FF-0B70-96CF-42CDCDC7CB85}"/>
              </a:ext>
            </a:extLst>
          </p:cNvPr>
          <p:cNvSpPr/>
          <p:nvPr/>
        </p:nvSpPr>
        <p:spPr bwMode="auto">
          <a:xfrm>
            <a:off x="6858000" y="376890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erby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98AF1C-74B2-720B-08AE-9DEEE56939F0}"/>
              </a:ext>
            </a:extLst>
          </p:cNvPr>
          <p:cNvSpPr/>
          <p:nvPr/>
        </p:nvSpPr>
        <p:spPr bwMode="auto">
          <a:xfrm>
            <a:off x="5844606" y="4331379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vlajky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2F0320D-D255-411D-0789-CE4C6F234E32}"/>
              </a:ext>
            </a:extLst>
          </p:cNvPr>
          <p:cNvSpPr/>
          <p:nvPr/>
        </p:nvSpPr>
        <p:spPr bwMode="auto">
          <a:xfrm>
            <a:off x="4300133" y="3815736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archivy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AE8DA70F-CD27-899B-3B00-4762D5867BCF}"/>
              </a:ext>
            </a:extLst>
          </p:cNvPr>
          <p:cNvSpPr/>
          <p:nvPr/>
        </p:nvSpPr>
        <p:spPr bwMode="auto">
          <a:xfrm>
            <a:off x="2776064" y="380277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písně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1606C57-757E-2D03-B882-3FBDCC400AE5}"/>
              </a:ext>
            </a:extLst>
          </p:cNvPr>
          <p:cNvSpPr/>
          <p:nvPr/>
        </p:nvSpPr>
        <p:spPr bwMode="auto">
          <a:xfrm>
            <a:off x="1712139" y="4301467"/>
            <a:ext cx="1587256" cy="694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divadelní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kousky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2A5C19D-EC95-6A5F-433D-2308BD149442}"/>
              </a:ext>
            </a:extLst>
          </p:cNvPr>
          <p:cNvSpPr/>
          <p:nvPr/>
        </p:nvSpPr>
        <p:spPr bwMode="auto">
          <a:xfrm>
            <a:off x="2878718" y="496230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básně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44DA0E-3B48-50F6-241B-38546F3FFF22}"/>
              </a:ext>
            </a:extLst>
          </p:cNvPr>
          <p:cNvSpPr/>
          <p:nvPr/>
        </p:nvSpPr>
        <p:spPr bwMode="auto">
          <a:xfrm>
            <a:off x="525750" y="2940417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144D6015-EC0D-7413-EA9C-9AD731D02259}"/>
              </a:ext>
            </a:extLst>
          </p:cNvPr>
          <p:cNvSpPr/>
          <p:nvPr/>
        </p:nvSpPr>
        <p:spPr bwMode="auto">
          <a:xfrm>
            <a:off x="7602200" y="2559134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Pamětné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desky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8383DFB-0F77-0F5D-521F-4C1879160285}"/>
              </a:ext>
            </a:extLst>
          </p:cNvPr>
          <p:cNvSpPr/>
          <p:nvPr/>
        </p:nvSpPr>
        <p:spPr bwMode="auto">
          <a:xfrm>
            <a:off x="1687593" y="5228589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literatura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D610859A-6225-0092-8F60-5E8E9370F76C}"/>
              </a:ext>
            </a:extLst>
          </p:cNvPr>
          <p:cNvSpPr/>
          <p:nvPr/>
        </p:nvSpPr>
        <p:spPr bwMode="auto">
          <a:xfrm>
            <a:off x="2079690" y="5775546"/>
            <a:ext cx="1088471" cy="47285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nábytek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3B829EF-EA92-60D7-F61C-CE54BDD49F19}"/>
              </a:ext>
            </a:extLst>
          </p:cNvPr>
          <p:cNvSpPr/>
          <p:nvPr/>
        </p:nvSpPr>
        <p:spPr bwMode="auto">
          <a:xfrm>
            <a:off x="236245" y="372875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fotky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05EECEC0-3EE7-493B-7A88-E66FDB651969}"/>
              </a:ext>
            </a:extLst>
          </p:cNvPr>
          <p:cNvSpPr/>
          <p:nvPr/>
        </p:nvSpPr>
        <p:spPr bwMode="auto">
          <a:xfrm>
            <a:off x="5144346" y="62078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B514B9F2-CD57-63B2-BD70-216C7352070E}"/>
              </a:ext>
            </a:extLst>
          </p:cNvPr>
          <p:cNvSpPr/>
          <p:nvPr/>
        </p:nvSpPr>
        <p:spPr bwMode="auto">
          <a:xfrm>
            <a:off x="3642160" y="5494871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86853203-38B4-A39A-3273-37ABB4F17D78}"/>
              </a:ext>
            </a:extLst>
          </p:cNvPr>
          <p:cNvSpPr/>
          <p:nvPr/>
        </p:nvSpPr>
        <p:spPr bwMode="auto">
          <a:xfrm>
            <a:off x="3912355" y="5928377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citoslovcí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5A60962-5241-D72B-7B7D-F5BF45B5A81A}"/>
              </a:ext>
            </a:extLst>
          </p:cNvPr>
          <p:cNvSpPr/>
          <p:nvPr/>
        </p:nvSpPr>
        <p:spPr bwMode="auto">
          <a:xfrm>
            <a:off x="5132835" y="2756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katedrály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909E12D-038A-FE66-461A-47114263A6D9}"/>
              </a:ext>
            </a:extLst>
          </p:cNvPr>
          <p:cNvSpPr/>
          <p:nvPr/>
        </p:nvSpPr>
        <p:spPr bwMode="auto">
          <a:xfrm>
            <a:off x="6263829" y="523222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rady, paláce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69FBDEE3-5B71-F451-DF4F-C8CAC229EFEF}"/>
              </a:ext>
            </a:extLst>
          </p:cNvPr>
          <p:cNvSpPr/>
          <p:nvPr/>
        </p:nvSpPr>
        <p:spPr bwMode="auto">
          <a:xfrm>
            <a:off x="3677052" y="43786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národ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362076-F285-E371-9AFE-AEC60A529D4A}"/>
              </a:ext>
            </a:extLst>
          </p:cNvPr>
          <p:cNvCxnSpPr>
            <a:stCxn id="7" idx="0"/>
            <a:endCxn id="11" idx="3"/>
          </p:cNvCxnSpPr>
          <p:nvPr/>
        </p:nvCxnSpPr>
        <p:spPr bwMode="auto">
          <a:xfrm flipV="1">
            <a:off x="4483584" y="2029715"/>
            <a:ext cx="418187" cy="879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19D4722-FBDE-6173-1225-2D77A834542F}"/>
              </a:ext>
            </a:extLst>
          </p:cNvPr>
          <p:cNvCxnSpPr>
            <a:stCxn id="7" idx="6"/>
          </p:cNvCxnSpPr>
          <p:nvPr/>
        </p:nvCxnSpPr>
        <p:spPr bwMode="auto">
          <a:xfrm flipV="1">
            <a:off x="5727006" y="2416788"/>
            <a:ext cx="627280" cy="758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11ABF073-1A14-39A2-FAFF-2EDAFC4EE786}"/>
              </a:ext>
            </a:extLst>
          </p:cNvPr>
          <p:cNvCxnSpPr>
            <a:stCxn id="7" idx="4"/>
            <a:endCxn id="22" idx="0"/>
          </p:cNvCxnSpPr>
          <p:nvPr/>
        </p:nvCxnSpPr>
        <p:spPr bwMode="auto">
          <a:xfrm>
            <a:off x="4483584" y="3441942"/>
            <a:ext cx="414957" cy="37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0EF9B4-778F-A0C1-60D3-5F3AB72E905D}"/>
              </a:ext>
            </a:extLst>
          </p:cNvPr>
          <p:cNvCxnSpPr>
            <a:stCxn id="7" idx="3"/>
            <a:endCxn id="38" idx="0"/>
          </p:cNvCxnSpPr>
          <p:nvPr/>
        </p:nvCxnSpPr>
        <p:spPr bwMode="auto">
          <a:xfrm>
            <a:off x="3604352" y="3363950"/>
            <a:ext cx="546259" cy="1014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AEB61A8B-DC14-0A32-BB3E-5C125D2804B1}"/>
              </a:ext>
            </a:extLst>
          </p:cNvPr>
          <p:cNvCxnSpPr>
            <a:endCxn id="21" idx="2"/>
          </p:cNvCxnSpPr>
          <p:nvPr/>
        </p:nvCxnSpPr>
        <p:spPr bwMode="auto">
          <a:xfrm flipV="1">
            <a:off x="4615722" y="4597661"/>
            <a:ext cx="1228884" cy="23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B055229-D8A4-00D0-B3D7-D1D9471C806F}"/>
              </a:ext>
            </a:extLst>
          </p:cNvPr>
          <p:cNvCxnSpPr>
            <a:stCxn id="22" idx="6"/>
            <a:endCxn id="20" idx="2"/>
          </p:cNvCxnSpPr>
          <p:nvPr/>
        </p:nvCxnSpPr>
        <p:spPr bwMode="auto">
          <a:xfrm flipV="1">
            <a:off x="5496948" y="4035185"/>
            <a:ext cx="1361052" cy="468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88E44971-B7EC-C65D-BA06-FEC6FB0081F6}"/>
              </a:ext>
            </a:extLst>
          </p:cNvPr>
          <p:cNvCxnSpPr>
            <a:stCxn id="7" idx="5"/>
            <a:endCxn id="18" idx="2"/>
          </p:cNvCxnSpPr>
          <p:nvPr/>
        </p:nvCxnSpPr>
        <p:spPr bwMode="auto">
          <a:xfrm flipV="1">
            <a:off x="5362816" y="3233739"/>
            <a:ext cx="1080198" cy="130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3E55DA6F-605D-F6A4-5BD1-5BB7ACB0942D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723707" y="3175660"/>
            <a:ext cx="1516455" cy="75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ál 58">
            <a:extLst>
              <a:ext uri="{FF2B5EF4-FFF2-40B4-BE49-F238E27FC236}">
                <a16:creationId xmlns:a16="http://schemas.microsoft.com/office/drawing/2014/main" id="{C1BAE830-A9BC-FF31-4732-AE4F681F4D5E}"/>
              </a:ext>
            </a:extLst>
          </p:cNvPr>
          <p:cNvSpPr/>
          <p:nvPr/>
        </p:nvSpPr>
        <p:spPr bwMode="auto">
          <a:xfrm>
            <a:off x="7602200" y="1687917"/>
            <a:ext cx="1299357" cy="56602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osobnosti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E5128EA-36C5-1EE0-F276-7F7F73F51587}"/>
              </a:ext>
            </a:extLst>
          </p:cNvPr>
          <p:cNvCxnSpPr>
            <a:stCxn id="7" idx="6"/>
            <a:endCxn id="59" idx="2"/>
          </p:cNvCxnSpPr>
          <p:nvPr/>
        </p:nvCxnSpPr>
        <p:spPr bwMode="auto">
          <a:xfrm flipV="1">
            <a:off x="5727006" y="1970928"/>
            <a:ext cx="1875194" cy="1204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846C5B5C-547B-4BBC-1EB1-EA27C2E791E2}"/>
              </a:ext>
            </a:extLst>
          </p:cNvPr>
          <p:cNvSpPr/>
          <p:nvPr/>
        </p:nvSpPr>
        <p:spPr bwMode="auto">
          <a:xfrm>
            <a:off x="6338656" y="2143455"/>
            <a:ext cx="1552533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mohyly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BE41EA74-B961-8B43-605A-8998F0078847}"/>
              </a:ext>
            </a:extLst>
          </p:cNvPr>
          <p:cNvSpPr/>
          <p:nvPr/>
        </p:nvSpPr>
        <p:spPr bwMode="auto">
          <a:xfrm>
            <a:off x="2944553" y="1301416"/>
            <a:ext cx="1438942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čas-doba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D6074AEB-F768-1B80-A94D-4E4BC9CE6351}"/>
              </a:ext>
            </a:extLst>
          </p:cNvPr>
          <p:cNvCxnSpPr>
            <a:endCxn id="7" idx="1"/>
          </p:cNvCxnSpPr>
          <p:nvPr/>
        </p:nvCxnSpPr>
        <p:spPr bwMode="auto">
          <a:xfrm flipH="1">
            <a:off x="3604352" y="1849599"/>
            <a:ext cx="27148" cy="11377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ál 69">
            <a:extLst>
              <a:ext uri="{FF2B5EF4-FFF2-40B4-BE49-F238E27FC236}">
                <a16:creationId xmlns:a16="http://schemas.microsoft.com/office/drawing/2014/main" id="{2B51C54D-98F0-E7DE-F63E-3F15C4EA3337}"/>
              </a:ext>
            </a:extLst>
          </p:cNvPr>
          <p:cNvSpPr/>
          <p:nvPr/>
        </p:nvSpPr>
        <p:spPr bwMode="auto">
          <a:xfrm>
            <a:off x="2781468" y="1985628"/>
            <a:ext cx="1541068" cy="63877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okruh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04CCEE20-F612-2C70-A643-01BC513DF947}"/>
              </a:ext>
            </a:extLst>
          </p:cNvPr>
          <p:cNvCxnSpPr>
            <a:stCxn id="37" idx="7"/>
          </p:cNvCxnSpPr>
          <p:nvPr/>
        </p:nvCxnSpPr>
        <p:spPr bwMode="auto">
          <a:xfrm flipV="1">
            <a:off x="2569221" y="3298844"/>
            <a:ext cx="877711" cy="252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BE96A9FB-CD98-A064-5B64-A15039646249}"/>
              </a:ext>
            </a:extLst>
          </p:cNvPr>
          <p:cNvCxnSpPr>
            <a:stCxn id="23" idx="0"/>
          </p:cNvCxnSpPr>
          <p:nvPr/>
        </p:nvCxnSpPr>
        <p:spPr bwMode="auto">
          <a:xfrm flipV="1">
            <a:off x="3249623" y="3298844"/>
            <a:ext cx="146963" cy="503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0776C58D-3E93-3538-497C-407E05302071}"/>
              </a:ext>
            </a:extLst>
          </p:cNvPr>
          <p:cNvCxnSpPr>
            <a:stCxn id="38" idx="4"/>
            <a:endCxn id="33" idx="0"/>
          </p:cNvCxnSpPr>
          <p:nvPr/>
        </p:nvCxnSpPr>
        <p:spPr bwMode="auto">
          <a:xfrm>
            <a:off x="4150611" y="4911245"/>
            <a:ext cx="35785" cy="583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CDEE1B4D-8527-DA81-6EFD-13EC8294D0A7}"/>
              </a:ext>
            </a:extLst>
          </p:cNvPr>
          <p:cNvCxnSpPr>
            <a:stCxn id="38" idx="4"/>
            <a:endCxn id="80" idx="0"/>
          </p:cNvCxnSpPr>
          <p:nvPr/>
        </p:nvCxnSpPr>
        <p:spPr bwMode="auto">
          <a:xfrm>
            <a:off x="4150611" y="4911245"/>
            <a:ext cx="1324214" cy="64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C7B9F690-81CA-912A-50F6-B5A9E98110E4}"/>
              </a:ext>
            </a:extLst>
          </p:cNvPr>
          <p:cNvCxnSpPr>
            <a:stCxn id="38" idx="4"/>
            <a:endCxn id="34" idx="0"/>
          </p:cNvCxnSpPr>
          <p:nvPr/>
        </p:nvCxnSpPr>
        <p:spPr bwMode="auto">
          <a:xfrm>
            <a:off x="4150611" y="4911245"/>
            <a:ext cx="305980" cy="1017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DA1EBF3F-5436-3E6D-9E0E-21326CC37715}"/>
              </a:ext>
            </a:extLst>
          </p:cNvPr>
          <p:cNvCxnSpPr>
            <a:stCxn id="38" idx="4"/>
            <a:endCxn id="25" idx="7"/>
          </p:cNvCxnSpPr>
          <p:nvPr/>
        </p:nvCxnSpPr>
        <p:spPr bwMode="auto">
          <a:xfrm flipH="1">
            <a:off x="3687134" y="4911245"/>
            <a:ext cx="463477" cy="12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Ovál 92">
            <a:extLst>
              <a:ext uri="{FF2B5EF4-FFF2-40B4-BE49-F238E27FC236}">
                <a16:creationId xmlns:a16="http://schemas.microsoft.com/office/drawing/2014/main" id="{5471D669-6528-595A-5A25-7743B9E43B20}"/>
              </a:ext>
            </a:extLst>
          </p:cNvPr>
          <p:cNvSpPr/>
          <p:nvPr/>
        </p:nvSpPr>
        <p:spPr bwMode="auto">
          <a:xfrm>
            <a:off x="387925" y="4680772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filmy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9098AFD9-8EB7-C468-D40D-DB6409D05988}"/>
              </a:ext>
            </a:extLst>
          </p:cNvPr>
          <p:cNvCxnSpPr>
            <a:stCxn id="38" idx="4"/>
            <a:endCxn id="32" idx="1"/>
          </p:cNvCxnSpPr>
          <p:nvPr/>
        </p:nvCxnSpPr>
        <p:spPr bwMode="auto">
          <a:xfrm>
            <a:off x="4150611" y="4911245"/>
            <a:ext cx="1167764" cy="136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ál 79">
            <a:extLst>
              <a:ext uri="{FF2B5EF4-FFF2-40B4-BE49-F238E27FC236}">
                <a16:creationId xmlns:a16="http://schemas.microsoft.com/office/drawing/2014/main" id="{974D5F84-565C-6E46-4631-45C5D130A167}"/>
              </a:ext>
            </a:extLst>
          </p:cNvPr>
          <p:cNvSpPr/>
          <p:nvPr/>
        </p:nvSpPr>
        <p:spPr bwMode="auto">
          <a:xfrm>
            <a:off x="4930589" y="5560335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narrativy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296F847-CFBF-980A-9621-BB27E6C0D7EE}"/>
              </a:ext>
            </a:extLst>
          </p:cNvPr>
          <p:cNvCxnSpPr>
            <a:stCxn id="93" idx="7"/>
          </p:cNvCxnSpPr>
          <p:nvPr/>
        </p:nvCxnSpPr>
        <p:spPr bwMode="auto">
          <a:xfrm flipV="1">
            <a:off x="1196341" y="3298844"/>
            <a:ext cx="2200245" cy="1459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ál 36">
            <a:extLst>
              <a:ext uri="{FF2B5EF4-FFF2-40B4-BE49-F238E27FC236}">
                <a16:creationId xmlns:a16="http://schemas.microsoft.com/office/drawing/2014/main" id="{A0C46CCB-5C08-F158-7AEB-AB9AF2453C26}"/>
              </a:ext>
            </a:extLst>
          </p:cNvPr>
          <p:cNvSpPr/>
          <p:nvPr/>
        </p:nvSpPr>
        <p:spPr bwMode="auto">
          <a:xfrm>
            <a:off x="1760805" y="34729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recepty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0E7AEE80-166F-5477-2987-0882E700695F}"/>
              </a:ext>
            </a:extLst>
          </p:cNvPr>
          <p:cNvSpPr/>
          <p:nvPr/>
        </p:nvSpPr>
        <p:spPr bwMode="auto">
          <a:xfrm>
            <a:off x="983494" y="1941532"/>
            <a:ext cx="1636926" cy="63877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geografická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místa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C44BDF49-631F-29BD-581E-449FCE30D91E}"/>
              </a:ext>
            </a:extLst>
          </p:cNvPr>
          <p:cNvSpPr/>
          <p:nvPr/>
        </p:nvSpPr>
        <p:spPr bwMode="auto">
          <a:xfrm>
            <a:off x="305693" y="252454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bitvy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8CF1B436-1515-4C9B-068E-CB99626DD7DB}"/>
              </a:ext>
            </a:extLst>
          </p:cNvPr>
          <p:cNvCxnSpPr>
            <a:endCxn id="7" idx="2"/>
          </p:cNvCxnSpPr>
          <p:nvPr/>
        </p:nvCxnSpPr>
        <p:spPr bwMode="auto">
          <a:xfrm>
            <a:off x="1235813" y="2702723"/>
            <a:ext cx="2004349" cy="472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D646B9D7-07AD-9AAA-2398-5FCA3A9D7EFB}"/>
              </a:ext>
            </a:extLst>
          </p:cNvPr>
          <p:cNvCxnSpPr>
            <a:endCxn id="7" idx="1"/>
          </p:cNvCxnSpPr>
          <p:nvPr/>
        </p:nvCxnSpPr>
        <p:spPr bwMode="auto">
          <a:xfrm>
            <a:off x="1992248" y="2571129"/>
            <a:ext cx="1612104" cy="416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8D4DCEEE-66B0-2A70-8A70-40417BDBCC7F}"/>
              </a:ext>
            </a:extLst>
          </p:cNvPr>
          <p:cNvCxnSpPr>
            <a:stCxn id="7" idx="7"/>
            <a:endCxn id="16" idx="3"/>
          </p:cNvCxnSpPr>
          <p:nvPr/>
        </p:nvCxnSpPr>
        <p:spPr bwMode="auto">
          <a:xfrm flipV="1">
            <a:off x="5362816" y="1799825"/>
            <a:ext cx="1285333" cy="1187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73C59B93-92B5-B594-B95B-FE4BD677F7BC}"/>
              </a:ext>
            </a:extLst>
          </p:cNvPr>
          <p:cNvSpPr/>
          <p:nvPr/>
        </p:nvSpPr>
        <p:spPr bwMode="auto">
          <a:xfrm>
            <a:off x="7381817" y="935064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outní místa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C64C489-6EEF-C0E4-1ED5-9EA5AB0EFF16}"/>
              </a:ext>
            </a:extLst>
          </p:cNvPr>
          <p:cNvSpPr/>
          <p:nvPr/>
        </p:nvSpPr>
        <p:spPr bwMode="auto">
          <a:xfrm>
            <a:off x="7763249" y="3251524"/>
            <a:ext cx="999012" cy="37379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klenoty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88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DF40B089-F8D9-9E61-85D1-86F2AF07B5D2}"/>
              </a:ext>
            </a:extLst>
          </p:cNvPr>
          <p:cNvCxnSpPr>
            <a:stCxn id="7" idx="0"/>
            <a:endCxn id="36" idx="4"/>
          </p:cNvCxnSpPr>
          <p:nvPr/>
        </p:nvCxnSpPr>
        <p:spPr bwMode="auto">
          <a:xfrm flipV="1">
            <a:off x="4483584" y="958599"/>
            <a:ext cx="2593925" cy="1950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ACB12995-C777-E04B-3ABF-4A0144679245}"/>
              </a:ext>
            </a:extLst>
          </p:cNvPr>
          <p:cNvCxnSpPr>
            <a:stCxn id="7" idx="0"/>
            <a:endCxn id="35" idx="4"/>
          </p:cNvCxnSpPr>
          <p:nvPr/>
        </p:nvCxnSpPr>
        <p:spPr bwMode="auto">
          <a:xfrm flipV="1">
            <a:off x="4483584" y="710999"/>
            <a:ext cx="1243422" cy="21983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356F571-8D54-6991-42F9-AB6A688E074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různé pamětní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ísta znáte?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B7E09BF-8032-CBE5-1F8D-D360051CBDEE}"/>
              </a:ext>
            </a:extLst>
          </p:cNvPr>
          <p:cNvSpPr/>
          <p:nvPr/>
        </p:nvSpPr>
        <p:spPr bwMode="auto">
          <a:xfrm>
            <a:off x="4655241" y="1575143"/>
            <a:ext cx="16834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pomníky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DD5BAA6-20CA-EC7B-FB33-EA13702C310C}"/>
              </a:ext>
            </a:extLst>
          </p:cNvPr>
          <p:cNvSpPr/>
          <p:nvPr/>
        </p:nvSpPr>
        <p:spPr bwMode="auto">
          <a:xfrm>
            <a:off x="6454805" y="1345253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sochy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1BC8C8FE-A955-A4CF-AB8E-386849CBA107}"/>
              </a:ext>
            </a:extLst>
          </p:cNvPr>
          <p:cNvSpPr/>
          <p:nvPr/>
        </p:nvSpPr>
        <p:spPr bwMode="auto">
          <a:xfrm>
            <a:off x="4930589" y="914522"/>
            <a:ext cx="1320234" cy="5325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budovy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2C5CC8C1-23AF-BB43-76F7-0912D91C82B8}"/>
              </a:ext>
            </a:extLst>
          </p:cNvPr>
          <p:cNvSpPr/>
          <p:nvPr/>
        </p:nvSpPr>
        <p:spPr bwMode="auto">
          <a:xfrm>
            <a:off x="6443014" y="2967457"/>
            <a:ext cx="1320234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nápisy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65ABFFDC-26C8-E795-1684-F561ACEF169C}"/>
              </a:ext>
            </a:extLst>
          </p:cNvPr>
          <p:cNvSpPr/>
          <p:nvPr/>
        </p:nvSpPr>
        <p:spPr bwMode="auto">
          <a:xfrm>
            <a:off x="714513" y="393848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obrazy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DB14213-13FF-0B70-96CF-42CDCDC7CB85}"/>
              </a:ext>
            </a:extLst>
          </p:cNvPr>
          <p:cNvSpPr/>
          <p:nvPr/>
        </p:nvSpPr>
        <p:spPr bwMode="auto">
          <a:xfrm>
            <a:off x="6858000" y="3768903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erby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98AF1C-74B2-720B-08AE-9DEEE56939F0}"/>
              </a:ext>
            </a:extLst>
          </p:cNvPr>
          <p:cNvSpPr/>
          <p:nvPr/>
        </p:nvSpPr>
        <p:spPr bwMode="auto">
          <a:xfrm>
            <a:off x="5844606" y="4331379"/>
            <a:ext cx="119681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vlajky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2F0320D-D255-411D-0789-CE4C6F234E32}"/>
              </a:ext>
            </a:extLst>
          </p:cNvPr>
          <p:cNvSpPr/>
          <p:nvPr/>
        </p:nvSpPr>
        <p:spPr bwMode="auto">
          <a:xfrm>
            <a:off x="4300133" y="3815736"/>
            <a:ext cx="1196815" cy="5325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archivy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AE8DA70F-CD27-899B-3B00-4762D5867BCF}"/>
              </a:ext>
            </a:extLst>
          </p:cNvPr>
          <p:cNvSpPr/>
          <p:nvPr/>
        </p:nvSpPr>
        <p:spPr bwMode="auto">
          <a:xfrm>
            <a:off x="2776064" y="380277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písně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1606C57-757E-2D03-B882-3FBDCC400AE5}"/>
              </a:ext>
            </a:extLst>
          </p:cNvPr>
          <p:cNvSpPr/>
          <p:nvPr/>
        </p:nvSpPr>
        <p:spPr bwMode="auto">
          <a:xfrm>
            <a:off x="1712139" y="4301467"/>
            <a:ext cx="1587256" cy="694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divadelní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kousky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2A5C19D-EC95-6A5F-433D-2308BD149442}"/>
              </a:ext>
            </a:extLst>
          </p:cNvPr>
          <p:cNvSpPr/>
          <p:nvPr/>
        </p:nvSpPr>
        <p:spPr bwMode="auto">
          <a:xfrm>
            <a:off x="2878718" y="4962307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básně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44DA0E-3B48-50F6-241B-38546F3FFF22}"/>
              </a:ext>
            </a:extLst>
          </p:cNvPr>
          <p:cNvSpPr/>
          <p:nvPr/>
        </p:nvSpPr>
        <p:spPr bwMode="auto">
          <a:xfrm>
            <a:off x="525750" y="2940417"/>
            <a:ext cx="1235055" cy="5325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144D6015-EC0D-7413-EA9C-9AD731D02259}"/>
              </a:ext>
            </a:extLst>
          </p:cNvPr>
          <p:cNvSpPr/>
          <p:nvPr/>
        </p:nvSpPr>
        <p:spPr bwMode="auto">
          <a:xfrm>
            <a:off x="7602200" y="2559134"/>
            <a:ext cx="1235055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Pamětné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desky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8383DFB-0F77-0F5D-521F-4C1879160285}"/>
              </a:ext>
            </a:extLst>
          </p:cNvPr>
          <p:cNvSpPr/>
          <p:nvPr/>
        </p:nvSpPr>
        <p:spPr bwMode="auto">
          <a:xfrm>
            <a:off x="1687593" y="5228589"/>
            <a:ext cx="1088471" cy="380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literatura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D610859A-6225-0092-8F60-5E8E9370F76C}"/>
              </a:ext>
            </a:extLst>
          </p:cNvPr>
          <p:cNvSpPr/>
          <p:nvPr/>
        </p:nvSpPr>
        <p:spPr bwMode="auto">
          <a:xfrm>
            <a:off x="2079690" y="5775546"/>
            <a:ext cx="1088471" cy="47285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nábytek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83B829EF-EA92-60D7-F61C-CE54BDD49F19}"/>
              </a:ext>
            </a:extLst>
          </p:cNvPr>
          <p:cNvSpPr/>
          <p:nvPr/>
        </p:nvSpPr>
        <p:spPr bwMode="auto">
          <a:xfrm>
            <a:off x="236245" y="372875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fotky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05EECEC0-3EE7-493B-7A88-E66FDB651969}"/>
              </a:ext>
            </a:extLst>
          </p:cNvPr>
          <p:cNvSpPr/>
          <p:nvPr/>
        </p:nvSpPr>
        <p:spPr bwMode="auto">
          <a:xfrm>
            <a:off x="5144346" y="62078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86853203-38B4-A39A-3273-37ABB4F17D78}"/>
              </a:ext>
            </a:extLst>
          </p:cNvPr>
          <p:cNvSpPr/>
          <p:nvPr/>
        </p:nvSpPr>
        <p:spPr bwMode="auto">
          <a:xfrm>
            <a:off x="3912355" y="5928377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citoslovcí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5A60962-5241-D72B-7B7D-F5BF45B5A81A}"/>
              </a:ext>
            </a:extLst>
          </p:cNvPr>
          <p:cNvSpPr/>
          <p:nvPr/>
        </p:nvSpPr>
        <p:spPr bwMode="auto">
          <a:xfrm>
            <a:off x="5132835" y="275622"/>
            <a:ext cx="1188342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katedrály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909E12D-038A-FE66-461A-47114263A6D9}"/>
              </a:ext>
            </a:extLst>
          </p:cNvPr>
          <p:cNvSpPr/>
          <p:nvPr/>
        </p:nvSpPr>
        <p:spPr bwMode="auto">
          <a:xfrm>
            <a:off x="6263829" y="523222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rady, paláce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69FBDEE3-5B71-F451-DF4F-C8CAC229EFEF}"/>
              </a:ext>
            </a:extLst>
          </p:cNvPr>
          <p:cNvSpPr/>
          <p:nvPr/>
        </p:nvSpPr>
        <p:spPr bwMode="auto">
          <a:xfrm>
            <a:off x="3677052" y="4378681"/>
            <a:ext cx="947118" cy="5325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národ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A5362076-F285-E371-9AFE-AEC60A529D4A}"/>
              </a:ext>
            </a:extLst>
          </p:cNvPr>
          <p:cNvCxnSpPr>
            <a:stCxn id="7" idx="0"/>
            <a:endCxn id="11" idx="3"/>
          </p:cNvCxnSpPr>
          <p:nvPr/>
        </p:nvCxnSpPr>
        <p:spPr bwMode="auto">
          <a:xfrm flipV="1">
            <a:off x="4483584" y="2029715"/>
            <a:ext cx="418187" cy="879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19D4722-FBDE-6173-1225-2D77A834542F}"/>
              </a:ext>
            </a:extLst>
          </p:cNvPr>
          <p:cNvCxnSpPr>
            <a:stCxn id="7" idx="6"/>
          </p:cNvCxnSpPr>
          <p:nvPr/>
        </p:nvCxnSpPr>
        <p:spPr bwMode="auto">
          <a:xfrm flipV="1">
            <a:off x="5727006" y="2416788"/>
            <a:ext cx="627280" cy="758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11ABF073-1A14-39A2-FAFF-2EDAFC4EE786}"/>
              </a:ext>
            </a:extLst>
          </p:cNvPr>
          <p:cNvCxnSpPr>
            <a:stCxn id="7" idx="4"/>
            <a:endCxn id="22" idx="0"/>
          </p:cNvCxnSpPr>
          <p:nvPr/>
        </p:nvCxnSpPr>
        <p:spPr bwMode="auto">
          <a:xfrm>
            <a:off x="4483584" y="3441942"/>
            <a:ext cx="414957" cy="373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A20EF9B4-778F-A0C1-60D3-5F3AB72E905D}"/>
              </a:ext>
            </a:extLst>
          </p:cNvPr>
          <p:cNvCxnSpPr>
            <a:stCxn id="7" idx="3"/>
            <a:endCxn id="38" idx="0"/>
          </p:cNvCxnSpPr>
          <p:nvPr/>
        </p:nvCxnSpPr>
        <p:spPr bwMode="auto">
          <a:xfrm>
            <a:off x="3604352" y="3363950"/>
            <a:ext cx="546259" cy="1014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AEB61A8B-DC14-0A32-BB3E-5C125D2804B1}"/>
              </a:ext>
            </a:extLst>
          </p:cNvPr>
          <p:cNvCxnSpPr>
            <a:endCxn id="21" idx="2"/>
          </p:cNvCxnSpPr>
          <p:nvPr/>
        </p:nvCxnSpPr>
        <p:spPr bwMode="auto">
          <a:xfrm flipV="1">
            <a:off x="4615722" y="4597661"/>
            <a:ext cx="1228884" cy="23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B055229-D8A4-00D0-B3D7-D1D9471C806F}"/>
              </a:ext>
            </a:extLst>
          </p:cNvPr>
          <p:cNvCxnSpPr>
            <a:stCxn id="22" idx="6"/>
            <a:endCxn id="20" idx="2"/>
          </p:cNvCxnSpPr>
          <p:nvPr/>
        </p:nvCxnSpPr>
        <p:spPr bwMode="auto">
          <a:xfrm flipV="1">
            <a:off x="5496948" y="4035185"/>
            <a:ext cx="1361052" cy="468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88E44971-B7EC-C65D-BA06-FEC6FB0081F6}"/>
              </a:ext>
            </a:extLst>
          </p:cNvPr>
          <p:cNvCxnSpPr>
            <a:stCxn id="7" idx="5"/>
            <a:endCxn id="18" idx="2"/>
          </p:cNvCxnSpPr>
          <p:nvPr/>
        </p:nvCxnSpPr>
        <p:spPr bwMode="auto">
          <a:xfrm flipV="1">
            <a:off x="5362816" y="3233739"/>
            <a:ext cx="1080198" cy="130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3E55DA6F-605D-F6A4-5BD1-5BB7ACB0942D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723707" y="3175660"/>
            <a:ext cx="1516455" cy="75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ál 58">
            <a:extLst>
              <a:ext uri="{FF2B5EF4-FFF2-40B4-BE49-F238E27FC236}">
                <a16:creationId xmlns:a16="http://schemas.microsoft.com/office/drawing/2014/main" id="{C1BAE830-A9BC-FF31-4732-AE4F681F4D5E}"/>
              </a:ext>
            </a:extLst>
          </p:cNvPr>
          <p:cNvSpPr/>
          <p:nvPr/>
        </p:nvSpPr>
        <p:spPr bwMode="auto">
          <a:xfrm>
            <a:off x="7602200" y="1687917"/>
            <a:ext cx="1299357" cy="56602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osobnosti</a:t>
            </a:r>
            <a:r>
              <a:rPr lang="cs-CZ" sz="1800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E5128EA-36C5-1EE0-F276-7F7F73F51587}"/>
              </a:ext>
            </a:extLst>
          </p:cNvPr>
          <p:cNvCxnSpPr>
            <a:stCxn id="7" idx="6"/>
            <a:endCxn id="59" idx="2"/>
          </p:cNvCxnSpPr>
          <p:nvPr/>
        </p:nvCxnSpPr>
        <p:spPr bwMode="auto">
          <a:xfrm flipV="1">
            <a:off x="5727006" y="1970928"/>
            <a:ext cx="1875194" cy="12047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ál 11">
            <a:extLst>
              <a:ext uri="{FF2B5EF4-FFF2-40B4-BE49-F238E27FC236}">
                <a16:creationId xmlns:a16="http://schemas.microsoft.com/office/drawing/2014/main" id="{846C5B5C-547B-4BBC-1EB1-EA27C2E791E2}"/>
              </a:ext>
            </a:extLst>
          </p:cNvPr>
          <p:cNvSpPr/>
          <p:nvPr/>
        </p:nvSpPr>
        <p:spPr bwMode="auto">
          <a:xfrm>
            <a:off x="6338656" y="2143455"/>
            <a:ext cx="1552533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99"/>
                </a:solidFill>
                <a:latin typeface="+mn-lt"/>
              </a:rPr>
              <a:t>mohyly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BE41EA74-B961-8B43-605A-8998F0078847}"/>
              </a:ext>
            </a:extLst>
          </p:cNvPr>
          <p:cNvSpPr/>
          <p:nvPr/>
        </p:nvSpPr>
        <p:spPr bwMode="auto">
          <a:xfrm>
            <a:off x="2944553" y="1301416"/>
            <a:ext cx="1438942" cy="5325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C00000"/>
                </a:solidFill>
                <a:latin typeface="+mn-lt"/>
              </a:rPr>
              <a:t>čas-doba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D6074AEB-F768-1B80-A94D-4E4BC9CE6351}"/>
              </a:ext>
            </a:extLst>
          </p:cNvPr>
          <p:cNvCxnSpPr>
            <a:endCxn id="7" idx="1"/>
          </p:cNvCxnSpPr>
          <p:nvPr/>
        </p:nvCxnSpPr>
        <p:spPr bwMode="auto">
          <a:xfrm flipH="1">
            <a:off x="3604352" y="1849599"/>
            <a:ext cx="27148" cy="11377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ál 69">
            <a:extLst>
              <a:ext uri="{FF2B5EF4-FFF2-40B4-BE49-F238E27FC236}">
                <a16:creationId xmlns:a16="http://schemas.microsoft.com/office/drawing/2014/main" id="{2B51C54D-98F0-E7DE-F63E-3F15C4EA3337}"/>
              </a:ext>
            </a:extLst>
          </p:cNvPr>
          <p:cNvSpPr/>
          <p:nvPr/>
        </p:nvSpPr>
        <p:spPr bwMode="auto">
          <a:xfrm>
            <a:off x="2781468" y="1985628"/>
            <a:ext cx="1541068" cy="63877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kulturní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okruh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04CCEE20-F612-2C70-A643-01BC513DF947}"/>
              </a:ext>
            </a:extLst>
          </p:cNvPr>
          <p:cNvCxnSpPr>
            <a:stCxn id="37" idx="7"/>
          </p:cNvCxnSpPr>
          <p:nvPr/>
        </p:nvCxnSpPr>
        <p:spPr bwMode="auto">
          <a:xfrm flipV="1">
            <a:off x="2569221" y="3298844"/>
            <a:ext cx="877711" cy="252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BE96A9FB-CD98-A064-5B64-A15039646249}"/>
              </a:ext>
            </a:extLst>
          </p:cNvPr>
          <p:cNvCxnSpPr>
            <a:stCxn id="23" idx="0"/>
          </p:cNvCxnSpPr>
          <p:nvPr/>
        </p:nvCxnSpPr>
        <p:spPr bwMode="auto">
          <a:xfrm flipV="1">
            <a:off x="3249623" y="3298844"/>
            <a:ext cx="146963" cy="503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0776C58D-3E93-3538-497C-407E05302071}"/>
              </a:ext>
            </a:extLst>
          </p:cNvPr>
          <p:cNvCxnSpPr>
            <a:stCxn id="38" idx="4"/>
            <a:endCxn id="33" idx="0"/>
          </p:cNvCxnSpPr>
          <p:nvPr/>
        </p:nvCxnSpPr>
        <p:spPr bwMode="auto">
          <a:xfrm>
            <a:off x="4150611" y="4911245"/>
            <a:ext cx="35785" cy="583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CDEE1B4D-8527-DA81-6EFD-13EC8294D0A7}"/>
              </a:ext>
            </a:extLst>
          </p:cNvPr>
          <p:cNvCxnSpPr>
            <a:stCxn id="38" idx="4"/>
            <a:endCxn id="80" idx="0"/>
          </p:cNvCxnSpPr>
          <p:nvPr/>
        </p:nvCxnSpPr>
        <p:spPr bwMode="auto">
          <a:xfrm>
            <a:off x="4150611" y="4911245"/>
            <a:ext cx="1324214" cy="649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C7B9F690-81CA-912A-50F6-B5A9E98110E4}"/>
              </a:ext>
            </a:extLst>
          </p:cNvPr>
          <p:cNvCxnSpPr>
            <a:stCxn id="38" idx="4"/>
            <a:endCxn id="34" idx="0"/>
          </p:cNvCxnSpPr>
          <p:nvPr/>
        </p:nvCxnSpPr>
        <p:spPr bwMode="auto">
          <a:xfrm>
            <a:off x="4150611" y="4911245"/>
            <a:ext cx="305980" cy="1017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DA1EBF3F-5436-3E6D-9E0E-21326CC37715}"/>
              </a:ext>
            </a:extLst>
          </p:cNvPr>
          <p:cNvCxnSpPr>
            <a:stCxn id="38" idx="4"/>
            <a:endCxn id="25" idx="7"/>
          </p:cNvCxnSpPr>
          <p:nvPr/>
        </p:nvCxnSpPr>
        <p:spPr bwMode="auto">
          <a:xfrm flipH="1">
            <a:off x="3687134" y="4911245"/>
            <a:ext cx="463477" cy="1290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Ovál 92">
            <a:extLst>
              <a:ext uri="{FF2B5EF4-FFF2-40B4-BE49-F238E27FC236}">
                <a16:creationId xmlns:a16="http://schemas.microsoft.com/office/drawing/2014/main" id="{5471D669-6528-595A-5A25-7743B9E43B20}"/>
              </a:ext>
            </a:extLst>
          </p:cNvPr>
          <p:cNvSpPr/>
          <p:nvPr/>
        </p:nvSpPr>
        <p:spPr bwMode="auto">
          <a:xfrm>
            <a:off x="387925" y="4680772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filmy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9098AFD9-8EB7-C468-D40D-DB6409D05988}"/>
              </a:ext>
            </a:extLst>
          </p:cNvPr>
          <p:cNvCxnSpPr>
            <a:stCxn id="38" idx="4"/>
            <a:endCxn id="32" idx="1"/>
          </p:cNvCxnSpPr>
          <p:nvPr/>
        </p:nvCxnSpPr>
        <p:spPr bwMode="auto">
          <a:xfrm>
            <a:off x="4150611" y="4911245"/>
            <a:ext cx="1167764" cy="136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Ovál 79">
            <a:extLst>
              <a:ext uri="{FF2B5EF4-FFF2-40B4-BE49-F238E27FC236}">
                <a16:creationId xmlns:a16="http://schemas.microsoft.com/office/drawing/2014/main" id="{974D5F84-565C-6E46-4631-45C5D130A167}"/>
              </a:ext>
            </a:extLst>
          </p:cNvPr>
          <p:cNvSpPr/>
          <p:nvPr/>
        </p:nvSpPr>
        <p:spPr bwMode="auto">
          <a:xfrm>
            <a:off x="4930589" y="5560335"/>
            <a:ext cx="1088471" cy="47285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narrativy</a:t>
            </a:r>
            <a:endParaRPr lang="cs-CZ" sz="18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9296F847-CFBF-980A-9621-BB27E6C0D7EE}"/>
              </a:ext>
            </a:extLst>
          </p:cNvPr>
          <p:cNvCxnSpPr>
            <a:stCxn id="93" idx="7"/>
          </p:cNvCxnSpPr>
          <p:nvPr/>
        </p:nvCxnSpPr>
        <p:spPr bwMode="auto">
          <a:xfrm flipV="1">
            <a:off x="1196341" y="3298844"/>
            <a:ext cx="2200245" cy="1459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ál 36">
            <a:extLst>
              <a:ext uri="{FF2B5EF4-FFF2-40B4-BE49-F238E27FC236}">
                <a16:creationId xmlns:a16="http://schemas.microsoft.com/office/drawing/2014/main" id="{A0C46CCB-5C08-F158-7AEB-AB9AF2453C26}"/>
              </a:ext>
            </a:extLst>
          </p:cNvPr>
          <p:cNvSpPr/>
          <p:nvPr/>
        </p:nvSpPr>
        <p:spPr bwMode="auto">
          <a:xfrm>
            <a:off x="1760805" y="3472981"/>
            <a:ext cx="947118" cy="5325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recepty</a:t>
            </a:r>
            <a:r>
              <a:rPr lang="cs-CZ" sz="1800" b="1" dirty="0">
                <a:solidFill>
                  <a:srgbClr val="FFFF99"/>
                </a:solidFill>
                <a:latin typeface="+mn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0E7AEE80-166F-5477-2987-0882E700695F}"/>
              </a:ext>
            </a:extLst>
          </p:cNvPr>
          <p:cNvSpPr/>
          <p:nvPr/>
        </p:nvSpPr>
        <p:spPr bwMode="auto">
          <a:xfrm>
            <a:off x="983494" y="1941532"/>
            <a:ext cx="1636926" cy="63877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geografická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místa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C44BDF49-631F-29BD-581E-449FCE30D91E}"/>
              </a:ext>
            </a:extLst>
          </p:cNvPr>
          <p:cNvSpPr/>
          <p:nvPr/>
        </p:nvSpPr>
        <p:spPr bwMode="auto">
          <a:xfrm>
            <a:off x="305693" y="2524548"/>
            <a:ext cx="947118" cy="38767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bitvy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02" name="Přímá spojnice 101">
            <a:extLst>
              <a:ext uri="{FF2B5EF4-FFF2-40B4-BE49-F238E27FC236}">
                <a16:creationId xmlns:a16="http://schemas.microsoft.com/office/drawing/2014/main" id="{8CF1B436-1515-4C9B-068E-CB99626DD7DB}"/>
              </a:ext>
            </a:extLst>
          </p:cNvPr>
          <p:cNvCxnSpPr>
            <a:endCxn id="7" idx="2"/>
          </p:cNvCxnSpPr>
          <p:nvPr/>
        </p:nvCxnSpPr>
        <p:spPr bwMode="auto">
          <a:xfrm>
            <a:off x="1235813" y="2702723"/>
            <a:ext cx="2004349" cy="472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Přímá spojnice 103">
            <a:extLst>
              <a:ext uri="{FF2B5EF4-FFF2-40B4-BE49-F238E27FC236}">
                <a16:creationId xmlns:a16="http://schemas.microsoft.com/office/drawing/2014/main" id="{D646B9D7-07AD-9AAA-2398-5FCA3A9D7EFB}"/>
              </a:ext>
            </a:extLst>
          </p:cNvPr>
          <p:cNvCxnSpPr>
            <a:endCxn id="7" idx="1"/>
          </p:cNvCxnSpPr>
          <p:nvPr/>
        </p:nvCxnSpPr>
        <p:spPr bwMode="auto">
          <a:xfrm>
            <a:off x="1992248" y="2571129"/>
            <a:ext cx="1612104" cy="416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8D4DCEEE-66B0-2A70-8A70-40417BDBCC7F}"/>
              </a:ext>
            </a:extLst>
          </p:cNvPr>
          <p:cNvCxnSpPr>
            <a:stCxn id="7" idx="7"/>
            <a:endCxn id="16" idx="3"/>
          </p:cNvCxnSpPr>
          <p:nvPr/>
        </p:nvCxnSpPr>
        <p:spPr bwMode="auto">
          <a:xfrm flipV="1">
            <a:off x="5362816" y="1799825"/>
            <a:ext cx="1285333" cy="1187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E862C616-6B24-9087-C373-C84D3DF6B478}"/>
              </a:ext>
            </a:extLst>
          </p:cNvPr>
          <p:cNvSpPr/>
          <p:nvPr/>
        </p:nvSpPr>
        <p:spPr bwMode="auto">
          <a:xfrm>
            <a:off x="7381817" y="935064"/>
            <a:ext cx="1627360" cy="4353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outní místa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C24603C-4EF0-4987-39DD-C96E4F99823F}"/>
              </a:ext>
            </a:extLst>
          </p:cNvPr>
          <p:cNvSpPr/>
          <p:nvPr/>
        </p:nvSpPr>
        <p:spPr bwMode="auto">
          <a:xfrm>
            <a:off x="7763249" y="3251524"/>
            <a:ext cx="999012" cy="37379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100" b="1" dirty="0">
                <a:solidFill>
                  <a:srgbClr val="FFFF99"/>
                </a:solidFill>
                <a:latin typeface="+mn-lt"/>
              </a:rPr>
              <a:t>klenoty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B514B9F2-CD57-63B2-BD70-216C7352070E}"/>
              </a:ext>
            </a:extLst>
          </p:cNvPr>
          <p:cNvSpPr/>
          <p:nvPr/>
        </p:nvSpPr>
        <p:spPr bwMode="auto">
          <a:xfrm>
            <a:off x="3642160" y="5494871"/>
            <a:ext cx="1088471" cy="38016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C00000"/>
                </a:solidFill>
                <a:latin typeface="+mn-lt"/>
              </a:rPr>
              <a:t>jazyk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2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807440A9-F875-7002-C78F-DC4569632EDA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88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2143769" y="197741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Jaké funkce mají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pamětní místa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9281B3B-98EF-9C4E-E1CC-0EEFD028FDE6}"/>
              </a:ext>
            </a:extLst>
          </p:cNvPr>
          <p:cNvSpPr/>
          <p:nvPr/>
        </p:nvSpPr>
        <p:spPr bwMode="auto">
          <a:xfrm>
            <a:off x="525750" y="1134816"/>
            <a:ext cx="1767395" cy="38016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5 min. reflexe</a:t>
            </a:r>
          </a:p>
        </p:txBody>
      </p:sp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2909378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pamětní místa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1DC24D6-4258-9C5B-7CD6-54608A859BA4}"/>
              </a:ext>
            </a:extLst>
          </p:cNvPr>
          <p:cNvSpPr/>
          <p:nvPr/>
        </p:nvSpPr>
        <p:spPr bwMode="auto">
          <a:xfrm>
            <a:off x="5629986" y="1134816"/>
            <a:ext cx="2269926" cy="99740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připomenout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důležité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události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2382292"/>
            <a:ext cx="2269926" cy="46215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posvátné funkce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1288770" y="2033190"/>
            <a:ext cx="17520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uchovat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 sociální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skupiny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558688" y="3127320"/>
            <a:ext cx="1752062" cy="53256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paměť národa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7116157" y="3948623"/>
            <a:ext cx="1567510" cy="66931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mýtů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E1D46C8-1C2C-124A-335A-7953F852FBBC}"/>
              </a:ext>
            </a:extLst>
          </p:cNvPr>
          <p:cNvSpPr/>
          <p:nvPr/>
        </p:nvSpPr>
        <p:spPr bwMode="auto">
          <a:xfrm>
            <a:off x="3006637" y="4903572"/>
            <a:ext cx="2085162" cy="801665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‚nutnost‘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724965" y="3261748"/>
            <a:ext cx="1872851" cy="759772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Podpořit 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kolektivní 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3196262" y="1811333"/>
            <a:ext cx="2530708" cy="867446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propojit identitu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konkrétním místem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časem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1040650" y="4364456"/>
            <a:ext cx="1567510" cy="73132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Připomínat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5797420" y="4597740"/>
            <a:ext cx="2160572" cy="819581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Předávat určitý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pohled na minulost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1"/>
          </p:cNvCxnSpPr>
          <p:nvPr/>
        </p:nvCxnSpPr>
        <p:spPr bwMode="auto">
          <a:xfrm>
            <a:off x="4483584" y="3441942"/>
            <a:ext cx="1630244" cy="1275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247462" y="3369679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3F4DCC-07FC-5DA5-C767-731330A69B8F}"/>
              </a:ext>
            </a:extLst>
          </p:cNvPr>
          <p:cNvCxnSpPr>
            <a:stCxn id="9" idx="5"/>
            <a:endCxn id="7" idx="1"/>
          </p:cNvCxnSpPr>
          <p:nvPr/>
        </p:nvCxnSpPr>
        <p:spPr bwMode="auto">
          <a:xfrm>
            <a:off x="7323543" y="3910254"/>
            <a:ext cx="22171" cy="136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2613370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stCxn id="109" idx="7"/>
            <a:endCxn id="2" idx="3"/>
          </p:cNvCxnSpPr>
          <p:nvPr/>
        </p:nvCxnSpPr>
        <p:spPr bwMode="auto">
          <a:xfrm flipV="1">
            <a:off x="5362816" y="1986150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461616" y="2678779"/>
            <a:ext cx="21968" cy="2305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41581" y="2964500"/>
            <a:ext cx="498581" cy="211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</p:cNvCxnSpPr>
          <p:nvPr/>
        </p:nvCxnSpPr>
        <p:spPr bwMode="auto">
          <a:xfrm flipH="1">
            <a:off x="2277176" y="3175660"/>
            <a:ext cx="962986" cy="22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1824405" y="3363950"/>
            <a:ext cx="1779947" cy="10005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D9E788A-AA2A-BBAA-F8EB-D2B3C10CC074}"/>
              </a:ext>
            </a:extLst>
          </p:cNvPr>
          <p:cNvCxnSpPr>
            <a:stCxn id="109" idx="4"/>
            <a:endCxn id="8" idx="0"/>
          </p:cNvCxnSpPr>
          <p:nvPr/>
        </p:nvCxnSpPr>
        <p:spPr bwMode="auto">
          <a:xfrm flipH="1">
            <a:off x="4049218" y="3441942"/>
            <a:ext cx="434366" cy="1461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ál 5">
            <a:extLst>
              <a:ext uri="{FF2B5EF4-FFF2-40B4-BE49-F238E27FC236}">
                <a16:creationId xmlns:a16="http://schemas.microsoft.com/office/drawing/2014/main" id="{D0EE0D3D-340C-52C9-BFF6-ACD0D3186451}"/>
              </a:ext>
            </a:extLst>
          </p:cNvPr>
          <p:cNvSpPr/>
          <p:nvPr/>
        </p:nvSpPr>
        <p:spPr bwMode="auto">
          <a:xfrm>
            <a:off x="2376454" y="3658967"/>
            <a:ext cx="2085162" cy="107921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Vytvořit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‚věčnou‘ kolektivní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vzpomínku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680</Words>
  <Application>Microsoft Office PowerPoint</Application>
  <PresentationFormat>Předvádění na obrazovce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XI.  Pamětní místa lieux de mémoire  aneb: jak, proč a s pomocí čeho vzpomínáme?     </vt:lpstr>
      <vt:lpstr>Prezentace aplikace PowerPoint</vt:lpstr>
      <vt:lpstr>Tematické  pilíře kurzu:  - Co všechno může být    ‚místem paměti‘? - Jaké vědecké koncepty    jsou propojeny s místy paměti?  - K čemu slouží místa paměti a   jak fungují? - Proč potřebujeme místa paměti? - Místa paměti a kulturní    války/politická propaganda - Praktické příklady  </vt:lpstr>
      <vt:lpstr>Cíle semestru: zápočet:    - aktivní účast v     semináři (případně ve svetru)  - krátké ústní příspěvky  - závěrečný referát (25-30 min) na      vybrané ‚místo paměti‘  hrubý plán semestru: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27.9.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161</cp:revision>
  <cp:lastPrinted>2019-09-24T07:27:02Z</cp:lastPrinted>
  <dcterms:created xsi:type="dcterms:W3CDTF">2015-11-23T07:04:47Z</dcterms:created>
  <dcterms:modified xsi:type="dcterms:W3CDTF">2022-09-19T14:09:56Z</dcterms:modified>
</cp:coreProperties>
</file>