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20" r:id="rId3"/>
    <p:sldId id="322" r:id="rId4"/>
    <p:sldId id="321" r:id="rId5"/>
    <p:sldId id="268" r:id="rId6"/>
    <p:sldId id="269" r:id="rId7"/>
    <p:sldId id="271" r:id="rId8"/>
    <p:sldId id="272" r:id="rId9"/>
    <p:sldId id="273" r:id="rId10"/>
    <p:sldId id="270" r:id="rId11"/>
    <p:sldId id="274" r:id="rId12"/>
    <p:sldId id="275" r:id="rId13"/>
    <p:sldId id="276" r:id="rId14"/>
    <p:sldId id="277" r:id="rId15"/>
    <p:sldId id="279" r:id="rId16"/>
    <p:sldId id="280" r:id="rId17"/>
    <p:sldId id="284" r:id="rId18"/>
    <p:sldId id="319" r:id="rId19"/>
    <p:sldId id="291" r:id="rId2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6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41A6D1A-9FC1-4EF0-AED6-FF384CBDA0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07C7E4E-5539-4D81-B089-8A761BE2243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971A110-E39A-4956-9810-1993EA0168A6}" type="datetimeFigureOut">
              <a:rPr lang="cs-CZ"/>
              <a:pPr>
                <a:defRPr/>
              </a:pPr>
              <a:t>20.09.2022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A6E71F50-4CB7-4DBD-8B42-063E6BC6BC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E5ADADE1-2B68-4070-A801-6770125B84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7830E6-4507-49D6-8478-4F90800E89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B77BC0-F5F7-4FE5-A580-3E847457E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CE6705-609C-418C-A328-7C063C501594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CDF7B34-BB4F-44D0-9017-ABC6B0C1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3D1B-5069-4F68-9ECF-5C1300B64E77}" type="datetimeFigureOut">
              <a:rPr lang="cs-CZ"/>
              <a:pPr>
                <a:defRPr/>
              </a:pPr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BD3409-F074-408A-8B15-08818A66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24BE56-EA74-401F-87F2-9A43E5E4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90240-DA85-4449-A874-2C6D149AA69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25149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8ABBFA-8BD1-4679-B292-22EA7BF8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A0932-2C24-40F6-B6CC-5C6A3949113D}" type="datetimeFigureOut">
              <a:rPr lang="cs-CZ"/>
              <a:pPr>
                <a:defRPr/>
              </a:pPr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413B8A-FB40-4FE8-A0CF-E8DB6E27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EDAD1-CFE9-439E-B304-0DD7F4034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E0EEF-FF27-4845-91F7-51B86A7AAAC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25465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440E0B-50F9-4133-86E6-7B2452F20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6FE6-7A05-435E-AB6D-34B2A80BFF71}" type="datetimeFigureOut">
              <a:rPr lang="cs-CZ"/>
              <a:pPr>
                <a:defRPr/>
              </a:pPr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BA502E-EF78-45D3-8B2E-73F613C6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E34AB8-6EB2-4E14-8E18-BFA2C7F0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183E5-EC46-4EA6-91EA-223F54F27C9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0454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D49C96-CE19-44D2-BF18-D5A3076B2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09F63-6D6E-40E3-AD06-EEF3D25085A9}" type="datetimeFigureOut">
              <a:rPr lang="cs-CZ"/>
              <a:pPr>
                <a:defRPr/>
              </a:pPr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02532F-66E1-4364-AE8E-903DAEFE7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5C64459-2374-46DB-9BEA-66F7B8A57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E07E4-AB16-4FD9-B42A-2260D41D9B2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7525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D465D4-BF31-43CE-AB7A-2715B4A8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50278-6813-4FCD-BA51-BD1B45A8A701}" type="datetimeFigureOut">
              <a:rPr lang="cs-CZ"/>
              <a:pPr>
                <a:defRPr/>
              </a:pPr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6381E3-34B9-41B3-AAE1-89C2E82B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14B851-D368-4A97-B468-8A1BC88F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025E8-B53F-4D62-8F93-A52F10B82D8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9627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230AE517-C997-4029-A374-9332EF9A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3D5E1-99A7-4FB0-AC58-92C8DED1417C}" type="datetimeFigureOut">
              <a:rPr lang="cs-CZ"/>
              <a:pPr>
                <a:defRPr/>
              </a:pPr>
              <a:t>20.09.2022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07330EB-E230-495B-B680-6872D2D26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563E1AF-0EA1-484E-BBF4-6190F5D1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EC1D1-12CA-4F8D-BF21-B14C892579B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2636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F229DE3F-B6CE-4CBD-A940-616E059C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C5AC-69C2-4437-BE40-2A06AE1B2EF3}" type="datetimeFigureOut">
              <a:rPr lang="cs-CZ"/>
              <a:pPr>
                <a:defRPr/>
              </a:pPr>
              <a:t>20.09.2022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28910B6C-A9D4-443C-9E01-22017FCA6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4B7CB459-148D-4E8B-BA7A-2B5786F2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13471-B791-4F37-930D-D0236442D42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50840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8C2F882F-2AEE-44BD-8B85-AC96D0A5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9DF6-4C73-4634-B11E-84DE3F49EAED}" type="datetimeFigureOut">
              <a:rPr lang="cs-CZ"/>
              <a:pPr>
                <a:defRPr/>
              </a:pPr>
              <a:t>20.09.2022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E96DA4A3-E055-4F2D-95D3-6DF7816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9FB67248-8529-440E-A95C-92B87136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FC1F5-5932-4A0D-A00D-3BEF54132D90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10287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CE498252-5DD5-42C3-A65E-F9AA0DDC4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1196-0AB0-4A1F-AD6B-9CA44445CE9E}" type="datetimeFigureOut">
              <a:rPr lang="cs-CZ"/>
              <a:pPr>
                <a:defRPr/>
              </a:pPr>
              <a:t>20.09.2022</a:t>
            </a:fld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16AD505B-8A2F-4B8E-AC82-07E4BAC71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F500B044-D88A-40EC-97C5-CF634E81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F0567-5297-4529-B651-7E737873A52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19340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BBC2D77F-DD94-43C7-9995-2890BB8F5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310F1-6425-4D8B-925A-9E2A7A7AB5EC}" type="datetimeFigureOut">
              <a:rPr lang="cs-CZ"/>
              <a:pPr>
                <a:defRPr/>
              </a:pPr>
              <a:t>20.09.2022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95CB3D3-62F1-4AB1-BBEA-0295611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AE88746F-9138-4947-A624-0628BCB40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B41D5-CF65-4BDF-8C83-17492D807AC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2654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F0200B1-DE9D-4436-80DA-0EEEFD7F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7C87-DA42-4893-A439-1ABC18B6E2E1}" type="datetimeFigureOut">
              <a:rPr lang="cs-CZ"/>
              <a:pPr>
                <a:defRPr/>
              </a:pPr>
              <a:t>20.09.2022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6755A278-ECCE-40CE-A586-1F05C8A1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3E1BADC2-FB38-4231-A28A-28E8BAF6D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60879-7AA6-4C92-92C9-96A633AE214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8966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0E8E31B2-5C6F-4F80-A4AE-B703C40F3F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6951B878-C594-458C-B076-518ABFEE67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699F72-1D51-4134-8D62-4082FC64E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CA3CD6-9EBC-44ED-A47C-4F3C205F105B}" type="datetimeFigureOut">
              <a:rPr lang="cs-CZ"/>
              <a:pPr>
                <a:defRPr/>
              </a:pPr>
              <a:t>20.09.2022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0A693C-12DB-4BE2-BC39-44FE53CAA7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0F649A-58E6-4048-AEC6-662756E92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113F493-53FD-4112-8939-A6E0EC291EB2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3EBE4-4877-4FDA-AD2C-A46E398AA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188913"/>
            <a:ext cx="7772400" cy="1800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cs-CZ" sz="4900" b="1" dirty="0"/>
            </a:br>
            <a:r>
              <a:rPr lang="cs-CZ" sz="4900" b="1" dirty="0"/>
              <a:t>Řecko a periodizace jeho novodobých dějin</a:t>
            </a:r>
            <a:br>
              <a:rPr lang="cs-CZ" sz="4000" b="1" dirty="0"/>
            </a:br>
            <a:r>
              <a:rPr lang="cs-CZ" sz="2400" b="1" dirty="0"/>
              <a:t>Konstantinos Tsivos – kostastsivos@seznam.cz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EB5BD1E-F3DB-4430-89B7-58BFC7ADB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450" y="2060575"/>
            <a:ext cx="6400800" cy="43211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sz="1400" dirty="0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B3A994A6-48F7-4A42-850D-39BB17B5A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67691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F736FCF6-9BE1-4BB8-B715-FF94EFA1A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Otázka historické kontinuity </a:t>
            </a:r>
          </a:p>
        </p:txBody>
      </p:sp>
      <p:pic>
        <p:nvPicPr>
          <p:cNvPr id="22531" name="Zástupný symbol pro obsah 4" descr="Ellines.bmp">
            <a:extLst>
              <a:ext uri="{FF2B5EF4-FFF2-40B4-BE49-F238E27FC236}">
                <a16:creationId xmlns:a16="http://schemas.microsoft.com/office/drawing/2014/main" id="{748FD596-C721-46DE-A47D-030BC318E0E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44675"/>
            <a:ext cx="4321175" cy="3313113"/>
          </a:xfrm>
        </p:spPr>
      </p:pic>
      <p:sp>
        <p:nvSpPr>
          <p:cNvPr id="22532" name="Zástupný symbol pro obsah 3">
            <a:extLst>
              <a:ext uri="{FF2B5EF4-FFF2-40B4-BE49-F238E27FC236}">
                <a16:creationId xmlns:a16="http://schemas.microsoft.com/office/drawing/2014/main" id="{6C99C4C8-9690-47C0-A11C-D4F808E4C1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en-US" sz="2000"/>
              <a:t>Řecká </a:t>
            </a:r>
            <a:r>
              <a:rPr lang="cs-CZ" altLang="en-US" sz="2000" i="1"/>
              <a:t>etnogeneze</a:t>
            </a:r>
            <a:r>
              <a:rPr lang="cs-CZ" altLang="en-US" sz="2000"/>
              <a:t> se zakládá na myšlenku historické kontinuity od antického Řecka, přes Byzanc na současné Řecko.</a:t>
            </a:r>
          </a:p>
          <a:p>
            <a:r>
              <a:rPr lang="cs-CZ" altLang="en-US" sz="2000"/>
              <a:t>Hérodotos zdůvodňoval sounáležitost Hellénů na společnou krvi (</a:t>
            </a:r>
            <a:r>
              <a:rPr lang="cs-CZ" altLang="en-US" sz="2000" i="1"/>
              <a:t>genos</a:t>
            </a:r>
            <a:r>
              <a:rPr lang="cs-CZ" altLang="en-US" sz="2000"/>
              <a:t>), jazyk, náboženství a zvyky (</a:t>
            </a:r>
            <a:r>
              <a:rPr lang="cs-CZ" altLang="en-US" sz="2000" i="1"/>
              <a:t>ethos</a:t>
            </a:r>
            <a:r>
              <a:rPr lang="cs-CZ" altLang="en-US" sz="2000"/>
              <a:t>).</a:t>
            </a:r>
          </a:p>
          <a:p>
            <a:r>
              <a:rPr lang="cs-CZ" altLang="en-US" sz="2000"/>
              <a:t>Dle Isokrata byl </a:t>
            </a:r>
            <a:r>
              <a:rPr lang="cs-CZ" altLang="en-US" sz="2000" i="1"/>
              <a:t>Hellénem</a:t>
            </a:r>
            <a:r>
              <a:rPr lang="cs-CZ" altLang="en-US" sz="2000"/>
              <a:t> </a:t>
            </a:r>
            <a:r>
              <a:rPr lang="cs-CZ" altLang="en-US" sz="2000" i="1"/>
              <a:t>každý, kdo se podílel na řecké kultuře</a:t>
            </a:r>
            <a:r>
              <a:rPr lang="cs-CZ" altLang="en-US" sz="2000"/>
              <a:t>.</a:t>
            </a:r>
          </a:p>
          <a:p>
            <a:r>
              <a:rPr lang="cs-CZ" altLang="en-US" sz="2000"/>
              <a:t>Horatius: </a:t>
            </a:r>
            <a:r>
              <a:rPr lang="cs-CZ" altLang="en-US" sz="2000" i="1"/>
              <a:t>dobyté Řecko svou kulturou ovládlo surového vítěze.</a:t>
            </a:r>
          </a:p>
          <a:p>
            <a:r>
              <a:rPr lang="cs-CZ" altLang="en-US" sz="2000"/>
              <a:t>Renesance – humanismus – Filhelénství </a:t>
            </a:r>
            <a:r>
              <a:rPr lang="cs-CZ" altLang="en-US" sz="2000" i="1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A2BFEA51-63F8-4AB7-A53B-ED5D7767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Založení novořeckého státu…</a:t>
            </a:r>
          </a:p>
        </p:txBody>
      </p:sp>
      <p:pic>
        <p:nvPicPr>
          <p:cNvPr id="23555" name="Zástupný symbol pro obsah 4" descr="___1_~1.JPG">
            <a:extLst>
              <a:ext uri="{FF2B5EF4-FFF2-40B4-BE49-F238E27FC236}">
                <a16:creationId xmlns:a16="http://schemas.microsoft.com/office/drawing/2014/main" id="{20B7FCCF-A6B4-4FBE-931B-0B590F7D553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989138"/>
            <a:ext cx="4114800" cy="3743325"/>
          </a:xfrm>
        </p:spPr>
      </p:pic>
      <p:sp>
        <p:nvSpPr>
          <p:cNvPr id="23556" name="Zástupný symbol pro obsah 3">
            <a:extLst>
              <a:ext uri="{FF2B5EF4-FFF2-40B4-BE49-F238E27FC236}">
                <a16:creationId xmlns:a16="http://schemas.microsoft.com/office/drawing/2014/main" id="{A0342C97-0EEB-429A-B0B9-F3A75184E7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en-US" sz="2000"/>
              <a:t>1821 národně-osvobozenecká revoluce (</a:t>
            </a:r>
            <a:r>
              <a:rPr lang="cs-CZ" altLang="en-US" sz="2000" i="1"/>
              <a:t>první občanské střety – též první půjčky ze zahraničí</a:t>
            </a:r>
            <a:r>
              <a:rPr lang="cs-CZ" altLang="en-US" sz="2000"/>
              <a:t>)</a:t>
            </a:r>
          </a:p>
          <a:p>
            <a:r>
              <a:rPr lang="cs-CZ" altLang="en-US" sz="2000"/>
              <a:t>Od r. 1832 uznaná nezávislost Řecka – ¾ Řeků žili mimo hranice vlastního státu. </a:t>
            </a:r>
          </a:p>
          <a:p>
            <a:r>
              <a:rPr lang="cs-CZ" altLang="en-US" sz="2000"/>
              <a:t>Řecko závislé na Britanii, Francii, Rusko. </a:t>
            </a:r>
          </a:p>
          <a:p>
            <a:r>
              <a:rPr lang="cs-CZ" altLang="en-US" sz="2000"/>
              <a:t>Od r. 1833 do r. 1862 vládne Řecku bavorský princ Ota Wittelsbach  (</a:t>
            </a:r>
            <a:r>
              <a:rPr lang="cs-CZ" altLang="en-US" sz="2000" i="1"/>
              <a:t>bavarokracie</a:t>
            </a:r>
            <a:r>
              <a:rPr lang="cs-CZ" altLang="en-US" sz="2000"/>
              <a:t>).</a:t>
            </a:r>
          </a:p>
          <a:p>
            <a:r>
              <a:rPr lang="cs-CZ" altLang="en-US" sz="2000"/>
              <a:t>Zrod velké myšlenky (</a:t>
            </a:r>
            <a:r>
              <a:rPr lang="cs-CZ" altLang="en-US" sz="2000" i="1"/>
              <a:t>Megali idea</a:t>
            </a:r>
            <a:r>
              <a:rPr lang="cs-CZ" altLang="en-US" sz="2000"/>
              <a:t>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69EF0406-FE3A-48F9-8E9E-28AB68F0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Řecko v první polovině 20. století </a:t>
            </a:r>
          </a:p>
        </p:txBody>
      </p:sp>
      <p:pic>
        <p:nvPicPr>
          <p:cNvPr id="24579" name="Zástupný symbol pro obsah 4" descr="_1_~1.JPG">
            <a:extLst>
              <a:ext uri="{FF2B5EF4-FFF2-40B4-BE49-F238E27FC236}">
                <a16:creationId xmlns:a16="http://schemas.microsoft.com/office/drawing/2014/main" id="{8A0C1CF5-CE7B-4252-9AFC-96803B9D188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557338"/>
            <a:ext cx="3529012" cy="4525962"/>
          </a:xfrm>
        </p:spPr>
      </p:pic>
      <p:sp>
        <p:nvSpPr>
          <p:cNvPr id="24580" name="Zástupný symbol pro obsah 3">
            <a:extLst>
              <a:ext uri="{FF2B5EF4-FFF2-40B4-BE49-F238E27FC236}">
                <a16:creationId xmlns:a16="http://schemas.microsoft.com/office/drawing/2014/main" id="{692EA8C8-6096-4F5B-9FE0-A4FE64925A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en-US" sz="2400"/>
              <a:t>1912-1913 balkánské války</a:t>
            </a:r>
          </a:p>
          <a:p>
            <a:r>
              <a:rPr lang="cs-CZ" altLang="en-US" sz="2400"/>
              <a:t>1915-1916 národní rozkol </a:t>
            </a:r>
          </a:p>
          <a:p>
            <a:r>
              <a:rPr lang="cs-CZ" altLang="en-US" sz="2400"/>
              <a:t>1916-1918 vstup do I. svět. války na straně Dohody</a:t>
            </a:r>
          </a:p>
          <a:p>
            <a:r>
              <a:rPr lang="cs-CZ" altLang="en-US" sz="2400"/>
              <a:t>1920-1922 řecko-turecká válka končí porážkou Řeků.</a:t>
            </a:r>
          </a:p>
          <a:p>
            <a:r>
              <a:rPr lang="cs-CZ" altLang="en-US" sz="2400"/>
              <a:t>Maloasijská katastrofa – vypálení Smyrny. Do Řecka přichází  1,3 mil. uprchlíků. V té době se jedná o historicky  nejmasovější odsun obyvatelstva.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BD7B2D3C-02D3-4329-92D3-CF03AED60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/>
              <a:t>40. léta: dvě války, trojí okupace, odboj a dvě občanské války </a:t>
            </a:r>
          </a:p>
        </p:txBody>
      </p:sp>
      <p:sp>
        <p:nvSpPr>
          <p:cNvPr id="25603" name="Zástupný symbol pro text 4">
            <a:extLst>
              <a:ext uri="{FF2B5EF4-FFF2-40B4-BE49-F238E27FC236}">
                <a16:creationId xmlns:a16="http://schemas.microsoft.com/office/drawing/2014/main" id="{72AB3AC2-FA2E-4410-8941-ECFFEF13AE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en-US" sz="2000"/>
              <a:t>Německo, Itálie a Bulharsko okupují a zbídačují Řecko.</a:t>
            </a:r>
          </a:p>
        </p:txBody>
      </p:sp>
      <p:pic>
        <p:nvPicPr>
          <p:cNvPr id="25604" name="Zástupný symbol pro obsah 8" descr="350px-Gr-triple-occupation-gr.png">
            <a:extLst>
              <a:ext uri="{FF2B5EF4-FFF2-40B4-BE49-F238E27FC236}">
                <a16:creationId xmlns:a16="http://schemas.microsoft.com/office/drawing/2014/main" id="{2FE5EC3A-6370-4548-8DCB-4B40A0D5E7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276475"/>
            <a:ext cx="3455988" cy="3455988"/>
          </a:xfrm>
        </p:spPr>
      </p:pic>
      <p:sp>
        <p:nvSpPr>
          <p:cNvPr id="25605" name="Zástupný symbol pro text 6">
            <a:extLst>
              <a:ext uri="{FF2B5EF4-FFF2-40B4-BE49-F238E27FC236}">
                <a16:creationId xmlns:a16="http://schemas.microsoft.com/office/drawing/2014/main" id="{249ACFB3-50E4-4288-ABBE-5D8DA8DC11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412875"/>
            <a:ext cx="4041775" cy="1439863"/>
          </a:xfrm>
        </p:spPr>
        <p:txBody>
          <a:bodyPr/>
          <a:lstStyle/>
          <a:p>
            <a:r>
              <a:rPr lang="cs-CZ" altLang="en-US" sz="1600"/>
              <a:t>Následky okupace</a:t>
            </a:r>
            <a:r>
              <a:rPr lang="cs-CZ" altLang="en-US" sz="1600" b="0"/>
              <a:t>: hladomorem a nemocí umírá 0,5 milionů Řeků, tj. 7% celkového obyvatelstva. Zničeno 1.700 vesnic, 1,2 milionů lidí bez domova, 60.000 řeckých židů umírá v koncentračních táborech.  Řecko totálně vydrancované nacisty.  </a:t>
            </a:r>
          </a:p>
        </p:txBody>
      </p:sp>
      <p:pic>
        <p:nvPicPr>
          <p:cNvPr id="25606" name="Zástupný symbol pro obsah 9" descr="katoxi-11.jpg">
            <a:extLst>
              <a:ext uri="{FF2B5EF4-FFF2-40B4-BE49-F238E27FC236}">
                <a16:creationId xmlns:a16="http://schemas.microsoft.com/office/drawing/2014/main" id="{9F6D15CF-7270-493C-9F58-8665BF8AD89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6675" y="2997200"/>
            <a:ext cx="3038475" cy="32400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6">
            <a:extLst>
              <a:ext uri="{FF2B5EF4-FFF2-40B4-BE49-F238E27FC236}">
                <a16:creationId xmlns:a16="http://schemas.microsoft.com/office/drawing/2014/main" id="{34698325-BBA8-4AB2-B02A-69BEE7E3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Následky občanské války</a:t>
            </a:r>
          </a:p>
        </p:txBody>
      </p:sp>
      <p:sp>
        <p:nvSpPr>
          <p:cNvPr id="26627" name="Zástupný symbol pro text 9">
            <a:extLst>
              <a:ext uri="{FF2B5EF4-FFF2-40B4-BE49-F238E27FC236}">
                <a16:creationId xmlns:a16="http://schemas.microsoft.com/office/drawing/2014/main" id="{B25DEADD-7536-43C0-A787-0FB58B00D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2303462"/>
          </a:xfrm>
        </p:spPr>
        <p:txBody>
          <a:bodyPr/>
          <a:lstStyle/>
          <a:p>
            <a:r>
              <a:rPr lang="cs-CZ" altLang="en-US" sz="2000"/>
              <a:t>1. občanská válka</a:t>
            </a:r>
            <a:r>
              <a:rPr lang="cs-CZ" altLang="en-US" sz="2000" b="0"/>
              <a:t>: prosinec 1944- leden 1945. Britové a royalisté (i kolaboranti) proti levicové frontě EAM. </a:t>
            </a:r>
          </a:p>
          <a:p>
            <a:r>
              <a:rPr lang="cs-CZ" altLang="en-US" sz="2000" b="0"/>
              <a:t>Končí porážkou levice – rozpoutání tzv. bílého teroru. </a:t>
            </a:r>
          </a:p>
          <a:p>
            <a:r>
              <a:rPr lang="cs-CZ" altLang="en-US" sz="2000" b="0"/>
              <a:t>7.000 mrtvých – 30.000 rukojmí  </a:t>
            </a:r>
          </a:p>
        </p:txBody>
      </p:sp>
      <p:pic>
        <p:nvPicPr>
          <p:cNvPr id="26628" name="Zástupný symbol pro obsah 13" descr="eamdekem.jpg">
            <a:extLst>
              <a:ext uri="{FF2B5EF4-FFF2-40B4-BE49-F238E27FC236}">
                <a16:creationId xmlns:a16="http://schemas.microsoft.com/office/drawing/2014/main" id="{08EA9882-8230-48DD-8079-C1BFCB6C90F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860800"/>
            <a:ext cx="3384550" cy="2881313"/>
          </a:xfrm>
        </p:spPr>
      </p:pic>
      <p:sp>
        <p:nvSpPr>
          <p:cNvPr id="26629" name="Zástupný symbol pro text 11">
            <a:extLst>
              <a:ext uri="{FF2B5EF4-FFF2-40B4-BE49-F238E27FC236}">
                <a16:creationId xmlns:a16="http://schemas.microsoft.com/office/drawing/2014/main" id="{69AE7875-683C-4B70-A32F-661AB3754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3438" y="1341438"/>
            <a:ext cx="4041775" cy="2232025"/>
          </a:xfrm>
        </p:spPr>
        <p:txBody>
          <a:bodyPr/>
          <a:lstStyle/>
          <a:p>
            <a:endParaRPr lang="cs-CZ" altLang="en-US" sz="2000"/>
          </a:p>
          <a:p>
            <a:endParaRPr lang="cs-CZ" altLang="en-US" sz="2000"/>
          </a:p>
          <a:p>
            <a:endParaRPr lang="cs-CZ" altLang="en-US" sz="2000"/>
          </a:p>
          <a:p>
            <a:endParaRPr lang="cs-CZ" altLang="en-US" sz="2000"/>
          </a:p>
          <a:p>
            <a:endParaRPr lang="cs-CZ" altLang="en-US" sz="2000"/>
          </a:p>
          <a:p>
            <a:endParaRPr lang="cs-CZ" altLang="en-US" sz="2000"/>
          </a:p>
          <a:p>
            <a:endParaRPr lang="cs-CZ" altLang="en-US" sz="2000"/>
          </a:p>
          <a:p>
            <a:endParaRPr lang="cs-CZ" altLang="en-US" sz="2000"/>
          </a:p>
          <a:p>
            <a:endParaRPr lang="cs-CZ" altLang="en-US" sz="2000"/>
          </a:p>
          <a:p>
            <a:endParaRPr lang="cs-CZ" altLang="en-US" sz="2000"/>
          </a:p>
          <a:p>
            <a:endParaRPr lang="cs-CZ" altLang="en-US" sz="2000"/>
          </a:p>
          <a:p>
            <a:endParaRPr lang="cs-CZ" altLang="en-US" sz="2000"/>
          </a:p>
          <a:p>
            <a:endParaRPr lang="cs-CZ" altLang="en-US" sz="2000"/>
          </a:p>
          <a:p>
            <a:endParaRPr lang="cs-CZ" altLang="en-US" sz="2000"/>
          </a:p>
          <a:p>
            <a:endParaRPr lang="cs-CZ" altLang="en-US" sz="2000"/>
          </a:p>
          <a:p>
            <a:endParaRPr lang="cs-CZ" altLang="en-US" sz="2000"/>
          </a:p>
          <a:p>
            <a:endParaRPr lang="cs-CZ" altLang="en-US" sz="2000"/>
          </a:p>
          <a:p>
            <a:r>
              <a:rPr lang="cs-CZ" altLang="en-US" sz="2000"/>
              <a:t>2. občanská válka: 1946-1949</a:t>
            </a:r>
          </a:p>
          <a:p>
            <a:r>
              <a:rPr lang="cs-CZ" altLang="en-US" sz="2000" b="0"/>
              <a:t>-50. 000 mrtvých z obou stran</a:t>
            </a:r>
          </a:p>
          <a:p>
            <a:pPr>
              <a:buFontTx/>
              <a:buChar char="-"/>
            </a:pPr>
            <a:r>
              <a:rPr lang="cs-CZ" altLang="en-US" sz="2000" b="0"/>
              <a:t>700.000 vnitřních uprchlíků </a:t>
            </a:r>
          </a:p>
          <a:p>
            <a:pPr>
              <a:buFontTx/>
              <a:buChar char="-"/>
            </a:pPr>
            <a:r>
              <a:rPr lang="cs-CZ" altLang="en-US" sz="2000" b="0"/>
              <a:t>100.000 levicových stoupenců utíká do komunistických zemí – 12.000 do Československa</a:t>
            </a:r>
          </a:p>
          <a:p>
            <a:endParaRPr lang="cs-CZ" altLang="en-US" sz="2000"/>
          </a:p>
        </p:txBody>
      </p:sp>
      <p:pic>
        <p:nvPicPr>
          <p:cNvPr id="26630" name="Zástupný symbol pro obsah 14" descr="3.jpg">
            <a:extLst>
              <a:ext uri="{FF2B5EF4-FFF2-40B4-BE49-F238E27FC236}">
                <a16:creationId xmlns:a16="http://schemas.microsoft.com/office/drawing/2014/main" id="{365B16AA-36F5-4363-8DD4-F2FAE01B6E1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3500438"/>
            <a:ext cx="4041775" cy="30972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6">
            <a:extLst>
              <a:ext uri="{FF2B5EF4-FFF2-40B4-BE49-F238E27FC236}">
                <a16:creationId xmlns:a16="http://schemas.microsoft.com/office/drawing/2014/main" id="{3B047279-C17E-47F2-802E-6549E6DD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Řecko po válce: pod diktátem generálů a diktátorů  </a:t>
            </a:r>
          </a:p>
        </p:txBody>
      </p:sp>
      <p:pic>
        <p:nvPicPr>
          <p:cNvPr id="40963" name="Zástupný symbol pro obsah 9" descr="metanastevsi.jpg">
            <a:extLst>
              <a:ext uri="{FF2B5EF4-FFF2-40B4-BE49-F238E27FC236}">
                <a16:creationId xmlns:a16="http://schemas.microsoft.com/office/drawing/2014/main" id="{583CF1B1-E297-4CA4-BADB-2368A3F6BE2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133600"/>
            <a:ext cx="3743325" cy="3240088"/>
          </a:xfrm>
        </p:spPr>
      </p:pic>
      <p:sp>
        <p:nvSpPr>
          <p:cNvPr id="40964" name="Zástupný symbol pro obsah 8">
            <a:extLst>
              <a:ext uri="{FF2B5EF4-FFF2-40B4-BE49-F238E27FC236}">
                <a16:creationId xmlns:a16="http://schemas.microsoft.com/office/drawing/2014/main" id="{98FF8DD0-DE38-4B2A-BC85-C8B7C6CF62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en-US" sz="2000" dirty="0"/>
              <a:t>Řecko v r. 1952 vstupuje do NATO a představuje strategického spojence západu.</a:t>
            </a:r>
          </a:p>
          <a:p>
            <a:r>
              <a:rPr lang="cs-CZ" altLang="en-US" sz="2000" dirty="0"/>
              <a:t>Politicky zůstává „limitovanou demokracií“ pod vedením autoritářských režimů, které mají podporu USA a západu.</a:t>
            </a:r>
          </a:p>
          <a:p>
            <a:r>
              <a:rPr lang="cs-CZ" altLang="en-US" sz="2000" dirty="0"/>
              <a:t>Významnou roli hraje tajná policie KYP a bezpečnostní složky.</a:t>
            </a:r>
          </a:p>
          <a:p>
            <a:r>
              <a:rPr lang="cs-CZ" altLang="en-US" sz="2000" dirty="0"/>
              <a:t>Společnost hluboce rozdělená na „národně smýšlející“ a na tzv. „zrádce“. </a:t>
            </a:r>
          </a:p>
          <a:p>
            <a:r>
              <a:rPr lang="cs-CZ" altLang="en-US" sz="2000" dirty="0"/>
              <a:t>1967 – 1974 nastolení vojenské diktatury.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96C8384D-B396-410A-B4CA-67A06772F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Řecko od r. 1974 do r. 2009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8AABCD28-1D72-4411-B0F0-010D768FA1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altLang="en-US" sz="2000"/>
              <a:t>červenec 1974: Vojenský puč řeckých diktátorů proti kyperskému prezidentovi vyvolá </a:t>
            </a:r>
            <a:r>
              <a:rPr lang="cs-CZ" altLang="en-US" sz="2000" b="1"/>
              <a:t>tureckou invazi </a:t>
            </a:r>
            <a:r>
              <a:rPr lang="cs-CZ" altLang="en-US" sz="2000"/>
              <a:t>na Kypr a následně pád vojenského režimu.</a:t>
            </a:r>
          </a:p>
          <a:p>
            <a:r>
              <a:rPr lang="cs-CZ" altLang="en-US" sz="2000"/>
              <a:t>listopad 1974: první demokratické volby. 70% proti návratu krále </a:t>
            </a:r>
          </a:p>
          <a:p>
            <a:r>
              <a:rPr lang="cs-CZ" altLang="en-US" sz="2000"/>
              <a:t>1981: vstup Řecka do EHS</a:t>
            </a:r>
          </a:p>
          <a:p>
            <a:r>
              <a:rPr lang="cs-CZ" altLang="en-US" sz="2000"/>
              <a:t>2002: vstup Řecka do Eurozóny </a:t>
            </a:r>
          </a:p>
          <a:p>
            <a:r>
              <a:rPr lang="cs-CZ" altLang="en-US" sz="2000"/>
              <a:t>  1974-2009: ve vládě se vystřídají celkem 5x dvě politické formace: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sz="2000"/>
              <a:t>Konzervativní </a:t>
            </a:r>
            <a:r>
              <a:rPr lang="cs-CZ" altLang="en-US" sz="2000" b="1"/>
              <a:t>Nová Demokracie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sz="2000"/>
              <a:t>Sociálně demokratická strana </a:t>
            </a:r>
            <a:r>
              <a:rPr lang="cs-CZ" altLang="en-US" sz="2000" b="1"/>
              <a:t>PASOK</a:t>
            </a:r>
          </a:p>
        </p:txBody>
      </p:sp>
      <p:pic>
        <p:nvPicPr>
          <p:cNvPr id="41988" name="Zástupný symbol pro obsah 4" descr="greece_ee_flag.jpg">
            <a:extLst>
              <a:ext uri="{FF2B5EF4-FFF2-40B4-BE49-F238E27FC236}">
                <a16:creationId xmlns:a16="http://schemas.microsoft.com/office/drawing/2014/main" id="{7D39DF6A-D753-4C38-B4A2-AD263CE793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73238"/>
            <a:ext cx="3455988" cy="367188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B02371A1-4B9A-4E4E-89C4-0486F3884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Od „řeckého zázraku“ do dluhové kletby</a:t>
            </a:r>
          </a:p>
        </p:txBody>
      </p:sp>
      <p:pic>
        <p:nvPicPr>
          <p:cNvPr id="43011" name="Zástupný symbol pro obsah 6" descr="life3-225x300.jpg">
            <a:extLst>
              <a:ext uri="{FF2B5EF4-FFF2-40B4-BE49-F238E27FC236}">
                <a16:creationId xmlns:a16="http://schemas.microsoft.com/office/drawing/2014/main" id="{C1206DD9-C8FC-4B69-ADE2-C2D4F8C7461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700213"/>
            <a:ext cx="2736850" cy="3590925"/>
          </a:xfrm>
        </p:spPr>
      </p:pic>
      <p:pic>
        <p:nvPicPr>
          <p:cNvPr id="43012" name="Zástupný symbol pro obsah 7" descr="2010022804964_120262391.jpg">
            <a:extLst>
              <a:ext uri="{FF2B5EF4-FFF2-40B4-BE49-F238E27FC236}">
                <a16:creationId xmlns:a16="http://schemas.microsoft.com/office/drawing/2014/main" id="{99AA4EB9-D7C4-4AF0-B55A-81813402BC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5838" y="1600200"/>
            <a:ext cx="3743325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text 8">
            <a:extLst>
              <a:ext uri="{FF2B5EF4-FFF2-40B4-BE49-F238E27FC236}">
                <a16:creationId xmlns:a16="http://schemas.microsoft.com/office/drawing/2014/main" id="{E38251AE-AE9D-414C-B694-E0D719281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en-US" sz="1800" dirty="0"/>
              <a:t>Alexis </a:t>
            </a:r>
            <a:r>
              <a:rPr lang="cs-CZ" altLang="en-US" sz="1800" dirty="0" err="1"/>
              <a:t>Tsipras</a:t>
            </a:r>
            <a:r>
              <a:rPr lang="cs-CZ" altLang="en-US" sz="1800" dirty="0"/>
              <a:t> ve svých čtyřiceti letech se stal nejmladším řeckým premiérem na období 2015-2019</a:t>
            </a:r>
          </a:p>
        </p:txBody>
      </p:sp>
      <p:sp>
        <p:nvSpPr>
          <p:cNvPr id="47107" name="Zástupný symbol pro text 9">
            <a:extLst>
              <a:ext uri="{FF2B5EF4-FFF2-40B4-BE49-F238E27FC236}">
                <a16:creationId xmlns:a16="http://schemas.microsoft.com/office/drawing/2014/main" id="{62F32A0D-F99A-42EF-9E8B-FE782108DD75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791075" y="1524000"/>
            <a:ext cx="4041775" cy="731838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en-US" b="0" dirty="0"/>
              <a:t>Novým premiérem od 8.7. 2019  je </a:t>
            </a:r>
            <a:r>
              <a:rPr lang="cs-CZ" altLang="en-US" b="0" dirty="0" err="1"/>
              <a:t>Kyriakos</a:t>
            </a:r>
            <a:r>
              <a:rPr lang="cs-CZ" altLang="en-US" b="0" dirty="0"/>
              <a:t> </a:t>
            </a:r>
            <a:r>
              <a:rPr lang="cs-CZ" altLang="en-US" b="0" dirty="0" err="1"/>
              <a:t>Mitsotakis</a:t>
            </a:r>
            <a:endParaRPr lang="cs-CZ" altLang="en-US" dirty="0"/>
          </a:p>
        </p:txBody>
      </p:sp>
      <p:pic>
        <p:nvPicPr>
          <p:cNvPr id="47108" name="Zástupný symbol pro obsah 6" descr="tsipras.jpg">
            <a:extLst>
              <a:ext uri="{FF2B5EF4-FFF2-40B4-BE49-F238E27FC236}">
                <a16:creationId xmlns:a16="http://schemas.microsoft.com/office/drawing/2014/main" id="{9A901E4C-F8BC-4076-897D-05563AF0A6C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2636838"/>
            <a:ext cx="4176713" cy="3455987"/>
          </a:xfrm>
        </p:spPr>
      </p:pic>
      <p:sp>
        <p:nvSpPr>
          <p:cNvPr id="47110" name="Nadpis 7">
            <a:extLst>
              <a:ext uri="{FF2B5EF4-FFF2-40B4-BE49-F238E27FC236}">
                <a16:creationId xmlns:a16="http://schemas.microsoft.com/office/drawing/2014/main" id="{9EAD061A-70CE-477D-8CEB-A6347BBD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Řecko pod novým politickým vedením</a:t>
            </a:r>
          </a:p>
        </p:txBody>
      </p:sp>
      <p:pic>
        <p:nvPicPr>
          <p:cNvPr id="82946" name="Picture 2">
            <a:extLst>
              <a:ext uri="{FF2B5EF4-FFF2-40B4-BE49-F238E27FC236}">
                <a16:creationId xmlns:a16="http://schemas.microsoft.com/office/drawing/2014/main" id="{EA247A6E-8E8B-422C-8EAE-A01019CF6F5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01" y="2174875"/>
            <a:ext cx="2820222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4">
            <a:extLst>
              <a:ext uri="{FF2B5EF4-FFF2-40B4-BE49-F238E27FC236}">
                <a16:creationId xmlns:a16="http://schemas.microsoft.com/office/drawing/2014/main" id="{26C88D9B-24DB-4A61-9067-7A396A8ED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052513"/>
            <a:ext cx="8229600" cy="3313112"/>
          </a:xfrm>
        </p:spPr>
        <p:txBody>
          <a:bodyPr/>
          <a:lstStyle/>
          <a:p>
            <a:r>
              <a:rPr lang="cs-CZ" altLang="en-US" sz="5400" b="1" i="1"/>
              <a:t>Děkuji Vám za pozornost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FAA88C-6763-42EA-B9A0-D7DB0BD4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prezentací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878014-1B60-4D46-9A18-E18737CC5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/>
              <a:t>1. Úvod – Řecko a periodizace jeho novodobých dějin (20.9.)</a:t>
            </a:r>
          </a:p>
          <a:p>
            <a:pPr marL="0" indent="0">
              <a:buNone/>
            </a:pPr>
            <a:r>
              <a:rPr lang="cs-CZ" sz="2000" dirty="0"/>
              <a:t>2. Antická minulost Řecka a spor o kontinuitě řeckého národa (27.9.)</a:t>
            </a:r>
          </a:p>
          <a:p>
            <a:pPr marL="0" indent="0">
              <a:buNone/>
            </a:pPr>
            <a:r>
              <a:rPr lang="cs-CZ" sz="2000" dirty="0"/>
              <a:t>3. Řecká diaspora od antiky po dnešku (4.10.)</a:t>
            </a:r>
          </a:p>
          <a:p>
            <a:pPr marL="0" indent="0">
              <a:buNone/>
            </a:pPr>
            <a:r>
              <a:rPr lang="cs-CZ" sz="2000" dirty="0"/>
              <a:t>4. 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Řecká národně-osvobozenecká revoluce a Češi </a:t>
            </a:r>
            <a:r>
              <a:rPr lang="cs-CZ" sz="2000" dirty="0"/>
              <a:t>(11.10.)</a:t>
            </a:r>
          </a:p>
          <a:p>
            <a:pPr marL="0" indent="0">
              <a:buNone/>
            </a:pPr>
            <a:r>
              <a:rPr lang="cs-CZ" sz="2000" dirty="0"/>
              <a:t>5. Makedonská otázka a soupeření balkánských nacionalismů (18.10.)</a:t>
            </a:r>
          </a:p>
          <a:p>
            <a:pPr marL="0" indent="0">
              <a:buNone/>
            </a:pPr>
            <a:r>
              <a:rPr lang="cs-CZ" sz="2000" dirty="0"/>
              <a:t>6. Maloasijská katastrofa, utečenecká otázka a meziválečné Řecko (25.10.)</a:t>
            </a:r>
          </a:p>
          <a:p>
            <a:pPr marL="0" indent="0">
              <a:buNone/>
            </a:pPr>
            <a:r>
              <a:rPr lang="cs-CZ" sz="2000" dirty="0"/>
              <a:t>7. </a:t>
            </a:r>
            <a:r>
              <a:rPr lang="cs-CZ" sz="2000" dirty="0" err="1"/>
              <a:t>Metaxasová</a:t>
            </a:r>
            <a:r>
              <a:rPr lang="cs-CZ" sz="2000" dirty="0"/>
              <a:t> diktatura – Řecko ve válce (1.11.)</a:t>
            </a:r>
          </a:p>
          <a:p>
            <a:pPr marL="0" indent="0">
              <a:buNone/>
            </a:pPr>
            <a:r>
              <a:rPr lang="cs-CZ" sz="2000" dirty="0"/>
              <a:t>8. Okupace a odboj  (8.11.)</a:t>
            </a:r>
          </a:p>
          <a:p>
            <a:pPr marL="0" indent="0">
              <a:buNone/>
            </a:pPr>
            <a:r>
              <a:rPr lang="cs-CZ" sz="2000" dirty="0"/>
              <a:t>9. Občanská válka – příčiny, vývoj, aktéři, dopady (15.11.?)</a:t>
            </a:r>
          </a:p>
          <a:p>
            <a:pPr marL="0" indent="0">
              <a:buNone/>
            </a:pPr>
            <a:r>
              <a:rPr lang="cs-CZ" sz="2000" dirty="0"/>
              <a:t>10. Povalečné Řecko – Řecká politická emigrace (22.11.)</a:t>
            </a:r>
          </a:p>
          <a:p>
            <a:pPr marL="0" indent="0">
              <a:buNone/>
            </a:pPr>
            <a:r>
              <a:rPr lang="cs-CZ" sz="2000" dirty="0"/>
              <a:t>11. Kyperská otázka (29.11.)</a:t>
            </a:r>
          </a:p>
          <a:p>
            <a:pPr marL="0" indent="0">
              <a:buNone/>
            </a:pPr>
            <a:r>
              <a:rPr lang="cs-CZ" sz="2000" dirty="0"/>
              <a:t>12. Řecká krize (6. 12.)</a:t>
            </a:r>
          </a:p>
          <a:p>
            <a:pPr marL="0" indent="0">
              <a:buNone/>
            </a:pPr>
            <a:r>
              <a:rPr lang="cs-CZ" sz="2000" dirty="0"/>
              <a:t>13. Prezentace studentů (13. 12.)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697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99E7E-9B75-4FBC-91A2-CC5ADD126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Návrhy k vypracování prezentací – seminárních prací </a:t>
            </a:r>
            <a:r>
              <a:rPr lang="cs-C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cs-C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FB2ED8-777B-4D56-81D5-B65533EB8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Řecká národně-osvobozenecká revoluce a český tisk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Makedonská otázka od konce 19. stol. dodnes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Maloasijská katastrofa a její percepce v Československu                                                 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Protifašistický odboj v Řecku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Občanská válka – periodizace, aktéři, mezinárodní (československé) vměšování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Trumanova  doktrína - USA a povalečné Řecko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Řečtí emigranti v ČSR                                                     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 2" panose="05020102010507070707" pitchFamily="18" charset="2"/>
              <a:buChar char=""/>
              <a:tabLst>
                <a:tab pos="457200" algn="l"/>
              </a:tabLst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Kyperská otázka a Československo                                                            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507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E653B-2718-4DAD-B742-9A711AD0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Bibliografie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53CA21-4931-4D8C-9913-0483E756C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Pavel </a:t>
            </a:r>
            <a:r>
              <a:rPr lang="cs-CZ" dirty="0" err="1"/>
              <a:t>Hradečný</a:t>
            </a:r>
            <a:r>
              <a:rPr lang="cs-CZ" dirty="0"/>
              <a:t> a kol.:  Dějiny Řecka</a:t>
            </a:r>
          </a:p>
          <a:p>
            <a:r>
              <a:rPr lang="cs-CZ" dirty="0"/>
              <a:t>Ilona Švihlíková – K. Tsivos: Řecká tragédie</a:t>
            </a:r>
          </a:p>
          <a:p>
            <a:r>
              <a:rPr lang="cs-CZ" dirty="0"/>
              <a:t>K. Králová – K. Tsivos: Vyschly nám slzy…</a:t>
            </a:r>
          </a:p>
          <a:p>
            <a:r>
              <a:rPr lang="cs-CZ" dirty="0"/>
              <a:t>Jan </a:t>
            </a:r>
            <a:r>
              <a:rPr lang="cs-CZ" dirty="0" err="1"/>
              <a:t>Koura</a:t>
            </a:r>
            <a:r>
              <a:rPr lang="cs-CZ" dirty="0"/>
              <a:t>: Rozdělený ostrov</a:t>
            </a:r>
          </a:p>
          <a:p>
            <a:r>
              <a:rPr lang="cs-CZ" dirty="0" err="1"/>
              <a:t>Yannis</a:t>
            </a:r>
            <a:r>
              <a:rPr lang="cs-CZ" dirty="0"/>
              <a:t> </a:t>
            </a:r>
            <a:r>
              <a:rPr lang="cs-CZ" dirty="0" err="1"/>
              <a:t>Hamilakis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nation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ruins</a:t>
            </a:r>
            <a:endParaRPr lang="cs-CZ" dirty="0"/>
          </a:p>
          <a:p>
            <a:r>
              <a:rPr lang="cs-CZ" dirty="0" err="1"/>
              <a:t>Iatrides</a:t>
            </a:r>
            <a:r>
              <a:rPr lang="cs-CZ" dirty="0"/>
              <a:t> – </a:t>
            </a:r>
            <a:r>
              <a:rPr lang="cs-CZ" dirty="0" err="1"/>
              <a:t>Wrigley</a:t>
            </a:r>
            <a:r>
              <a:rPr lang="cs-CZ" dirty="0"/>
              <a:t>: </a:t>
            </a:r>
            <a:r>
              <a:rPr lang="cs-CZ" dirty="0" err="1"/>
              <a:t>Greece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Crossroads</a:t>
            </a:r>
            <a:endParaRPr lang="cs-CZ" dirty="0"/>
          </a:p>
          <a:p>
            <a:r>
              <a:rPr lang="cs-CZ" dirty="0"/>
              <a:t>Jan Rychlík a kol: Balkánské národy ve 20. stol.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54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3">
            <a:extLst>
              <a:ext uri="{FF2B5EF4-FFF2-40B4-BE49-F238E27FC236}">
                <a16:creationId xmlns:a16="http://schemas.microsoft.com/office/drawing/2014/main" id="{62CA6235-8CB4-4D92-BD3B-08D025EE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Země ostrovů, vysokých hor a nekonečných pláží… </a:t>
            </a:r>
          </a:p>
        </p:txBody>
      </p:sp>
      <p:pic>
        <p:nvPicPr>
          <p:cNvPr id="17411" name="Zástupný symbol pro obsah 6" descr="Greece-Map.jpg">
            <a:extLst>
              <a:ext uri="{FF2B5EF4-FFF2-40B4-BE49-F238E27FC236}">
                <a16:creationId xmlns:a16="http://schemas.microsoft.com/office/drawing/2014/main" id="{A8DB6496-3DCD-45E9-8F88-5318A552F0C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73238"/>
            <a:ext cx="4752975" cy="4032250"/>
          </a:xfrm>
        </p:spPr>
      </p:pic>
      <p:sp>
        <p:nvSpPr>
          <p:cNvPr id="17412" name="Zástupný symbol pro obsah 5">
            <a:extLst>
              <a:ext uri="{FF2B5EF4-FFF2-40B4-BE49-F238E27FC236}">
                <a16:creationId xmlns:a16="http://schemas.microsoft.com/office/drawing/2014/main" id="{EAF50BBB-2966-4B17-A0AB-038ECCD5D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1550"/>
          </a:xfrm>
        </p:spPr>
        <p:txBody>
          <a:bodyPr/>
          <a:lstStyle/>
          <a:p>
            <a:r>
              <a:rPr lang="cs-CZ" altLang="en-US" sz="2000"/>
              <a:t>Rozloha Řecka (131 940 km</a:t>
            </a:r>
            <a:r>
              <a:rPr lang="cs-CZ" altLang="en-US" sz="2000" baseline="30000"/>
              <a:t>2</a:t>
            </a:r>
            <a:r>
              <a:rPr lang="cs-CZ" altLang="en-US" sz="2000"/>
              <a:t>) ho řadí na 94. místo na světě a na 14. místo v Evropě. </a:t>
            </a:r>
          </a:p>
          <a:p>
            <a:r>
              <a:rPr lang="cs-CZ" altLang="en-US" sz="2000"/>
              <a:t>19,07 % jeho rozlohy připadá na ostrovy (celkem 2.500), z nichž jednoznačně dominantní roli hraje Kréta, 5. největší ostrov Středomoří.</a:t>
            </a:r>
          </a:p>
          <a:p>
            <a:r>
              <a:rPr lang="cs-CZ" altLang="en-US" sz="2000"/>
              <a:t> Délka řeckého pobřeží je 15 021 kilometrů, což představuje 37% délky pobřeží celé Evropy (11 000 kilometrů pobřeží však připadá na řecké ostrovy). V Řecku neexistuje ani jeden bod, který by byl od moře dál než 150 km.</a:t>
            </a:r>
          </a:p>
          <a:p>
            <a:endParaRPr lang="cs-CZ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0D5D0FCC-48CB-4DF1-90CE-3AA51EE0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Řecké obyvatelstvo </a:t>
            </a:r>
          </a:p>
        </p:txBody>
      </p:sp>
      <p:pic>
        <p:nvPicPr>
          <p:cNvPr id="18435" name="Zástupný symbol pro obsah 4" descr="kafeneio.jpg">
            <a:extLst>
              <a:ext uri="{FF2B5EF4-FFF2-40B4-BE49-F238E27FC236}">
                <a16:creationId xmlns:a16="http://schemas.microsoft.com/office/drawing/2014/main" id="{C01190E4-9BC7-4886-900D-594629FA72A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420938"/>
            <a:ext cx="4535488" cy="2808287"/>
          </a:xfrm>
        </p:spPr>
      </p:pic>
      <p:sp>
        <p:nvSpPr>
          <p:cNvPr id="18436" name="Zástupný symbol pro obsah 3">
            <a:extLst>
              <a:ext uri="{FF2B5EF4-FFF2-40B4-BE49-F238E27FC236}">
                <a16:creationId xmlns:a16="http://schemas.microsoft.com/office/drawing/2014/main" id="{AADC86EC-52C3-4D8A-9C47-0D79F3D6C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5111750"/>
          </a:xfrm>
        </p:spPr>
        <p:txBody>
          <a:bodyPr/>
          <a:lstStyle/>
          <a:p>
            <a:r>
              <a:rPr lang="cs-CZ" altLang="en-US" sz="2000"/>
              <a:t>Při sčítání lidu v roce 2011 mělo Řecko 10 787 690 obyvatel. </a:t>
            </a:r>
          </a:p>
          <a:p>
            <a:r>
              <a:rPr lang="cs-CZ" altLang="en-US" sz="2000"/>
              <a:t>Řecko trpí stejnými demografickými potížemi jako ostatní vyspělé země: počet dětí na jednu dospělou ženu v Řecku je na úrovni pouhých 1,28 (v celé EU 1,48). </a:t>
            </a:r>
          </a:p>
          <a:p>
            <a:r>
              <a:rPr lang="cs-CZ" altLang="en-US" sz="2000"/>
              <a:t>Průměrný věk i odhadovaná střední délka života se výrazně prodloužily: u mužů odhadována na 75,9 roku a u žen dokonce na 81,2 roku. Tato čísla z nejvyšších v Evropě.</a:t>
            </a:r>
          </a:p>
          <a:p>
            <a:r>
              <a:rPr lang="cs-CZ" altLang="en-US" sz="2000"/>
              <a:t> Dokládá  to zdravý způsob řecké životosprávy.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4">
            <a:extLst>
              <a:ext uri="{FF2B5EF4-FFF2-40B4-BE49-F238E27FC236}">
                <a16:creationId xmlns:a16="http://schemas.microsoft.com/office/drawing/2014/main" id="{7EAD5388-9F4A-4067-A266-0A5D9806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Rozložení obyvatelstva - Athény</a:t>
            </a:r>
          </a:p>
        </p:txBody>
      </p:sp>
      <p:pic>
        <p:nvPicPr>
          <p:cNvPr id="19459" name="Zástupný symbol pro obsah 10" descr="Athens.jpg">
            <a:extLst>
              <a:ext uri="{FF2B5EF4-FFF2-40B4-BE49-F238E27FC236}">
                <a16:creationId xmlns:a16="http://schemas.microsoft.com/office/drawing/2014/main" id="{9AF84CEA-9B4F-4224-9F34-1CE0F5FBFBD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773238"/>
            <a:ext cx="3816350" cy="4248150"/>
          </a:xfrm>
        </p:spPr>
      </p:pic>
      <p:sp>
        <p:nvSpPr>
          <p:cNvPr id="19460" name="Zástupný symbol pro obsah 9">
            <a:extLst>
              <a:ext uri="{FF2B5EF4-FFF2-40B4-BE49-F238E27FC236}">
                <a16:creationId xmlns:a16="http://schemas.microsoft.com/office/drawing/2014/main" id="{65184C5D-994C-415C-B5CB-8554B73E0D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cs-CZ" altLang="en-US" sz="1800"/>
              <a:t>- 70% Řeků žije ve městech.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sz="1800"/>
              <a:t>- 1,5 milionu Řeků žije na ostrovech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en-US" sz="1800"/>
              <a:t>- Téměř každý druhý Řek žije v </a:t>
            </a:r>
            <a:r>
              <a:rPr lang="cs-CZ" altLang="en-US" sz="1800" b="1"/>
              <a:t>Athénách</a:t>
            </a:r>
            <a:r>
              <a:rPr lang="cs-CZ" altLang="en-US" sz="1800"/>
              <a:t>, které mají skoro 5 milionů obyvatel.</a:t>
            </a:r>
          </a:p>
          <a:p>
            <a:r>
              <a:rPr lang="cs-CZ" altLang="en-US" sz="1800" b="1" i="1"/>
              <a:t>Hlavní město Řecka od r. 1833 (10 000 obyvatel) </a:t>
            </a:r>
          </a:p>
          <a:p>
            <a:r>
              <a:rPr lang="cs-CZ" altLang="en-US" sz="1800" b="1" i="1"/>
              <a:t>r. 1896 první novodobé Olympijské hry (120.000 obyvatel).</a:t>
            </a:r>
          </a:p>
          <a:p>
            <a:r>
              <a:rPr lang="cs-CZ" altLang="en-US" sz="1800" b="1" i="1"/>
              <a:t>r. 1922 Maloasijská katastrofa (400.000 obyvatel)</a:t>
            </a:r>
          </a:p>
          <a:p>
            <a:r>
              <a:rPr lang="cs-CZ" altLang="en-US" sz="1800" b="1" i="1"/>
              <a:t>r. 1949, konec války (1,4 mil. obyvatel)</a:t>
            </a:r>
          </a:p>
          <a:p>
            <a:r>
              <a:rPr lang="cs-CZ" altLang="en-US" sz="1800" b="1"/>
              <a:t>Thessaloniki</a:t>
            </a:r>
            <a:r>
              <a:rPr lang="cs-CZ" altLang="en-US" sz="1800"/>
              <a:t> (Soluň) 1,2 mil.</a:t>
            </a:r>
          </a:p>
          <a:p>
            <a:r>
              <a:rPr lang="cs-CZ" altLang="en-US" sz="1800" b="1"/>
              <a:t>Řecká diaspora</a:t>
            </a:r>
            <a:r>
              <a:rPr lang="cs-CZ" altLang="en-US" sz="1800"/>
              <a:t>: 4-5 milionů ve 180 zemích</a:t>
            </a:r>
          </a:p>
          <a:p>
            <a:endParaRPr lang="cs-CZ" altLang="en-US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AA7E3E17-139A-4327-A0AC-348AFAB45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Řecká ortodoxní církev</a:t>
            </a:r>
          </a:p>
        </p:txBody>
      </p:sp>
      <p:pic>
        <p:nvPicPr>
          <p:cNvPr id="20483" name="Zástupný symbol pro obsah 4" descr="Agiasmos Theofaneiwn.jpg">
            <a:extLst>
              <a:ext uri="{FF2B5EF4-FFF2-40B4-BE49-F238E27FC236}">
                <a16:creationId xmlns:a16="http://schemas.microsoft.com/office/drawing/2014/main" id="{EC77EB5A-311B-4700-98E6-D4FDA22398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060575"/>
            <a:ext cx="4392613" cy="3455988"/>
          </a:xfrm>
        </p:spPr>
      </p:pic>
      <p:sp>
        <p:nvSpPr>
          <p:cNvPr id="20484" name="Zástupný symbol pro obsah 3">
            <a:extLst>
              <a:ext uri="{FF2B5EF4-FFF2-40B4-BE49-F238E27FC236}">
                <a16:creationId xmlns:a16="http://schemas.microsoft.com/office/drawing/2014/main" id="{7859FD76-848E-4FCC-9CC2-984518F48B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en-US" sz="1800"/>
              <a:t>Sehrála velmi významnou roli v těžkých dobách útlaku Řecka, kdy sjednocovala obyvatelstvo a udržovala národní uvědomění Řeků.</a:t>
            </a:r>
          </a:p>
          <a:p>
            <a:r>
              <a:rPr lang="cs-CZ" altLang="en-US" sz="1800"/>
              <a:t> 95% řeckého obyvatelstva se hlásí k této církvi. V Řecku dále najdete muslimy, protestanty, katolíky a židy.</a:t>
            </a:r>
          </a:p>
          <a:p>
            <a:r>
              <a:rPr lang="cs-CZ" altLang="en-US" sz="1800"/>
              <a:t>Řecká ortodoxní církev je nezávislá a od r. 1850 její hlavou je metropolita athénský. </a:t>
            </a:r>
          </a:p>
          <a:p>
            <a:r>
              <a:rPr lang="cs-CZ" altLang="en-US" sz="1800"/>
              <a:t>V Řecku naleznete také malý mnišský stát Athos, který se nalézá na Chalkidiki a kam mají zakázaný vstup ženy.</a:t>
            </a:r>
          </a:p>
          <a:p>
            <a:r>
              <a:rPr lang="cs-CZ" altLang="en-US" sz="1800"/>
              <a:t>Ortodoxní náboženství nenásilnou formou proniká do všech oblastí společenského života.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A2CEC25A-E97F-432E-AFE7-06567EE8F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/>
              <a:t>Ελληνικά- </a:t>
            </a:r>
            <a:r>
              <a:rPr lang="cs-CZ" altLang="en-US"/>
              <a:t>řečtina: jazyk bez příbuzných…</a:t>
            </a:r>
          </a:p>
        </p:txBody>
      </p:sp>
      <p:sp>
        <p:nvSpPr>
          <p:cNvPr id="21507" name="Zástupný symbol pro obsah 4">
            <a:extLst>
              <a:ext uri="{FF2B5EF4-FFF2-40B4-BE49-F238E27FC236}">
                <a16:creationId xmlns:a16="http://schemas.microsoft.com/office/drawing/2014/main" id="{E87D0473-E036-4149-92D0-E53FF77F0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cs-CZ" altLang="en-US" sz="2400"/>
              <a:t>Řekové mají nejdelší písemné zaznamenání historických dějů, tzv. </a:t>
            </a:r>
            <a:r>
              <a:rPr lang="cs-CZ" altLang="en-US" sz="2400" i="1"/>
              <a:t>lineární písmo B</a:t>
            </a:r>
            <a:r>
              <a:rPr lang="cs-CZ" altLang="en-US" sz="2400"/>
              <a:t> – mykénské nápisy z 2. tisíciletí před n. l. </a:t>
            </a:r>
          </a:p>
          <a:p>
            <a:r>
              <a:rPr lang="cs-CZ" altLang="en-US" sz="2400"/>
              <a:t>Řecky byly napsány nejstarší památky evropské kultury: Homérovy eposy </a:t>
            </a:r>
            <a:r>
              <a:rPr lang="cs-CZ" altLang="en-US" sz="2400" b="1"/>
              <a:t>Ilias</a:t>
            </a:r>
            <a:r>
              <a:rPr lang="cs-CZ" altLang="en-US" sz="2400"/>
              <a:t> a </a:t>
            </a:r>
            <a:r>
              <a:rPr lang="cs-CZ" altLang="en-US" sz="2400" b="1"/>
              <a:t>Odyssea.</a:t>
            </a:r>
          </a:p>
          <a:p>
            <a:r>
              <a:rPr lang="cs-CZ" altLang="en-US" sz="2400"/>
              <a:t>V helénistickém období (3. stol. př.n.l. – 1 stol. n.l.) řečtina (koiné) se stane </a:t>
            </a:r>
            <a:r>
              <a:rPr lang="cs-CZ" altLang="en-US" sz="2400" i="1"/>
              <a:t>angličtinou</a:t>
            </a:r>
            <a:r>
              <a:rPr lang="cs-CZ" altLang="en-US" sz="2400"/>
              <a:t> své doby. Nejvýznamnější památkou tohoto období je </a:t>
            </a:r>
            <a:r>
              <a:rPr lang="cs-CZ" altLang="en-US" sz="2400" b="1"/>
              <a:t>Nový zákon.</a:t>
            </a:r>
          </a:p>
          <a:p>
            <a:r>
              <a:rPr lang="cs-CZ" altLang="en-US" sz="2400"/>
              <a:t>Problém dvojjazyčnosti (tzv. diglossie) trápí Řeky až do r. 1975</a:t>
            </a:r>
            <a:endParaRPr lang="cs-CZ" altLang="en-US" sz="2400" i="1"/>
          </a:p>
          <a:p>
            <a:r>
              <a:rPr lang="cs-CZ" altLang="en-US" sz="2400"/>
              <a:t>Novořečtinou mluví cca 15 milionů lidí – oficiálním jazykem Řecka, Kypru a tím pádem i EU. </a:t>
            </a:r>
          </a:p>
          <a:p>
            <a:endParaRPr lang="cs-CZ" altLang="en-US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1287</Words>
  <Application>Microsoft Office PowerPoint</Application>
  <PresentationFormat>Předvádění na obrazovce (4:3)</PresentationFormat>
  <Paragraphs>134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 2</vt:lpstr>
      <vt:lpstr>Motiv sady Office</vt:lpstr>
      <vt:lpstr> Řecko a periodizace jeho novodobých dějin Konstantinos Tsivos – kostastsivos@seznam.cz </vt:lpstr>
      <vt:lpstr>Témata prezentací</vt:lpstr>
      <vt:lpstr>Návrhy k vypracování prezentací – seminárních prací   </vt:lpstr>
      <vt:lpstr>Bibliografie</vt:lpstr>
      <vt:lpstr>Země ostrovů, vysokých hor a nekonečných pláží… </vt:lpstr>
      <vt:lpstr>Řecké obyvatelstvo </vt:lpstr>
      <vt:lpstr>Rozložení obyvatelstva - Athény</vt:lpstr>
      <vt:lpstr>Řecká ortodoxní církev</vt:lpstr>
      <vt:lpstr>Ελληνικά- řečtina: jazyk bez příbuzných…</vt:lpstr>
      <vt:lpstr>Otázka historické kontinuity </vt:lpstr>
      <vt:lpstr>Založení novořeckého státu…</vt:lpstr>
      <vt:lpstr>Řecko v první polovině 20. století </vt:lpstr>
      <vt:lpstr>40. léta: dvě války, trojí okupace, odboj a dvě občanské války </vt:lpstr>
      <vt:lpstr>Následky občanské války</vt:lpstr>
      <vt:lpstr>Řecko po válce: pod diktátem generálů a diktátorů  </vt:lpstr>
      <vt:lpstr>Řecko od r. 1974 do r. 2009</vt:lpstr>
      <vt:lpstr>Od „řeckého zázraku“ do dluhové kletby</vt:lpstr>
      <vt:lpstr>Řecko pod novým politickým vedením</vt:lpstr>
      <vt:lpstr>Děkuji Vám za pozornost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ZLÁMALOVÁ: Drzý jako Řek 3. února 2010  7:20   ZLÁMALOVÁ: Drzý jako Řek 3. února 2010  7:20</dc:title>
  <dc:creator>Your User Name</dc:creator>
  <cp:lastModifiedBy>Tsivos, Konstantinos</cp:lastModifiedBy>
  <cp:revision>94</cp:revision>
  <dcterms:created xsi:type="dcterms:W3CDTF">2011-03-05T16:59:40Z</dcterms:created>
  <dcterms:modified xsi:type="dcterms:W3CDTF">2022-09-20T17:10:42Z</dcterms:modified>
</cp:coreProperties>
</file>