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306" r:id="rId3"/>
    <p:sldId id="293" r:id="rId4"/>
    <p:sldId id="285" r:id="rId5"/>
    <p:sldId id="319" r:id="rId6"/>
    <p:sldId id="280" r:id="rId7"/>
    <p:sldId id="274" r:id="rId8"/>
    <p:sldId id="281" r:id="rId9"/>
    <p:sldId id="333" r:id="rId10"/>
    <p:sldId id="308" r:id="rId11"/>
    <p:sldId id="307" r:id="rId12"/>
    <p:sldId id="286" r:id="rId13"/>
    <p:sldId id="314" r:id="rId14"/>
    <p:sldId id="315" r:id="rId15"/>
    <p:sldId id="316" r:id="rId16"/>
    <p:sldId id="317" r:id="rId17"/>
    <p:sldId id="318" r:id="rId18"/>
    <p:sldId id="258" r:id="rId19"/>
    <p:sldId id="320" r:id="rId20"/>
    <p:sldId id="271" r:id="rId21"/>
    <p:sldId id="321" r:id="rId22"/>
    <p:sldId id="331" r:id="rId23"/>
    <p:sldId id="322" r:id="rId24"/>
    <p:sldId id="259" r:id="rId25"/>
    <p:sldId id="261" r:id="rId26"/>
    <p:sldId id="326" r:id="rId27"/>
    <p:sldId id="327" r:id="rId28"/>
    <p:sldId id="264" r:id="rId29"/>
    <p:sldId id="323" r:id="rId30"/>
    <p:sldId id="330" r:id="rId31"/>
    <p:sldId id="263" r:id="rId32"/>
    <p:sldId id="332" r:id="rId33"/>
    <p:sldId id="277" r:id="rId34"/>
    <p:sldId id="300" r:id="rId35"/>
    <p:sldId id="278" r:id="rId36"/>
    <p:sldId id="304" r:id="rId37"/>
    <p:sldId id="283" r:id="rId38"/>
    <p:sldId id="305" r:id="rId39"/>
    <p:sldId id="294" r:id="rId40"/>
    <p:sldId id="309" r:id="rId41"/>
    <p:sldId id="266" r:id="rId42"/>
    <p:sldId id="282" r:id="rId43"/>
    <p:sldId id="272" r:id="rId44"/>
    <p:sldId id="312" r:id="rId45"/>
    <p:sldId id="267" r:id="rId46"/>
    <p:sldId id="301"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651" autoAdjust="0"/>
    <p:restoredTop sz="94660"/>
  </p:normalViewPr>
  <p:slideViewPr>
    <p:cSldViewPr snapToGrid="0">
      <p:cViewPr varScale="1">
        <p:scale>
          <a:sx n="86" d="100"/>
          <a:sy n="86" d="100"/>
        </p:scale>
        <p:origin x="715"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bert Shaw" userId="6e602220b14e2db8" providerId="LiveId" clId="{6D64D0F5-CD6B-4597-B1A7-321C18936C74}"/>
    <pc:docChg chg="custSel modSld">
      <pc:chgData name="Robert Shaw" userId="6e602220b14e2db8" providerId="LiveId" clId="{6D64D0F5-CD6B-4597-B1A7-321C18936C74}" dt="2022-09-29T07:32:14.157" v="28" actId="1035"/>
      <pc:docMkLst>
        <pc:docMk/>
      </pc:docMkLst>
      <pc:sldChg chg="modSp mod">
        <pc:chgData name="Robert Shaw" userId="6e602220b14e2db8" providerId="LiveId" clId="{6D64D0F5-CD6B-4597-B1A7-321C18936C74}" dt="2022-09-29T07:32:14.157" v="28" actId="1035"/>
        <pc:sldMkLst>
          <pc:docMk/>
          <pc:sldMk cId="1231803227" sldId="283"/>
        </pc:sldMkLst>
        <pc:spChg chg="mod">
          <ac:chgData name="Robert Shaw" userId="6e602220b14e2db8" providerId="LiveId" clId="{6D64D0F5-CD6B-4597-B1A7-321C18936C74}" dt="2022-09-29T07:32:14.157" v="28" actId="1035"/>
          <ac:spMkLst>
            <pc:docMk/>
            <pc:sldMk cId="1231803227" sldId="283"/>
            <ac:spMk id="3" creationId="{FD387323-38CD-41AE-8154-18DAEAC0FA43}"/>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36B157-9115-4FDC-AE2F-E922CA704AB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9794BCA-57E6-4D55-9A5D-9F0D321338D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A2AB436-905B-49EC-A4D4-2A54B55ADB42}"/>
              </a:ext>
            </a:extLst>
          </p:cNvPr>
          <p:cNvSpPr>
            <a:spLocks noGrp="1"/>
          </p:cNvSpPr>
          <p:nvPr>
            <p:ph type="dt" sz="half" idx="10"/>
          </p:nvPr>
        </p:nvSpPr>
        <p:spPr/>
        <p:txBody>
          <a:bodyPr/>
          <a:lstStyle/>
          <a:p>
            <a:fld id="{D529A6FC-1B74-4C2E-9862-25855A01BB7D}" type="datetimeFigureOut">
              <a:rPr lang="en-GB" smtClean="0"/>
              <a:t>29/09/2022</a:t>
            </a:fld>
            <a:endParaRPr lang="en-GB"/>
          </a:p>
        </p:txBody>
      </p:sp>
      <p:sp>
        <p:nvSpPr>
          <p:cNvPr id="5" name="Footer Placeholder 4">
            <a:extLst>
              <a:ext uri="{FF2B5EF4-FFF2-40B4-BE49-F238E27FC236}">
                <a16:creationId xmlns:a16="http://schemas.microsoft.com/office/drawing/2014/main" id="{009F0C0E-4724-4FB0-B0F1-8753FCEFD60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7CB6573-3A84-436B-BB7F-39C921901684}"/>
              </a:ext>
            </a:extLst>
          </p:cNvPr>
          <p:cNvSpPr>
            <a:spLocks noGrp="1"/>
          </p:cNvSpPr>
          <p:nvPr>
            <p:ph type="sldNum" sz="quarter" idx="12"/>
          </p:nvPr>
        </p:nvSpPr>
        <p:spPr/>
        <p:txBody>
          <a:bodyPr/>
          <a:lstStyle/>
          <a:p>
            <a:fld id="{B790E513-A7F6-422D-8E2F-EA65CE3E0E50}" type="slidenum">
              <a:rPr lang="en-GB" smtClean="0"/>
              <a:t>‹#›</a:t>
            </a:fld>
            <a:endParaRPr lang="en-GB"/>
          </a:p>
        </p:txBody>
      </p:sp>
    </p:spTree>
    <p:extLst>
      <p:ext uri="{BB962C8B-B14F-4D97-AF65-F5344CB8AC3E}">
        <p14:creationId xmlns:p14="http://schemas.microsoft.com/office/powerpoint/2010/main" val="31996479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E2B3B-F7C4-49AF-9BAB-CEE53470F8A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A28B817-0CDC-4D2B-A641-64D5C107A26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A400DBD-9742-4FF1-BCC0-A999A19196F7}"/>
              </a:ext>
            </a:extLst>
          </p:cNvPr>
          <p:cNvSpPr>
            <a:spLocks noGrp="1"/>
          </p:cNvSpPr>
          <p:nvPr>
            <p:ph type="dt" sz="half" idx="10"/>
          </p:nvPr>
        </p:nvSpPr>
        <p:spPr/>
        <p:txBody>
          <a:bodyPr/>
          <a:lstStyle/>
          <a:p>
            <a:fld id="{D529A6FC-1B74-4C2E-9862-25855A01BB7D}" type="datetimeFigureOut">
              <a:rPr lang="en-GB" smtClean="0"/>
              <a:t>29/09/2022</a:t>
            </a:fld>
            <a:endParaRPr lang="en-GB"/>
          </a:p>
        </p:txBody>
      </p:sp>
      <p:sp>
        <p:nvSpPr>
          <p:cNvPr id="5" name="Footer Placeholder 4">
            <a:extLst>
              <a:ext uri="{FF2B5EF4-FFF2-40B4-BE49-F238E27FC236}">
                <a16:creationId xmlns:a16="http://schemas.microsoft.com/office/drawing/2014/main" id="{4262B9F9-4726-423B-9FBB-2CBAC6BCE0C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70E860A-0883-476A-B449-01D382B375D3}"/>
              </a:ext>
            </a:extLst>
          </p:cNvPr>
          <p:cNvSpPr>
            <a:spLocks noGrp="1"/>
          </p:cNvSpPr>
          <p:nvPr>
            <p:ph type="sldNum" sz="quarter" idx="12"/>
          </p:nvPr>
        </p:nvSpPr>
        <p:spPr/>
        <p:txBody>
          <a:bodyPr/>
          <a:lstStyle/>
          <a:p>
            <a:fld id="{B790E513-A7F6-422D-8E2F-EA65CE3E0E50}" type="slidenum">
              <a:rPr lang="en-GB" smtClean="0"/>
              <a:t>‹#›</a:t>
            </a:fld>
            <a:endParaRPr lang="en-GB"/>
          </a:p>
        </p:txBody>
      </p:sp>
    </p:spTree>
    <p:extLst>
      <p:ext uri="{BB962C8B-B14F-4D97-AF65-F5344CB8AC3E}">
        <p14:creationId xmlns:p14="http://schemas.microsoft.com/office/powerpoint/2010/main" val="32621449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9BF4687-F9C7-44A6-8945-C40F643A01E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BBA5BE4-60E8-48E6-AA21-CA52A7C307C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724FF7D-7253-40E4-A524-B67507C2959B}"/>
              </a:ext>
            </a:extLst>
          </p:cNvPr>
          <p:cNvSpPr>
            <a:spLocks noGrp="1"/>
          </p:cNvSpPr>
          <p:nvPr>
            <p:ph type="dt" sz="half" idx="10"/>
          </p:nvPr>
        </p:nvSpPr>
        <p:spPr/>
        <p:txBody>
          <a:bodyPr/>
          <a:lstStyle/>
          <a:p>
            <a:fld id="{D529A6FC-1B74-4C2E-9862-25855A01BB7D}" type="datetimeFigureOut">
              <a:rPr lang="en-GB" smtClean="0"/>
              <a:t>29/09/2022</a:t>
            </a:fld>
            <a:endParaRPr lang="en-GB"/>
          </a:p>
        </p:txBody>
      </p:sp>
      <p:sp>
        <p:nvSpPr>
          <p:cNvPr id="5" name="Footer Placeholder 4">
            <a:extLst>
              <a:ext uri="{FF2B5EF4-FFF2-40B4-BE49-F238E27FC236}">
                <a16:creationId xmlns:a16="http://schemas.microsoft.com/office/drawing/2014/main" id="{5F9C1FE6-9FFD-4DBF-818F-BF4B19156B1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7D98D03-BA33-4BDC-A261-45E1F5E50F6C}"/>
              </a:ext>
            </a:extLst>
          </p:cNvPr>
          <p:cNvSpPr>
            <a:spLocks noGrp="1"/>
          </p:cNvSpPr>
          <p:nvPr>
            <p:ph type="sldNum" sz="quarter" idx="12"/>
          </p:nvPr>
        </p:nvSpPr>
        <p:spPr/>
        <p:txBody>
          <a:bodyPr/>
          <a:lstStyle/>
          <a:p>
            <a:fld id="{B790E513-A7F6-422D-8E2F-EA65CE3E0E50}" type="slidenum">
              <a:rPr lang="en-GB" smtClean="0"/>
              <a:t>‹#›</a:t>
            </a:fld>
            <a:endParaRPr lang="en-GB"/>
          </a:p>
        </p:txBody>
      </p:sp>
    </p:spTree>
    <p:extLst>
      <p:ext uri="{BB962C8B-B14F-4D97-AF65-F5344CB8AC3E}">
        <p14:creationId xmlns:p14="http://schemas.microsoft.com/office/powerpoint/2010/main" val="3224028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A91C3-2088-4BF0-A590-BD21F36F64E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25FD28F-2050-4855-B5A9-B7714E80F2E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C282F73-C9BA-4FAD-8C0E-9B3FF18A2CFC}"/>
              </a:ext>
            </a:extLst>
          </p:cNvPr>
          <p:cNvSpPr>
            <a:spLocks noGrp="1"/>
          </p:cNvSpPr>
          <p:nvPr>
            <p:ph type="dt" sz="half" idx="10"/>
          </p:nvPr>
        </p:nvSpPr>
        <p:spPr/>
        <p:txBody>
          <a:bodyPr/>
          <a:lstStyle/>
          <a:p>
            <a:fld id="{D529A6FC-1B74-4C2E-9862-25855A01BB7D}" type="datetimeFigureOut">
              <a:rPr lang="en-GB" smtClean="0"/>
              <a:t>29/09/2022</a:t>
            </a:fld>
            <a:endParaRPr lang="en-GB"/>
          </a:p>
        </p:txBody>
      </p:sp>
      <p:sp>
        <p:nvSpPr>
          <p:cNvPr id="5" name="Footer Placeholder 4">
            <a:extLst>
              <a:ext uri="{FF2B5EF4-FFF2-40B4-BE49-F238E27FC236}">
                <a16:creationId xmlns:a16="http://schemas.microsoft.com/office/drawing/2014/main" id="{C56AD4EE-B60A-4907-8465-161F8AE9EDB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88BDB22-C1E1-4961-85F4-DA53BED79C96}"/>
              </a:ext>
            </a:extLst>
          </p:cNvPr>
          <p:cNvSpPr>
            <a:spLocks noGrp="1"/>
          </p:cNvSpPr>
          <p:nvPr>
            <p:ph type="sldNum" sz="quarter" idx="12"/>
          </p:nvPr>
        </p:nvSpPr>
        <p:spPr/>
        <p:txBody>
          <a:bodyPr/>
          <a:lstStyle/>
          <a:p>
            <a:fld id="{B790E513-A7F6-422D-8E2F-EA65CE3E0E50}" type="slidenum">
              <a:rPr lang="en-GB" smtClean="0"/>
              <a:t>‹#›</a:t>
            </a:fld>
            <a:endParaRPr lang="en-GB"/>
          </a:p>
        </p:txBody>
      </p:sp>
    </p:spTree>
    <p:extLst>
      <p:ext uri="{BB962C8B-B14F-4D97-AF65-F5344CB8AC3E}">
        <p14:creationId xmlns:p14="http://schemas.microsoft.com/office/powerpoint/2010/main" val="21966002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20EE2-1CE2-443D-952C-97A2B1B815F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ED22D57-32D5-4E03-BB55-53A34CBF261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440451-5BD9-4990-8802-B15D96852A77}"/>
              </a:ext>
            </a:extLst>
          </p:cNvPr>
          <p:cNvSpPr>
            <a:spLocks noGrp="1"/>
          </p:cNvSpPr>
          <p:nvPr>
            <p:ph type="dt" sz="half" idx="10"/>
          </p:nvPr>
        </p:nvSpPr>
        <p:spPr/>
        <p:txBody>
          <a:bodyPr/>
          <a:lstStyle/>
          <a:p>
            <a:fld id="{D529A6FC-1B74-4C2E-9862-25855A01BB7D}" type="datetimeFigureOut">
              <a:rPr lang="en-GB" smtClean="0"/>
              <a:t>29/09/2022</a:t>
            </a:fld>
            <a:endParaRPr lang="en-GB"/>
          </a:p>
        </p:txBody>
      </p:sp>
      <p:sp>
        <p:nvSpPr>
          <p:cNvPr id="5" name="Footer Placeholder 4">
            <a:extLst>
              <a:ext uri="{FF2B5EF4-FFF2-40B4-BE49-F238E27FC236}">
                <a16:creationId xmlns:a16="http://schemas.microsoft.com/office/drawing/2014/main" id="{2F14E033-56DF-4EEB-ACAD-32B7B1898B8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12EC74F-766F-4466-92DC-8F6DBC5814A1}"/>
              </a:ext>
            </a:extLst>
          </p:cNvPr>
          <p:cNvSpPr>
            <a:spLocks noGrp="1"/>
          </p:cNvSpPr>
          <p:nvPr>
            <p:ph type="sldNum" sz="quarter" idx="12"/>
          </p:nvPr>
        </p:nvSpPr>
        <p:spPr/>
        <p:txBody>
          <a:bodyPr/>
          <a:lstStyle/>
          <a:p>
            <a:fld id="{B790E513-A7F6-422D-8E2F-EA65CE3E0E50}" type="slidenum">
              <a:rPr lang="en-GB" smtClean="0"/>
              <a:t>‹#›</a:t>
            </a:fld>
            <a:endParaRPr lang="en-GB"/>
          </a:p>
        </p:txBody>
      </p:sp>
    </p:spTree>
    <p:extLst>
      <p:ext uri="{BB962C8B-B14F-4D97-AF65-F5344CB8AC3E}">
        <p14:creationId xmlns:p14="http://schemas.microsoft.com/office/powerpoint/2010/main" val="32819247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6830C-BBCE-4FCC-BA0F-88279DA8765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A5AB952-866A-42C1-93C0-A2F04FAA819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D70FF92-03AA-43EE-8F72-7E5A9213A8D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281D321-EAD8-4179-BFED-8A5F46D07687}"/>
              </a:ext>
            </a:extLst>
          </p:cNvPr>
          <p:cNvSpPr>
            <a:spLocks noGrp="1"/>
          </p:cNvSpPr>
          <p:nvPr>
            <p:ph type="dt" sz="half" idx="10"/>
          </p:nvPr>
        </p:nvSpPr>
        <p:spPr/>
        <p:txBody>
          <a:bodyPr/>
          <a:lstStyle/>
          <a:p>
            <a:fld id="{D529A6FC-1B74-4C2E-9862-25855A01BB7D}" type="datetimeFigureOut">
              <a:rPr lang="en-GB" smtClean="0"/>
              <a:t>29/09/2022</a:t>
            </a:fld>
            <a:endParaRPr lang="en-GB"/>
          </a:p>
        </p:txBody>
      </p:sp>
      <p:sp>
        <p:nvSpPr>
          <p:cNvPr id="6" name="Footer Placeholder 5">
            <a:extLst>
              <a:ext uri="{FF2B5EF4-FFF2-40B4-BE49-F238E27FC236}">
                <a16:creationId xmlns:a16="http://schemas.microsoft.com/office/drawing/2014/main" id="{12B08F39-18BD-4AEB-8458-F3232619EDD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1ED609E-FB40-4362-A78D-A54B608C05A2}"/>
              </a:ext>
            </a:extLst>
          </p:cNvPr>
          <p:cNvSpPr>
            <a:spLocks noGrp="1"/>
          </p:cNvSpPr>
          <p:nvPr>
            <p:ph type="sldNum" sz="quarter" idx="12"/>
          </p:nvPr>
        </p:nvSpPr>
        <p:spPr/>
        <p:txBody>
          <a:bodyPr/>
          <a:lstStyle/>
          <a:p>
            <a:fld id="{B790E513-A7F6-422D-8E2F-EA65CE3E0E50}" type="slidenum">
              <a:rPr lang="en-GB" smtClean="0"/>
              <a:t>‹#›</a:t>
            </a:fld>
            <a:endParaRPr lang="en-GB"/>
          </a:p>
        </p:txBody>
      </p:sp>
    </p:spTree>
    <p:extLst>
      <p:ext uri="{BB962C8B-B14F-4D97-AF65-F5344CB8AC3E}">
        <p14:creationId xmlns:p14="http://schemas.microsoft.com/office/powerpoint/2010/main" val="13245978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1B8F3-2FA3-4CFA-85DD-19C82D0346F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F890B19-C28B-4889-88D7-97B51DE8FDE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F32F783-CD56-45AB-8016-17615B7BE1D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6963472-9F14-4668-AA5F-F3A00B6CAF9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AE4F9B1-C909-40BC-BFB5-2A9A36950C8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CD1FBD6-0491-42E2-B74B-88261D179320}"/>
              </a:ext>
            </a:extLst>
          </p:cNvPr>
          <p:cNvSpPr>
            <a:spLocks noGrp="1"/>
          </p:cNvSpPr>
          <p:nvPr>
            <p:ph type="dt" sz="half" idx="10"/>
          </p:nvPr>
        </p:nvSpPr>
        <p:spPr/>
        <p:txBody>
          <a:bodyPr/>
          <a:lstStyle/>
          <a:p>
            <a:fld id="{D529A6FC-1B74-4C2E-9862-25855A01BB7D}" type="datetimeFigureOut">
              <a:rPr lang="en-GB" smtClean="0"/>
              <a:t>29/09/2022</a:t>
            </a:fld>
            <a:endParaRPr lang="en-GB"/>
          </a:p>
        </p:txBody>
      </p:sp>
      <p:sp>
        <p:nvSpPr>
          <p:cNvPr id="8" name="Footer Placeholder 7">
            <a:extLst>
              <a:ext uri="{FF2B5EF4-FFF2-40B4-BE49-F238E27FC236}">
                <a16:creationId xmlns:a16="http://schemas.microsoft.com/office/drawing/2014/main" id="{CF5BC04E-40BD-4C41-963A-5F3E23882F7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6FBC680-3B97-470D-9DD2-2BF666C979AA}"/>
              </a:ext>
            </a:extLst>
          </p:cNvPr>
          <p:cNvSpPr>
            <a:spLocks noGrp="1"/>
          </p:cNvSpPr>
          <p:nvPr>
            <p:ph type="sldNum" sz="quarter" idx="12"/>
          </p:nvPr>
        </p:nvSpPr>
        <p:spPr/>
        <p:txBody>
          <a:bodyPr/>
          <a:lstStyle/>
          <a:p>
            <a:fld id="{B790E513-A7F6-422D-8E2F-EA65CE3E0E50}" type="slidenum">
              <a:rPr lang="en-GB" smtClean="0"/>
              <a:t>‹#›</a:t>
            </a:fld>
            <a:endParaRPr lang="en-GB"/>
          </a:p>
        </p:txBody>
      </p:sp>
    </p:spTree>
    <p:extLst>
      <p:ext uri="{BB962C8B-B14F-4D97-AF65-F5344CB8AC3E}">
        <p14:creationId xmlns:p14="http://schemas.microsoft.com/office/powerpoint/2010/main" val="39621647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EBFB3-13CB-4D3D-A674-4DA85BAB3E2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C191375-8A91-49CA-9731-CEEB797E8EF9}"/>
              </a:ext>
            </a:extLst>
          </p:cNvPr>
          <p:cNvSpPr>
            <a:spLocks noGrp="1"/>
          </p:cNvSpPr>
          <p:nvPr>
            <p:ph type="dt" sz="half" idx="10"/>
          </p:nvPr>
        </p:nvSpPr>
        <p:spPr/>
        <p:txBody>
          <a:bodyPr/>
          <a:lstStyle/>
          <a:p>
            <a:fld id="{D529A6FC-1B74-4C2E-9862-25855A01BB7D}" type="datetimeFigureOut">
              <a:rPr lang="en-GB" smtClean="0"/>
              <a:t>29/09/2022</a:t>
            </a:fld>
            <a:endParaRPr lang="en-GB"/>
          </a:p>
        </p:txBody>
      </p:sp>
      <p:sp>
        <p:nvSpPr>
          <p:cNvPr id="4" name="Footer Placeholder 3">
            <a:extLst>
              <a:ext uri="{FF2B5EF4-FFF2-40B4-BE49-F238E27FC236}">
                <a16:creationId xmlns:a16="http://schemas.microsoft.com/office/drawing/2014/main" id="{0D4ED507-9220-44D5-9F50-01A7AAAD52F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600AF9D-42EC-429C-B70D-C1B692D09CCC}"/>
              </a:ext>
            </a:extLst>
          </p:cNvPr>
          <p:cNvSpPr>
            <a:spLocks noGrp="1"/>
          </p:cNvSpPr>
          <p:nvPr>
            <p:ph type="sldNum" sz="quarter" idx="12"/>
          </p:nvPr>
        </p:nvSpPr>
        <p:spPr/>
        <p:txBody>
          <a:bodyPr/>
          <a:lstStyle/>
          <a:p>
            <a:fld id="{B790E513-A7F6-422D-8E2F-EA65CE3E0E50}" type="slidenum">
              <a:rPr lang="en-GB" smtClean="0"/>
              <a:t>‹#›</a:t>
            </a:fld>
            <a:endParaRPr lang="en-GB"/>
          </a:p>
        </p:txBody>
      </p:sp>
    </p:spTree>
    <p:extLst>
      <p:ext uri="{BB962C8B-B14F-4D97-AF65-F5344CB8AC3E}">
        <p14:creationId xmlns:p14="http://schemas.microsoft.com/office/powerpoint/2010/main" val="13052279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ADEFBF9-D56C-4B1E-8B13-73F30D1FA769}"/>
              </a:ext>
            </a:extLst>
          </p:cNvPr>
          <p:cNvSpPr>
            <a:spLocks noGrp="1"/>
          </p:cNvSpPr>
          <p:nvPr>
            <p:ph type="dt" sz="half" idx="10"/>
          </p:nvPr>
        </p:nvSpPr>
        <p:spPr/>
        <p:txBody>
          <a:bodyPr/>
          <a:lstStyle/>
          <a:p>
            <a:fld id="{D529A6FC-1B74-4C2E-9862-25855A01BB7D}" type="datetimeFigureOut">
              <a:rPr lang="en-GB" smtClean="0"/>
              <a:t>29/09/2022</a:t>
            </a:fld>
            <a:endParaRPr lang="en-GB"/>
          </a:p>
        </p:txBody>
      </p:sp>
      <p:sp>
        <p:nvSpPr>
          <p:cNvPr id="3" name="Footer Placeholder 2">
            <a:extLst>
              <a:ext uri="{FF2B5EF4-FFF2-40B4-BE49-F238E27FC236}">
                <a16:creationId xmlns:a16="http://schemas.microsoft.com/office/drawing/2014/main" id="{0F217750-810F-4AC5-8AE7-EDE1B09DDF2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D2E0251-EEE2-4F66-A237-F84A7826466A}"/>
              </a:ext>
            </a:extLst>
          </p:cNvPr>
          <p:cNvSpPr>
            <a:spLocks noGrp="1"/>
          </p:cNvSpPr>
          <p:nvPr>
            <p:ph type="sldNum" sz="quarter" idx="12"/>
          </p:nvPr>
        </p:nvSpPr>
        <p:spPr/>
        <p:txBody>
          <a:bodyPr/>
          <a:lstStyle/>
          <a:p>
            <a:fld id="{B790E513-A7F6-422D-8E2F-EA65CE3E0E50}" type="slidenum">
              <a:rPr lang="en-GB" smtClean="0"/>
              <a:t>‹#›</a:t>
            </a:fld>
            <a:endParaRPr lang="en-GB"/>
          </a:p>
        </p:txBody>
      </p:sp>
    </p:spTree>
    <p:extLst>
      <p:ext uri="{BB962C8B-B14F-4D97-AF65-F5344CB8AC3E}">
        <p14:creationId xmlns:p14="http://schemas.microsoft.com/office/powerpoint/2010/main" val="20141635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547928-1AD2-4471-A694-6F916F69D2B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B1C38D9-437D-4693-834A-B191C140A98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7C94F4B-782A-47EA-841B-2BBF438813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41072CE-207F-4DB7-BDB1-57F34542E465}"/>
              </a:ext>
            </a:extLst>
          </p:cNvPr>
          <p:cNvSpPr>
            <a:spLocks noGrp="1"/>
          </p:cNvSpPr>
          <p:nvPr>
            <p:ph type="dt" sz="half" idx="10"/>
          </p:nvPr>
        </p:nvSpPr>
        <p:spPr/>
        <p:txBody>
          <a:bodyPr/>
          <a:lstStyle/>
          <a:p>
            <a:fld id="{D529A6FC-1B74-4C2E-9862-25855A01BB7D}" type="datetimeFigureOut">
              <a:rPr lang="en-GB" smtClean="0"/>
              <a:t>29/09/2022</a:t>
            </a:fld>
            <a:endParaRPr lang="en-GB"/>
          </a:p>
        </p:txBody>
      </p:sp>
      <p:sp>
        <p:nvSpPr>
          <p:cNvPr id="6" name="Footer Placeholder 5">
            <a:extLst>
              <a:ext uri="{FF2B5EF4-FFF2-40B4-BE49-F238E27FC236}">
                <a16:creationId xmlns:a16="http://schemas.microsoft.com/office/drawing/2014/main" id="{E6632782-ADF2-4ADF-80B6-481E7E53002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E3038D6-7EE2-4964-B6D2-7806B5AB021D}"/>
              </a:ext>
            </a:extLst>
          </p:cNvPr>
          <p:cNvSpPr>
            <a:spLocks noGrp="1"/>
          </p:cNvSpPr>
          <p:nvPr>
            <p:ph type="sldNum" sz="quarter" idx="12"/>
          </p:nvPr>
        </p:nvSpPr>
        <p:spPr/>
        <p:txBody>
          <a:bodyPr/>
          <a:lstStyle/>
          <a:p>
            <a:fld id="{B790E513-A7F6-422D-8E2F-EA65CE3E0E50}" type="slidenum">
              <a:rPr lang="en-GB" smtClean="0"/>
              <a:t>‹#›</a:t>
            </a:fld>
            <a:endParaRPr lang="en-GB"/>
          </a:p>
        </p:txBody>
      </p:sp>
    </p:spTree>
    <p:extLst>
      <p:ext uri="{BB962C8B-B14F-4D97-AF65-F5344CB8AC3E}">
        <p14:creationId xmlns:p14="http://schemas.microsoft.com/office/powerpoint/2010/main" val="24661842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FF0B4-8AC2-471C-9D12-D42EBBF5155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ED6E25B-F909-466B-9391-188A2B25058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DEA1B63-FDF8-470E-85DA-23191DB0FC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F3A91D6-E13D-4FC7-ACE0-06069F165596}"/>
              </a:ext>
            </a:extLst>
          </p:cNvPr>
          <p:cNvSpPr>
            <a:spLocks noGrp="1"/>
          </p:cNvSpPr>
          <p:nvPr>
            <p:ph type="dt" sz="half" idx="10"/>
          </p:nvPr>
        </p:nvSpPr>
        <p:spPr/>
        <p:txBody>
          <a:bodyPr/>
          <a:lstStyle/>
          <a:p>
            <a:fld id="{D529A6FC-1B74-4C2E-9862-25855A01BB7D}" type="datetimeFigureOut">
              <a:rPr lang="en-GB" smtClean="0"/>
              <a:t>29/09/2022</a:t>
            </a:fld>
            <a:endParaRPr lang="en-GB"/>
          </a:p>
        </p:txBody>
      </p:sp>
      <p:sp>
        <p:nvSpPr>
          <p:cNvPr id="6" name="Footer Placeholder 5">
            <a:extLst>
              <a:ext uri="{FF2B5EF4-FFF2-40B4-BE49-F238E27FC236}">
                <a16:creationId xmlns:a16="http://schemas.microsoft.com/office/drawing/2014/main" id="{B9075F2A-410C-4A59-8F7F-1A557AC0A1C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CECB6E3-8A9D-4665-A985-FE92D669CC83}"/>
              </a:ext>
            </a:extLst>
          </p:cNvPr>
          <p:cNvSpPr>
            <a:spLocks noGrp="1"/>
          </p:cNvSpPr>
          <p:nvPr>
            <p:ph type="sldNum" sz="quarter" idx="12"/>
          </p:nvPr>
        </p:nvSpPr>
        <p:spPr/>
        <p:txBody>
          <a:bodyPr/>
          <a:lstStyle/>
          <a:p>
            <a:fld id="{B790E513-A7F6-422D-8E2F-EA65CE3E0E50}" type="slidenum">
              <a:rPr lang="en-GB" smtClean="0"/>
              <a:t>‹#›</a:t>
            </a:fld>
            <a:endParaRPr lang="en-GB"/>
          </a:p>
        </p:txBody>
      </p:sp>
    </p:spTree>
    <p:extLst>
      <p:ext uri="{BB962C8B-B14F-4D97-AF65-F5344CB8AC3E}">
        <p14:creationId xmlns:p14="http://schemas.microsoft.com/office/powerpoint/2010/main" val="3485893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341157D-7A86-4DD1-95FE-D9EE841BD5E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8137977-C3FB-4D94-B5C1-7D6F559434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89AE6B8-D485-467F-9739-378C290FE4F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29A6FC-1B74-4C2E-9862-25855A01BB7D}" type="datetimeFigureOut">
              <a:rPr lang="en-GB" smtClean="0"/>
              <a:t>29/09/2022</a:t>
            </a:fld>
            <a:endParaRPr lang="en-GB"/>
          </a:p>
        </p:txBody>
      </p:sp>
      <p:sp>
        <p:nvSpPr>
          <p:cNvPr id="5" name="Footer Placeholder 4">
            <a:extLst>
              <a:ext uri="{FF2B5EF4-FFF2-40B4-BE49-F238E27FC236}">
                <a16:creationId xmlns:a16="http://schemas.microsoft.com/office/drawing/2014/main" id="{CC105342-B433-48EB-A058-2444D9CDB1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17E7951-1A7C-4229-8D10-64442C86235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90E513-A7F6-422D-8E2F-EA65CE3E0E50}" type="slidenum">
              <a:rPr lang="en-GB" smtClean="0"/>
              <a:t>‹#›</a:t>
            </a:fld>
            <a:endParaRPr lang="en-GB"/>
          </a:p>
        </p:txBody>
      </p:sp>
    </p:spTree>
    <p:extLst>
      <p:ext uri="{BB962C8B-B14F-4D97-AF65-F5344CB8AC3E}">
        <p14:creationId xmlns:p14="http://schemas.microsoft.com/office/powerpoint/2010/main" val="7373497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s://sourcebooks.fordham.edu/basis/bede-book1.asp"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s://sourcebooks.fordham.edu/basis/willibald-boniface.asp"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s://www.dmgh.de/mgh_ss_rer_merov_4/index.htm#page/746/mode/1up"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s://www.jstor.org/stable/10.1163/j.ctt1w76w6c.18" TargetMode="External"/><Relationship Id="rId2" Type="http://schemas.openxmlformats.org/officeDocument/2006/relationships/hyperlink" Target="https://researchrepository.ucd.ie/bitstream/10197/8299/1/Exiles_from_the_edge_The_Irish_contexts.pdf"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F304A-C89D-452D-9C91-DAD6343D7B02}"/>
              </a:ext>
            </a:extLst>
          </p:cNvPr>
          <p:cNvSpPr>
            <a:spLocks noGrp="1"/>
          </p:cNvSpPr>
          <p:nvPr>
            <p:ph type="ctrTitle"/>
          </p:nvPr>
        </p:nvSpPr>
        <p:spPr>
          <a:xfrm>
            <a:off x="6782137" y="1704512"/>
            <a:ext cx="5131695" cy="4007248"/>
          </a:xfrm>
        </p:spPr>
        <p:txBody>
          <a:bodyPr anchor="b">
            <a:normAutofit fontScale="90000"/>
          </a:bodyPr>
          <a:lstStyle/>
          <a:p>
            <a:pPr algn="l"/>
            <a:r>
              <a:rPr lang="en-GB" sz="2000" dirty="0"/>
              <a:t> </a:t>
            </a:r>
            <a:br>
              <a:rPr lang="en-GB" sz="2000" dirty="0"/>
            </a:br>
            <a:br>
              <a:rPr lang="en-GB" sz="2000" dirty="0"/>
            </a:br>
            <a:br>
              <a:rPr lang="en-GB" sz="2000" dirty="0"/>
            </a:br>
            <a:br>
              <a:rPr lang="en-GB" sz="4700" b="1" dirty="0"/>
            </a:br>
            <a:br>
              <a:rPr lang="en-GB" sz="4700" b="1" dirty="0"/>
            </a:br>
            <a:br>
              <a:rPr lang="en-GB" sz="4700" b="1" dirty="0"/>
            </a:br>
            <a:br>
              <a:rPr lang="en-GB" sz="4700" b="1" dirty="0"/>
            </a:br>
            <a:r>
              <a:rPr lang="en-GB" sz="4700" b="1" dirty="0"/>
              <a:t>From Missionaries to </a:t>
            </a:r>
            <a:br>
              <a:rPr lang="en-GB" sz="4700" b="1" dirty="0"/>
            </a:br>
            <a:r>
              <a:rPr lang="en-GB" sz="4700" b="1" dirty="0"/>
              <a:t>Powerholders: spreading the faith and perfecting Christian community (c. 500-900 </a:t>
            </a:r>
            <a:br>
              <a:rPr lang="en-GB" sz="4700" b="1" dirty="0"/>
            </a:br>
            <a:r>
              <a:rPr lang="en-GB" sz="4700" b="1" dirty="0"/>
              <a:t>AD) </a:t>
            </a:r>
            <a:br>
              <a:rPr lang="en-GB" sz="2000" b="1" dirty="0"/>
            </a:br>
            <a:br>
              <a:rPr lang="en-GB" sz="2000" b="1" dirty="0"/>
            </a:br>
            <a:endParaRPr lang="en-GB" sz="2000" b="1" dirty="0"/>
          </a:p>
        </p:txBody>
      </p:sp>
      <p:sp>
        <p:nvSpPr>
          <p:cNvPr id="9" name="Freeform: Shape 8">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A45010AB-E5B1-4E01-AA55-652692F0486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20040" y="10"/>
            <a:ext cx="5384094" cy="6857990"/>
          </a:xfrm>
          <a:custGeom>
            <a:avLst/>
            <a:gdLst/>
            <a:ahLst/>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Tree>
    <p:extLst>
      <p:ext uri="{BB962C8B-B14F-4D97-AF65-F5344CB8AC3E}">
        <p14:creationId xmlns:p14="http://schemas.microsoft.com/office/powerpoint/2010/main" val="2909041681"/>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41F40-28B0-43D6-BE4D-6D5C0704D87A}"/>
              </a:ext>
            </a:extLst>
          </p:cNvPr>
          <p:cNvSpPr>
            <a:spLocks noGrp="1"/>
          </p:cNvSpPr>
          <p:nvPr>
            <p:ph type="title"/>
          </p:nvPr>
        </p:nvSpPr>
        <p:spPr>
          <a:xfrm>
            <a:off x="4965430" y="629268"/>
            <a:ext cx="6586491" cy="1286160"/>
          </a:xfrm>
        </p:spPr>
        <p:txBody>
          <a:bodyPr anchor="b">
            <a:normAutofit/>
          </a:bodyPr>
          <a:lstStyle/>
          <a:p>
            <a:r>
              <a:rPr lang="en-GB" b="1" dirty="0"/>
              <a:t>Irish Monasticism</a:t>
            </a:r>
          </a:p>
        </p:txBody>
      </p:sp>
      <p:sp>
        <p:nvSpPr>
          <p:cNvPr id="3" name="Content Placeholder 2">
            <a:extLst>
              <a:ext uri="{FF2B5EF4-FFF2-40B4-BE49-F238E27FC236}">
                <a16:creationId xmlns:a16="http://schemas.microsoft.com/office/drawing/2014/main" id="{1A2B9A5D-7375-4574-86F9-CE2114127510}"/>
              </a:ext>
            </a:extLst>
          </p:cNvPr>
          <p:cNvSpPr>
            <a:spLocks noGrp="1"/>
          </p:cNvSpPr>
          <p:nvPr>
            <p:ph idx="1"/>
          </p:nvPr>
        </p:nvSpPr>
        <p:spPr>
          <a:xfrm>
            <a:off x="4965431" y="2247904"/>
            <a:ext cx="7117078" cy="4486268"/>
          </a:xfrm>
        </p:spPr>
        <p:txBody>
          <a:bodyPr>
            <a:normAutofit/>
          </a:bodyPr>
          <a:lstStyle/>
          <a:p>
            <a:pPr marL="0" indent="0">
              <a:buNone/>
            </a:pPr>
            <a:r>
              <a:rPr lang="en-GB" sz="1700" dirty="0"/>
              <a:t>In Ireland, the rise of Christianity is closely intertwined with the spread of monasticism</a:t>
            </a:r>
          </a:p>
          <a:p>
            <a:r>
              <a:rPr lang="en-GB" sz="1700" b="1" dirty="0"/>
              <a:t>Saint Patrick </a:t>
            </a:r>
            <a:r>
              <a:rPr lang="en-GB" sz="1700" dirty="0"/>
              <a:t>(5</a:t>
            </a:r>
            <a:r>
              <a:rPr lang="en-GB" sz="1700" baseline="30000" dirty="0"/>
              <a:t>th</a:t>
            </a:r>
            <a:r>
              <a:rPr lang="en-GB" sz="1700" dirty="0"/>
              <a:t> century AD) – a </a:t>
            </a:r>
            <a:r>
              <a:rPr lang="en-GB" sz="1700" dirty="0" err="1"/>
              <a:t>Celto</a:t>
            </a:r>
            <a:r>
              <a:rPr lang="en-GB" sz="1700" dirty="0"/>
              <a:t>-Roman Briton and somewhat mythic figure; said to have visited </a:t>
            </a:r>
            <a:r>
              <a:rPr lang="en-GB" sz="1700" dirty="0" err="1"/>
              <a:t>Marmoutier</a:t>
            </a:r>
            <a:r>
              <a:rPr lang="en-GB" sz="1700" dirty="0"/>
              <a:t> (the community of Saint Martin of Tours) and </a:t>
            </a:r>
            <a:r>
              <a:rPr lang="en-GB" sz="1700" dirty="0" err="1"/>
              <a:t>Lerins</a:t>
            </a:r>
            <a:r>
              <a:rPr lang="en-GB" sz="1700" dirty="0"/>
              <a:t> (monastery of Honoratus of Arles) before bringing Christianity to Ireland</a:t>
            </a:r>
          </a:p>
          <a:p>
            <a:pPr marL="0" indent="0">
              <a:buNone/>
            </a:pPr>
            <a:r>
              <a:rPr lang="en-GB" sz="1700" dirty="0"/>
              <a:t>Christian converts found monasteries from c. 500 for both men and women. Celebrated monastic leaders begin to appear</a:t>
            </a:r>
          </a:p>
          <a:p>
            <a:r>
              <a:rPr lang="en-GB" sz="1700" b="1" dirty="0"/>
              <a:t>Saint Brigid of Kildare </a:t>
            </a:r>
            <a:r>
              <a:rPr lang="en-GB" sz="1700" dirty="0"/>
              <a:t>(late 5</a:t>
            </a:r>
            <a:r>
              <a:rPr lang="en-GB" sz="1700" baseline="30000" dirty="0"/>
              <a:t>th</a:t>
            </a:r>
            <a:r>
              <a:rPr lang="en-GB" sz="1700" dirty="0"/>
              <a:t> to early 6</a:t>
            </a:r>
            <a:r>
              <a:rPr lang="en-GB" sz="1700" baseline="30000" dirty="0"/>
              <a:t>th</a:t>
            </a:r>
            <a:r>
              <a:rPr lang="en-GB" sz="1700" dirty="0"/>
              <a:t> centuries) – said to have founded a monastery in Kildare, with two </a:t>
            </a:r>
            <a:r>
              <a:rPr lang="en-GB" sz="1700" dirty="0" err="1"/>
              <a:t>communties</a:t>
            </a:r>
            <a:r>
              <a:rPr lang="en-GB" sz="1700" dirty="0"/>
              <a:t> (one for women, one for men). Some debate as to whether she was a real person.</a:t>
            </a:r>
            <a:endParaRPr lang="en-GB" sz="1700" b="1" dirty="0"/>
          </a:p>
          <a:p>
            <a:r>
              <a:rPr lang="en-GB" sz="1700" b="1" dirty="0"/>
              <a:t>Saint Finian of </a:t>
            </a:r>
            <a:r>
              <a:rPr lang="en-GB" sz="1700" b="1" dirty="0" err="1"/>
              <a:t>Movilla</a:t>
            </a:r>
            <a:r>
              <a:rPr lang="en-GB" sz="1700" b="1" dirty="0"/>
              <a:t> </a:t>
            </a:r>
            <a:r>
              <a:rPr lang="en-GB" sz="1700" dirty="0"/>
              <a:t>(d. c. 589)</a:t>
            </a:r>
            <a:r>
              <a:rPr lang="en-GB" sz="1700" b="1" dirty="0"/>
              <a:t> </a:t>
            </a:r>
            <a:r>
              <a:rPr lang="en-GB" sz="1700" dirty="0"/>
              <a:t>– from the ruling clan of Ulaid; founds the monastery of </a:t>
            </a:r>
            <a:r>
              <a:rPr lang="en-GB" sz="1700" dirty="0" err="1"/>
              <a:t>Movilla</a:t>
            </a:r>
            <a:r>
              <a:rPr lang="en-GB" sz="1700" dirty="0"/>
              <a:t> after spending seven years in Rome</a:t>
            </a:r>
          </a:p>
          <a:p>
            <a:r>
              <a:rPr lang="en-GB" sz="1700" b="1" dirty="0"/>
              <a:t>Saint Columba (</a:t>
            </a:r>
            <a:r>
              <a:rPr lang="en-GB" sz="1700" dirty="0" err="1"/>
              <a:t>a.k.a</a:t>
            </a:r>
            <a:r>
              <a:rPr lang="en-GB" sz="1700" dirty="0"/>
              <a:t> Colum </a:t>
            </a:r>
            <a:r>
              <a:rPr lang="en-GB" sz="1700" dirty="0" err="1"/>
              <a:t>Cille</a:t>
            </a:r>
            <a:r>
              <a:rPr lang="en-GB" sz="1700" dirty="0"/>
              <a:t>, d. 597) – from an Irish noble family, mentored by Saint Finian. Establishes the monastery of Iona, in the Outer Hebrides Islands</a:t>
            </a:r>
          </a:p>
        </p:txBody>
      </p:sp>
      <p:pic>
        <p:nvPicPr>
          <p:cNvPr id="5" name="Picture 4" descr="A close up of a map&#10;&#10;Description automatically generated">
            <a:extLst>
              <a:ext uri="{FF2B5EF4-FFF2-40B4-BE49-F238E27FC236}">
                <a16:creationId xmlns:a16="http://schemas.microsoft.com/office/drawing/2014/main" id="{242F43D9-B7D9-487D-8655-9CB5191415EF}"/>
              </a:ext>
            </a:extLst>
          </p:cNvPr>
          <p:cNvPicPr>
            <a:picLocks noChangeAspect="1"/>
          </p:cNvPicPr>
          <p:nvPr/>
        </p:nvPicPr>
        <p:blipFill rotWithShape="1">
          <a:blip r:embed="rId2">
            <a:extLst>
              <a:ext uri="{28A0092B-C50C-407E-A947-70E740481C1C}">
                <a14:useLocalDpi xmlns:a14="http://schemas.microsoft.com/office/drawing/2010/main" val="0"/>
              </a:ext>
            </a:extLst>
          </a:blip>
          <a:srcRect l="-958" t="-1" r="443" b="4808"/>
          <a:stretch/>
        </p:blipFill>
        <p:spPr>
          <a:xfrm>
            <a:off x="17944" y="449716"/>
            <a:ext cx="4947486" cy="6209293"/>
          </a:xfrm>
          <a:prstGeom prst="rect">
            <a:avLst/>
          </a:prstGeom>
          <a:effectLst/>
        </p:spPr>
      </p:pic>
    </p:spTree>
    <p:extLst>
      <p:ext uri="{BB962C8B-B14F-4D97-AF65-F5344CB8AC3E}">
        <p14:creationId xmlns:p14="http://schemas.microsoft.com/office/powerpoint/2010/main" val="12710562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41F40-28B0-43D6-BE4D-6D5C0704D87A}"/>
              </a:ext>
            </a:extLst>
          </p:cNvPr>
          <p:cNvSpPr>
            <a:spLocks noGrp="1"/>
          </p:cNvSpPr>
          <p:nvPr>
            <p:ph type="title"/>
          </p:nvPr>
        </p:nvSpPr>
        <p:spPr>
          <a:xfrm>
            <a:off x="4965430" y="629268"/>
            <a:ext cx="6586491" cy="1286160"/>
          </a:xfrm>
        </p:spPr>
        <p:txBody>
          <a:bodyPr anchor="b">
            <a:normAutofit/>
          </a:bodyPr>
          <a:lstStyle/>
          <a:p>
            <a:r>
              <a:rPr lang="en-GB" b="1" dirty="0"/>
              <a:t>Irish Monasticism</a:t>
            </a:r>
          </a:p>
        </p:txBody>
      </p:sp>
      <p:sp>
        <p:nvSpPr>
          <p:cNvPr id="3" name="Content Placeholder 2">
            <a:extLst>
              <a:ext uri="{FF2B5EF4-FFF2-40B4-BE49-F238E27FC236}">
                <a16:creationId xmlns:a16="http://schemas.microsoft.com/office/drawing/2014/main" id="{1A2B9A5D-7375-4574-86F9-CE2114127510}"/>
              </a:ext>
            </a:extLst>
          </p:cNvPr>
          <p:cNvSpPr>
            <a:spLocks noGrp="1"/>
          </p:cNvSpPr>
          <p:nvPr>
            <p:ph idx="1"/>
          </p:nvPr>
        </p:nvSpPr>
        <p:spPr>
          <a:xfrm>
            <a:off x="4965431" y="2247904"/>
            <a:ext cx="7117078" cy="4486268"/>
          </a:xfrm>
        </p:spPr>
        <p:txBody>
          <a:bodyPr>
            <a:normAutofit/>
          </a:bodyPr>
          <a:lstStyle/>
          <a:p>
            <a:pPr marL="0" indent="0">
              <a:buNone/>
            </a:pPr>
            <a:r>
              <a:rPr lang="en-GB" sz="2400" b="1" dirty="0"/>
              <a:t>Some key points: </a:t>
            </a:r>
          </a:p>
          <a:p>
            <a:r>
              <a:rPr lang="en-GB" sz="2400" dirty="0"/>
              <a:t>Irish monasticism is particularly </a:t>
            </a:r>
            <a:r>
              <a:rPr lang="en-GB" sz="2400" b="1" dirty="0"/>
              <a:t>closely tied to local, rural powerholders</a:t>
            </a:r>
            <a:r>
              <a:rPr lang="en-GB" sz="2400" dirty="0"/>
              <a:t> from the very start. </a:t>
            </a:r>
          </a:p>
          <a:p>
            <a:r>
              <a:rPr lang="en-GB" sz="2400" dirty="0"/>
              <a:t>The </a:t>
            </a:r>
            <a:r>
              <a:rPr lang="en-GB" sz="2400" b="1" dirty="0"/>
              <a:t>abbot is often a member of a leading family </a:t>
            </a:r>
            <a:r>
              <a:rPr lang="en-GB" sz="2400" dirty="0"/>
              <a:t>that supports the monastery. </a:t>
            </a:r>
          </a:p>
          <a:p>
            <a:r>
              <a:rPr lang="en-GB" sz="2400" dirty="0"/>
              <a:t>In Ireland, </a:t>
            </a:r>
            <a:r>
              <a:rPr lang="en-GB" sz="2400" b="1" dirty="0"/>
              <a:t>monasteries (rather than existing towns) become the seats of bishops</a:t>
            </a:r>
            <a:r>
              <a:rPr lang="en-GB" sz="2400" dirty="0"/>
              <a:t>. </a:t>
            </a:r>
          </a:p>
          <a:p>
            <a:r>
              <a:rPr lang="en-GB" sz="2400" dirty="0"/>
              <a:t>Such </a:t>
            </a:r>
            <a:r>
              <a:rPr lang="en-GB" sz="2400" b="1" dirty="0"/>
              <a:t>bishops are often chosen by the abbot </a:t>
            </a:r>
            <a:r>
              <a:rPr lang="en-GB" sz="2400" dirty="0"/>
              <a:t>from among the monks. </a:t>
            </a:r>
          </a:p>
        </p:txBody>
      </p:sp>
      <p:pic>
        <p:nvPicPr>
          <p:cNvPr id="5" name="Picture 4" descr="A close up of a map&#10;&#10;Description automatically generated">
            <a:extLst>
              <a:ext uri="{FF2B5EF4-FFF2-40B4-BE49-F238E27FC236}">
                <a16:creationId xmlns:a16="http://schemas.microsoft.com/office/drawing/2014/main" id="{242F43D9-B7D9-487D-8655-9CB5191415EF}"/>
              </a:ext>
            </a:extLst>
          </p:cNvPr>
          <p:cNvPicPr>
            <a:picLocks noChangeAspect="1"/>
          </p:cNvPicPr>
          <p:nvPr/>
        </p:nvPicPr>
        <p:blipFill rotWithShape="1">
          <a:blip r:embed="rId2">
            <a:extLst>
              <a:ext uri="{28A0092B-C50C-407E-A947-70E740481C1C}">
                <a14:useLocalDpi xmlns:a14="http://schemas.microsoft.com/office/drawing/2010/main" val="0"/>
              </a:ext>
            </a:extLst>
          </a:blip>
          <a:srcRect l="-958" t="-1" r="443" b="4808"/>
          <a:stretch/>
        </p:blipFill>
        <p:spPr>
          <a:xfrm>
            <a:off x="17944" y="449716"/>
            <a:ext cx="4947486" cy="6209293"/>
          </a:xfrm>
          <a:prstGeom prst="rect">
            <a:avLst/>
          </a:prstGeom>
          <a:effectLst/>
        </p:spPr>
      </p:pic>
    </p:spTree>
    <p:extLst>
      <p:ext uri="{BB962C8B-B14F-4D97-AF65-F5344CB8AC3E}">
        <p14:creationId xmlns:p14="http://schemas.microsoft.com/office/powerpoint/2010/main" val="5608323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D46F3-A4E2-4A6A-8AFD-448E82F92C82}"/>
              </a:ext>
            </a:extLst>
          </p:cNvPr>
          <p:cNvSpPr>
            <a:spLocks noGrp="1"/>
          </p:cNvSpPr>
          <p:nvPr>
            <p:ph type="title"/>
          </p:nvPr>
        </p:nvSpPr>
        <p:spPr>
          <a:xfrm>
            <a:off x="655320" y="365125"/>
            <a:ext cx="5120114" cy="1692794"/>
          </a:xfrm>
        </p:spPr>
        <p:txBody>
          <a:bodyPr>
            <a:normAutofit/>
          </a:bodyPr>
          <a:lstStyle/>
          <a:p>
            <a:r>
              <a:rPr lang="en-GB" b="1" dirty="0"/>
              <a:t>Monastic Missionaries</a:t>
            </a:r>
          </a:p>
        </p:txBody>
      </p:sp>
      <p:cxnSp>
        <p:nvCxnSpPr>
          <p:cNvPr id="9" name="Straight Arrow Connector 10">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6" name="Content Placeholder 2">
            <a:extLst>
              <a:ext uri="{FF2B5EF4-FFF2-40B4-BE49-F238E27FC236}">
                <a16:creationId xmlns:a16="http://schemas.microsoft.com/office/drawing/2014/main" id="{94783547-D01D-426B-8864-00558B39C367}"/>
              </a:ext>
            </a:extLst>
          </p:cNvPr>
          <p:cNvSpPr>
            <a:spLocks noGrp="1"/>
          </p:cNvSpPr>
          <p:nvPr>
            <p:ph idx="1"/>
          </p:nvPr>
        </p:nvSpPr>
        <p:spPr>
          <a:xfrm>
            <a:off x="655321" y="2575033"/>
            <a:ext cx="5120113" cy="4103077"/>
          </a:xfrm>
        </p:spPr>
        <p:txBody>
          <a:bodyPr>
            <a:normAutofit/>
          </a:bodyPr>
          <a:lstStyle/>
          <a:p>
            <a:r>
              <a:rPr lang="en-GB" sz="1800" dirty="0"/>
              <a:t>Monasticism does not just effect Christianisation through slow diffusion</a:t>
            </a:r>
          </a:p>
          <a:p>
            <a:r>
              <a:rPr lang="en-GB" sz="1800" dirty="0"/>
              <a:t>Some </a:t>
            </a:r>
            <a:r>
              <a:rPr lang="en-GB" sz="1800" b="1" dirty="0"/>
              <a:t>monks become key proselytisers</a:t>
            </a:r>
            <a:r>
              <a:rPr lang="en-GB" sz="1800" dirty="0"/>
              <a:t>, despite their apparent commitment to the metaphorical “desert” (i.e. being outside of society). </a:t>
            </a:r>
          </a:p>
          <a:p>
            <a:r>
              <a:rPr lang="en-GB" sz="1800" b="1" dirty="0"/>
              <a:t>Some taken out of monasteries by Church or lay authorities</a:t>
            </a:r>
            <a:r>
              <a:rPr lang="en-GB" sz="1800" dirty="0"/>
              <a:t> to take up such roles due to their virtues.</a:t>
            </a:r>
          </a:p>
          <a:p>
            <a:r>
              <a:rPr lang="en-GB" sz="1800" dirty="0"/>
              <a:t>But </a:t>
            </a:r>
            <a:r>
              <a:rPr lang="en-GB" sz="1800" b="1" dirty="0"/>
              <a:t>some monks actively chose the missionary path for themselves:</a:t>
            </a:r>
            <a:r>
              <a:rPr lang="en-GB" sz="1800" dirty="0"/>
              <a:t> this is a particularly common choice for those from the Irish monastic tradition</a:t>
            </a:r>
          </a:p>
          <a:p>
            <a:endParaRPr lang="en-GB" sz="1600" dirty="0"/>
          </a:p>
          <a:p>
            <a:endParaRPr lang="en-GB" sz="1300" dirty="0"/>
          </a:p>
          <a:p>
            <a:endParaRPr lang="en-GB" sz="1300" dirty="0"/>
          </a:p>
          <a:p>
            <a:endParaRPr lang="en-GB" sz="1300" dirty="0"/>
          </a:p>
          <a:p>
            <a:endParaRPr lang="en-GB" sz="1300" dirty="0"/>
          </a:p>
          <a:p>
            <a:endParaRPr lang="en-GB" sz="1300" dirty="0"/>
          </a:p>
          <a:p>
            <a:endParaRPr lang="en-GB" sz="1300" dirty="0"/>
          </a:p>
        </p:txBody>
      </p:sp>
      <p:pic>
        <p:nvPicPr>
          <p:cNvPr id="4" name="Picture 3">
            <a:extLst>
              <a:ext uri="{FF2B5EF4-FFF2-40B4-BE49-F238E27FC236}">
                <a16:creationId xmlns:a16="http://schemas.microsoft.com/office/drawing/2014/main" id="{5A8E6AF0-6476-4AFC-872E-A6A0E27D95B6}"/>
              </a:ext>
            </a:extLst>
          </p:cNvPr>
          <p:cNvPicPr>
            <a:picLocks noChangeAspect="1"/>
          </p:cNvPicPr>
          <p:nvPr/>
        </p:nvPicPr>
        <p:blipFill rotWithShape="1">
          <a:blip r:embed="rId2">
            <a:extLst>
              <a:ext uri="{28A0092B-C50C-407E-A947-70E740481C1C}">
                <a14:useLocalDpi xmlns:a14="http://schemas.microsoft.com/office/drawing/2010/main" val="0"/>
              </a:ext>
            </a:extLst>
          </a:blip>
          <a:srcRect r="24743" b="-2"/>
          <a:stretch/>
        </p:blipFill>
        <p:spPr>
          <a:xfrm>
            <a:off x="5878849" y="10"/>
            <a:ext cx="6313150" cy="6857987"/>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6459383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D46F3-A4E2-4A6A-8AFD-448E82F92C82}"/>
              </a:ext>
            </a:extLst>
          </p:cNvPr>
          <p:cNvSpPr>
            <a:spLocks noGrp="1"/>
          </p:cNvSpPr>
          <p:nvPr>
            <p:ph type="title"/>
          </p:nvPr>
        </p:nvSpPr>
        <p:spPr>
          <a:xfrm>
            <a:off x="4965430" y="629268"/>
            <a:ext cx="6586491" cy="764526"/>
          </a:xfrm>
        </p:spPr>
        <p:txBody>
          <a:bodyPr anchor="b">
            <a:normAutofit/>
          </a:bodyPr>
          <a:lstStyle/>
          <a:p>
            <a:r>
              <a:rPr lang="en-GB" b="1" dirty="0"/>
              <a:t>Monastic Missionaries</a:t>
            </a:r>
          </a:p>
        </p:txBody>
      </p:sp>
      <p:sp>
        <p:nvSpPr>
          <p:cNvPr id="6" name="Content Placeholder 2">
            <a:extLst>
              <a:ext uri="{FF2B5EF4-FFF2-40B4-BE49-F238E27FC236}">
                <a16:creationId xmlns:a16="http://schemas.microsoft.com/office/drawing/2014/main" id="{94783547-D01D-426B-8864-00558B39C367}"/>
              </a:ext>
            </a:extLst>
          </p:cNvPr>
          <p:cNvSpPr>
            <a:spLocks noGrp="1"/>
          </p:cNvSpPr>
          <p:nvPr>
            <p:ph idx="1"/>
          </p:nvPr>
        </p:nvSpPr>
        <p:spPr>
          <a:xfrm>
            <a:off x="4965431" y="1526521"/>
            <a:ext cx="7121794" cy="5247141"/>
          </a:xfrm>
        </p:spPr>
        <p:txBody>
          <a:bodyPr>
            <a:normAutofit fontScale="92500" lnSpcReduction="20000"/>
          </a:bodyPr>
          <a:lstStyle/>
          <a:p>
            <a:pPr marL="0" indent="0">
              <a:buNone/>
            </a:pPr>
            <a:r>
              <a:rPr lang="en-GB" sz="2200" dirty="0"/>
              <a:t>Some important monk-led missionary activities</a:t>
            </a:r>
          </a:p>
          <a:p>
            <a:pPr marL="0" indent="0">
              <a:buNone/>
            </a:pPr>
            <a:r>
              <a:rPr lang="en-GB" sz="2200" b="1" dirty="0"/>
              <a:t>Augustine of Canterbury’s mission to Anglo-Saxon England</a:t>
            </a:r>
          </a:p>
          <a:p>
            <a:r>
              <a:rPr lang="en-GB" sz="2200" dirty="0"/>
              <a:t>Augustine (d. 604) – not the same as Augustine of Hippo! – was a Roman monk</a:t>
            </a:r>
          </a:p>
          <a:p>
            <a:r>
              <a:rPr lang="en-GB" sz="2200" dirty="0"/>
              <a:t>Sent by Pope Gregory the Great (d. 604), who was keen to expand the influence of the (still quite weak) papacy</a:t>
            </a:r>
          </a:p>
          <a:p>
            <a:r>
              <a:rPr lang="en-GB" sz="2200" dirty="0"/>
              <a:t>His mission has some success in Southern England especially, but also suffers some setbacks and retreats</a:t>
            </a:r>
          </a:p>
          <a:p>
            <a:pPr marL="0" indent="0">
              <a:buNone/>
            </a:pPr>
            <a:r>
              <a:rPr lang="en-GB" sz="2200" b="1" dirty="0"/>
              <a:t>Irish missions to Scotland and Anglo-Saxon England</a:t>
            </a:r>
          </a:p>
          <a:p>
            <a:r>
              <a:rPr lang="en-GB" sz="2200" b="1" dirty="0"/>
              <a:t>Saint Columba </a:t>
            </a:r>
            <a:r>
              <a:rPr lang="en-GB" sz="2200" dirty="0"/>
              <a:t>(d. 597)</a:t>
            </a:r>
            <a:r>
              <a:rPr lang="en-GB" sz="2200" b="1" dirty="0"/>
              <a:t> </a:t>
            </a:r>
            <a:r>
              <a:rPr lang="en-GB" sz="2200" dirty="0"/>
              <a:t>founds the monastery of Iona in the Outer Hebrides – used as a base to preach to the Picts in Scotland</a:t>
            </a:r>
          </a:p>
          <a:p>
            <a:r>
              <a:rPr lang="en-GB" sz="2200" b="1" dirty="0"/>
              <a:t>Saint Aidan </a:t>
            </a:r>
            <a:r>
              <a:rPr lang="en-GB" sz="2200" dirty="0"/>
              <a:t>(d. 651), a monk of Iona, travels to Northern England at the request of King Oswald of Northumbria, who had previously visited the Ireland and been converted to Christianity. </a:t>
            </a:r>
          </a:p>
          <a:p>
            <a:r>
              <a:rPr lang="en-GB" sz="2200" dirty="0"/>
              <a:t>Aidan plays </a:t>
            </a:r>
            <a:r>
              <a:rPr lang="en-GB" sz="2200" b="1" dirty="0"/>
              <a:t>key role in conversion of Northern England </a:t>
            </a:r>
            <a:r>
              <a:rPr lang="en-GB" sz="2200" dirty="0"/>
              <a:t>and founds the powerful monastery of Lindisfarne.</a:t>
            </a:r>
          </a:p>
          <a:p>
            <a:endParaRPr lang="en-GB" sz="2000" dirty="0"/>
          </a:p>
          <a:p>
            <a:endParaRPr lang="en-GB" sz="2000" dirty="0"/>
          </a:p>
          <a:p>
            <a:endParaRPr lang="en-GB" sz="2000" dirty="0"/>
          </a:p>
          <a:p>
            <a:endParaRPr lang="en-GB" sz="2000" dirty="0"/>
          </a:p>
          <a:p>
            <a:endParaRPr lang="en-GB" sz="2000" dirty="0"/>
          </a:p>
        </p:txBody>
      </p:sp>
      <p:pic>
        <p:nvPicPr>
          <p:cNvPr id="4" name="Picture 3" descr="A close up of text on a white background&#10;&#10;Description automatically generated">
            <a:extLst>
              <a:ext uri="{FF2B5EF4-FFF2-40B4-BE49-F238E27FC236}">
                <a16:creationId xmlns:a16="http://schemas.microsoft.com/office/drawing/2014/main" id="{5A8E6AF0-6476-4AFC-872E-A6A0E27D95B6}"/>
              </a:ext>
            </a:extLst>
          </p:cNvPr>
          <p:cNvPicPr>
            <a:picLocks noChangeAspect="1"/>
          </p:cNvPicPr>
          <p:nvPr/>
        </p:nvPicPr>
        <p:blipFill rotWithShape="1">
          <a:blip r:embed="rId2">
            <a:extLst>
              <a:ext uri="{28A0092B-C50C-407E-A947-70E740481C1C}">
                <a14:useLocalDpi xmlns:a14="http://schemas.microsoft.com/office/drawing/2010/main" val="0"/>
              </a:ext>
            </a:extLst>
          </a:blip>
          <a:srcRect r="2" b="14934"/>
          <a:stretch/>
        </p:blipFill>
        <p:spPr>
          <a:xfrm>
            <a:off x="20" y="10"/>
            <a:ext cx="4635571" cy="6857990"/>
          </a:xfrm>
          <a:prstGeom prst="rect">
            <a:avLst/>
          </a:prstGeom>
          <a:effectLst/>
        </p:spPr>
      </p:pic>
    </p:spTree>
    <p:extLst>
      <p:ext uri="{BB962C8B-B14F-4D97-AF65-F5344CB8AC3E}">
        <p14:creationId xmlns:p14="http://schemas.microsoft.com/office/powerpoint/2010/main" val="33926895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map&#10;&#10;Description automatically generated">
            <a:extLst>
              <a:ext uri="{FF2B5EF4-FFF2-40B4-BE49-F238E27FC236}">
                <a16:creationId xmlns:a16="http://schemas.microsoft.com/office/drawing/2014/main" id="{F06E55A1-97A1-4712-9773-36FAE5A0EDA3}"/>
              </a:ext>
            </a:extLst>
          </p:cNvPr>
          <p:cNvPicPr>
            <a:picLocks noChangeAspect="1"/>
          </p:cNvPicPr>
          <p:nvPr/>
        </p:nvPicPr>
        <p:blipFill rotWithShape="1">
          <a:blip r:embed="rId2">
            <a:extLst>
              <a:ext uri="{28A0092B-C50C-407E-A947-70E740481C1C}">
                <a14:useLocalDpi xmlns:a14="http://schemas.microsoft.com/office/drawing/2010/main" val="0"/>
              </a:ext>
            </a:extLst>
          </a:blip>
          <a:srcRect r="4041"/>
          <a:stretch/>
        </p:blipFill>
        <p:spPr>
          <a:xfrm>
            <a:off x="20" y="10"/>
            <a:ext cx="4886305" cy="6857990"/>
          </a:xfrm>
          <a:prstGeom prst="rect">
            <a:avLst/>
          </a:prstGeom>
          <a:effectLst/>
        </p:spPr>
      </p:pic>
      <p:sp>
        <p:nvSpPr>
          <p:cNvPr id="4" name="Title 1">
            <a:extLst>
              <a:ext uri="{FF2B5EF4-FFF2-40B4-BE49-F238E27FC236}">
                <a16:creationId xmlns:a16="http://schemas.microsoft.com/office/drawing/2014/main" id="{FA3E06B8-AA3C-9D74-975F-4E50731E09EB}"/>
              </a:ext>
            </a:extLst>
          </p:cNvPr>
          <p:cNvSpPr txBox="1">
            <a:spLocks/>
          </p:cNvSpPr>
          <p:nvPr/>
        </p:nvSpPr>
        <p:spPr>
          <a:xfrm>
            <a:off x="4965430" y="629268"/>
            <a:ext cx="6586491" cy="76452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t>Monastic Missionaries</a:t>
            </a:r>
          </a:p>
        </p:txBody>
      </p:sp>
      <p:sp>
        <p:nvSpPr>
          <p:cNvPr id="12" name="Content Placeholder 2">
            <a:extLst>
              <a:ext uri="{FF2B5EF4-FFF2-40B4-BE49-F238E27FC236}">
                <a16:creationId xmlns:a16="http://schemas.microsoft.com/office/drawing/2014/main" id="{01B29A30-56D8-A8BB-A063-38837044C72D}"/>
              </a:ext>
            </a:extLst>
          </p:cNvPr>
          <p:cNvSpPr>
            <a:spLocks noGrp="1"/>
          </p:cNvSpPr>
          <p:nvPr>
            <p:ph idx="1"/>
          </p:nvPr>
        </p:nvSpPr>
        <p:spPr>
          <a:xfrm>
            <a:off x="4965431" y="1526521"/>
            <a:ext cx="7121794" cy="5247141"/>
          </a:xfrm>
        </p:spPr>
        <p:txBody>
          <a:bodyPr>
            <a:normAutofit fontScale="77500" lnSpcReduction="20000"/>
          </a:bodyPr>
          <a:lstStyle/>
          <a:p>
            <a:pPr marL="0" indent="0">
              <a:buNone/>
            </a:pPr>
            <a:r>
              <a:rPr lang="en-GB" sz="2200" b="1" dirty="0"/>
              <a:t>Irish and Anglo-Saxon missions to the Continent</a:t>
            </a:r>
          </a:p>
          <a:p>
            <a:pPr marL="0" indent="0">
              <a:buNone/>
            </a:pPr>
            <a:r>
              <a:rPr lang="en-GB" sz="2200" b="1" dirty="0"/>
              <a:t>Saint Columbanus (c. 540-615 AD)</a:t>
            </a:r>
          </a:p>
          <a:p>
            <a:r>
              <a:rPr lang="en-GB" sz="2200" dirty="0"/>
              <a:t>Travels from Bangor in Ireland to Gaul and then to Italy. </a:t>
            </a:r>
          </a:p>
          <a:p>
            <a:r>
              <a:rPr lang="en-GB" sz="2200" dirty="0"/>
              <a:t>He founds 12 monasteries in the Irish tradition. His form of monastic asceticism is particularly austere and physically demanding.</a:t>
            </a:r>
          </a:p>
          <a:p>
            <a:r>
              <a:rPr lang="en-GB" sz="2200" dirty="0"/>
              <a:t>Nevertheless, he is frequently involved with laypeople and outside his monasteries.</a:t>
            </a:r>
          </a:p>
          <a:p>
            <a:r>
              <a:rPr lang="en-GB" sz="2200" dirty="0"/>
              <a:t>While the areas he visits are usually quite Christianized, he plays a part in fighting Arianism and deepening the faith of Merovingian Frankish aristocrats.</a:t>
            </a:r>
          </a:p>
          <a:p>
            <a:pPr marL="0" indent="0">
              <a:buNone/>
            </a:pPr>
            <a:r>
              <a:rPr lang="en-GB" sz="2200" b="1" dirty="0"/>
              <a:t>Saint </a:t>
            </a:r>
            <a:r>
              <a:rPr lang="en-GB" sz="2200" b="1" dirty="0" err="1"/>
              <a:t>Willibrord</a:t>
            </a:r>
            <a:r>
              <a:rPr lang="en-GB" sz="2200" b="1" dirty="0"/>
              <a:t> (c. 658-739 AD)</a:t>
            </a:r>
          </a:p>
          <a:p>
            <a:r>
              <a:rPr lang="en-GB" sz="2200" dirty="0"/>
              <a:t>An English monk of </a:t>
            </a:r>
            <a:r>
              <a:rPr lang="en-GB" sz="2200" dirty="0" err="1"/>
              <a:t>Lindesfarne</a:t>
            </a:r>
            <a:r>
              <a:rPr lang="en-GB" sz="2200" dirty="0"/>
              <a:t>, indebted to the Irish tradition.</a:t>
            </a:r>
          </a:p>
          <a:p>
            <a:r>
              <a:rPr lang="en-GB" sz="2200" dirty="0"/>
              <a:t>Journeys to preach to the pagan Frisians (modern-day Netherlands), at the request of a Frankish aristocrat, Pepin of </a:t>
            </a:r>
            <a:r>
              <a:rPr lang="en-GB" sz="2200" dirty="0" err="1"/>
              <a:t>Herstal</a:t>
            </a:r>
            <a:r>
              <a:rPr lang="en-GB" sz="2200" dirty="0"/>
              <a:t>. </a:t>
            </a:r>
          </a:p>
          <a:p>
            <a:pPr marL="0" indent="0">
              <a:buNone/>
            </a:pPr>
            <a:r>
              <a:rPr lang="en-GB" sz="2200" b="1" dirty="0"/>
              <a:t>Saint Boniface (c. 675-754 AD)</a:t>
            </a:r>
            <a:endParaRPr lang="en-GB" sz="2200" dirty="0"/>
          </a:p>
          <a:p>
            <a:r>
              <a:rPr lang="en-GB" sz="2200" dirty="0"/>
              <a:t>Journeys to </a:t>
            </a:r>
            <a:r>
              <a:rPr lang="en-GB" sz="2200" dirty="0" err="1"/>
              <a:t>Frisia</a:t>
            </a:r>
            <a:r>
              <a:rPr lang="en-GB" sz="2200" dirty="0"/>
              <a:t>, and follows up the work of </a:t>
            </a:r>
            <a:r>
              <a:rPr lang="en-GB" sz="2200" dirty="0" err="1"/>
              <a:t>Willibrord</a:t>
            </a:r>
            <a:r>
              <a:rPr lang="en-GB" sz="2200" dirty="0"/>
              <a:t>.</a:t>
            </a:r>
          </a:p>
          <a:p>
            <a:r>
              <a:rPr lang="en-GB" sz="2200" dirty="0"/>
              <a:t>Also goes deeper into Germany, preaching throughout the countryside to convert pagans and deepen the roots of Christianity in the region.</a:t>
            </a:r>
          </a:p>
          <a:p>
            <a:r>
              <a:rPr lang="en-GB" sz="2200" dirty="0"/>
              <a:t>Becomes well-connected with Frankish aristocracy, but returns to </a:t>
            </a:r>
            <a:r>
              <a:rPr lang="en-GB" sz="2200" dirty="0" err="1"/>
              <a:t>Frisia</a:t>
            </a:r>
            <a:r>
              <a:rPr lang="en-GB" sz="2200" dirty="0"/>
              <a:t> later in life and is killed by pagans there.</a:t>
            </a:r>
            <a:endParaRPr lang="en-GB" sz="2000" dirty="0"/>
          </a:p>
          <a:p>
            <a:endParaRPr lang="en-GB" sz="2000" dirty="0"/>
          </a:p>
          <a:p>
            <a:endParaRPr lang="en-GB" sz="2000" dirty="0"/>
          </a:p>
          <a:p>
            <a:endParaRPr lang="en-GB" sz="2000" dirty="0"/>
          </a:p>
          <a:p>
            <a:endParaRPr lang="en-GB" sz="2000" dirty="0"/>
          </a:p>
        </p:txBody>
      </p:sp>
    </p:spTree>
    <p:extLst>
      <p:ext uri="{BB962C8B-B14F-4D97-AF65-F5344CB8AC3E}">
        <p14:creationId xmlns:p14="http://schemas.microsoft.com/office/powerpoint/2010/main" val="9940704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41F40-28B0-43D6-BE4D-6D5C0704D87A}"/>
              </a:ext>
            </a:extLst>
          </p:cNvPr>
          <p:cNvSpPr>
            <a:spLocks noGrp="1"/>
          </p:cNvSpPr>
          <p:nvPr>
            <p:ph type="title"/>
          </p:nvPr>
        </p:nvSpPr>
        <p:spPr/>
        <p:txBody>
          <a:bodyPr/>
          <a:lstStyle/>
          <a:p>
            <a:r>
              <a:rPr lang="en-GB" b="1" dirty="0"/>
              <a:t>Monasticism and the Active Life</a:t>
            </a:r>
          </a:p>
        </p:txBody>
      </p:sp>
      <p:sp>
        <p:nvSpPr>
          <p:cNvPr id="3" name="Content Placeholder 2">
            <a:extLst>
              <a:ext uri="{FF2B5EF4-FFF2-40B4-BE49-F238E27FC236}">
                <a16:creationId xmlns:a16="http://schemas.microsoft.com/office/drawing/2014/main" id="{1A2B9A5D-7375-4574-86F9-CE2114127510}"/>
              </a:ext>
            </a:extLst>
          </p:cNvPr>
          <p:cNvSpPr>
            <a:spLocks noGrp="1"/>
          </p:cNvSpPr>
          <p:nvPr>
            <p:ph idx="1"/>
          </p:nvPr>
        </p:nvSpPr>
        <p:spPr/>
        <p:txBody>
          <a:bodyPr>
            <a:normAutofit fontScale="85000" lnSpcReduction="20000"/>
          </a:bodyPr>
          <a:lstStyle/>
          <a:p>
            <a:pPr marL="0" indent="0">
              <a:buNone/>
            </a:pPr>
            <a:r>
              <a:rPr lang="en-GB" dirty="0"/>
              <a:t>Why would monks – people who “flee the world” to a contemplative life – be willing to take on such particularly active roles in ministry?</a:t>
            </a:r>
          </a:p>
          <a:p>
            <a:pPr marL="0" indent="0">
              <a:buNone/>
            </a:pPr>
            <a:r>
              <a:rPr lang="en-GB" b="1" dirty="0"/>
              <a:t>Biblical duty to proselytise and convert</a:t>
            </a:r>
          </a:p>
          <a:p>
            <a:r>
              <a:rPr lang="en-GB" dirty="0"/>
              <a:t>If monks looked back to New Testament example (e.g. Christ in the wilderness, community of the apostles), they could not entirely ignore the preaching of Christ and his followers.</a:t>
            </a:r>
          </a:p>
          <a:p>
            <a:pPr marL="0" indent="0">
              <a:buNone/>
            </a:pPr>
            <a:r>
              <a:rPr lang="en-GB" b="1" dirty="0"/>
              <a:t>Another form of ascetic escape</a:t>
            </a:r>
          </a:p>
          <a:p>
            <a:r>
              <a:rPr lang="en-GB" dirty="0"/>
              <a:t>Difficult missionary work could be seen as a form of </a:t>
            </a:r>
            <a:r>
              <a:rPr lang="en-GB" i="1" dirty="0"/>
              <a:t>ascesis</a:t>
            </a:r>
            <a:r>
              <a:rPr lang="en-GB" dirty="0"/>
              <a:t> (training), and even as a different form of isolation (e.g. from other Christians).</a:t>
            </a:r>
          </a:p>
          <a:p>
            <a:pPr marL="0" indent="0">
              <a:buNone/>
            </a:pPr>
            <a:r>
              <a:rPr lang="en-GB" b="1" dirty="0"/>
              <a:t>The renewed possibility of martyrdom</a:t>
            </a:r>
          </a:p>
          <a:p>
            <a:r>
              <a:rPr lang="en-GB" dirty="0"/>
              <a:t>If many became a monk to be “dead to the world” and to live a life of “mourning”, the possibility of actual martyrdom could attract the most fervent. </a:t>
            </a:r>
          </a:p>
          <a:p>
            <a:r>
              <a:rPr lang="en-GB" dirty="0"/>
              <a:t>Attempting to convert pagans provided this potentially appealing risk.</a:t>
            </a:r>
          </a:p>
          <a:p>
            <a:pPr marL="0" indent="0">
              <a:buNone/>
            </a:pPr>
            <a:endParaRPr lang="en-GB" b="1" dirty="0"/>
          </a:p>
          <a:p>
            <a:pPr marL="0" indent="0">
              <a:buNone/>
            </a:pPr>
            <a:endParaRPr lang="en-GB" dirty="0"/>
          </a:p>
        </p:txBody>
      </p:sp>
    </p:spTree>
    <p:extLst>
      <p:ext uri="{BB962C8B-B14F-4D97-AF65-F5344CB8AC3E}">
        <p14:creationId xmlns:p14="http://schemas.microsoft.com/office/powerpoint/2010/main" val="6107148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41F40-28B0-43D6-BE4D-6D5C0704D87A}"/>
              </a:ext>
            </a:extLst>
          </p:cNvPr>
          <p:cNvSpPr>
            <a:spLocks noGrp="1"/>
          </p:cNvSpPr>
          <p:nvPr>
            <p:ph type="title"/>
          </p:nvPr>
        </p:nvSpPr>
        <p:spPr>
          <a:xfrm>
            <a:off x="4965430" y="114363"/>
            <a:ext cx="6586491" cy="791159"/>
          </a:xfrm>
        </p:spPr>
        <p:txBody>
          <a:bodyPr anchor="b">
            <a:normAutofit/>
          </a:bodyPr>
          <a:lstStyle/>
          <a:p>
            <a:r>
              <a:rPr lang="en-GB" sz="4100" b="1" dirty="0"/>
              <a:t>Monasticism and the active life</a:t>
            </a:r>
          </a:p>
        </p:txBody>
      </p:sp>
      <p:sp>
        <p:nvSpPr>
          <p:cNvPr id="3" name="Content Placeholder 2">
            <a:extLst>
              <a:ext uri="{FF2B5EF4-FFF2-40B4-BE49-F238E27FC236}">
                <a16:creationId xmlns:a16="http://schemas.microsoft.com/office/drawing/2014/main" id="{1A2B9A5D-7375-4574-86F9-CE2114127510}"/>
              </a:ext>
            </a:extLst>
          </p:cNvPr>
          <p:cNvSpPr>
            <a:spLocks noGrp="1"/>
          </p:cNvSpPr>
          <p:nvPr>
            <p:ph idx="1"/>
          </p:nvPr>
        </p:nvSpPr>
        <p:spPr>
          <a:xfrm>
            <a:off x="4965430" y="1174084"/>
            <a:ext cx="7130113" cy="5493045"/>
          </a:xfrm>
        </p:spPr>
        <p:txBody>
          <a:bodyPr>
            <a:normAutofit lnSpcReduction="10000"/>
          </a:bodyPr>
          <a:lstStyle/>
          <a:p>
            <a:pPr marL="0" indent="0">
              <a:buNone/>
            </a:pPr>
            <a:r>
              <a:rPr lang="en-GB" sz="2000" b="1" dirty="0"/>
              <a:t>Irish socio-cultural factors </a:t>
            </a:r>
          </a:p>
          <a:p>
            <a:pPr marL="0" indent="0">
              <a:buNone/>
            </a:pPr>
            <a:r>
              <a:rPr lang="en-GB" sz="2000" dirty="0"/>
              <a:t>Missionary work had a strong association with the Irish monastic tradition. Why? Elva Johnson (see bibliography) offers some proposals:</a:t>
            </a:r>
          </a:p>
          <a:p>
            <a:r>
              <a:rPr lang="en-GB" sz="2000" b="1" dirty="0"/>
              <a:t>Very rural, local society</a:t>
            </a:r>
            <a:r>
              <a:rPr lang="en-GB" sz="2000" dirty="0"/>
              <a:t>. Exile was thus a powerful punishment; conversely, ability to travel successfully was sign of status. For Irish monks, travel away from home similarly became a voluntary penitential and ascetic act but also elevated them</a:t>
            </a:r>
          </a:p>
          <a:p>
            <a:r>
              <a:rPr lang="en-GB" sz="2000" dirty="0"/>
              <a:t>Irish monks inherited a classical intellectual culture that placed them at the wild edge of the world. Undertaking (often dangerous) </a:t>
            </a:r>
            <a:r>
              <a:rPr lang="en-GB" sz="2000" b="1" dirty="0"/>
              <a:t>sea journeys from their island home became a mark of trust in God</a:t>
            </a:r>
            <a:r>
              <a:rPr lang="en-GB" sz="2000" dirty="0"/>
              <a:t>. </a:t>
            </a:r>
          </a:p>
          <a:p>
            <a:r>
              <a:rPr lang="en-GB" sz="2000" dirty="0"/>
              <a:t>The growing </a:t>
            </a:r>
            <a:r>
              <a:rPr lang="en-GB" sz="2000" b="1" dirty="0"/>
              <a:t>association of Irish monks with missionary work created a sense of identity</a:t>
            </a:r>
            <a:r>
              <a:rPr lang="en-GB" sz="2000" dirty="0"/>
              <a:t>: strong links between Ireland and mission sites were maintained, encouraging others to come</a:t>
            </a:r>
          </a:p>
          <a:p>
            <a:pPr marL="0" indent="0">
              <a:buNone/>
            </a:pPr>
            <a:r>
              <a:rPr lang="en-GB" sz="2000" dirty="0"/>
              <a:t>Irish monks equate their wandering and overseas journeys with religious pilgrimage (</a:t>
            </a:r>
            <a:r>
              <a:rPr lang="en-GB" sz="2000" i="1" dirty="0" err="1"/>
              <a:t>peregrinatio</a:t>
            </a:r>
            <a:r>
              <a:rPr lang="en-GB" sz="2000" dirty="0"/>
              <a:t>). But for them, </a:t>
            </a:r>
            <a:r>
              <a:rPr lang="en-GB" sz="2000" b="1" dirty="0"/>
              <a:t>it was the journey, not the destination that mattered.</a:t>
            </a:r>
          </a:p>
          <a:p>
            <a:endParaRPr lang="en-GB" sz="1800" dirty="0"/>
          </a:p>
          <a:p>
            <a:pPr marL="0" indent="0">
              <a:buNone/>
            </a:pPr>
            <a:endParaRPr lang="en-GB" sz="1600" dirty="0"/>
          </a:p>
          <a:p>
            <a:endParaRPr lang="en-GB" sz="1600" dirty="0"/>
          </a:p>
        </p:txBody>
      </p:sp>
      <p:pic>
        <p:nvPicPr>
          <p:cNvPr id="5" name="Picture 4" descr="A picture containing table, sitting, cage, bird&#10;&#10;Description automatically generated">
            <a:extLst>
              <a:ext uri="{FF2B5EF4-FFF2-40B4-BE49-F238E27FC236}">
                <a16:creationId xmlns:a16="http://schemas.microsoft.com/office/drawing/2014/main" id="{E4DDBF8A-29B3-410B-AC08-B44D0180AF83}"/>
              </a:ext>
            </a:extLst>
          </p:cNvPr>
          <p:cNvPicPr>
            <a:picLocks noChangeAspect="1"/>
          </p:cNvPicPr>
          <p:nvPr/>
        </p:nvPicPr>
        <p:blipFill rotWithShape="1">
          <a:blip r:embed="rId2">
            <a:extLst>
              <a:ext uri="{28A0092B-C50C-407E-A947-70E740481C1C}">
                <a14:useLocalDpi xmlns:a14="http://schemas.microsoft.com/office/drawing/2010/main" val="0"/>
              </a:ext>
            </a:extLst>
          </a:blip>
          <a:srcRect r="3438" b="6519"/>
          <a:stretch/>
        </p:blipFill>
        <p:spPr>
          <a:xfrm>
            <a:off x="20" y="10"/>
            <a:ext cx="4635571" cy="6410950"/>
          </a:xfrm>
          <a:prstGeom prst="rect">
            <a:avLst/>
          </a:prstGeom>
          <a:effectLst/>
        </p:spPr>
      </p:pic>
      <p:sp>
        <p:nvSpPr>
          <p:cNvPr id="4" name="TextBox 3">
            <a:extLst>
              <a:ext uri="{FF2B5EF4-FFF2-40B4-BE49-F238E27FC236}">
                <a16:creationId xmlns:a16="http://schemas.microsoft.com/office/drawing/2014/main" id="{6F1E9841-A0A6-917C-F0DD-F053EBA4190C}"/>
              </a:ext>
            </a:extLst>
          </p:cNvPr>
          <p:cNvSpPr txBox="1"/>
          <p:nvPr/>
        </p:nvSpPr>
        <p:spPr>
          <a:xfrm>
            <a:off x="0" y="6513240"/>
            <a:ext cx="5913120" cy="307777"/>
          </a:xfrm>
          <a:prstGeom prst="rect">
            <a:avLst/>
          </a:prstGeom>
          <a:noFill/>
        </p:spPr>
        <p:txBody>
          <a:bodyPr wrap="square" rtlCol="0">
            <a:spAutoFit/>
          </a:bodyPr>
          <a:lstStyle/>
          <a:p>
            <a:r>
              <a:rPr lang="en-GB" sz="1400" dirty="0"/>
              <a:t>A depiction of St Brendan the Navigator (d. 577) in a late medieval manuscript</a:t>
            </a:r>
          </a:p>
        </p:txBody>
      </p:sp>
    </p:spTree>
    <p:extLst>
      <p:ext uri="{BB962C8B-B14F-4D97-AF65-F5344CB8AC3E}">
        <p14:creationId xmlns:p14="http://schemas.microsoft.com/office/powerpoint/2010/main" val="15329174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275B1C-1100-460B-A052-97CE792AAE45}"/>
              </a:ext>
            </a:extLst>
          </p:cNvPr>
          <p:cNvSpPr>
            <a:spLocks noGrp="1"/>
          </p:cNvSpPr>
          <p:nvPr>
            <p:ph type="title"/>
          </p:nvPr>
        </p:nvSpPr>
        <p:spPr/>
        <p:txBody>
          <a:bodyPr/>
          <a:lstStyle/>
          <a:p>
            <a:r>
              <a:rPr lang="en-GB" b="1" dirty="0"/>
              <a:t>The Appeal of Monastic Missionaries</a:t>
            </a:r>
          </a:p>
        </p:txBody>
      </p:sp>
      <p:sp>
        <p:nvSpPr>
          <p:cNvPr id="3" name="Content Placeholder 2">
            <a:extLst>
              <a:ext uri="{FF2B5EF4-FFF2-40B4-BE49-F238E27FC236}">
                <a16:creationId xmlns:a16="http://schemas.microsoft.com/office/drawing/2014/main" id="{1BBBE312-9D3F-4433-9B48-466445DC86F7}"/>
              </a:ext>
            </a:extLst>
          </p:cNvPr>
          <p:cNvSpPr>
            <a:spLocks noGrp="1"/>
          </p:cNvSpPr>
          <p:nvPr>
            <p:ph idx="1"/>
          </p:nvPr>
        </p:nvSpPr>
        <p:spPr>
          <a:xfrm>
            <a:off x="838200" y="1690688"/>
            <a:ext cx="10515600" cy="4985320"/>
          </a:xfrm>
        </p:spPr>
        <p:txBody>
          <a:bodyPr>
            <a:normAutofit fontScale="70000" lnSpcReduction="20000"/>
          </a:bodyPr>
          <a:lstStyle/>
          <a:p>
            <a:pPr marL="0" indent="0">
              <a:buNone/>
            </a:pPr>
            <a:r>
              <a:rPr lang="en-GB" dirty="0"/>
              <a:t>Why were monks prove so capable at missionary work? [see Little, in course syllabus, and Brown]</a:t>
            </a:r>
          </a:p>
          <a:p>
            <a:pPr marL="0" indent="0">
              <a:buNone/>
            </a:pPr>
            <a:r>
              <a:rPr lang="en-GB" b="1" dirty="0"/>
              <a:t>Tenacity</a:t>
            </a:r>
          </a:p>
          <a:p>
            <a:r>
              <a:rPr lang="en-GB" dirty="0"/>
              <a:t>If any committed Christian could be zealous in their faith, monks were particularly likely to be so. </a:t>
            </a:r>
          </a:p>
          <a:p>
            <a:r>
              <a:rPr lang="en-GB" b="1" dirty="0"/>
              <a:t>Ascetic training</a:t>
            </a:r>
            <a:r>
              <a:rPr lang="en-GB" dirty="0"/>
              <a:t> prepared them well for the daunting task.</a:t>
            </a:r>
          </a:p>
          <a:p>
            <a:pPr marL="0" indent="0">
              <a:buNone/>
            </a:pPr>
            <a:r>
              <a:rPr lang="en-GB" b="1" dirty="0"/>
              <a:t>Otherworldliness</a:t>
            </a:r>
          </a:p>
          <a:p>
            <a:r>
              <a:rPr lang="en-GB" dirty="0"/>
              <a:t>The most successful monastic missionaries have </a:t>
            </a:r>
            <a:r>
              <a:rPr lang="en-GB" b="1" dirty="0"/>
              <a:t>a level of self-denial that draws attention</a:t>
            </a:r>
            <a:r>
              <a:rPr lang="en-GB" dirty="0"/>
              <a:t>.</a:t>
            </a:r>
          </a:p>
          <a:p>
            <a:r>
              <a:rPr lang="en-GB" dirty="0"/>
              <a:t>Their apparent </a:t>
            </a:r>
            <a:r>
              <a:rPr lang="en-GB" b="1" dirty="0"/>
              <a:t>humility and simplicity</a:t>
            </a:r>
            <a:r>
              <a:rPr lang="en-GB" dirty="0"/>
              <a:t> could make them appear </a:t>
            </a:r>
            <a:r>
              <a:rPr lang="en-GB" b="1" dirty="0"/>
              <a:t>less threatening.</a:t>
            </a:r>
          </a:p>
          <a:p>
            <a:pPr marL="0" indent="0">
              <a:buNone/>
            </a:pPr>
            <a:r>
              <a:rPr lang="en-GB" b="1" dirty="0"/>
              <a:t>Independence and Flexibility</a:t>
            </a:r>
          </a:p>
          <a:p>
            <a:r>
              <a:rPr lang="en-GB" dirty="0"/>
              <a:t>Able to match the needs of local society in a way other church structures (i.e. bishops and their entourages) often failed to. The </a:t>
            </a:r>
            <a:r>
              <a:rPr lang="en-GB" b="1" dirty="0"/>
              <a:t>Irish tradition proved particularly adaptable </a:t>
            </a:r>
            <a:r>
              <a:rPr lang="en-GB" dirty="0"/>
              <a:t>in this respect</a:t>
            </a:r>
            <a:r>
              <a:rPr lang="en-GB" b="1" dirty="0"/>
              <a:t>.</a:t>
            </a:r>
          </a:p>
          <a:p>
            <a:r>
              <a:rPr lang="en-GB" dirty="0"/>
              <a:t>Worked readily </a:t>
            </a:r>
            <a:r>
              <a:rPr lang="en-GB" b="1" dirty="0"/>
              <a:t>outside urban centres </a:t>
            </a:r>
            <a:r>
              <a:rPr lang="en-GB" dirty="0"/>
              <a:t>in largely rural societies. </a:t>
            </a:r>
          </a:p>
          <a:p>
            <a:r>
              <a:rPr lang="en-GB" dirty="0"/>
              <a:t>Often </a:t>
            </a:r>
            <a:r>
              <a:rPr lang="en-GB" b="1" dirty="0"/>
              <a:t>bolstered existing local elites</a:t>
            </a:r>
            <a:r>
              <a:rPr lang="en-GB" dirty="0"/>
              <a:t>: houses remain strongly associated with elites and are often strongly devoted to providing prayer for them; elites retain influence over them. </a:t>
            </a:r>
          </a:p>
          <a:p>
            <a:r>
              <a:rPr lang="en-GB" dirty="0"/>
              <a:t>As Christianisation progressed, such dynastic monasteries offered </a:t>
            </a:r>
            <a:r>
              <a:rPr lang="en-GB" b="1" dirty="0"/>
              <a:t>significant prestige to ruling families as seats of religion and education</a:t>
            </a:r>
            <a:r>
              <a:rPr lang="en-GB" dirty="0"/>
              <a:t>.</a:t>
            </a:r>
          </a:p>
        </p:txBody>
      </p:sp>
    </p:spTree>
    <p:extLst>
      <p:ext uri="{BB962C8B-B14F-4D97-AF65-F5344CB8AC3E}">
        <p14:creationId xmlns:p14="http://schemas.microsoft.com/office/powerpoint/2010/main" val="25230262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D1171-266C-4816-B3A5-A696A4ACEA8C}"/>
              </a:ext>
            </a:extLst>
          </p:cNvPr>
          <p:cNvSpPr>
            <a:spLocks noGrp="1"/>
          </p:cNvSpPr>
          <p:nvPr>
            <p:ph type="title"/>
          </p:nvPr>
        </p:nvSpPr>
        <p:spPr>
          <a:xfrm>
            <a:off x="4965431" y="324466"/>
            <a:ext cx="6586491" cy="999509"/>
          </a:xfrm>
        </p:spPr>
        <p:txBody>
          <a:bodyPr>
            <a:normAutofit/>
          </a:bodyPr>
          <a:lstStyle/>
          <a:p>
            <a:r>
              <a:rPr lang="en-GB" b="1" dirty="0"/>
              <a:t>The Rise of “Rules”</a:t>
            </a:r>
          </a:p>
        </p:txBody>
      </p:sp>
      <p:pic>
        <p:nvPicPr>
          <p:cNvPr id="5" name="Picture 4" descr="A picture containing brown, wooden, old, man&#10;&#10;Description automatically generated">
            <a:extLst>
              <a:ext uri="{FF2B5EF4-FFF2-40B4-BE49-F238E27FC236}">
                <a16:creationId xmlns:a16="http://schemas.microsoft.com/office/drawing/2014/main" id="{5D26E97B-1144-4FA9-8636-09093AFB0E14}"/>
              </a:ext>
            </a:extLst>
          </p:cNvPr>
          <p:cNvPicPr>
            <a:picLocks noChangeAspect="1"/>
          </p:cNvPicPr>
          <p:nvPr/>
        </p:nvPicPr>
        <p:blipFill rotWithShape="1">
          <a:blip r:embed="rId2">
            <a:extLst>
              <a:ext uri="{28A0092B-C50C-407E-A947-70E740481C1C}">
                <a14:useLocalDpi xmlns:a14="http://schemas.microsoft.com/office/drawing/2010/main" val="0"/>
              </a:ext>
            </a:extLst>
          </a:blip>
          <a:srcRect l="40375" r="8253" b="-1"/>
          <a:stretch/>
        </p:blipFill>
        <p:spPr>
          <a:xfrm>
            <a:off x="20" y="10"/>
            <a:ext cx="4635571" cy="6857990"/>
          </a:xfrm>
          <a:prstGeom prst="rect">
            <a:avLst/>
          </a:prstGeom>
          <a:effectLst/>
        </p:spPr>
      </p:pic>
      <p:sp>
        <p:nvSpPr>
          <p:cNvPr id="3" name="Content Placeholder 2">
            <a:extLst>
              <a:ext uri="{FF2B5EF4-FFF2-40B4-BE49-F238E27FC236}">
                <a16:creationId xmlns:a16="http://schemas.microsoft.com/office/drawing/2014/main" id="{0EBF4BCB-B937-41EC-9E33-531E80E67ABE}"/>
              </a:ext>
            </a:extLst>
          </p:cNvPr>
          <p:cNvSpPr>
            <a:spLocks noGrp="1"/>
          </p:cNvSpPr>
          <p:nvPr>
            <p:ph idx="1"/>
          </p:nvPr>
        </p:nvSpPr>
        <p:spPr>
          <a:xfrm>
            <a:off x="4965451" y="1066800"/>
            <a:ext cx="7226549" cy="5791200"/>
          </a:xfrm>
        </p:spPr>
        <p:txBody>
          <a:bodyPr>
            <a:normAutofit/>
          </a:bodyPr>
          <a:lstStyle/>
          <a:p>
            <a:pPr marL="0" indent="0">
              <a:buNone/>
            </a:pPr>
            <a:endParaRPr lang="en-GB" sz="2200" dirty="0"/>
          </a:p>
          <a:p>
            <a:pPr marL="0" indent="0">
              <a:buNone/>
            </a:pPr>
            <a:r>
              <a:rPr lang="en-GB" sz="2200" dirty="0"/>
              <a:t>As monasticism expanded and found new roles, so did its </a:t>
            </a:r>
            <a:r>
              <a:rPr lang="en-GB" sz="2200" b="1" dirty="0"/>
              <a:t>diversity</a:t>
            </a:r>
            <a:r>
              <a:rPr lang="en-GB" sz="2200" dirty="0"/>
              <a:t>. There were </a:t>
            </a:r>
            <a:r>
              <a:rPr lang="en-GB" sz="2200" b="1" dirty="0"/>
              <a:t>many experiments in the exact patterns of life.</a:t>
            </a:r>
          </a:p>
          <a:p>
            <a:pPr marL="0" indent="0">
              <a:buNone/>
            </a:pPr>
            <a:r>
              <a:rPr lang="en-GB" sz="2200" dirty="0"/>
              <a:t>But this constant experimentation also prompted questions:</a:t>
            </a:r>
          </a:p>
          <a:p>
            <a:r>
              <a:rPr lang="en-GB" sz="2200" dirty="0"/>
              <a:t>How could monastic leaders and communities </a:t>
            </a:r>
            <a:r>
              <a:rPr lang="en-GB" sz="2200" b="1" dirty="0"/>
              <a:t>secure their particular brand of monastic vision and discipline</a:t>
            </a:r>
            <a:r>
              <a:rPr lang="en-GB" sz="2200" dirty="0"/>
              <a:t> beyond their deaths? </a:t>
            </a:r>
          </a:p>
          <a:p>
            <a:r>
              <a:rPr lang="en-GB" sz="2200" dirty="0"/>
              <a:t>How could monasteries </a:t>
            </a:r>
            <a:r>
              <a:rPr lang="en-GB" sz="2200" b="1" dirty="0"/>
              <a:t>secure their place in society</a:t>
            </a:r>
            <a:r>
              <a:rPr lang="en-GB" sz="2200" dirty="0"/>
              <a:t> in a way that was sustainable?</a:t>
            </a:r>
          </a:p>
          <a:p>
            <a:pPr marL="0" indent="0">
              <a:buNone/>
            </a:pPr>
            <a:r>
              <a:rPr lang="en-GB" sz="2200" dirty="0"/>
              <a:t>Such questions lead to </a:t>
            </a:r>
            <a:r>
              <a:rPr lang="en-GB" sz="2200" b="1" dirty="0"/>
              <a:t>regularization – including the writing of “rules”.</a:t>
            </a:r>
          </a:p>
          <a:p>
            <a:r>
              <a:rPr lang="en-GB" sz="2200" dirty="0"/>
              <a:t>But such initial efforts at regularization are also very diverse.</a:t>
            </a:r>
          </a:p>
        </p:txBody>
      </p:sp>
    </p:spTree>
    <p:extLst>
      <p:ext uri="{BB962C8B-B14F-4D97-AF65-F5344CB8AC3E}">
        <p14:creationId xmlns:p14="http://schemas.microsoft.com/office/powerpoint/2010/main" val="7483893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D1171-266C-4816-B3A5-A696A4ACEA8C}"/>
              </a:ext>
            </a:extLst>
          </p:cNvPr>
          <p:cNvSpPr>
            <a:spLocks noGrp="1"/>
          </p:cNvSpPr>
          <p:nvPr>
            <p:ph type="title"/>
          </p:nvPr>
        </p:nvSpPr>
        <p:spPr>
          <a:xfrm>
            <a:off x="4965431" y="324466"/>
            <a:ext cx="6586491" cy="999509"/>
          </a:xfrm>
        </p:spPr>
        <p:txBody>
          <a:bodyPr>
            <a:normAutofit/>
          </a:bodyPr>
          <a:lstStyle/>
          <a:p>
            <a:r>
              <a:rPr lang="en-GB" b="1" dirty="0"/>
              <a:t>The Rise of “Rules”</a:t>
            </a:r>
          </a:p>
        </p:txBody>
      </p:sp>
      <p:pic>
        <p:nvPicPr>
          <p:cNvPr id="5" name="Picture 4" descr="A picture containing brown, wooden, old, man&#10;&#10;Description automatically generated">
            <a:extLst>
              <a:ext uri="{FF2B5EF4-FFF2-40B4-BE49-F238E27FC236}">
                <a16:creationId xmlns:a16="http://schemas.microsoft.com/office/drawing/2014/main" id="{5D26E97B-1144-4FA9-8636-09093AFB0E14}"/>
              </a:ext>
            </a:extLst>
          </p:cNvPr>
          <p:cNvPicPr>
            <a:picLocks noChangeAspect="1"/>
          </p:cNvPicPr>
          <p:nvPr/>
        </p:nvPicPr>
        <p:blipFill rotWithShape="1">
          <a:blip r:embed="rId2">
            <a:extLst>
              <a:ext uri="{28A0092B-C50C-407E-A947-70E740481C1C}">
                <a14:useLocalDpi xmlns:a14="http://schemas.microsoft.com/office/drawing/2010/main" val="0"/>
              </a:ext>
            </a:extLst>
          </a:blip>
          <a:srcRect l="40375" r="8253" b="-1"/>
          <a:stretch/>
        </p:blipFill>
        <p:spPr>
          <a:xfrm>
            <a:off x="20" y="10"/>
            <a:ext cx="4635571" cy="6857990"/>
          </a:xfrm>
          <a:prstGeom prst="rect">
            <a:avLst/>
          </a:prstGeom>
          <a:effectLst/>
        </p:spPr>
      </p:pic>
      <p:sp>
        <p:nvSpPr>
          <p:cNvPr id="3" name="Content Placeholder 2">
            <a:extLst>
              <a:ext uri="{FF2B5EF4-FFF2-40B4-BE49-F238E27FC236}">
                <a16:creationId xmlns:a16="http://schemas.microsoft.com/office/drawing/2014/main" id="{0EBF4BCB-B937-41EC-9E33-531E80E67ABE}"/>
              </a:ext>
            </a:extLst>
          </p:cNvPr>
          <p:cNvSpPr>
            <a:spLocks noGrp="1"/>
          </p:cNvSpPr>
          <p:nvPr>
            <p:ph idx="1"/>
          </p:nvPr>
        </p:nvSpPr>
        <p:spPr>
          <a:xfrm>
            <a:off x="4965451" y="1066800"/>
            <a:ext cx="7226549" cy="5791200"/>
          </a:xfrm>
        </p:spPr>
        <p:txBody>
          <a:bodyPr>
            <a:normAutofit fontScale="92500" lnSpcReduction="10000"/>
          </a:bodyPr>
          <a:lstStyle/>
          <a:p>
            <a:pPr marL="0" indent="0">
              <a:buNone/>
            </a:pPr>
            <a:endParaRPr lang="en-GB" sz="2200" dirty="0"/>
          </a:p>
          <a:p>
            <a:pPr marL="0" indent="0">
              <a:buNone/>
            </a:pPr>
            <a:r>
              <a:rPr lang="en-GB" sz="2400" b="1" dirty="0"/>
              <a:t>Early Rules in Egypt</a:t>
            </a:r>
          </a:p>
          <a:p>
            <a:r>
              <a:rPr lang="en-GB" sz="2400" b="1" dirty="0"/>
              <a:t>Rule of Pachomius</a:t>
            </a:r>
            <a:r>
              <a:rPr lang="en-GB" sz="2400" dirty="0"/>
              <a:t> (d. 348)</a:t>
            </a:r>
            <a:r>
              <a:rPr lang="en-GB" sz="2400" b="1" dirty="0"/>
              <a:t> </a:t>
            </a:r>
            <a:r>
              <a:rPr lang="en-GB" sz="2400" dirty="0"/>
              <a:t>–</a:t>
            </a:r>
            <a:r>
              <a:rPr lang="en-GB" sz="2400" b="1" dirty="0"/>
              <a:t> </a:t>
            </a:r>
            <a:r>
              <a:rPr lang="en-GB" sz="2400" dirty="0"/>
              <a:t>a summary of how his monasteries came to be, some practical instructions, comparisons of “bad monks” to different animals.</a:t>
            </a:r>
          </a:p>
          <a:p>
            <a:r>
              <a:rPr lang="en-GB" sz="2400" b="1" dirty="0"/>
              <a:t>Rule of </a:t>
            </a:r>
            <a:r>
              <a:rPr lang="en-GB" sz="2400" b="1" dirty="0" err="1"/>
              <a:t>Shenoute</a:t>
            </a:r>
            <a:r>
              <a:rPr lang="en-GB" sz="2400" dirty="0"/>
              <a:t> (d. c. 465 AD) – contains the earliest known description of a monastic vow made publicly.</a:t>
            </a:r>
          </a:p>
          <a:p>
            <a:pPr marL="0" indent="0">
              <a:buNone/>
            </a:pPr>
            <a:r>
              <a:rPr lang="en-GB" sz="2400" b="1" dirty="0"/>
              <a:t>Early Rules in North Africa and the Near East:</a:t>
            </a:r>
            <a:endParaRPr lang="en-GB" sz="2400" dirty="0"/>
          </a:p>
          <a:p>
            <a:r>
              <a:rPr lang="en-GB" sz="2400" b="1" dirty="0"/>
              <a:t>Rule of Basil</a:t>
            </a:r>
            <a:r>
              <a:rPr lang="en-GB" sz="2400" dirty="0"/>
              <a:t> (330-379 AD) –  an early monastic leader from the Near East, his rule later became the most common set of instructions for monks in the territories of the Eastern Roman/Byzantine Empire</a:t>
            </a:r>
          </a:p>
          <a:p>
            <a:r>
              <a:rPr lang="en-GB" sz="2400" b="1" dirty="0"/>
              <a:t>Rule of Augustine </a:t>
            </a:r>
            <a:r>
              <a:rPr lang="en-GB" sz="2400" dirty="0"/>
              <a:t>(d. 430 AD) – wrote a set of instructions in Latin for both the male monks he led in later life at Hippo and for nuns. These were later compiled as a “Rule”. They had some influence in late antiquity, but become better known in the high Middle Ages (post 1000 AD).</a:t>
            </a:r>
          </a:p>
          <a:p>
            <a:pPr marL="0" indent="0">
              <a:buNone/>
            </a:pPr>
            <a:endParaRPr lang="en-GB" sz="800" dirty="0"/>
          </a:p>
        </p:txBody>
      </p:sp>
    </p:spTree>
    <p:extLst>
      <p:ext uri="{BB962C8B-B14F-4D97-AF65-F5344CB8AC3E}">
        <p14:creationId xmlns:p14="http://schemas.microsoft.com/office/powerpoint/2010/main" val="12906678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4F8EC-3D1A-4470-8642-BF852E23DC01}"/>
              </a:ext>
            </a:extLst>
          </p:cNvPr>
          <p:cNvSpPr>
            <a:spLocks noGrp="1"/>
          </p:cNvSpPr>
          <p:nvPr>
            <p:ph type="title"/>
          </p:nvPr>
        </p:nvSpPr>
        <p:spPr/>
        <p:txBody>
          <a:bodyPr/>
          <a:lstStyle/>
          <a:p>
            <a:r>
              <a:rPr lang="en-GB" b="1" dirty="0"/>
              <a:t>Recap: Hermits, the First Monasteries and Late Antique Society</a:t>
            </a:r>
            <a:endParaRPr lang="en-GB" dirty="0"/>
          </a:p>
        </p:txBody>
      </p:sp>
      <p:sp>
        <p:nvSpPr>
          <p:cNvPr id="3" name="Content Placeholder 2">
            <a:extLst>
              <a:ext uri="{FF2B5EF4-FFF2-40B4-BE49-F238E27FC236}">
                <a16:creationId xmlns:a16="http://schemas.microsoft.com/office/drawing/2014/main" id="{79196F9B-6079-4E46-966F-4E712632EAE4}"/>
              </a:ext>
            </a:extLst>
          </p:cNvPr>
          <p:cNvSpPr>
            <a:spLocks noGrp="1"/>
          </p:cNvSpPr>
          <p:nvPr>
            <p:ph idx="1"/>
          </p:nvPr>
        </p:nvSpPr>
        <p:spPr>
          <a:xfrm>
            <a:off x="838200" y="1825624"/>
            <a:ext cx="11217676" cy="4930283"/>
          </a:xfrm>
        </p:spPr>
        <p:txBody>
          <a:bodyPr>
            <a:normAutofit fontScale="92500" lnSpcReduction="20000"/>
          </a:bodyPr>
          <a:lstStyle/>
          <a:p>
            <a:pPr marL="0" indent="0">
              <a:buNone/>
            </a:pPr>
            <a:r>
              <a:rPr lang="en-GB" b="1" dirty="0"/>
              <a:t>Some key points from the last lesson</a:t>
            </a:r>
          </a:p>
          <a:p>
            <a:r>
              <a:rPr lang="en-GB" dirty="0"/>
              <a:t>Monasticism finds its most </a:t>
            </a:r>
            <a:r>
              <a:rPr lang="en-GB" b="1" dirty="0"/>
              <a:t>influential point of origin in Egypt </a:t>
            </a:r>
            <a:r>
              <a:rPr lang="en-GB" dirty="0"/>
              <a:t>in the </a:t>
            </a:r>
            <a:r>
              <a:rPr lang="en-GB" b="1" dirty="0"/>
              <a:t>3</a:t>
            </a:r>
            <a:r>
              <a:rPr lang="en-GB" b="1" baseline="30000" dirty="0"/>
              <a:t>rd</a:t>
            </a:r>
            <a:r>
              <a:rPr lang="en-GB" b="1" dirty="0"/>
              <a:t>-4</a:t>
            </a:r>
            <a:r>
              <a:rPr lang="en-GB" b="1" baseline="30000" dirty="0"/>
              <a:t>th</a:t>
            </a:r>
            <a:r>
              <a:rPr lang="en-GB" b="1" dirty="0"/>
              <a:t> century AD</a:t>
            </a:r>
            <a:r>
              <a:rPr lang="en-GB" dirty="0"/>
              <a:t>, but </a:t>
            </a:r>
            <a:r>
              <a:rPr lang="en-GB" b="1" dirty="0"/>
              <a:t>was also found elsewhere in the Near East </a:t>
            </a:r>
            <a:r>
              <a:rPr lang="en-GB" dirty="0"/>
              <a:t>around the same time</a:t>
            </a:r>
          </a:p>
          <a:p>
            <a:r>
              <a:rPr lang="en-GB" dirty="0"/>
              <a:t>Some men and women become </a:t>
            </a:r>
            <a:r>
              <a:rPr lang="en-GB" b="1" i="1" dirty="0"/>
              <a:t>eremitic </a:t>
            </a:r>
            <a:r>
              <a:rPr lang="en-GB" b="1" dirty="0"/>
              <a:t>recluses </a:t>
            </a:r>
            <a:r>
              <a:rPr lang="en-GB" dirty="0"/>
              <a:t>(i.e. hermits), separating themselves from society, and some even entering the barren desert of Egypt.</a:t>
            </a:r>
          </a:p>
          <a:p>
            <a:r>
              <a:rPr lang="en-GB" dirty="0"/>
              <a:t>They set themselves a </a:t>
            </a:r>
            <a:r>
              <a:rPr lang="en-GB" b="1" dirty="0"/>
              <a:t>harsh </a:t>
            </a:r>
            <a:r>
              <a:rPr lang="en-GB" b="1" i="1" dirty="0"/>
              <a:t>ascetic</a:t>
            </a:r>
            <a:r>
              <a:rPr lang="en-GB" b="1" dirty="0"/>
              <a:t> (i.e. training) life </a:t>
            </a:r>
            <a:r>
              <a:rPr lang="en-GB" dirty="0"/>
              <a:t>of </a:t>
            </a:r>
            <a:r>
              <a:rPr lang="en-GB" b="1" dirty="0"/>
              <a:t>self-denial</a:t>
            </a:r>
            <a:r>
              <a:rPr lang="en-GB" dirty="0"/>
              <a:t> and </a:t>
            </a:r>
            <a:r>
              <a:rPr lang="en-GB" b="1" dirty="0"/>
              <a:t>constant prayer</a:t>
            </a:r>
            <a:r>
              <a:rPr lang="en-GB" dirty="0"/>
              <a:t> to </a:t>
            </a:r>
            <a:r>
              <a:rPr lang="en-GB" b="1" dirty="0"/>
              <a:t>avoid temptation, repent for sins, and develop virtues</a:t>
            </a:r>
            <a:r>
              <a:rPr lang="en-GB" dirty="0"/>
              <a:t>. </a:t>
            </a:r>
          </a:p>
          <a:p>
            <a:r>
              <a:rPr lang="en-GB" b="1" i="1" dirty="0"/>
              <a:t>Coenobitic </a:t>
            </a:r>
            <a:r>
              <a:rPr lang="en-GB" b="1" dirty="0"/>
              <a:t>(i.e. communal) monasticism </a:t>
            </a:r>
            <a:r>
              <a:rPr lang="en-GB" dirty="0"/>
              <a:t>also takes root as monks and nuns begin to congregate together for mutual support. </a:t>
            </a:r>
            <a:r>
              <a:rPr lang="en-GB" b="1" dirty="0"/>
              <a:t>Not separate but define their society as different to society in the world</a:t>
            </a:r>
            <a:r>
              <a:rPr lang="en-GB" dirty="0"/>
              <a:t>: renouncing property and their own wills to the “</a:t>
            </a:r>
            <a:r>
              <a:rPr lang="en-GB" b="1" dirty="0"/>
              <a:t>common life</a:t>
            </a:r>
            <a:r>
              <a:rPr lang="en-GB" dirty="0"/>
              <a:t>” in obedience to a leader (an abbot or abbess)</a:t>
            </a:r>
            <a:endParaRPr lang="en-GB" i="1" dirty="0"/>
          </a:p>
          <a:p>
            <a:r>
              <a:rPr lang="en-GB" dirty="0"/>
              <a:t>Despite the desire to separate themselves in some ways, monks and nuns of all varieties </a:t>
            </a:r>
            <a:r>
              <a:rPr lang="en-GB" b="1" dirty="0"/>
              <a:t>frequently become well supported by outsiders</a:t>
            </a:r>
            <a:r>
              <a:rPr lang="en-GB" dirty="0"/>
              <a:t>, who offer them </a:t>
            </a:r>
            <a:r>
              <a:rPr lang="en-GB" b="1" dirty="0"/>
              <a:t>gifts and even estates</a:t>
            </a:r>
            <a:r>
              <a:rPr lang="en-GB" dirty="0"/>
              <a:t> to fund their efforts.</a:t>
            </a:r>
          </a:p>
        </p:txBody>
      </p:sp>
    </p:spTree>
    <p:extLst>
      <p:ext uri="{BB962C8B-B14F-4D97-AF65-F5344CB8AC3E}">
        <p14:creationId xmlns:p14="http://schemas.microsoft.com/office/powerpoint/2010/main" val="29221670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CFB1AE3-200D-4E3A-95A1-792C22699613}"/>
              </a:ext>
            </a:extLst>
          </p:cNvPr>
          <p:cNvSpPr>
            <a:spLocks noGrp="1"/>
          </p:cNvSpPr>
          <p:nvPr>
            <p:ph type="title"/>
          </p:nvPr>
        </p:nvSpPr>
        <p:spPr>
          <a:xfrm>
            <a:off x="836679" y="64142"/>
            <a:ext cx="6002110" cy="1495425"/>
          </a:xfrm>
        </p:spPr>
        <p:txBody>
          <a:bodyPr>
            <a:normAutofit/>
          </a:bodyPr>
          <a:lstStyle/>
          <a:p>
            <a:r>
              <a:rPr lang="en-GB" b="1" dirty="0"/>
              <a:t>Rules in the Latin West</a:t>
            </a:r>
          </a:p>
        </p:txBody>
      </p:sp>
      <p:sp>
        <p:nvSpPr>
          <p:cNvPr id="3" name="Content Placeholder 2">
            <a:extLst>
              <a:ext uri="{FF2B5EF4-FFF2-40B4-BE49-F238E27FC236}">
                <a16:creationId xmlns:a16="http://schemas.microsoft.com/office/drawing/2014/main" id="{464ACA62-396D-421A-8415-0C9557AC5CB8}"/>
              </a:ext>
            </a:extLst>
          </p:cNvPr>
          <p:cNvSpPr>
            <a:spLocks noGrp="1"/>
          </p:cNvSpPr>
          <p:nvPr>
            <p:ph idx="1"/>
          </p:nvPr>
        </p:nvSpPr>
        <p:spPr>
          <a:xfrm>
            <a:off x="836680" y="1284790"/>
            <a:ext cx="6002110" cy="5509068"/>
          </a:xfrm>
        </p:spPr>
        <p:txBody>
          <a:bodyPr>
            <a:noAutofit/>
          </a:bodyPr>
          <a:lstStyle/>
          <a:p>
            <a:pPr marL="0" indent="0">
              <a:buNone/>
            </a:pPr>
            <a:r>
              <a:rPr lang="en-GB" sz="2000" b="1" dirty="0"/>
              <a:t>Diversity of rules grows further in Western Europe</a:t>
            </a:r>
          </a:p>
          <a:p>
            <a:r>
              <a:rPr lang="en-GB" sz="2000" b="1" dirty="0"/>
              <a:t>Cassian’s Institutes – </a:t>
            </a:r>
            <a:r>
              <a:rPr lang="en-GB" sz="2000" dirty="0"/>
              <a:t>written by John Cassian (d. 435 AD) for his monasteries in Southern Gaul (modern day France). </a:t>
            </a:r>
          </a:p>
          <a:p>
            <a:r>
              <a:rPr lang="en-GB" sz="2000" b="1" dirty="0"/>
              <a:t>Rule of the Master –</a:t>
            </a:r>
            <a:r>
              <a:rPr lang="en-GB" sz="2000" dirty="0"/>
              <a:t> anonymous, probably written in Europe c. 500 AD. Focuses on practical instructions, but, more innovatively, also provides very detailed spiritual reasons for everything commanded</a:t>
            </a:r>
          </a:p>
          <a:p>
            <a:r>
              <a:rPr lang="en-GB" sz="2000" b="1" dirty="0"/>
              <a:t>Rule of Columbanus – </a:t>
            </a:r>
            <a:r>
              <a:rPr lang="en-GB" sz="2000" dirty="0"/>
              <a:t>Columbanus (d. 615 AD) offered very rigorous instructions to his monks : unlike most other Rules, his text lays down very precise – and quite harsh! - punishments for every form of monastic indiscipline</a:t>
            </a:r>
          </a:p>
          <a:p>
            <a:r>
              <a:rPr lang="en-GB" sz="2000" b="1" dirty="0"/>
              <a:t>Rule of Saint Benedict (of </a:t>
            </a:r>
            <a:r>
              <a:rPr lang="en-GB" sz="2000" b="1" dirty="0" err="1"/>
              <a:t>Nursia</a:t>
            </a:r>
            <a:r>
              <a:rPr lang="en-GB" sz="2000" b="1" dirty="0"/>
              <a:t>) – </a:t>
            </a:r>
            <a:r>
              <a:rPr lang="en-GB" sz="2000" dirty="0"/>
              <a:t>written by Benedict (c. 480-550 AD), abbot of Monte Cassino monastery in Italy, this eventually becomes the most influential rule in the Latin West. Strongly influenced by the Rule of the Master.</a:t>
            </a:r>
          </a:p>
          <a:p>
            <a:endParaRPr lang="en-GB" sz="1500" dirty="0"/>
          </a:p>
        </p:txBody>
      </p:sp>
      <p:pic>
        <p:nvPicPr>
          <p:cNvPr id="6" name="Picture 5" descr="A picture containing fabric, rug&#10;&#10;Description automatically generated">
            <a:extLst>
              <a:ext uri="{FF2B5EF4-FFF2-40B4-BE49-F238E27FC236}">
                <a16:creationId xmlns:a16="http://schemas.microsoft.com/office/drawing/2014/main" id="{8D1862D0-66AD-A63B-7476-6591597D8A6E}"/>
              </a:ext>
            </a:extLst>
          </p:cNvPr>
          <p:cNvPicPr>
            <a:picLocks noChangeAspect="1"/>
          </p:cNvPicPr>
          <p:nvPr/>
        </p:nvPicPr>
        <p:blipFill rotWithShape="1">
          <a:blip r:embed="rId2">
            <a:extLst>
              <a:ext uri="{28A0092B-C50C-407E-A947-70E740481C1C}">
                <a14:useLocalDpi xmlns:a14="http://schemas.microsoft.com/office/drawing/2010/main" val="0"/>
              </a:ext>
            </a:extLst>
          </a:blip>
          <a:srcRect l="20550" r="22486" b="2"/>
          <a:stretch/>
        </p:blipFill>
        <p:spPr>
          <a:xfrm>
            <a:off x="7199440" y="10"/>
            <a:ext cx="4992560" cy="6857990"/>
          </a:xfrm>
          <a:prstGeom prst="rect">
            <a:avLst/>
          </a:prstGeom>
          <a:effectLst/>
        </p:spPr>
      </p:pic>
    </p:spTree>
    <p:extLst>
      <p:ext uri="{BB962C8B-B14F-4D97-AF65-F5344CB8AC3E}">
        <p14:creationId xmlns:p14="http://schemas.microsoft.com/office/powerpoint/2010/main" val="19055226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FB1AE3-200D-4E3A-95A1-792C22699613}"/>
              </a:ext>
            </a:extLst>
          </p:cNvPr>
          <p:cNvSpPr>
            <a:spLocks noGrp="1"/>
          </p:cNvSpPr>
          <p:nvPr>
            <p:ph type="title"/>
          </p:nvPr>
        </p:nvSpPr>
        <p:spPr>
          <a:xfrm>
            <a:off x="836679" y="64142"/>
            <a:ext cx="6002110" cy="1495425"/>
          </a:xfrm>
        </p:spPr>
        <p:txBody>
          <a:bodyPr>
            <a:normAutofit/>
          </a:bodyPr>
          <a:lstStyle/>
          <a:p>
            <a:r>
              <a:rPr lang="en-GB" b="1" dirty="0"/>
              <a:t>Rules in the Latin West</a:t>
            </a:r>
          </a:p>
        </p:txBody>
      </p:sp>
      <p:sp>
        <p:nvSpPr>
          <p:cNvPr id="3" name="Content Placeholder 2">
            <a:extLst>
              <a:ext uri="{FF2B5EF4-FFF2-40B4-BE49-F238E27FC236}">
                <a16:creationId xmlns:a16="http://schemas.microsoft.com/office/drawing/2014/main" id="{464ACA62-396D-421A-8415-0C9557AC5CB8}"/>
              </a:ext>
            </a:extLst>
          </p:cNvPr>
          <p:cNvSpPr>
            <a:spLocks noGrp="1"/>
          </p:cNvSpPr>
          <p:nvPr>
            <p:ph idx="1"/>
          </p:nvPr>
        </p:nvSpPr>
        <p:spPr>
          <a:xfrm>
            <a:off x="836680" y="1284790"/>
            <a:ext cx="6002110" cy="5509068"/>
          </a:xfrm>
        </p:spPr>
        <p:txBody>
          <a:bodyPr>
            <a:noAutofit/>
          </a:bodyPr>
          <a:lstStyle/>
          <a:p>
            <a:pPr marL="0" indent="0">
              <a:buNone/>
            </a:pPr>
            <a:r>
              <a:rPr lang="en-GB" sz="2000" dirty="0"/>
              <a:t>These </a:t>
            </a:r>
            <a:r>
              <a:rPr lang="en-GB" sz="2000" b="1" dirty="0"/>
              <a:t>rules found notoriety and popularity </a:t>
            </a:r>
            <a:r>
              <a:rPr lang="en-GB" sz="2000" dirty="0"/>
              <a:t>beyond the communities of their writers. </a:t>
            </a:r>
          </a:p>
          <a:p>
            <a:r>
              <a:rPr lang="en-GB" sz="2000" dirty="0"/>
              <a:t>But </a:t>
            </a:r>
            <a:r>
              <a:rPr lang="en-GB" sz="2000" b="1" dirty="0"/>
              <a:t>monasteries exercised broad independence </a:t>
            </a:r>
            <a:r>
              <a:rPr lang="en-GB" sz="2000" dirty="0"/>
              <a:t>in which, if any, prescriptions they chose to follow, and how closely</a:t>
            </a:r>
          </a:p>
          <a:p>
            <a:pPr marL="0" indent="0">
              <a:buNone/>
            </a:pPr>
            <a:r>
              <a:rPr lang="en-GB" sz="2000" dirty="0"/>
              <a:t>Some </a:t>
            </a:r>
            <a:r>
              <a:rPr lang="en-GB" sz="2000" b="1" dirty="0"/>
              <a:t>communities cited multiple rules</a:t>
            </a:r>
            <a:r>
              <a:rPr lang="en-GB" sz="2000" dirty="0"/>
              <a:t>, following what was called a </a:t>
            </a:r>
            <a:r>
              <a:rPr lang="en-GB" sz="2000" i="1" dirty="0" err="1"/>
              <a:t>regula</a:t>
            </a:r>
            <a:r>
              <a:rPr lang="en-GB" sz="2000" i="1" dirty="0"/>
              <a:t> </a:t>
            </a:r>
            <a:r>
              <a:rPr lang="en-GB" sz="2000" i="1" dirty="0" err="1"/>
              <a:t>mixta</a:t>
            </a:r>
            <a:r>
              <a:rPr lang="en-GB" sz="2000" i="1" dirty="0"/>
              <a:t> </a:t>
            </a:r>
            <a:r>
              <a:rPr lang="en-GB" sz="2000" dirty="0"/>
              <a:t>(a “</a:t>
            </a:r>
            <a:r>
              <a:rPr lang="en-GB" sz="2000" b="1" dirty="0"/>
              <a:t>mixed rule</a:t>
            </a:r>
            <a:r>
              <a:rPr lang="en-GB" sz="2000" dirty="0"/>
              <a:t>”). </a:t>
            </a:r>
          </a:p>
          <a:p>
            <a:r>
              <a:rPr lang="en-GB" sz="2000" dirty="0"/>
              <a:t>In Frankish Gaul in the Merovingian and early Carolingian periods, common to use both Rule of Benedict of </a:t>
            </a:r>
            <a:r>
              <a:rPr lang="en-GB" sz="2000" dirty="0" err="1"/>
              <a:t>Nursia</a:t>
            </a:r>
            <a:r>
              <a:rPr lang="en-GB" sz="2000" dirty="0"/>
              <a:t> and the Rule of Columbanus.</a:t>
            </a:r>
          </a:p>
          <a:p>
            <a:pPr marL="0" indent="0">
              <a:buNone/>
            </a:pPr>
            <a:r>
              <a:rPr lang="en-GB" sz="2000" dirty="0"/>
              <a:t>Sometimes the </a:t>
            </a:r>
            <a:r>
              <a:rPr lang="en-GB" sz="2000" b="1" dirty="0"/>
              <a:t>“rule” of a monastery might not even be a written code </a:t>
            </a:r>
            <a:r>
              <a:rPr lang="en-GB" sz="2000" dirty="0"/>
              <a:t>[a key point of Albrecht Diem]: </a:t>
            </a:r>
          </a:p>
          <a:p>
            <a:r>
              <a:rPr lang="en-GB" sz="2000" dirty="0"/>
              <a:t>Monks might simply say they followed the example of a founding saint (whose </a:t>
            </a:r>
            <a:r>
              <a:rPr lang="en-GB" sz="2000" i="1" dirty="0"/>
              <a:t>saint’s life </a:t>
            </a:r>
            <a:r>
              <a:rPr lang="en-GB" sz="2000" dirty="0"/>
              <a:t>might contain some advice or a model). </a:t>
            </a:r>
          </a:p>
          <a:p>
            <a:r>
              <a:rPr lang="en-GB" sz="2000" dirty="0"/>
              <a:t>A “Rule” could even be understood as an oral tradition!</a:t>
            </a:r>
          </a:p>
          <a:p>
            <a:endParaRPr lang="en-GB" sz="1500" dirty="0"/>
          </a:p>
        </p:txBody>
      </p:sp>
      <p:pic>
        <p:nvPicPr>
          <p:cNvPr id="6" name="Picture 5" descr="A picture containing fabric, rug&#10;&#10;Description automatically generated">
            <a:extLst>
              <a:ext uri="{FF2B5EF4-FFF2-40B4-BE49-F238E27FC236}">
                <a16:creationId xmlns:a16="http://schemas.microsoft.com/office/drawing/2014/main" id="{8D1862D0-66AD-A63B-7476-6591597D8A6E}"/>
              </a:ext>
            </a:extLst>
          </p:cNvPr>
          <p:cNvPicPr>
            <a:picLocks noChangeAspect="1"/>
          </p:cNvPicPr>
          <p:nvPr/>
        </p:nvPicPr>
        <p:blipFill rotWithShape="1">
          <a:blip r:embed="rId2">
            <a:extLst>
              <a:ext uri="{28A0092B-C50C-407E-A947-70E740481C1C}">
                <a14:useLocalDpi xmlns:a14="http://schemas.microsoft.com/office/drawing/2010/main" val="0"/>
              </a:ext>
            </a:extLst>
          </a:blip>
          <a:srcRect l="20550" r="22486" b="2"/>
          <a:stretch/>
        </p:blipFill>
        <p:spPr>
          <a:xfrm>
            <a:off x="7199440" y="10"/>
            <a:ext cx="4992560" cy="6857990"/>
          </a:xfrm>
          <a:prstGeom prst="rect">
            <a:avLst/>
          </a:prstGeom>
          <a:effectLst/>
        </p:spPr>
      </p:pic>
    </p:spTree>
    <p:extLst>
      <p:ext uri="{BB962C8B-B14F-4D97-AF65-F5344CB8AC3E}">
        <p14:creationId xmlns:p14="http://schemas.microsoft.com/office/powerpoint/2010/main" val="2231641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FB1AE3-200D-4E3A-95A1-792C22699613}"/>
              </a:ext>
            </a:extLst>
          </p:cNvPr>
          <p:cNvSpPr>
            <a:spLocks noGrp="1"/>
          </p:cNvSpPr>
          <p:nvPr>
            <p:ph type="title"/>
          </p:nvPr>
        </p:nvSpPr>
        <p:spPr>
          <a:xfrm>
            <a:off x="836679" y="64142"/>
            <a:ext cx="6002110" cy="1495425"/>
          </a:xfrm>
        </p:spPr>
        <p:txBody>
          <a:bodyPr>
            <a:normAutofit/>
          </a:bodyPr>
          <a:lstStyle/>
          <a:p>
            <a:r>
              <a:rPr lang="en-GB" b="1" dirty="0"/>
              <a:t>Rules in the Latin West</a:t>
            </a:r>
          </a:p>
        </p:txBody>
      </p:sp>
      <p:sp>
        <p:nvSpPr>
          <p:cNvPr id="3" name="Content Placeholder 2">
            <a:extLst>
              <a:ext uri="{FF2B5EF4-FFF2-40B4-BE49-F238E27FC236}">
                <a16:creationId xmlns:a16="http://schemas.microsoft.com/office/drawing/2014/main" id="{464ACA62-396D-421A-8415-0C9557AC5CB8}"/>
              </a:ext>
            </a:extLst>
          </p:cNvPr>
          <p:cNvSpPr>
            <a:spLocks noGrp="1"/>
          </p:cNvSpPr>
          <p:nvPr>
            <p:ph idx="1"/>
          </p:nvPr>
        </p:nvSpPr>
        <p:spPr>
          <a:xfrm>
            <a:off x="836680" y="1284790"/>
            <a:ext cx="6002110" cy="5509068"/>
          </a:xfrm>
        </p:spPr>
        <p:txBody>
          <a:bodyPr>
            <a:noAutofit/>
          </a:bodyPr>
          <a:lstStyle/>
          <a:p>
            <a:pPr marL="0" indent="0">
              <a:buNone/>
            </a:pPr>
            <a:r>
              <a:rPr lang="en-GB" sz="2000" dirty="0"/>
              <a:t>The </a:t>
            </a:r>
            <a:r>
              <a:rPr lang="en-GB" sz="2000" b="1" dirty="0"/>
              <a:t>traditional view: Rule of Benedict slowly but surely becomes dominant.</a:t>
            </a:r>
          </a:p>
          <a:p>
            <a:r>
              <a:rPr lang="en-GB" sz="2000" dirty="0"/>
              <a:t>Monastic historians have praised this rule for its practicality, flexibility and clarity of spiritual explanation – it has been argued that its influence grows primarily from its superior usefulness.</a:t>
            </a:r>
          </a:p>
          <a:p>
            <a:r>
              <a:rPr lang="en-GB" sz="2000" dirty="0"/>
              <a:t>The support of the papacy from Gregory the Great (d. 604) onward, and of Charlemagne, the first Carolingian Frankish emperor, and his successors seen as capping a more or less inevitable process.</a:t>
            </a:r>
          </a:p>
          <a:p>
            <a:pPr marL="0" indent="0">
              <a:buNone/>
            </a:pPr>
            <a:r>
              <a:rPr lang="en-GB" sz="2000" dirty="0"/>
              <a:t>Today, however, some historians (e.g. </a:t>
            </a:r>
            <a:r>
              <a:rPr lang="en-GB" sz="2000" dirty="0" err="1"/>
              <a:t>Albrech</a:t>
            </a:r>
            <a:r>
              <a:rPr lang="en-GB" sz="2000" dirty="0"/>
              <a:t> Diem) see the </a:t>
            </a:r>
            <a:r>
              <a:rPr lang="en-GB" sz="2000" b="1" dirty="0"/>
              <a:t>diversity of religious Rules and their use as more natural, </a:t>
            </a:r>
            <a:r>
              <a:rPr lang="en-GB" sz="2000" dirty="0"/>
              <a:t>only changed by outside imposition.</a:t>
            </a:r>
            <a:endParaRPr lang="en-GB" sz="2000" b="1" dirty="0"/>
          </a:p>
          <a:p>
            <a:r>
              <a:rPr lang="en-GB" sz="2000" dirty="0"/>
              <a:t>Although, this still leaves the question of why the Rule of Benedict was pushed rather than other “rules”</a:t>
            </a:r>
          </a:p>
        </p:txBody>
      </p:sp>
      <p:pic>
        <p:nvPicPr>
          <p:cNvPr id="6" name="Picture 5" descr="A picture containing fabric, rug&#10;&#10;Description automatically generated">
            <a:extLst>
              <a:ext uri="{FF2B5EF4-FFF2-40B4-BE49-F238E27FC236}">
                <a16:creationId xmlns:a16="http://schemas.microsoft.com/office/drawing/2014/main" id="{8D1862D0-66AD-A63B-7476-6591597D8A6E}"/>
              </a:ext>
            </a:extLst>
          </p:cNvPr>
          <p:cNvPicPr>
            <a:picLocks noChangeAspect="1"/>
          </p:cNvPicPr>
          <p:nvPr/>
        </p:nvPicPr>
        <p:blipFill rotWithShape="1">
          <a:blip r:embed="rId2">
            <a:extLst>
              <a:ext uri="{28A0092B-C50C-407E-A947-70E740481C1C}">
                <a14:useLocalDpi xmlns:a14="http://schemas.microsoft.com/office/drawing/2010/main" val="0"/>
              </a:ext>
            </a:extLst>
          </a:blip>
          <a:srcRect l="20550" r="22486" b="2"/>
          <a:stretch/>
        </p:blipFill>
        <p:spPr>
          <a:xfrm>
            <a:off x="7199440" y="10"/>
            <a:ext cx="4992560" cy="6857990"/>
          </a:xfrm>
          <a:prstGeom prst="rect">
            <a:avLst/>
          </a:prstGeom>
          <a:effectLst/>
        </p:spPr>
      </p:pic>
    </p:spTree>
    <p:extLst>
      <p:ext uri="{BB962C8B-B14F-4D97-AF65-F5344CB8AC3E}">
        <p14:creationId xmlns:p14="http://schemas.microsoft.com/office/powerpoint/2010/main" val="24975343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63E314-6ED3-418C-8858-CA3C6F339204}"/>
              </a:ext>
            </a:extLst>
          </p:cNvPr>
          <p:cNvSpPr>
            <a:spLocks noGrp="1"/>
          </p:cNvSpPr>
          <p:nvPr>
            <p:ph type="title"/>
          </p:nvPr>
        </p:nvSpPr>
        <p:spPr>
          <a:xfrm>
            <a:off x="838200" y="365125"/>
            <a:ext cx="10515600" cy="1325563"/>
          </a:xfrm>
        </p:spPr>
        <p:txBody>
          <a:bodyPr>
            <a:normAutofit/>
          </a:bodyPr>
          <a:lstStyle/>
          <a:p>
            <a:r>
              <a:rPr lang="en-GB" b="1" dirty="0"/>
              <a:t>Carolingian Support for the Rule of Benedict</a:t>
            </a:r>
          </a:p>
        </p:txBody>
      </p:sp>
      <p:sp>
        <p:nvSpPr>
          <p:cNvPr id="3" name="Content Placeholder 2">
            <a:extLst>
              <a:ext uri="{FF2B5EF4-FFF2-40B4-BE49-F238E27FC236}">
                <a16:creationId xmlns:a16="http://schemas.microsoft.com/office/drawing/2014/main" id="{BA906665-EA9D-44C5-AC88-D9CE0C3B3CCE}"/>
              </a:ext>
            </a:extLst>
          </p:cNvPr>
          <p:cNvSpPr>
            <a:spLocks noGrp="1"/>
          </p:cNvSpPr>
          <p:nvPr>
            <p:ph idx="1"/>
          </p:nvPr>
        </p:nvSpPr>
        <p:spPr>
          <a:xfrm>
            <a:off x="838199" y="1365814"/>
            <a:ext cx="6311105" cy="5492186"/>
          </a:xfrm>
        </p:spPr>
        <p:txBody>
          <a:bodyPr>
            <a:normAutofit fontScale="47500" lnSpcReduction="20000"/>
          </a:bodyPr>
          <a:lstStyle/>
          <a:p>
            <a:pPr marL="0" indent="0">
              <a:buNone/>
            </a:pPr>
            <a:r>
              <a:rPr lang="en-GB" sz="5100" dirty="0"/>
              <a:t>The </a:t>
            </a:r>
            <a:r>
              <a:rPr lang="en-GB" sz="5100" b="1" dirty="0"/>
              <a:t>spread of the Rule of Benedict certainly does require significant imposition</a:t>
            </a:r>
            <a:r>
              <a:rPr lang="en-GB" sz="5100" dirty="0"/>
              <a:t> from external authorities: </a:t>
            </a:r>
          </a:p>
          <a:p>
            <a:r>
              <a:rPr lang="en-GB" sz="5100" b="1" dirty="0"/>
              <a:t>Louis the Pious</a:t>
            </a:r>
            <a:r>
              <a:rPr lang="en-GB" sz="5100" dirty="0"/>
              <a:t>, Charlemagne’s successor, prioritises the standardisation of religious practice in the Carolingian Empire</a:t>
            </a:r>
          </a:p>
          <a:p>
            <a:r>
              <a:rPr lang="en-GB" sz="5100" dirty="0"/>
              <a:t>His chief religious advisor is another “Benedict” – </a:t>
            </a:r>
            <a:r>
              <a:rPr lang="en-GB" sz="5100" b="1" dirty="0"/>
              <a:t>Benedict of </a:t>
            </a:r>
            <a:r>
              <a:rPr lang="en-GB" sz="5100" b="1" dirty="0" err="1"/>
              <a:t>Aniane</a:t>
            </a:r>
            <a:r>
              <a:rPr lang="en-GB" sz="5100" b="1" dirty="0"/>
              <a:t> </a:t>
            </a:r>
            <a:r>
              <a:rPr lang="en-GB" sz="5100" dirty="0"/>
              <a:t>– who is a monk and a strong supporter of the Rule</a:t>
            </a:r>
          </a:p>
          <a:p>
            <a:r>
              <a:rPr lang="en-GB" sz="5100" dirty="0"/>
              <a:t>Louis organises the </a:t>
            </a:r>
            <a:r>
              <a:rPr lang="en-GB" sz="5100" b="1" dirty="0"/>
              <a:t>Synods of Aachen (816-819 AD)</a:t>
            </a:r>
            <a:r>
              <a:rPr lang="en-GB" sz="5100" dirty="0"/>
              <a:t> to standardise monastic observance under the Rule of Benedict and a series of additional constitutions.</a:t>
            </a:r>
          </a:p>
          <a:p>
            <a:r>
              <a:rPr lang="en-GB" sz="5100" dirty="0"/>
              <a:t>Other Rules are still copied, however. The manuscript evidence for the copying of the Benedictine Rule and the Aachen customs suggests that </a:t>
            </a:r>
            <a:r>
              <a:rPr lang="en-GB" sz="5100" b="1" dirty="0"/>
              <a:t>uptake of these regulations was more gradual</a:t>
            </a:r>
          </a:p>
          <a:p>
            <a:endParaRPr lang="en-GB" sz="1400" dirty="0"/>
          </a:p>
          <a:p>
            <a:pPr marL="0" indent="0">
              <a:buNone/>
            </a:pPr>
            <a:endParaRPr lang="en-GB" sz="1400" dirty="0"/>
          </a:p>
        </p:txBody>
      </p:sp>
      <p:pic>
        <p:nvPicPr>
          <p:cNvPr id="5" name="Picture 4" descr="A picture containing text, map&#10;&#10;Description automatically generated">
            <a:extLst>
              <a:ext uri="{FF2B5EF4-FFF2-40B4-BE49-F238E27FC236}">
                <a16:creationId xmlns:a16="http://schemas.microsoft.com/office/drawing/2014/main" id="{B794A4B9-7EA1-423B-89C3-EC5DEE4E4BEB}"/>
              </a:ext>
            </a:extLst>
          </p:cNvPr>
          <p:cNvPicPr>
            <a:picLocks noChangeAspect="1"/>
          </p:cNvPicPr>
          <p:nvPr/>
        </p:nvPicPr>
        <p:blipFill rotWithShape="1">
          <a:blip r:embed="rId2">
            <a:extLst>
              <a:ext uri="{28A0092B-C50C-407E-A947-70E740481C1C}">
                <a14:useLocalDpi xmlns:a14="http://schemas.microsoft.com/office/drawing/2010/main" val="0"/>
              </a:ext>
            </a:extLst>
          </a:blip>
          <a:srcRect r="8691" b="2"/>
          <a:stretch/>
        </p:blipFill>
        <p:spPr>
          <a:xfrm>
            <a:off x="7149305" y="2013995"/>
            <a:ext cx="4998763" cy="4209268"/>
          </a:xfrm>
          <a:prstGeom prst="rect">
            <a:avLst/>
          </a:prstGeom>
        </p:spPr>
      </p:pic>
    </p:spTree>
    <p:extLst>
      <p:ext uri="{BB962C8B-B14F-4D97-AF65-F5344CB8AC3E}">
        <p14:creationId xmlns:p14="http://schemas.microsoft.com/office/powerpoint/2010/main" val="1177180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5D0B2-F207-4D2A-8B29-34786881B18C}"/>
              </a:ext>
            </a:extLst>
          </p:cNvPr>
          <p:cNvSpPr>
            <a:spLocks noGrp="1"/>
          </p:cNvSpPr>
          <p:nvPr>
            <p:ph type="title"/>
          </p:nvPr>
        </p:nvSpPr>
        <p:spPr>
          <a:xfrm>
            <a:off x="648929" y="629266"/>
            <a:ext cx="3651467" cy="1676603"/>
          </a:xfrm>
        </p:spPr>
        <p:txBody>
          <a:bodyPr>
            <a:normAutofit/>
          </a:bodyPr>
          <a:lstStyle/>
          <a:p>
            <a:r>
              <a:rPr lang="en-GB" b="1" dirty="0"/>
              <a:t>Education and Monasticism</a:t>
            </a:r>
          </a:p>
        </p:txBody>
      </p:sp>
      <p:sp>
        <p:nvSpPr>
          <p:cNvPr id="3" name="Content Placeholder 2">
            <a:extLst>
              <a:ext uri="{FF2B5EF4-FFF2-40B4-BE49-F238E27FC236}">
                <a16:creationId xmlns:a16="http://schemas.microsoft.com/office/drawing/2014/main" id="{099B51BF-F2B1-45BB-BF74-9737F26603C1}"/>
              </a:ext>
            </a:extLst>
          </p:cNvPr>
          <p:cNvSpPr>
            <a:spLocks noGrp="1"/>
          </p:cNvSpPr>
          <p:nvPr>
            <p:ph idx="1"/>
          </p:nvPr>
        </p:nvSpPr>
        <p:spPr>
          <a:xfrm>
            <a:off x="648931" y="2438400"/>
            <a:ext cx="3651466" cy="3785419"/>
          </a:xfrm>
        </p:spPr>
        <p:txBody>
          <a:bodyPr>
            <a:normAutofit lnSpcReduction="10000"/>
          </a:bodyPr>
          <a:lstStyle/>
          <a:p>
            <a:r>
              <a:rPr lang="en-GB" sz="1800" b="1" dirty="0"/>
              <a:t>Monasteries prove quite resistant to standardisation </a:t>
            </a:r>
            <a:r>
              <a:rPr lang="en-GB" sz="1800" dirty="0"/>
              <a:t>– it is only the insistence of the Carolingian Empire that gradually creates more uniformity</a:t>
            </a:r>
          </a:p>
          <a:p>
            <a:r>
              <a:rPr lang="en-GB" sz="1800" dirty="0"/>
              <a:t>But, in other ways, </a:t>
            </a:r>
            <a:r>
              <a:rPr lang="en-GB" sz="1800" b="1" dirty="0"/>
              <a:t>they were still “normative” institutions in society</a:t>
            </a:r>
            <a:r>
              <a:rPr lang="en-GB" sz="1800" dirty="0"/>
              <a:t>, setting standards for the world around them.</a:t>
            </a:r>
          </a:p>
          <a:p>
            <a:r>
              <a:rPr lang="en-GB" sz="1800" dirty="0"/>
              <a:t>This is most obvious in education: </a:t>
            </a:r>
            <a:r>
              <a:rPr lang="en-GB" sz="1800" b="1" dirty="0"/>
              <a:t>in the early Middle Ages monasteries become the most important seats of learning in the Latin West</a:t>
            </a:r>
          </a:p>
        </p:txBody>
      </p:sp>
      <p:pic>
        <p:nvPicPr>
          <p:cNvPr id="5" name="Picture 4" descr="A close up of an old building&#10;&#10;Description automatically generated">
            <a:extLst>
              <a:ext uri="{FF2B5EF4-FFF2-40B4-BE49-F238E27FC236}">
                <a16:creationId xmlns:a16="http://schemas.microsoft.com/office/drawing/2014/main" id="{C96287E1-4239-423B-B8F7-8D8260A3EF5D}"/>
              </a:ext>
            </a:extLst>
          </p:cNvPr>
          <p:cNvPicPr>
            <a:picLocks noChangeAspect="1"/>
          </p:cNvPicPr>
          <p:nvPr/>
        </p:nvPicPr>
        <p:blipFill rotWithShape="1">
          <a:blip r:embed="rId2">
            <a:extLst>
              <a:ext uri="{28A0092B-C50C-407E-A947-70E740481C1C}">
                <a14:useLocalDpi xmlns:a14="http://schemas.microsoft.com/office/drawing/2010/main" val="0"/>
              </a:ext>
            </a:extLst>
          </a:blip>
          <a:srcRect l="14507" r="11153"/>
          <a:stretch/>
        </p:blipFill>
        <p:spPr>
          <a:xfrm>
            <a:off x="4639056" y="10"/>
            <a:ext cx="7552944" cy="6857990"/>
          </a:xfrm>
          <a:prstGeom prst="rect">
            <a:avLst/>
          </a:prstGeom>
          <a:effectLst/>
        </p:spPr>
      </p:pic>
    </p:spTree>
    <p:extLst>
      <p:ext uri="{BB962C8B-B14F-4D97-AF65-F5344CB8AC3E}">
        <p14:creationId xmlns:p14="http://schemas.microsoft.com/office/powerpoint/2010/main" val="11074467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AB73A89-02F3-4243-8697-5F9BE114DFB2}"/>
              </a:ext>
            </a:extLst>
          </p:cNvPr>
          <p:cNvSpPr>
            <a:spLocks noGrp="1"/>
          </p:cNvSpPr>
          <p:nvPr>
            <p:ph type="title"/>
          </p:nvPr>
        </p:nvSpPr>
        <p:spPr>
          <a:xfrm>
            <a:off x="836679" y="723898"/>
            <a:ext cx="6002110" cy="1495425"/>
          </a:xfrm>
        </p:spPr>
        <p:txBody>
          <a:bodyPr>
            <a:normAutofit/>
          </a:bodyPr>
          <a:lstStyle/>
          <a:p>
            <a:r>
              <a:rPr lang="en-GB" b="1" dirty="0"/>
              <a:t>The Development of Monastic Schools</a:t>
            </a:r>
          </a:p>
        </p:txBody>
      </p:sp>
      <p:sp>
        <p:nvSpPr>
          <p:cNvPr id="3" name="Content Placeholder 2">
            <a:extLst>
              <a:ext uri="{FF2B5EF4-FFF2-40B4-BE49-F238E27FC236}">
                <a16:creationId xmlns:a16="http://schemas.microsoft.com/office/drawing/2014/main" id="{4417EBB4-788D-4BA1-B9EB-8045191D685D}"/>
              </a:ext>
            </a:extLst>
          </p:cNvPr>
          <p:cNvSpPr>
            <a:spLocks noGrp="1"/>
          </p:cNvSpPr>
          <p:nvPr>
            <p:ph idx="1"/>
          </p:nvPr>
        </p:nvSpPr>
        <p:spPr>
          <a:xfrm>
            <a:off x="836680" y="2219323"/>
            <a:ext cx="6002110" cy="4505568"/>
          </a:xfrm>
        </p:spPr>
        <p:txBody>
          <a:bodyPr>
            <a:normAutofit fontScale="92500" lnSpcReduction="10000"/>
          </a:bodyPr>
          <a:lstStyle/>
          <a:p>
            <a:pPr marL="0" indent="0">
              <a:buNone/>
            </a:pPr>
            <a:r>
              <a:rPr lang="en-GB" sz="2000" dirty="0"/>
              <a:t>Decline of the Western Roman Empire (ended in 476 AD): </a:t>
            </a:r>
            <a:r>
              <a:rPr lang="en-GB" sz="2000" b="1" dirty="0"/>
              <a:t>education organised by urban authorities becomes rare</a:t>
            </a:r>
            <a:r>
              <a:rPr lang="en-GB" sz="2000" dirty="0"/>
              <a:t>.</a:t>
            </a:r>
          </a:p>
          <a:p>
            <a:r>
              <a:rPr lang="en-GB" sz="2000" dirty="0"/>
              <a:t>Christian institutions become the only educational centres of any significance </a:t>
            </a:r>
          </a:p>
          <a:p>
            <a:pPr marL="0" indent="0">
              <a:buNone/>
            </a:pPr>
            <a:r>
              <a:rPr lang="en-GB" sz="2000" b="1" dirty="0"/>
              <a:t>Monasteries become particularly effective seats of learning</a:t>
            </a:r>
            <a:r>
              <a:rPr lang="en-GB" sz="2000" dirty="0"/>
              <a:t>: </a:t>
            </a:r>
          </a:p>
          <a:p>
            <a:r>
              <a:rPr lang="en-GB" sz="2000" dirty="0"/>
              <a:t>Literacy is necessary for their </a:t>
            </a:r>
            <a:r>
              <a:rPr lang="en-GB" sz="2000" b="1" dirty="0"/>
              <a:t>contemplation of the Scriptures</a:t>
            </a:r>
          </a:p>
          <a:p>
            <a:r>
              <a:rPr lang="en-GB" sz="2000" dirty="0"/>
              <a:t>The removal from a worldly life provides still </a:t>
            </a:r>
            <a:r>
              <a:rPr lang="en-GB" sz="2000" b="1" dirty="0"/>
              <a:t>greater time </a:t>
            </a:r>
            <a:r>
              <a:rPr lang="en-GB" sz="2000" dirty="0"/>
              <a:t>for their occupants to read, study and write.</a:t>
            </a:r>
          </a:p>
          <a:p>
            <a:pPr marL="0" indent="0">
              <a:buNone/>
            </a:pPr>
            <a:r>
              <a:rPr lang="en-GB" sz="2000" dirty="0"/>
              <a:t>But they do so </a:t>
            </a:r>
            <a:r>
              <a:rPr lang="en-GB" sz="2000" b="1" dirty="0"/>
              <a:t>in conversation with the world around them</a:t>
            </a:r>
          </a:p>
          <a:p>
            <a:r>
              <a:rPr lang="en-GB" sz="2000" dirty="0"/>
              <a:t>Despite some tensions, keep and even copy many texts written by pagan authors – </a:t>
            </a:r>
            <a:r>
              <a:rPr lang="en-GB" sz="2000" b="1" dirty="0"/>
              <a:t>preserve cultural tradition</a:t>
            </a:r>
          </a:p>
          <a:p>
            <a:r>
              <a:rPr lang="en-GB" sz="2000" dirty="0"/>
              <a:t>Can provide </a:t>
            </a:r>
            <a:r>
              <a:rPr lang="en-GB" sz="2000" b="1" dirty="0"/>
              <a:t>educational services to outsiders</a:t>
            </a:r>
          </a:p>
          <a:p>
            <a:pPr lvl="1"/>
            <a:endParaRPr lang="en-GB" sz="1600" dirty="0"/>
          </a:p>
          <a:p>
            <a:pPr lvl="1"/>
            <a:endParaRPr lang="en-GB" sz="1600" dirty="0"/>
          </a:p>
          <a:p>
            <a:endParaRPr lang="en-GB" sz="1600" dirty="0"/>
          </a:p>
        </p:txBody>
      </p:sp>
      <p:pic>
        <p:nvPicPr>
          <p:cNvPr id="7" name="Picture 6" descr="Text&#10;&#10;Description automatically generated">
            <a:extLst>
              <a:ext uri="{FF2B5EF4-FFF2-40B4-BE49-F238E27FC236}">
                <a16:creationId xmlns:a16="http://schemas.microsoft.com/office/drawing/2014/main" id="{A6D6F744-7F7E-D5FC-8BCE-D476EF9D2EF8}"/>
              </a:ext>
            </a:extLst>
          </p:cNvPr>
          <p:cNvPicPr>
            <a:picLocks noChangeAspect="1"/>
          </p:cNvPicPr>
          <p:nvPr/>
        </p:nvPicPr>
        <p:blipFill rotWithShape="1">
          <a:blip r:embed="rId2">
            <a:extLst>
              <a:ext uri="{28A0092B-C50C-407E-A947-70E740481C1C}">
                <a14:useLocalDpi xmlns:a14="http://schemas.microsoft.com/office/drawing/2010/main" val="0"/>
              </a:ext>
            </a:extLst>
          </a:blip>
          <a:srcRect l="16082" b="7794"/>
          <a:stretch/>
        </p:blipFill>
        <p:spPr>
          <a:xfrm>
            <a:off x="7199440" y="10"/>
            <a:ext cx="4992560" cy="6370310"/>
          </a:xfrm>
          <a:prstGeom prst="rect">
            <a:avLst/>
          </a:prstGeom>
          <a:effectLst/>
        </p:spPr>
      </p:pic>
      <p:sp>
        <p:nvSpPr>
          <p:cNvPr id="4" name="TextBox 3">
            <a:extLst>
              <a:ext uri="{FF2B5EF4-FFF2-40B4-BE49-F238E27FC236}">
                <a16:creationId xmlns:a16="http://schemas.microsoft.com/office/drawing/2014/main" id="{29379098-3E88-60D8-9539-296AE482359B}"/>
              </a:ext>
            </a:extLst>
          </p:cNvPr>
          <p:cNvSpPr txBox="1"/>
          <p:nvPr/>
        </p:nvSpPr>
        <p:spPr>
          <a:xfrm>
            <a:off x="7386320" y="6369291"/>
            <a:ext cx="4257040" cy="523220"/>
          </a:xfrm>
          <a:prstGeom prst="rect">
            <a:avLst/>
          </a:prstGeom>
          <a:noFill/>
        </p:spPr>
        <p:txBody>
          <a:bodyPr wrap="square" rtlCol="0">
            <a:spAutoFit/>
          </a:bodyPr>
          <a:lstStyle/>
          <a:p>
            <a:r>
              <a:rPr lang="en-GB" sz="1400" dirty="0"/>
              <a:t>A manuscript of Cicero’s </a:t>
            </a:r>
            <a:r>
              <a:rPr lang="en-GB" sz="1400" i="1" dirty="0" err="1"/>
              <a:t>Aratea</a:t>
            </a:r>
            <a:r>
              <a:rPr lang="en-GB" sz="1400" dirty="0"/>
              <a:t> </a:t>
            </a:r>
            <a:br>
              <a:rPr lang="en-GB" sz="1400" dirty="0"/>
            </a:br>
            <a:r>
              <a:rPr lang="en-GB" sz="1400" dirty="0"/>
              <a:t>British Library, Harley MS 647, c. 820, France</a:t>
            </a:r>
          </a:p>
        </p:txBody>
      </p:sp>
    </p:spTree>
    <p:extLst>
      <p:ext uri="{BB962C8B-B14F-4D97-AF65-F5344CB8AC3E}">
        <p14:creationId xmlns:p14="http://schemas.microsoft.com/office/powerpoint/2010/main" val="8392554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E51BA4DF-2BD4-4EC2-B1DB-B27C8AC718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AB73A89-02F3-4243-8697-5F9BE114DFB2}"/>
              </a:ext>
            </a:extLst>
          </p:cNvPr>
          <p:cNvSpPr>
            <a:spLocks noGrp="1"/>
          </p:cNvSpPr>
          <p:nvPr>
            <p:ph type="title"/>
          </p:nvPr>
        </p:nvSpPr>
        <p:spPr>
          <a:xfrm>
            <a:off x="4553733" y="548464"/>
            <a:ext cx="6798541" cy="1675623"/>
          </a:xfrm>
        </p:spPr>
        <p:txBody>
          <a:bodyPr anchor="b">
            <a:normAutofit/>
          </a:bodyPr>
          <a:lstStyle/>
          <a:p>
            <a:r>
              <a:rPr lang="en-GB" b="1" dirty="0"/>
              <a:t>The Development of Monastic Schools</a:t>
            </a:r>
          </a:p>
        </p:txBody>
      </p:sp>
      <p:pic>
        <p:nvPicPr>
          <p:cNvPr id="6" name="Picture 5" descr="A picture containing text&#10;&#10;Description automatically generated">
            <a:extLst>
              <a:ext uri="{FF2B5EF4-FFF2-40B4-BE49-F238E27FC236}">
                <a16:creationId xmlns:a16="http://schemas.microsoft.com/office/drawing/2014/main" id="{CE99C8DB-002D-B6F0-8760-C9F7ADF01573}"/>
              </a:ext>
            </a:extLst>
          </p:cNvPr>
          <p:cNvPicPr>
            <a:picLocks noChangeAspect="1"/>
          </p:cNvPicPr>
          <p:nvPr/>
        </p:nvPicPr>
        <p:blipFill rotWithShape="1">
          <a:blip r:embed="rId2">
            <a:extLst>
              <a:ext uri="{28A0092B-C50C-407E-A947-70E740481C1C}">
                <a14:useLocalDpi xmlns:a14="http://schemas.microsoft.com/office/drawing/2010/main" val="0"/>
              </a:ext>
            </a:extLst>
          </a:blip>
          <a:srcRect r="5130" b="5037"/>
          <a:stretch/>
        </p:blipFill>
        <p:spPr>
          <a:xfrm>
            <a:off x="1" y="-40630"/>
            <a:ext cx="4196496" cy="6512550"/>
          </a:xfrm>
          <a:prstGeom prst="rect">
            <a:avLst/>
          </a:prstGeom>
          <a:effectLst/>
        </p:spPr>
      </p:pic>
      <p:sp>
        <p:nvSpPr>
          <p:cNvPr id="3" name="Content Placeholder 2">
            <a:extLst>
              <a:ext uri="{FF2B5EF4-FFF2-40B4-BE49-F238E27FC236}">
                <a16:creationId xmlns:a16="http://schemas.microsoft.com/office/drawing/2014/main" id="{4417EBB4-788D-4BA1-B9EB-8045191D685D}"/>
              </a:ext>
            </a:extLst>
          </p:cNvPr>
          <p:cNvSpPr>
            <a:spLocks noGrp="1"/>
          </p:cNvSpPr>
          <p:nvPr>
            <p:ph idx="1"/>
          </p:nvPr>
        </p:nvSpPr>
        <p:spPr>
          <a:xfrm>
            <a:off x="4553734" y="2409830"/>
            <a:ext cx="6798539" cy="3705217"/>
          </a:xfrm>
        </p:spPr>
        <p:txBody>
          <a:bodyPr>
            <a:normAutofit lnSpcReduction="10000"/>
          </a:bodyPr>
          <a:lstStyle/>
          <a:p>
            <a:pPr marL="0" indent="0">
              <a:buNone/>
            </a:pPr>
            <a:r>
              <a:rPr lang="en-GB" sz="2000" b="1" dirty="0"/>
              <a:t>Cassiodorus</a:t>
            </a:r>
            <a:r>
              <a:rPr lang="en-GB" sz="2000" dirty="0"/>
              <a:t> (d. 585 AD) </a:t>
            </a:r>
          </a:p>
          <a:p>
            <a:r>
              <a:rPr lang="en-GB" sz="2000" dirty="0"/>
              <a:t>A Roman noble who served the Ostrogothic king of Italy, Theodoric the Great </a:t>
            </a:r>
          </a:p>
          <a:p>
            <a:r>
              <a:rPr lang="en-GB" sz="2000" dirty="0"/>
              <a:t>Founded a monastery at Vivarium in Southern Italy and became monk there </a:t>
            </a:r>
          </a:p>
          <a:p>
            <a:r>
              <a:rPr lang="en-GB" sz="2000" dirty="0"/>
              <a:t>His </a:t>
            </a:r>
            <a:r>
              <a:rPr lang="en-GB" sz="2000" i="1" dirty="0"/>
              <a:t>Institutes</a:t>
            </a:r>
            <a:r>
              <a:rPr lang="en-GB" sz="2000" dirty="0"/>
              <a:t> are similar to a monastic rule in some respects, but focus primarily on educational curriculum.</a:t>
            </a:r>
          </a:p>
          <a:p>
            <a:r>
              <a:rPr lang="en-GB" sz="2000" dirty="0"/>
              <a:t>Sees the need for a new Christian form of education to imitate the old Roman ones.</a:t>
            </a:r>
          </a:p>
          <a:p>
            <a:r>
              <a:rPr lang="en-GB" sz="2000" dirty="0"/>
              <a:t>Justified the reading of pagan intellectual works – since pagans too were made in the image of God – although they remained subordinate to Christian religious texts </a:t>
            </a:r>
          </a:p>
          <a:p>
            <a:pPr lvl="1"/>
            <a:endParaRPr lang="en-GB" sz="1600" dirty="0"/>
          </a:p>
          <a:p>
            <a:endParaRPr lang="en-GB" sz="1600" dirty="0"/>
          </a:p>
        </p:txBody>
      </p:sp>
      <p:sp>
        <p:nvSpPr>
          <p:cNvPr id="5" name="TextBox 4">
            <a:extLst>
              <a:ext uri="{FF2B5EF4-FFF2-40B4-BE49-F238E27FC236}">
                <a16:creationId xmlns:a16="http://schemas.microsoft.com/office/drawing/2014/main" id="{BC5851EC-3151-75D8-AA9E-499AA22889A5}"/>
              </a:ext>
            </a:extLst>
          </p:cNvPr>
          <p:cNvSpPr txBox="1"/>
          <p:nvPr/>
        </p:nvSpPr>
        <p:spPr>
          <a:xfrm>
            <a:off x="0" y="6403350"/>
            <a:ext cx="4257040" cy="307777"/>
          </a:xfrm>
          <a:prstGeom prst="rect">
            <a:avLst/>
          </a:prstGeom>
          <a:noFill/>
        </p:spPr>
        <p:txBody>
          <a:bodyPr wrap="square" rtlCol="0">
            <a:spAutoFit/>
          </a:bodyPr>
          <a:lstStyle/>
          <a:p>
            <a:r>
              <a:rPr lang="en-GB" sz="1400" dirty="0"/>
              <a:t>A depiction of Cassiodorus in a 12</a:t>
            </a:r>
            <a:r>
              <a:rPr lang="en-GB" sz="1400" baseline="30000" dirty="0"/>
              <a:t>th</a:t>
            </a:r>
            <a:r>
              <a:rPr lang="en-GB" sz="1400" dirty="0"/>
              <a:t> century manuscript</a:t>
            </a:r>
          </a:p>
        </p:txBody>
      </p:sp>
    </p:spTree>
    <p:extLst>
      <p:ext uri="{BB962C8B-B14F-4D97-AF65-F5344CB8AC3E}">
        <p14:creationId xmlns:p14="http://schemas.microsoft.com/office/powerpoint/2010/main" val="14075624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Diagram, engineering drawing&#10;&#10;Description automatically generated">
            <a:extLst>
              <a:ext uri="{FF2B5EF4-FFF2-40B4-BE49-F238E27FC236}">
                <a16:creationId xmlns:a16="http://schemas.microsoft.com/office/drawing/2014/main" id="{0EB72B0B-AF0F-0A87-FA94-930D101899BD}"/>
              </a:ext>
            </a:extLst>
          </p:cNvPr>
          <p:cNvPicPr>
            <a:picLocks noChangeAspect="1"/>
          </p:cNvPicPr>
          <p:nvPr/>
        </p:nvPicPr>
        <p:blipFill rotWithShape="1">
          <a:blip r:embed="rId2">
            <a:extLst>
              <a:ext uri="{28A0092B-C50C-407E-A947-70E740481C1C}">
                <a14:useLocalDpi xmlns:a14="http://schemas.microsoft.com/office/drawing/2010/main" val="0"/>
              </a:ext>
            </a:extLst>
          </a:blip>
          <a:srcRect l="3416" r="-1" b="-1"/>
          <a:stretch/>
        </p:blipFill>
        <p:spPr>
          <a:xfrm>
            <a:off x="2522356" y="10"/>
            <a:ext cx="9669642" cy="6857990"/>
          </a:xfrm>
          <a:prstGeom prst="rect">
            <a:avLst/>
          </a:prstGeom>
        </p:spPr>
      </p:pic>
      <p:sp>
        <p:nvSpPr>
          <p:cNvPr id="12" name="Rectangle 1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AB73A89-02F3-4243-8697-5F9BE114DFB2}"/>
              </a:ext>
            </a:extLst>
          </p:cNvPr>
          <p:cNvSpPr>
            <a:spLocks noGrp="1"/>
          </p:cNvSpPr>
          <p:nvPr>
            <p:ph type="title"/>
          </p:nvPr>
        </p:nvSpPr>
        <p:spPr>
          <a:xfrm>
            <a:off x="838200" y="365125"/>
            <a:ext cx="5076463" cy="1899912"/>
          </a:xfrm>
        </p:spPr>
        <p:txBody>
          <a:bodyPr>
            <a:normAutofit/>
          </a:bodyPr>
          <a:lstStyle/>
          <a:p>
            <a:r>
              <a:rPr lang="en-GB" b="1" dirty="0"/>
              <a:t>The Development of Monastic Schools</a:t>
            </a:r>
          </a:p>
        </p:txBody>
      </p:sp>
      <p:sp>
        <p:nvSpPr>
          <p:cNvPr id="3" name="Content Placeholder 2">
            <a:extLst>
              <a:ext uri="{FF2B5EF4-FFF2-40B4-BE49-F238E27FC236}">
                <a16:creationId xmlns:a16="http://schemas.microsoft.com/office/drawing/2014/main" id="{4417EBB4-788D-4BA1-B9EB-8045191D685D}"/>
              </a:ext>
            </a:extLst>
          </p:cNvPr>
          <p:cNvSpPr>
            <a:spLocks noGrp="1"/>
          </p:cNvSpPr>
          <p:nvPr>
            <p:ph idx="1"/>
          </p:nvPr>
        </p:nvSpPr>
        <p:spPr>
          <a:xfrm>
            <a:off x="838200" y="2060294"/>
            <a:ext cx="4509304" cy="4432581"/>
          </a:xfrm>
        </p:spPr>
        <p:txBody>
          <a:bodyPr>
            <a:normAutofit fontScale="92500" lnSpcReduction="20000"/>
          </a:bodyPr>
          <a:lstStyle/>
          <a:p>
            <a:pPr marL="0" indent="0">
              <a:buNone/>
            </a:pPr>
            <a:r>
              <a:rPr lang="en-GB" sz="2000" dirty="0"/>
              <a:t>Monasteries </a:t>
            </a:r>
            <a:r>
              <a:rPr lang="en-GB" sz="2000" b="1" dirty="0"/>
              <a:t>perpetuate, enhance and also spread classical and Christian educational tradition</a:t>
            </a:r>
            <a:r>
              <a:rPr lang="en-GB" sz="2000" dirty="0"/>
              <a:t>. </a:t>
            </a:r>
          </a:p>
          <a:p>
            <a:r>
              <a:rPr lang="en-GB" sz="2000" dirty="0"/>
              <a:t>Irish-influenced monasteries often bring </a:t>
            </a:r>
            <a:r>
              <a:rPr lang="en-GB" sz="2000" b="1" dirty="0"/>
              <a:t>advanced learning to new </a:t>
            </a:r>
            <a:r>
              <a:rPr lang="en-GB" sz="2000" b="1" dirty="0" err="1"/>
              <a:t>p.laces</a:t>
            </a:r>
            <a:r>
              <a:rPr lang="en-GB" sz="2000" b="1" dirty="0"/>
              <a:t> </a:t>
            </a:r>
            <a:r>
              <a:rPr lang="en-GB" sz="2000" dirty="0"/>
              <a:t>(e.g. Ireland, Northern England)</a:t>
            </a:r>
          </a:p>
          <a:p>
            <a:r>
              <a:rPr lang="en-GB" sz="2000" dirty="0"/>
              <a:t>The monasteries of </a:t>
            </a:r>
            <a:r>
              <a:rPr lang="en-GB" sz="2000" b="1" dirty="0"/>
              <a:t>Monkwearmouth-Jarrow </a:t>
            </a:r>
            <a:r>
              <a:rPr lang="en-GB" sz="2000" dirty="0"/>
              <a:t>(in Northumbria) and </a:t>
            </a:r>
            <a:r>
              <a:rPr lang="en-GB" sz="2000" b="1" dirty="0"/>
              <a:t>Saint-Gall </a:t>
            </a:r>
            <a:r>
              <a:rPr lang="en-GB" sz="2000" dirty="0"/>
              <a:t>(founded by followers of Columbanus) become very prominent intellectual centres in the Early Middle Ages. </a:t>
            </a:r>
          </a:p>
          <a:p>
            <a:pPr marL="0" indent="0">
              <a:buNone/>
            </a:pPr>
            <a:r>
              <a:rPr lang="en-GB" sz="2000" b="1" dirty="0"/>
              <a:t>Cathedral schools </a:t>
            </a:r>
            <a:r>
              <a:rPr lang="en-GB" sz="2000" dirty="0"/>
              <a:t>also founded in the early Middle Ages.</a:t>
            </a:r>
          </a:p>
          <a:p>
            <a:r>
              <a:rPr lang="en-GB" sz="2000" dirty="0"/>
              <a:t>But these were often under strong monastic influence. </a:t>
            </a:r>
          </a:p>
          <a:p>
            <a:r>
              <a:rPr lang="en-GB" sz="2000" dirty="0"/>
              <a:t>E.g. Cathedral school of York, founded by Archbishop </a:t>
            </a:r>
            <a:r>
              <a:rPr lang="en-GB" sz="2000" dirty="0" err="1"/>
              <a:t>Ecgbert</a:t>
            </a:r>
            <a:r>
              <a:rPr lang="en-GB" sz="2000" dirty="0"/>
              <a:t> (d. 766), was inspired by Monkwearmouth-Jarrow.</a:t>
            </a:r>
          </a:p>
          <a:p>
            <a:pPr lvl="1"/>
            <a:endParaRPr lang="en-GB" sz="1600" dirty="0"/>
          </a:p>
          <a:p>
            <a:pPr lvl="1"/>
            <a:endParaRPr lang="en-GB" sz="1600" dirty="0"/>
          </a:p>
          <a:p>
            <a:endParaRPr lang="en-GB" sz="1600" dirty="0"/>
          </a:p>
        </p:txBody>
      </p:sp>
      <p:sp>
        <p:nvSpPr>
          <p:cNvPr id="4" name="TextBox 3">
            <a:extLst>
              <a:ext uri="{FF2B5EF4-FFF2-40B4-BE49-F238E27FC236}">
                <a16:creationId xmlns:a16="http://schemas.microsoft.com/office/drawing/2014/main" id="{41FBCC8D-0D7F-A7C4-F316-3246288CE2B2}"/>
              </a:ext>
            </a:extLst>
          </p:cNvPr>
          <p:cNvSpPr txBox="1"/>
          <p:nvPr/>
        </p:nvSpPr>
        <p:spPr>
          <a:xfrm>
            <a:off x="5914663" y="6552171"/>
            <a:ext cx="6257017" cy="307777"/>
          </a:xfrm>
          <a:prstGeom prst="rect">
            <a:avLst/>
          </a:prstGeom>
          <a:solidFill>
            <a:schemeClr val="bg1"/>
          </a:solidFill>
        </p:spPr>
        <p:txBody>
          <a:bodyPr wrap="square" rtlCol="0">
            <a:spAutoFit/>
          </a:bodyPr>
          <a:lstStyle/>
          <a:p>
            <a:r>
              <a:rPr lang="en-GB" sz="1400" dirty="0"/>
              <a:t>Artist’s depiction of part of  Monkwearmouth-Jarrow in the Early Middle Ages</a:t>
            </a:r>
          </a:p>
        </p:txBody>
      </p:sp>
    </p:spTree>
    <p:extLst>
      <p:ext uri="{BB962C8B-B14F-4D97-AF65-F5344CB8AC3E}">
        <p14:creationId xmlns:p14="http://schemas.microsoft.com/office/powerpoint/2010/main" val="25974783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CE35C-37BC-4A84-8934-BF1AD7E6B80F}"/>
              </a:ext>
            </a:extLst>
          </p:cNvPr>
          <p:cNvSpPr>
            <a:spLocks noGrp="1"/>
          </p:cNvSpPr>
          <p:nvPr>
            <p:ph type="title"/>
          </p:nvPr>
        </p:nvSpPr>
        <p:spPr>
          <a:xfrm>
            <a:off x="4965430" y="629268"/>
            <a:ext cx="6586491" cy="1286160"/>
          </a:xfrm>
        </p:spPr>
        <p:txBody>
          <a:bodyPr anchor="b">
            <a:normAutofit/>
          </a:bodyPr>
          <a:lstStyle/>
          <a:p>
            <a:r>
              <a:rPr lang="en-GB" sz="4100" b="1" dirty="0"/>
              <a:t>Monastic Education for the Laity</a:t>
            </a:r>
          </a:p>
        </p:txBody>
      </p:sp>
      <p:sp>
        <p:nvSpPr>
          <p:cNvPr id="3" name="Content Placeholder 2">
            <a:extLst>
              <a:ext uri="{FF2B5EF4-FFF2-40B4-BE49-F238E27FC236}">
                <a16:creationId xmlns:a16="http://schemas.microsoft.com/office/drawing/2014/main" id="{2A28A2C9-1F5A-4D4C-8015-7A22683D4413}"/>
              </a:ext>
            </a:extLst>
          </p:cNvPr>
          <p:cNvSpPr>
            <a:spLocks noGrp="1"/>
          </p:cNvSpPr>
          <p:nvPr>
            <p:ph idx="1"/>
          </p:nvPr>
        </p:nvSpPr>
        <p:spPr>
          <a:xfrm>
            <a:off x="4965431" y="2048720"/>
            <a:ext cx="6948402" cy="4875862"/>
          </a:xfrm>
        </p:spPr>
        <p:txBody>
          <a:bodyPr>
            <a:noAutofit/>
          </a:bodyPr>
          <a:lstStyle/>
          <a:p>
            <a:pPr marL="0" indent="0">
              <a:buNone/>
            </a:pPr>
            <a:r>
              <a:rPr lang="en-GB" sz="1800" dirty="0"/>
              <a:t>The quality of monastic education meant that it had an appeal for outsiders, even if they had no plans to become monks.</a:t>
            </a:r>
          </a:p>
          <a:p>
            <a:r>
              <a:rPr lang="en-GB" sz="1800" dirty="0"/>
              <a:t>The </a:t>
            </a:r>
            <a:r>
              <a:rPr lang="en-GB" sz="1800" b="1" dirty="0"/>
              <a:t>aristocracy could use them to educate their children</a:t>
            </a:r>
            <a:r>
              <a:rPr lang="en-GB" sz="1800" dirty="0"/>
              <a:t>: e.g. the example of Oswald, future king of Northumbria.</a:t>
            </a:r>
          </a:p>
          <a:p>
            <a:pPr marL="0" indent="0">
              <a:buNone/>
            </a:pPr>
            <a:r>
              <a:rPr lang="en-GB" sz="1800" dirty="0"/>
              <a:t>In the Carolingian empire, such arrangements become frequent.</a:t>
            </a:r>
          </a:p>
          <a:p>
            <a:pPr marL="0" indent="0">
              <a:buNone/>
            </a:pPr>
            <a:r>
              <a:rPr lang="en-GB" sz="1800" b="1" dirty="0" err="1"/>
              <a:t>Notker</a:t>
            </a:r>
            <a:r>
              <a:rPr lang="en-GB" sz="1800" b="1" dirty="0"/>
              <a:t> the </a:t>
            </a:r>
            <a:r>
              <a:rPr lang="en-GB" sz="1800" b="1" dirty="0" err="1"/>
              <a:t>Stammerer</a:t>
            </a:r>
            <a:r>
              <a:rPr lang="en-GB" sz="1800" b="1" dirty="0"/>
              <a:t> (d. 912)</a:t>
            </a:r>
            <a:r>
              <a:rPr lang="en-GB" sz="1800" dirty="0"/>
              <a:t> </a:t>
            </a:r>
          </a:p>
          <a:p>
            <a:r>
              <a:rPr lang="en-GB" sz="1800" dirty="0"/>
              <a:t>A monk of Saint-Gall, he describes how the monks of his monastery asked Charlemagne for young men to educate (in his book “Deeds of Charlemagne”), and how Charlemagne did so enthusiastically.</a:t>
            </a:r>
          </a:p>
          <a:p>
            <a:pPr marL="0" indent="0">
              <a:buNone/>
            </a:pPr>
            <a:r>
              <a:rPr lang="en-GB" sz="1800" b="1" dirty="0"/>
              <a:t>Alcuin of York (d. 804)</a:t>
            </a:r>
          </a:p>
          <a:p>
            <a:r>
              <a:rPr lang="en-GB" sz="1800" dirty="0"/>
              <a:t>Not originally a monk, taught at the cathedral school of York. </a:t>
            </a:r>
          </a:p>
          <a:p>
            <a:r>
              <a:rPr lang="en-GB" sz="1800" dirty="0"/>
              <a:t>Entering the service of Charlemagne,  he is given the monastery of </a:t>
            </a:r>
            <a:r>
              <a:rPr lang="en-GB" sz="1800" dirty="0" err="1"/>
              <a:t>Marmoutier</a:t>
            </a:r>
            <a:r>
              <a:rPr lang="en-GB" sz="1800" dirty="0"/>
              <a:t> near Tours in 796 (he is made abbot)</a:t>
            </a:r>
          </a:p>
          <a:p>
            <a:r>
              <a:rPr lang="en-GB" sz="1800" dirty="0"/>
              <a:t>The house expands to include a school that educates young aristocrats as well as monks.</a:t>
            </a:r>
          </a:p>
        </p:txBody>
      </p:sp>
      <p:pic>
        <p:nvPicPr>
          <p:cNvPr id="5" name="Picture 4" descr="A painting of an old building&#10;&#10;Description automatically generated">
            <a:extLst>
              <a:ext uri="{FF2B5EF4-FFF2-40B4-BE49-F238E27FC236}">
                <a16:creationId xmlns:a16="http://schemas.microsoft.com/office/drawing/2014/main" id="{12B34FD1-663A-46ED-AAA2-51DEA777793B}"/>
              </a:ext>
            </a:extLst>
          </p:cNvPr>
          <p:cNvPicPr>
            <a:picLocks noChangeAspect="1"/>
          </p:cNvPicPr>
          <p:nvPr/>
        </p:nvPicPr>
        <p:blipFill rotWithShape="1">
          <a:blip r:embed="rId2">
            <a:extLst>
              <a:ext uri="{28A0092B-C50C-407E-A947-70E740481C1C}">
                <a14:useLocalDpi xmlns:a14="http://schemas.microsoft.com/office/drawing/2010/main" val="0"/>
              </a:ext>
            </a:extLst>
          </a:blip>
          <a:srcRect l="4324" r="9017"/>
          <a:stretch/>
        </p:blipFill>
        <p:spPr>
          <a:xfrm>
            <a:off x="20" y="10"/>
            <a:ext cx="4635571" cy="6857990"/>
          </a:xfrm>
          <a:prstGeom prst="rect">
            <a:avLst/>
          </a:prstGeom>
          <a:effectLst/>
        </p:spPr>
      </p:pic>
    </p:spTree>
    <p:extLst>
      <p:ext uri="{BB962C8B-B14F-4D97-AF65-F5344CB8AC3E}">
        <p14:creationId xmlns:p14="http://schemas.microsoft.com/office/powerpoint/2010/main" val="12153334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9D28D-3C23-4520-B379-B93F7837DBAE}"/>
              </a:ext>
            </a:extLst>
          </p:cNvPr>
          <p:cNvSpPr>
            <a:spLocks noGrp="1"/>
          </p:cNvSpPr>
          <p:nvPr>
            <p:ph type="title"/>
          </p:nvPr>
        </p:nvSpPr>
        <p:spPr>
          <a:xfrm>
            <a:off x="655320" y="365125"/>
            <a:ext cx="5120114" cy="1692794"/>
          </a:xfrm>
        </p:spPr>
        <p:txBody>
          <a:bodyPr>
            <a:normAutofit/>
          </a:bodyPr>
          <a:lstStyle/>
          <a:p>
            <a:r>
              <a:rPr lang="en-GB" b="1" dirty="0"/>
              <a:t>Monastic Hospitality and Charity</a:t>
            </a:r>
          </a:p>
        </p:txBody>
      </p:sp>
      <p:sp>
        <p:nvSpPr>
          <p:cNvPr id="3" name="Content Placeholder 2">
            <a:extLst>
              <a:ext uri="{FF2B5EF4-FFF2-40B4-BE49-F238E27FC236}">
                <a16:creationId xmlns:a16="http://schemas.microsoft.com/office/drawing/2014/main" id="{241A5043-7F65-4619-BE49-743ACCACB273}"/>
              </a:ext>
            </a:extLst>
          </p:cNvPr>
          <p:cNvSpPr>
            <a:spLocks noGrp="1"/>
          </p:cNvSpPr>
          <p:nvPr>
            <p:ph idx="1"/>
          </p:nvPr>
        </p:nvSpPr>
        <p:spPr>
          <a:xfrm>
            <a:off x="655321" y="2127158"/>
            <a:ext cx="5120113" cy="4365717"/>
          </a:xfrm>
        </p:spPr>
        <p:txBody>
          <a:bodyPr>
            <a:normAutofit/>
          </a:bodyPr>
          <a:lstStyle/>
          <a:p>
            <a:pPr marL="0" indent="0">
              <a:buNone/>
            </a:pPr>
            <a:r>
              <a:rPr lang="en-GB" sz="2000" dirty="0"/>
              <a:t>Monks and nuns commit to </a:t>
            </a:r>
            <a:r>
              <a:rPr lang="en-GB" sz="2000" b="1" dirty="0"/>
              <a:t>a wider range of social services</a:t>
            </a:r>
            <a:r>
              <a:rPr lang="en-GB" sz="2000" dirty="0"/>
              <a:t> at this time.</a:t>
            </a:r>
          </a:p>
          <a:p>
            <a:pPr marL="0" indent="0">
              <a:buNone/>
            </a:pPr>
            <a:r>
              <a:rPr lang="en-GB" sz="2000" i="1" dirty="0"/>
              <a:t>Religious justifications</a:t>
            </a:r>
          </a:p>
          <a:p>
            <a:r>
              <a:rPr lang="en-GB" sz="2000" dirty="0"/>
              <a:t>Monastic </a:t>
            </a:r>
            <a:r>
              <a:rPr lang="en-GB" sz="2000" b="1" dirty="0"/>
              <a:t>flight from the ‘world’ did not remove Christian social responsibilities </a:t>
            </a:r>
          </a:p>
          <a:p>
            <a:r>
              <a:rPr lang="en-GB" sz="2000" dirty="0"/>
              <a:t>Monks and nuns take up Christ’s recommendations of </a:t>
            </a:r>
            <a:r>
              <a:rPr lang="en-GB" sz="2000" b="1" dirty="0"/>
              <a:t>charity to the poor</a:t>
            </a:r>
            <a:r>
              <a:rPr lang="en-GB" sz="2000" dirty="0"/>
              <a:t>, the </a:t>
            </a:r>
            <a:r>
              <a:rPr lang="en-GB" sz="2000" b="1" dirty="0"/>
              <a:t>hospitality</a:t>
            </a:r>
            <a:r>
              <a:rPr lang="en-GB" sz="2000" dirty="0"/>
              <a:t> shown to him by others, and his example of </a:t>
            </a:r>
            <a:r>
              <a:rPr lang="en-GB" sz="2000" b="1" dirty="0"/>
              <a:t>healing the sick </a:t>
            </a:r>
          </a:p>
          <a:p>
            <a:r>
              <a:rPr lang="en-GB" sz="2000" dirty="0"/>
              <a:t>Making oneself humble and poor etc. are seen as making one </a:t>
            </a:r>
            <a:r>
              <a:rPr lang="en-GB" sz="2000" b="1" dirty="0"/>
              <a:t>better able to care for others as well</a:t>
            </a:r>
          </a:p>
          <a:p>
            <a:endParaRPr lang="en-GB" sz="1100" dirty="0"/>
          </a:p>
        </p:txBody>
      </p:sp>
      <p:pic>
        <p:nvPicPr>
          <p:cNvPr id="5" name="Picture 4" descr="A close up of text on a black background&#10;&#10;Description automatically generated">
            <a:extLst>
              <a:ext uri="{FF2B5EF4-FFF2-40B4-BE49-F238E27FC236}">
                <a16:creationId xmlns:a16="http://schemas.microsoft.com/office/drawing/2014/main" id="{9980837F-A526-4028-AFC6-86A9B1C22803}"/>
              </a:ext>
            </a:extLst>
          </p:cNvPr>
          <p:cNvPicPr>
            <a:picLocks noChangeAspect="1"/>
          </p:cNvPicPr>
          <p:nvPr/>
        </p:nvPicPr>
        <p:blipFill rotWithShape="1">
          <a:blip r:embed="rId2">
            <a:extLst>
              <a:ext uri="{28A0092B-C50C-407E-A947-70E740481C1C}">
                <a14:useLocalDpi xmlns:a14="http://schemas.microsoft.com/office/drawing/2010/main" val="0"/>
              </a:ext>
            </a:extLst>
          </a:blip>
          <a:srcRect l="22808" r="10682"/>
          <a:stretch/>
        </p:blipFill>
        <p:spPr>
          <a:xfrm>
            <a:off x="5878849" y="10"/>
            <a:ext cx="6313150" cy="6857987"/>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24899213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4F8EC-3D1A-4470-8642-BF852E23DC01}"/>
              </a:ext>
            </a:extLst>
          </p:cNvPr>
          <p:cNvSpPr>
            <a:spLocks noGrp="1"/>
          </p:cNvSpPr>
          <p:nvPr>
            <p:ph type="title"/>
          </p:nvPr>
        </p:nvSpPr>
        <p:spPr/>
        <p:txBody>
          <a:bodyPr/>
          <a:lstStyle/>
          <a:p>
            <a:r>
              <a:rPr lang="en-GB" b="1" dirty="0"/>
              <a:t>Recap: Hermits, the First Monasteries and Late Antique Society</a:t>
            </a:r>
            <a:endParaRPr lang="en-GB" dirty="0"/>
          </a:p>
        </p:txBody>
      </p:sp>
      <p:sp>
        <p:nvSpPr>
          <p:cNvPr id="3" name="Content Placeholder 2">
            <a:extLst>
              <a:ext uri="{FF2B5EF4-FFF2-40B4-BE49-F238E27FC236}">
                <a16:creationId xmlns:a16="http://schemas.microsoft.com/office/drawing/2014/main" id="{79196F9B-6079-4E46-966F-4E712632EAE4}"/>
              </a:ext>
            </a:extLst>
          </p:cNvPr>
          <p:cNvSpPr>
            <a:spLocks noGrp="1"/>
          </p:cNvSpPr>
          <p:nvPr>
            <p:ph idx="1"/>
          </p:nvPr>
        </p:nvSpPr>
        <p:spPr>
          <a:xfrm>
            <a:off x="838200" y="1825624"/>
            <a:ext cx="11217676" cy="4930283"/>
          </a:xfrm>
        </p:spPr>
        <p:txBody>
          <a:bodyPr>
            <a:normAutofit fontScale="92500" lnSpcReduction="20000"/>
          </a:bodyPr>
          <a:lstStyle/>
          <a:p>
            <a:pPr marL="0" indent="0">
              <a:buNone/>
            </a:pPr>
            <a:r>
              <a:rPr lang="en-GB" b="1" dirty="0"/>
              <a:t>Some key points from the last lesson</a:t>
            </a:r>
          </a:p>
          <a:p>
            <a:r>
              <a:rPr lang="en-GB" dirty="0"/>
              <a:t>Monks looked back to the </a:t>
            </a:r>
            <a:r>
              <a:rPr lang="en-GB" b="1" dirty="0"/>
              <a:t>scriptural examples of Jesus in the wilderness </a:t>
            </a:r>
            <a:r>
              <a:rPr lang="en-GB" dirty="0"/>
              <a:t>(concerning separation), </a:t>
            </a:r>
            <a:r>
              <a:rPr lang="en-GB" b="1" dirty="0"/>
              <a:t>apostles giving away their property </a:t>
            </a:r>
            <a:r>
              <a:rPr lang="en-GB" dirty="0"/>
              <a:t>(concerning renunciation and charity) and the </a:t>
            </a:r>
            <a:r>
              <a:rPr lang="en-GB" b="1" dirty="0"/>
              <a:t>community of the apostles </a:t>
            </a:r>
            <a:r>
              <a:rPr lang="en-GB" dirty="0"/>
              <a:t>(concerning creating a more perfect community). </a:t>
            </a:r>
          </a:p>
          <a:p>
            <a:r>
              <a:rPr lang="en-GB" dirty="0"/>
              <a:t>Some </a:t>
            </a:r>
            <a:r>
              <a:rPr lang="en-GB" b="1" dirty="0"/>
              <a:t>other potential influences had long traditions </a:t>
            </a:r>
            <a:r>
              <a:rPr lang="en-GB" dirty="0"/>
              <a:t>(e.g. Jewish semi-ascetic practices, Stoic philosophy, the influence of dualist religious culture in the Mediterranean).</a:t>
            </a:r>
          </a:p>
          <a:p>
            <a:r>
              <a:rPr lang="en-GB" dirty="0"/>
              <a:t>Other potential influences were </a:t>
            </a:r>
            <a:r>
              <a:rPr lang="en-GB" b="1" dirty="0"/>
              <a:t>more specific to place - </a:t>
            </a:r>
            <a:r>
              <a:rPr lang="en-GB" dirty="0"/>
              <a:t>e.g. the physical and social geography of Egypt - and also </a:t>
            </a:r>
            <a:r>
              <a:rPr lang="en-GB" b="1" dirty="0"/>
              <a:t>time</a:t>
            </a:r>
            <a:r>
              <a:rPr lang="en-GB" dirty="0"/>
              <a:t>: at a point where Christianity was no longer so much of a </a:t>
            </a:r>
            <a:r>
              <a:rPr lang="en-GB" b="1" dirty="0"/>
              <a:t>“counter-culture”, </a:t>
            </a:r>
            <a:r>
              <a:rPr lang="en-GB" dirty="0"/>
              <a:t>monasticism offered this path</a:t>
            </a:r>
          </a:p>
          <a:p>
            <a:r>
              <a:rPr lang="en-GB" dirty="0"/>
              <a:t>While some outsiders could be concerned by the difference they presented and also the accumulation of wealth, however, this culture was quickly found to be </a:t>
            </a:r>
            <a:r>
              <a:rPr lang="en-GB" b="1" dirty="0"/>
              <a:t>useful to society </a:t>
            </a:r>
            <a:r>
              <a:rPr lang="en-GB" dirty="0"/>
              <a:t>in the late Roman Empire: </a:t>
            </a:r>
            <a:r>
              <a:rPr lang="en-GB" b="1" dirty="0"/>
              <a:t>an “elite” serving it through prayer and example</a:t>
            </a:r>
            <a:endParaRPr lang="en-GB" dirty="0"/>
          </a:p>
        </p:txBody>
      </p:sp>
    </p:spTree>
    <p:extLst>
      <p:ext uri="{BB962C8B-B14F-4D97-AF65-F5344CB8AC3E}">
        <p14:creationId xmlns:p14="http://schemas.microsoft.com/office/powerpoint/2010/main" val="16507511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9D28D-3C23-4520-B379-B93F7837DBAE}"/>
              </a:ext>
            </a:extLst>
          </p:cNvPr>
          <p:cNvSpPr>
            <a:spLocks noGrp="1"/>
          </p:cNvSpPr>
          <p:nvPr>
            <p:ph type="title"/>
          </p:nvPr>
        </p:nvSpPr>
        <p:spPr>
          <a:xfrm>
            <a:off x="655320" y="365125"/>
            <a:ext cx="5120114" cy="1692794"/>
          </a:xfrm>
        </p:spPr>
        <p:txBody>
          <a:bodyPr>
            <a:normAutofit/>
          </a:bodyPr>
          <a:lstStyle/>
          <a:p>
            <a:r>
              <a:rPr lang="en-GB" b="1" dirty="0"/>
              <a:t>Monastic Hospitality and Charity</a:t>
            </a:r>
          </a:p>
        </p:txBody>
      </p:sp>
      <p:sp>
        <p:nvSpPr>
          <p:cNvPr id="3" name="Content Placeholder 2">
            <a:extLst>
              <a:ext uri="{FF2B5EF4-FFF2-40B4-BE49-F238E27FC236}">
                <a16:creationId xmlns:a16="http://schemas.microsoft.com/office/drawing/2014/main" id="{241A5043-7F65-4619-BE49-743ACCACB273}"/>
              </a:ext>
            </a:extLst>
          </p:cNvPr>
          <p:cNvSpPr>
            <a:spLocks noGrp="1"/>
          </p:cNvSpPr>
          <p:nvPr>
            <p:ph idx="1"/>
          </p:nvPr>
        </p:nvSpPr>
        <p:spPr>
          <a:xfrm>
            <a:off x="655321" y="2127158"/>
            <a:ext cx="5120113" cy="5006043"/>
          </a:xfrm>
        </p:spPr>
        <p:txBody>
          <a:bodyPr>
            <a:normAutofit/>
          </a:bodyPr>
          <a:lstStyle/>
          <a:p>
            <a:pPr marL="0" indent="0">
              <a:buNone/>
            </a:pPr>
            <a:r>
              <a:rPr lang="en-GB" sz="2000" dirty="0"/>
              <a:t>Monks and nuns commit to </a:t>
            </a:r>
            <a:r>
              <a:rPr lang="en-GB" sz="2000" b="1" dirty="0"/>
              <a:t>a wider range of social services</a:t>
            </a:r>
            <a:r>
              <a:rPr lang="en-GB" sz="2000" dirty="0"/>
              <a:t> at this time.</a:t>
            </a:r>
            <a:endParaRPr lang="en-GB" sz="2000" i="1" dirty="0"/>
          </a:p>
          <a:p>
            <a:pPr marL="0" indent="0">
              <a:buNone/>
            </a:pPr>
            <a:r>
              <a:rPr lang="en-GB" sz="2000" i="1" dirty="0"/>
              <a:t>Social aspects:</a:t>
            </a:r>
          </a:p>
          <a:p>
            <a:r>
              <a:rPr lang="en-GB" sz="2000" dirty="0"/>
              <a:t>Practical support to monastic life within society: </a:t>
            </a:r>
            <a:r>
              <a:rPr lang="en-GB" sz="2000" b="1" dirty="0"/>
              <a:t>a social role, a tangible example of ‘giving back’</a:t>
            </a:r>
            <a:r>
              <a:rPr lang="en-GB" sz="2000" dirty="0"/>
              <a:t> </a:t>
            </a:r>
          </a:p>
          <a:p>
            <a:r>
              <a:rPr lang="en-GB" sz="2000" b="1" dirty="0"/>
              <a:t>Hospitality and charity established as social expectations via “rules”</a:t>
            </a:r>
            <a:r>
              <a:rPr lang="en-GB" sz="2000" dirty="0"/>
              <a:t>: the Rule of Benedict sets guidelines for how guests should always be received and how poor should be relieved</a:t>
            </a:r>
          </a:p>
          <a:p>
            <a:r>
              <a:rPr lang="en-GB" sz="2000" dirty="0"/>
              <a:t>Monastic communities come to run novel institutions: </a:t>
            </a:r>
            <a:r>
              <a:rPr lang="en-GB" sz="2000" b="1" dirty="0"/>
              <a:t>hospitals</a:t>
            </a:r>
            <a:r>
              <a:rPr lang="en-GB" sz="2000" dirty="0"/>
              <a:t> (to take care of the sick), and </a:t>
            </a:r>
            <a:r>
              <a:rPr lang="en-GB" sz="2000" b="1" dirty="0" err="1"/>
              <a:t>almshouses</a:t>
            </a:r>
            <a:r>
              <a:rPr lang="en-GB" sz="2000" dirty="0"/>
              <a:t> (to care for the poor)</a:t>
            </a:r>
          </a:p>
          <a:p>
            <a:endParaRPr lang="en-GB" sz="1100" dirty="0"/>
          </a:p>
        </p:txBody>
      </p:sp>
      <p:pic>
        <p:nvPicPr>
          <p:cNvPr id="5" name="Picture 4" descr="A close up of text on a black background&#10;&#10;Description automatically generated">
            <a:extLst>
              <a:ext uri="{FF2B5EF4-FFF2-40B4-BE49-F238E27FC236}">
                <a16:creationId xmlns:a16="http://schemas.microsoft.com/office/drawing/2014/main" id="{9980837F-A526-4028-AFC6-86A9B1C22803}"/>
              </a:ext>
            </a:extLst>
          </p:cNvPr>
          <p:cNvPicPr>
            <a:picLocks noChangeAspect="1"/>
          </p:cNvPicPr>
          <p:nvPr/>
        </p:nvPicPr>
        <p:blipFill rotWithShape="1">
          <a:blip r:embed="rId2">
            <a:extLst>
              <a:ext uri="{28A0092B-C50C-407E-A947-70E740481C1C}">
                <a14:useLocalDpi xmlns:a14="http://schemas.microsoft.com/office/drawing/2010/main" val="0"/>
              </a:ext>
            </a:extLst>
          </a:blip>
          <a:srcRect l="22808" r="10682"/>
          <a:stretch/>
        </p:blipFill>
        <p:spPr>
          <a:xfrm>
            <a:off x="5878849" y="10"/>
            <a:ext cx="6313150" cy="6857987"/>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23931456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CE35C-37BC-4A84-8934-BF1AD7E6B80F}"/>
              </a:ext>
            </a:extLst>
          </p:cNvPr>
          <p:cNvSpPr>
            <a:spLocks noGrp="1"/>
          </p:cNvSpPr>
          <p:nvPr>
            <p:ph type="title"/>
          </p:nvPr>
        </p:nvSpPr>
        <p:spPr>
          <a:xfrm>
            <a:off x="648929" y="629266"/>
            <a:ext cx="5127031" cy="1676603"/>
          </a:xfrm>
        </p:spPr>
        <p:txBody>
          <a:bodyPr>
            <a:normAutofit/>
          </a:bodyPr>
          <a:lstStyle/>
          <a:p>
            <a:r>
              <a:rPr lang="en-GB" sz="4100" b="1" dirty="0"/>
              <a:t>The Carolingian Empire – a monastic realm?</a:t>
            </a:r>
          </a:p>
        </p:txBody>
      </p:sp>
      <p:sp>
        <p:nvSpPr>
          <p:cNvPr id="3" name="Content Placeholder 2">
            <a:extLst>
              <a:ext uri="{FF2B5EF4-FFF2-40B4-BE49-F238E27FC236}">
                <a16:creationId xmlns:a16="http://schemas.microsoft.com/office/drawing/2014/main" id="{2A28A2C9-1F5A-4D4C-8015-7A22683D4413}"/>
              </a:ext>
            </a:extLst>
          </p:cNvPr>
          <p:cNvSpPr>
            <a:spLocks noGrp="1"/>
          </p:cNvSpPr>
          <p:nvPr>
            <p:ph idx="1"/>
          </p:nvPr>
        </p:nvSpPr>
        <p:spPr>
          <a:xfrm>
            <a:off x="648930" y="2438400"/>
            <a:ext cx="5127029" cy="4272681"/>
          </a:xfrm>
        </p:spPr>
        <p:txBody>
          <a:bodyPr>
            <a:normAutofit/>
          </a:bodyPr>
          <a:lstStyle/>
          <a:p>
            <a:pPr marL="0" indent="0">
              <a:buNone/>
            </a:pPr>
            <a:r>
              <a:rPr lang="en-GB" sz="2000" dirty="0"/>
              <a:t>Over the course of this presentation, the </a:t>
            </a:r>
            <a:r>
              <a:rPr lang="en-GB" sz="2000" b="1" dirty="0"/>
              <a:t>context of the rise of the Carolingian Empire</a:t>
            </a:r>
            <a:r>
              <a:rPr lang="en-GB" sz="2000" dirty="0"/>
              <a:t> has been referenced.</a:t>
            </a:r>
          </a:p>
          <a:p>
            <a:pPr marL="0" indent="0">
              <a:buNone/>
            </a:pPr>
            <a:r>
              <a:rPr lang="en-GB" sz="2000" dirty="0"/>
              <a:t>Overall, the creation of such a large polity (albeit one that soon splintered) </a:t>
            </a:r>
            <a:r>
              <a:rPr lang="en-GB" sz="2000" b="1" dirty="0"/>
              <a:t>significantly impacted Western monasticism</a:t>
            </a:r>
          </a:p>
          <a:p>
            <a:r>
              <a:rPr lang="en-GB" sz="2000" dirty="0"/>
              <a:t>The </a:t>
            </a:r>
            <a:r>
              <a:rPr lang="en-GB" sz="2000" b="1" dirty="0"/>
              <a:t>Carolingian aristocracy valued and promoted monasticism </a:t>
            </a:r>
            <a:r>
              <a:rPr lang="en-GB" sz="2000" dirty="0"/>
              <a:t>– not least for the </a:t>
            </a:r>
            <a:r>
              <a:rPr lang="en-GB" sz="2000" b="1" dirty="0"/>
              <a:t>prayer</a:t>
            </a:r>
            <a:r>
              <a:rPr lang="en-GB" sz="2000" dirty="0"/>
              <a:t> </a:t>
            </a:r>
            <a:r>
              <a:rPr lang="en-GB" sz="2000" b="1" dirty="0"/>
              <a:t>and religious prestige </a:t>
            </a:r>
            <a:r>
              <a:rPr lang="en-GB" sz="2000" dirty="0"/>
              <a:t>it offered them. </a:t>
            </a:r>
          </a:p>
          <a:p>
            <a:r>
              <a:rPr lang="en-GB" sz="2000" dirty="0"/>
              <a:t>Rulers also </a:t>
            </a:r>
            <a:r>
              <a:rPr lang="en-GB" sz="2000" b="1" dirty="0"/>
              <a:t>worked to standardise monasteries</a:t>
            </a:r>
            <a:r>
              <a:rPr lang="en-GB" sz="2000" dirty="0"/>
              <a:t> them under a more Benedictine form in support of wider </a:t>
            </a:r>
            <a:r>
              <a:rPr lang="en-GB" sz="2000" b="1" dirty="0"/>
              <a:t>religious unity</a:t>
            </a:r>
            <a:r>
              <a:rPr lang="en-GB" sz="2000" dirty="0"/>
              <a:t>.</a:t>
            </a:r>
          </a:p>
        </p:txBody>
      </p:sp>
      <p:pic>
        <p:nvPicPr>
          <p:cNvPr id="6" name="Picture 5" descr="A picture containing text, map&#10;&#10;Description automatically generated">
            <a:extLst>
              <a:ext uri="{FF2B5EF4-FFF2-40B4-BE49-F238E27FC236}">
                <a16:creationId xmlns:a16="http://schemas.microsoft.com/office/drawing/2014/main" id="{E53BE5B3-DA1C-494A-8474-0959D24E9EBD}"/>
              </a:ext>
            </a:extLst>
          </p:cNvPr>
          <p:cNvPicPr>
            <a:picLocks noChangeAspect="1"/>
          </p:cNvPicPr>
          <p:nvPr/>
        </p:nvPicPr>
        <p:blipFill rotWithShape="1">
          <a:blip r:embed="rId2">
            <a:extLst>
              <a:ext uri="{28A0092B-C50C-407E-A947-70E740481C1C}">
                <a14:useLocalDpi xmlns:a14="http://schemas.microsoft.com/office/drawing/2010/main" val="0"/>
              </a:ext>
            </a:extLst>
          </a:blip>
          <a:srcRect r="8691" b="2"/>
          <a:stretch/>
        </p:blipFill>
        <p:spPr>
          <a:xfrm>
            <a:off x="6338316" y="1904281"/>
            <a:ext cx="5074070" cy="4272681"/>
          </a:xfrm>
          <a:prstGeom prst="rect">
            <a:avLst/>
          </a:prstGeom>
        </p:spPr>
      </p:pic>
    </p:spTree>
    <p:extLst>
      <p:ext uri="{BB962C8B-B14F-4D97-AF65-F5344CB8AC3E}">
        <p14:creationId xmlns:p14="http://schemas.microsoft.com/office/powerpoint/2010/main" val="8400564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CE35C-37BC-4A84-8934-BF1AD7E6B80F}"/>
              </a:ext>
            </a:extLst>
          </p:cNvPr>
          <p:cNvSpPr>
            <a:spLocks noGrp="1"/>
          </p:cNvSpPr>
          <p:nvPr>
            <p:ph type="title"/>
          </p:nvPr>
        </p:nvSpPr>
        <p:spPr>
          <a:xfrm>
            <a:off x="648929" y="629266"/>
            <a:ext cx="5127031" cy="1676603"/>
          </a:xfrm>
        </p:spPr>
        <p:txBody>
          <a:bodyPr>
            <a:normAutofit/>
          </a:bodyPr>
          <a:lstStyle/>
          <a:p>
            <a:r>
              <a:rPr lang="en-GB" sz="4100" b="1" dirty="0"/>
              <a:t>The Carolingian Empire – a monastic realm?</a:t>
            </a:r>
          </a:p>
        </p:txBody>
      </p:sp>
      <p:sp>
        <p:nvSpPr>
          <p:cNvPr id="3" name="Content Placeholder 2">
            <a:extLst>
              <a:ext uri="{FF2B5EF4-FFF2-40B4-BE49-F238E27FC236}">
                <a16:creationId xmlns:a16="http://schemas.microsoft.com/office/drawing/2014/main" id="{2A28A2C9-1F5A-4D4C-8015-7A22683D4413}"/>
              </a:ext>
            </a:extLst>
          </p:cNvPr>
          <p:cNvSpPr>
            <a:spLocks noGrp="1"/>
          </p:cNvSpPr>
          <p:nvPr>
            <p:ph idx="1"/>
          </p:nvPr>
        </p:nvSpPr>
        <p:spPr>
          <a:xfrm>
            <a:off x="648930" y="2438400"/>
            <a:ext cx="5127029" cy="4272681"/>
          </a:xfrm>
        </p:spPr>
        <p:txBody>
          <a:bodyPr>
            <a:normAutofit/>
          </a:bodyPr>
          <a:lstStyle/>
          <a:p>
            <a:pPr marL="0" indent="0">
              <a:buNone/>
            </a:pPr>
            <a:r>
              <a:rPr lang="en-GB" sz="2000" dirty="0"/>
              <a:t>On the other hand, </a:t>
            </a:r>
            <a:r>
              <a:rPr lang="en-GB" sz="2000" b="1" dirty="0"/>
              <a:t>monastic institutions become a huge influence on the powerholders of the Empire.</a:t>
            </a:r>
          </a:p>
          <a:p>
            <a:r>
              <a:rPr lang="en-GB" sz="2000" dirty="0"/>
              <a:t>As seen, monastic schools </a:t>
            </a:r>
            <a:r>
              <a:rPr lang="en-GB" sz="2000" b="1" dirty="0"/>
              <a:t>were important in educating the aristocracy</a:t>
            </a:r>
            <a:r>
              <a:rPr lang="en-GB" sz="2000" dirty="0"/>
              <a:t>, providing both their religious and wider intellectual formation.</a:t>
            </a:r>
          </a:p>
          <a:p>
            <a:r>
              <a:rPr lang="en-GB" sz="2000" dirty="0"/>
              <a:t>More broadly monastic institutions </a:t>
            </a:r>
            <a:r>
              <a:rPr lang="en-GB" sz="2000" b="1" dirty="0"/>
              <a:t>influenced the wider religious idealism of the emperors and their courts </a:t>
            </a:r>
            <a:r>
              <a:rPr lang="en-GB" sz="2000" dirty="0"/>
              <a:t>and even the</a:t>
            </a:r>
            <a:r>
              <a:rPr lang="en-GB" sz="2000" b="1" dirty="0"/>
              <a:t> running of the empire. </a:t>
            </a:r>
          </a:p>
          <a:p>
            <a:pPr lvl="1"/>
            <a:r>
              <a:rPr lang="en-GB" sz="2000" dirty="0"/>
              <a:t>E.g. Benedict of </a:t>
            </a:r>
            <a:r>
              <a:rPr lang="en-GB" sz="2000" dirty="0" err="1"/>
              <a:t>Aniane</a:t>
            </a:r>
            <a:r>
              <a:rPr lang="en-GB" sz="2000" dirty="0"/>
              <a:t> was a key advisor to Louis the Pious</a:t>
            </a:r>
          </a:p>
          <a:p>
            <a:pPr lvl="1"/>
            <a:endParaRPr lang="en-GB" sz="2000" dirty="0"/>
          </a:p>
          <a:p>
            <a:pPr marL="0" indent="0">
              <a:buNone/>
            </a:pPr>
            <a:endParaRPr lang="en-GB" sz="1100" dirty="0"/>
          </a:p>
        </p:txBody>
      </p:sp>
      <p:pic>
        <p:nvPicPr>
          <p:cNvPr id="6" name="Picture 5" descr="A picture containing text, map&#10;&#10;Description automatically generated">
            <a:extLst>
              <a:ext uri="{FF2B5EF4-FFF2-40B4-BE49-F238E27FC236}">
                <a16:creationId xmlns:a16="http://schemas.microsoft.com/office/drawing/2014/main" id="{E53BE5B3-DA1C-494A-8474-0959D24E9EBD}"/>
              </a:ext>
            </a:extLst>
          </p:cNvPr>
          <p:cNvPicPr>
            <a:picLocks noChangeAspect="1"/>
          </p:cNvPicPr>
          <p:nvPr/>
        </p:nvPicPr>
        <p:blipFill rotWithShape="1">
          <a:blip r:embed="rId2">
            <a:extLst>
              <a:ext uri="{28A0092B-C50C-407E-A947-70E740481C1C}">
                <a14:useLocalDpi xmlns:a14="http://schemas.microsoft.com/office/drawing/2010/main" val="0"/>
              </a:ext>
            </a:extLst>
          </a:blip>
          <a:srcRect r="8691" b="2"/>
          <a:stretch/>
        </p:blipFill>
        <p:spPr>
          <a:xfrm>
            <a:off x="6338316" y="1904281"/>
            <a:ext cx="5074070" cy="4272681"/>
          </a:xfrm>
          <a:prstGeom prst="rect">
            <a:avLst/>
          </a:prstGeom>
        </p:spPr>
      </p:pic>
    </p:spTree>
    <p:extLst>
      <p:ext uri="{BB962C8B-B14F-4D97-AF65-F5344CB8AC3E}">
        <p14:creationId xmlns:p14="http://schemas.microsoft.com/office/powerpoint/2010/main" val="33223100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CE35C-37BC-4A84-8934-BF1AD7E6B80F}"/>
              </a:ext>
            </a:extLst>
          </p:cNvPr>
          <p:cNvSpPr>
            <a:spLocks noGrp="1"/>
          </p:cNvSpPr>
          <p:nvPr>
            <p:ph type="title"/>
          </p:nvPr>
        </p:nvSpPr>
        <p:spPr>
          <a:xfrm>
            <a:off x="648929" y="629266"/>
            <a:ext cx="5127031" cy="1676603"/>
          </a:xfrm>
        </p:spPr>
        <p:txBody>
          <a:bodyPr>
            <a:normAutofit/>
          </a:bodyPr>
          <a:lstStyle/>
          <a:p>
            <a:r>
              <a:rPr lang="en-GB" sz="4100" b="1" dirty="0"/>
              <a:t>The Carolingian Empire – a monastic realm?</a:t>
            </a:r>
          </a:p>
        </p:txBody>
      </p:sp>
      <p:sp>
        <p:nvSpPr>
          <p:cNvPr id="3" name="Content Placeholder 2">
            <a:extLst>
              <a:ext uri="{FF2B5EF4-FFF2-40B4-BE49-F238E27FC236}">
                <a16:creationId xmlns:a16="http://schemas.microsoft.com/office/drawing/2014/main" id="{2A28A2C9-1F5A-4D4C-8015-7A22683D4413}"/>
              </a:ext>
            </a:extLst>
          </p:cNvPr>
          <p:cNvSpPr>
            <a:spLocks noGrp="1"/>
          </p:cNvSpPr>
          <p:nvPr>
            <p:ph idx="1"/>
          </p:nvPr>
        </p:nvSpPr>
        <p:spPr>
          <a:xfrm>
            <a:off x="648930" y="2129589"/>
            <a:ext cx="5461724" cy="4451685"/>
          </a:xfrm>
        </p:spPr>
        <p:txBody>
          <a:bodyPr>
            <a:normAutofit/>
          </a:bodyPr>
          <a:lstStyle/>
          <a:p>
            <a:r>
              <a:rPr lang="en-GB" sz="1800" dirty="0"/>
              <a:t>In the process, however, the </a:t>
            </a:r>
            <a:r>
              <a:rPr lang="en-GB" sz="1800" b="1" dirty="0"/>
              <a:t>dividing lines between monasticism and wider society were further blurred</a:t>
            </a:r>
            <a:r>
              <a:rPr lang="en-GB" sz="1800" dirty="0"/>
              <a:t>. </a:t>
            </a:r>
          </a:p>
          <a:p>
            <a:r>
              <a:rPr lang="en-GB" sz="1800" dirty="0"/>
              <a:t>Monks did not just serve society through hospitality and charity – they also </a:t>
            </a:r>
            <a:r>
              <a:rPr lang="en-GB" sz="1800" b="1" dirty="0"/>
              <a:t>served the empire politically and intellectually</a:t>
            </a:r>
            <a:r>
              <a:rPr lang="en-GB" sz="1800" dirty="0"/>
              <a:t>. </a:t>
            </a:r>
          </a:p>
          <a:p>
            <a:r>
              <a:rPr lang="en-GB" sz="1800" dirty="0"/>
              <a:t>Conversely, we find important </a:t>
            </a:r>
            <a:r>
              <a:rPr lang="en-GB" sz="1800" b="1" dirty="0"/>
              <a:t>men of the court becoming abbots </a:t>
            </a:r>
            <a:r>
              <a:rPr lang="en-GB" sz="1800" dirty="0"/>
              <a:t>- e.g. Alcuin of York –, contradicting the</a:t>
            </a:r>
            <a:r>
              <a:rPr lang="en-GB" sz="1800" i="1" dirty="0"/>
              <a:t> </a:t>
            </a:r>
            <a:r>
              <a:rPr lang="en-GB" sz="1800" dirty="0"/>
              <a:t>Rule of Saint Benedict, since abbots/abbesses were supposed to be elected by monks/nuns.</a:t>
            </a:r>
          </a:p>
          <a:p>
            <a:r>
              <a:rPr lang="en-GB" sz="1800" dirty="0"/>
              <a:t>We also find the </a:t>
            </a:r>
            <a:r>
              <a:rPr lang="en-GB" sz="1800" b="1" dirty="0"/>
              <a:t>spread of monastic-style education outside the monastery </a:t>
            </a:r>
            <a:r>
              <a:rPr lang="en-GB" sz="1800" dirty="0"/>
              <a:t>(e.g. cathedral schools), and of </a:t>
            </a:r>
            <a:r>
              <a:rPr lang="en-GB" sz="1800" b="1" dirty="0"/>
              <a:t>monastic religious counsel offered to elite laymen</a:t>
            </a:r>
            <a:r>
              <a:rPr lang="en-GB" sz="1800" dirty="0"/>
              <a:t>.</a:t>
            </a:r>
          </a:p>
          <a:p>
            <a:r>
              <a:rPr lang="en-GB" sz="1800" dirty="0"/>
              <a:t>If the Carolingian empire itself was “</a:t>
            </a:r>
            <a:r>
              <a:rPr lang="en-GB" sz="1800" dirty="0" err="1"/>
              <a:t>monasticized</a:t>
            </a:r>
            <a:r>
              <a:rPr lang="en-GB" sz="1800" dirty="0"/>
              <a:t>”, was there a </a:t>
            </a:r>
            <a:r>
              <a:rPr lang="en-GB" sz="1800" b="1" dirty="0"/>
              <a:t>risk to the prestige of monks and monasteries as a separate, spiritual elite</a:t>
            </a:r>
            <a:r>
              <a:rPr lang="en-GB" sz="1800" dirty="0"/>
              <a:t>?</a:t>
            </a:r>
          </a:p>
          <a:p>
            <a:pPr marL="0" indent="0">
              <a:buNone/>
            </a:pPr>
            <a:endParaRPr lang="en-GB" sz="1100" dirty="0"/>
          </a:p>
        </p:txBody>
      </p:sp>
      <p:pic>
        <p:nvPicPr>
          <p:cNvPr id="5" name="Picture 4" descr="A close up of a tattoo&#10;&#10;Description automatically generated">
            <a:extLst>
              <a:ext uri="{FF2B5EF4-FFF2-40B4-BE49-F238E27FC236}">
                <a16:creationId xmlns:a16="http://schemas.microsoft.com/office/drawing/2014/main" id="{289928D4-7DA3-4C89-A265-A333D8F8E3F8}"/>
              </a:ext>
            </a:extLst>
          </p:cNvPr>
          <p:cNvPicPr>
            <a:picLocks noChangeAspect="1"/>
          </p:cNvPicPr>
          <p:nvPr/>
        </p:nvPicPr>
        <p:blipFill rotWithShape="1">
          <a:blip r:embed="rId2">
            <a:extLst>
              <a:ext uri="{28A0092B-C50C-407E-A947-70E740481C1C}">
                <a14:useLocalDpi xmlns:a14="http://schemas.microsoft.com/office/drawing/2010/main" val="0"/>
              </a:ext>
            </a:extLst>
          </a:blip>
          <a:srcRect r="7041" b="1"/>
          <a:stretch/>
        </p:blipFill>
        <p:spPr>
          <a:xfrm>
            <a:off x="6090613" y="640082"/>
            <a:ext cx="5461724" cy="5577837"/>
          </a:xfrm>
          <a:prstGeom prst="rect">
            <a:avLst/>
          </a:prstGeom>
          <a:effectLst/>
        </p:spPr>
      </p:pic>
    </p:spTree>
    <p:extLst>
      <p:ext uri="{BB962C8B-B14F-4D97-AF65-F5344CB8AC3E}">
        <p14:creationId xmlns:p14="http://schemas.microsoft.com/office/powerpoint/2010/main" val="32114544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2C131-AE71-4841-A069-7B03109C5A05}"/>
              </a:ext>
            </a:extLst>
          </p:cNvPr>
          <p:cNvSpPr>
            <a:spLocks noGrp="1"/>
          </p:cNvSpPr>
          <p:nvPr>
            <p:ph type="title"/>
          </p:nvPr>
        </p:nvSpPr>
        <p:spPr/>
        <p:txBody>
          <a:bodyPr/>
          <a:lstStyle/>
          <a:p>
            <a:r>
              <a:rPr lang="en-GB" b="1" dirty="0"/>
              <a:t>Sources – Bede, Ecclesiastical History (completed c. 731)</a:t>
            </a:r>
          </a:p>
        </p:txBody>
      </p:sp>
      <p:sp>
        <p:nvSpPr>
          <p:cNvPr id="3" name="Content Placeholder 2">
            <a:extLst>
              <a:ext uri="{FF2B5EF4-FFF2-40B4-BE49-F238E27FC236}">
                <a16:creationId xmlns:a16="http://schemas.microsoft.com/office/drawing/2014/main" id="{9595B8F8-213F-4F82-BA02-D48A958E8FB9}"/>
              </a:ext>
            </a:extLst>
          </p:cNvPr>
          <p:cNvSpPr>
            <a:spLocks noGrp="1"/>
          </p:cNvSpPr>
          <p:nvPr>
            <p:ph idx="1"/>
          </p:nvPr>
        </p:nvSpPr>
        <p:spPr>
          <a:xfrm>
            <a:off x="838200" y="1825624"/>
            <a:ext cx="11249578" cy="4879975"/>
          </a:xfrm>
        </p:spPr>
        <p:txBody>
          <a:bodyPr>
            <a:normAutofit fontScale="70000" lnSpcReduction="20000"/>
          </a:bodyPr>
          <a:lstStyle/>
          <a:p>
            <a:pPr marL="0" indent="0">
              <a:buNone/>
            </a:pPr>
            <a:r>
              <a:rPr lang="en-GB" dirty="0"/>
              <a:t>Bede (672-735 AD)</a:t>
            </a:r>
          </a:p>
          <a:p>
            <a:r>
              <a:rPr lang="en-GB" dirty="0"/>
              <a:t>An English monk, from the kingdom of Northumbria (Northern England); probably from a good, possibly noble, family.</a:t>
            </a:r>
          </a:p>
          <a:p>
            <a:r>
              <a:rPr lang="en-GB" dirty="0"/>
              <a:t>Bede is given to the monastery of Monkwearmouth (in Northumbria) as a boy, and transfers to its nearby sister house at Jarrow. These monasteries were heavily influenced by Irish tradition and key intellectual centres.</a:t>
            </a:r>
          </a:p>
          <a:p>
            <a:r>
              <a:rPr lang="en-GB" dirty="0"/>
              <a:t>A noted intellectual who writes work biblical commentaries, saint’s lives (e.g. the </a:t>
            </a:r>
            <a:r>
              <a:rPr lang="en-GB" i="1" dirty="0"/>
              <a:t>Life of Saint Cuthbert</a:t>
            </a:r>
            <a:r>
              <a:rPr lang="en-GB" dirty="0"/>
              <a:t>), scientific treatises (on nature and time), geographic works, but also history.</a:t>
            </a:r>
          </a:p>
          <a:p>
            <a:pPr marL="0" indent="0">
              <a:buNone/>
            </a:pPr>
            <a:r>
              <a:rPr lang="en-GB" i="1" dirty="0"/>
              <a:t>Ecclesiastical History of the English People</a:t>
            </a:r>
          </a:p>
          <a:p>
            <a:r>
              <a:rPr lang="en-GB" dirty="0"/>
              <a:t>Completed c. 731, this popular Latin work focuses on the history of Christianity in Great Britain, but above all on its history among the</a:t>
            </a:r>
            <a:r>
              <a:rPr lang="en-GB" i="1" dirty="0"/>
              <a:t> </a:t>
            </a:r>
            <a:r>
              <a:rPr lang="en-GB" dirty="0"/>
              <a:t>Anglo-Saxon tribes and kingdoms: he sees them as one people, the “English”.</a:t>
            </a:r>
          </a:p>
          <a:p>
            <a:r>
              <a:rPr lang="en-GB" dirty="0"/>
              <a:t>Bede’s narrative is clearly carefully researched from earlier histories and many contacts; but it is also a Christian history, written to show the progress of Christianity in England through God’s will.</a:t>
            </a:r>
          </a:p>
          <a:p>
            <a:pPr marL="0" indent="0">
              <a:buNone/>
            </a:pPr>
            <a:r>
              <a:rPr lang="en-GB" dirty="0"/>
              <a:t>Reference: </a:t>
            </a:r>
            <a:r>
              <a:rPr lang="en-US" dirty="0"/>
              <a:t>Bede, </a:t>
            </a:r>
            <a:r>
              <a:rPr lang="en-US" i="1" dirty="0"/>
              <a:t>The Ecclesiastical History of the English Nation, </a:t>
            </a:r>
            <a:r>
              <a:rPr lang="en-US" dirty="0"/>
              <a:t>ed. V.D. Scudder (London/New York, 1910),</a:t>
            </a:r>
            <a:r>
              <a:rPr lang="en-US" i="1" dirty="0"/>
              <a:t> </a:t>
            </a:r>
            <a:r>
              <a:rPr lang="en-GB" dirty="0"/>
              <a:t>[2.2, 3.3]. [I have simplified the translations somewhat]</a:t>
            </a:r>
          </a:p>
          <a:p>
            <a:pPr marL="0" indent="0">
              <a:buNone/>
            </a:pPr>
            <a:r>
              <a:rPr lang="en-GB" dirty="0">
                <a:hlinkClick r:id="rId2"/>
              </a:rPr>
              <a:t>https://sourcebooks.fordham.edu/basis/bede-book1.asp</a:t>
            </a:r>
            <a:endParaRPr lang="en-GB" dirty="0"/>
          </a:p>
          <a:p>
            <a:endParaRPr lang="en-GB" dirty="0"/>
          </a:p>
          <a:p>
            <a:pPr marL="0" indent="0">
              <a:buNone/>
            </a:pPr>
            <a:endParaRPr lang="en-GB" dirty="0"/>
          </a:p>
          <a:p>
            <a:endParaRPr lang="en-GB" dirty="0"/>
          </a:p>
          <a:p>
            <a:pPr marL="0" indent="0">
              <a:buNone/>
            </a:pPr>
            <a:endParaRPr lang="en-GB" dirty="0"/>
          </a:p>
        </p:txBody>
      </p:sp>
    </p:spTree>
    <p:extLst>
      <p:ext uri="{BB962C8B-B14F-4D97-AF65-F5344CB8AC3E}">
        <p14:creationId xmlns:p14="http://schemas.microsoft.com/office/powerpoint/2010/main" val="8533686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D46F3-A4E2-4A6A-8AFD-448E82F92C82}"/>
              </a:ext>
            </a:extLst>
          </p:cNvPr>
          <p:cNvSpPr>
            <a:spLocks noGrp="1"/>
          </p:cNvSpPr>
          <p:nvPr>
            <p:ph type="title"/>
          </p:nvPr>
        </p:nvSpPr>
        <p:spPr/>
        <p:txBody>
          <a:bodyPr/>
          <a:lstStyle/>
          <a:p>
            <a:r>
              <a:rPr lang="en-GB" b="1" dirty="0"/>
              <a:t>Sources – Bede, Ecclesiastical History (on Saint Aidan and King Oswald in Northumbria)</a:t>
            </a:r>
          </a:p>
        </p:txBody>
      </p:sp>
      <p:sp>
        <p:nvSpPr>
          <p:cNvPr id="3" name="Content Placeholder 2">
            <a:extLst>
              <a:ext uri="{FF2B5EF4-FFF2-40B4-BE49-F238E27FC236}">
                <a16:creationId xmlns:a16="http://schemas.microsoft.com/office/drawing/2014/main" id="{FD387323-38CD-41AE-8154-18DAEAC0FA43}"/>
              </a:ext>
            </a:extLst>
          </p:cNvPr>
          <p:cNvSpPr>
            <a:spLocks noGrp="1"/>
          </p:cNvSpPr>
          <p:nvPr>
            <p:ph idx="1"/>
          </p:nvPr>
        </p:nvSpPr>
        <p:spPr>
          <a:xfrm>
            <a:off x="838200" y="1511808"/>
            <a:ext cx="10515600" cy="5120639"/>
          </a:xfrm>
        </p:spPr>
        <p:txBody>
          <a:bodyPr>
            <a:normAutofit/>
          </a:bodyPr>
          <a:lstStyle/>
          <a:p>
            <a:pPr marL="0" indent="0">
              <a:buNone/>
            </a:pPr>
            <a:r>
              <a:rPr lang="en-GB" sz="2200" dirty="0"/>
              <a:t>“The same Oswald, as soon as he ascended the throne [of Northumbria], wanted that all his nation should receive the Christian faith […] and sent word to the elders of the Scots [the monastery of Iona]: among them, he and his followers, while banished, had received the sacrament of baptism. […] From the aforesaid island, and college of monks, Aidan was sent to instruct the English nation in Christ, having received the dignity of a bishop at the time when </a:t>
            </a:r>
            <a:r>
              <a:rPr lang="en-GB" sz="2200" dirty="0" err="1"/>
              <a:t>Segenius</a:t>
            </a:r>
            <a:r>
              <a:rPr lang="en-GB" sz="2200" dirty="0"/>
              <a:t>, abbot and priest, presided over that monastery. Among other instructions for life, he left the clergy [of Northumbria] a most healthy example of abstinence or continence; it was the highest commendation of his doctrine, with all men, that he taught no differently than he and his followers had lived. For he neither sought nor loved any thing of this world, but delighted in distributing immediately among the poor whatever he was given by the kings or rich men of the world. He liked to traverse both town and country on foot, never on horseback, unless compelled by some urgent necessity. And wherever he saw any infidel along his way, he invited them, whether rich or poor, to embrace the mystery of the faith. If he met believers, he sought to strengthen them in the faith, and to stir them up by words and actions to giving alms [charitable gifts] and good works.”</a:t>
            </a:r>
          </a:p>
        </p:txBody>
      </p:sp>
    </p:spTree>
    <p:extLst>
      <p:ext uri="{BB962C8B-B14F-4D97-AF65-F5344CB8AC3E}">
        <p14:creationId xmlns:p14="http://schemas.microsoft.com/office/powerpoint/2010/main" val="39786176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D46F3-A4E2-4A6A-8AFD-448E82F92C82}"/>
              </a:ext>
            </a:extLst>
          </p:cNvPr>
          <p:cNvSpPr>
            <a:spLocks noGrp="1"/>
          </p:cNvSpPr>
          <p:nvPr>
            <p:ph type="title"/>
          </p:nvPr>
        </p:nvSpPr>
        <p:spPr/>
        <p:txBody>
          <a:bodyPr/>
          <a:lstStyle/>
          <a:p>
            <a:r>
              <a:rPr lang="en-GB" b="1" dirty="0"/>
              <a:t>Sources – Willibald – Life of Saint Boniface (c. 760)</a:t>
            </a:r>
          </a:p>
        </p:txBody>
      </p:sp>
      <p:sp>
        <p:nvSpPr>
          <p:cNvPr id="3" name="Content Placeholder 2">
            <a:extLst>
              <a:ext uri="{FF2B5EF4-FFF2-40B4-BE49-F238E27FC236}">
                <a16:creationId xmlns:a16="http://schemas.microsoft.com/office/drawing/2014/main" id="{FD387323-38CD-41AE-8154-18DAEAC0FA43}"/>
              </a:ext>
            </a:extLst>
          </p:cNvPr>
          <p:cNvSpPr>
            <a:spLocks noGrp="1"/>
          </p:cNvSpPr>
          <p:nvPr>
            <p:ph idx="1"/>
          </p:nvPr>
        </p:nvSpPr>
        <p:spPr>
          <a:xfrm>
            <a:off x="838199" y="1511808"/>
            <a:ext cx="11037202" cy="5120639"/>
          </a:xfrm>
        </p:spPr>
        <p:txBody>
          <a:bodyPr>
            <a:normAutofit fontScale="32500" lnSpcReduction="20000"/>
          </a:bodyPr>
          <a:lstStyle/>
          <a:p>
            <a:pPr marL="0" indent="0">
              <a:buNone/>
            </a:pPr>
            <a:r>
              <a:rPr lang="en-GB" sz="6800" dirty="0"/>
              <a:t>Willibald</a:t>
            </a:r>
          </a:p>
          <a:p>
            <a:r>
              <a:rPr lang="en-GB" sz="6800" dirty="0"/>
              <a:t>An obscure English (i.e. Anglo-Saxon) monk who came to Mainz, in Germany, after the death of Boniface (754 AD)</a:t>
            </a:r>
          </a:p>
          <a:p>
            <a:r>
              <a:rPr lang="en-GB" sz="6800" dirty="0"/>
              <a:t>Clearly well-educated: his literary style appears indebted to </a:t>
            </a:r>
            <a:r>
              <a:rPr lang="en-GB" sz="6800" dirty="0" err="1"/>
              <a:t>Aldhelm</a:t>
            </a:r>
            <a:r>
              <a:rPr lang="en-GB" sz="6800" dirty="0"/>
              <a:t> (d. 709), an English monk and intellectual educated by the Irish in Wessex (Western England)</a:t>
            </a:r>
          </a:p>
          <a:p>
            <a:pPr marL="0" indent="0">
              <a:buNone/>
            </a:pPr>
            <a:r>
              <a:rPr lang="en-GB" sz="6800" i="1" dirty="0"/>
              <a:t>Life of Saint Boniface</a:t>
            </a:r>
          </a:p>
          <a:p>
            <a:r>
              <a:rPr lang="en-GB" sz="6800" dirty="0"/>
              <a:t>Written in c. 760, detailing the the life and missionary work of Boniface in Germany and </a:t>
            </a:r>
            <a:r>
              <a:rPr lang="en-GB" sz="6800" dirty="0" err="1"/>
              <a:t>Frisia</a:t>
            </a:r>
            <a:r>
              <a:rPr lang="en-GB" sz="6800" dirty="0"/>
              <a:t>.</a:t>
            </a:r>
          </a:p>
          <a:p>
            <a:r>
              <a:rPr lang="en-GB" sz="6800" dirty="0"/>
              <a:t>While Willibald did not know him personally, he gained details from Boniface’s companion Lull</a:t>
            </a:r>
          </a:p>
          <a:p>
            <a:r>
              <a:rPr lang="en-GB" sz="6800" dirty="0"/>
              <a:t>Perhaps the first Latin text composed in Germany</a:t>
            </a:r>
          </a:p>
          <a:p>
            <a:r>
              <a:rPr lang="en-GB" sz="6800" dirty="0"/>
              <a:t>Known in over 40 manuscripts – reasonably popular. Very influential for other hagiographers (those who wrote saints’ lives) of the Anglo-Saxon missions to the continent.</a:t>
            </a:r>
          </a:p>
          <a:p>
            <a:pPr marL="0" indent="0">
              <a:buNone/>
            </a:pPr>
            <a:r>
              <a:rPr lang="en-GB" sz="6800" dirty="0"/>
              <a:t>Willibald, “Life of Saint Boniface”, in </a:t>
            </a:r>
            <a:r>
              <a:rPr lang="en-US" sz="6800" i="1" dirty="0"/>
              <a:t>The Anglo-Saxon Missionaries in Germany</a:t>
            </a:r>
            <a:r>
              <a:rPr lang="en-US" sz="6800" dirty="0"/>
              <a:t>, ed. and trans. C.H. Talbot (London/New York, 1954) [I have simplified the translation somewhat]</a:t>
            </a:r>
            <a:endParaRPr lang="en-GB" sz="6800" dirty="0"/>
          </a:p>
          <a:p>
            <a:pPr marL="0" indent="0">
              <a:buNone/>
            </a:pPr>
            <a:r>
              <a:rPr lang="en-GB" sz="6800" dirty="0">
                <a:hlinkClick r:id="rId2"/>
              </a:rPr>
              <a:t>https://sourcebooks.fordham.edu/basis/willibald-boniface.asp</a:t>
            </a:r>
            <a:endParaRPr lang="en-GB" sz="6800" dirty="0"/>
          </a:p>
        </p:txBody>
      </p:sp>
    </p:spTree>
    <p:extLst>
      <p:ext uri="{BB962C8B-B14F-4D97-AF65-F5344CB8AC3E}">
        <p14:creationId xmlns:p14="http://schemas.microsoft.com/office/powerpoint/2010/main" val="33645246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D46F3-A4E2-4A6A-8AFD-448E82F92C82}"/>
              </a:ext>
            </a:extLst>
          </p:cNvPr>
          <p:cNvSpPr>
            <a:spLocks noGrp="1"/>
          </p:cNvSpPr>
          <p:nvPr>
            <p:ph type="title"/>
          </p:nvPr>
        </p:nvSpPr>
        <p:spPr/>
        <p:txBody>
          <a:bodyPr/>
          <a:lstStyle/>
          <a:p>
            <a:r>
              <a:rPr lang="en-GB" b="1" dirty="0"/>
              <a:t>Sources – Willibald – Life of Saint Boniface (c. 760)</a:t>
            </a:r>
          </a:p>
        </p:txBody>
      </p:sp>
      <p:sp>
        <p:nvSpPr>
          <p:cNvPr id="3" name="Content Placeholder 2">
            <a:extLst>
              <a:ext uri="{FF2B5EF4-FFF2-40B4-BE49-F238E27FC236}">
                <a16:creationId xmlns:a16="http://schemas.microsoft.com/office/drawing/2014/main" id="{FD387323-38CD-41AE-8154-18DAEAC0FA43}"/>
              </a:ext>
            </a:extLst>
          </p:cNvPr>
          <p:cNvSpPr>
            <a:spLocks noGrp="1"/>
          </p:cNvSpPr>
          <p:nvPr>
            <p:ph idx="1"/>
          </p:nvPr>
        </p:nvSpPr>
        <p:spPr>
          <a:xfrm>
            <a:off x="838200" y="1902425"/>
            <a:ext cx="10986370" cy="5502767"/>
          </a:xfrm>
        </p:spPr>
        <p:txBody>
          <a:bodyPr>
            <a:normAutofit fontScale="25000" lnSpcReduction="20000"/>
          </a:bodyPr>
          <a:lstStyle/>
          <a:p>
            <a:pPr marL="0" indent="0">
              <a:buNone/>
            </a:pPr>
            <a:r>
              <a:rPr lang="en-GB" sz="8800" dirty="0"/>
              <a:t>“When […] the faith had been planted strongly in </a:t>
            </a:r>
            <a:r>
              <a:rPr lang="en-GB" sz="8800" dirty="0" err="1"/>
              <a:t>Frisia</a:t>
            </a:r>
            <a:r>
              <a:rPr lang="en-GB" sz="8800" dirty="0"/>
              <a:t> and the glorious end of the saint's life drew near, he took with him a number of his personal followers and pitched a camp on the banks of the river </a:t>
            </a:r>
            <a:r>
              <a:rPr lang="en-GB" sz="8800" dirty="0" err="1"/>
              <a:t>Bordne</a:t>
            </a:r>
            <a:r>
              <a:rPr lang="en-GB" sz="8800" dirty="0"/>
              <a:t> [...] Here he fixed a day on which he would confirm by the laying-on of hands all the converts and those who had recently been baptized. […] But events turned out differently […] A vast number of enemies armed with spears and shields rushed into the camp brandishing their weapons. In the twinkling of an eye, the attendants [of Boniface] came out from the camp to meet them and took up arms wherever they could find them to defend the holy band of martyrs (for that is what they were to be) against the senseless fury of the mob. […] At once [Boniface] challenged the attendants and forbade them to continue the conflict, saying: "Sons, cease fighting. Lay down your arms, for we are told in Scripture not to render evil for good but to overcome evil by good. The hour to which we have long looked forward is near and the day of our release is at hand. Take comfort in the Lord and endure with gladness the suffering He has mercifully ordained. Put your trust in Him and He will grant deliverance to your souls." And addressing himself like a loving father to the priests, deacons, and other clerics, all trained in the service of God, who stood around him, he gave them courage, saying: "Brethren, be of stout heart, do not fear those who kill the body, for they cannot slay the soul, which continues to live for ever. […] Do not be slaves to the transitory pleasures of this world. Do not be seduced by the vain flattery of the pagans, but endure with steadfast mind the sudden onslaught of death, so that you can reign forever with Christ.“</a:t>
            </a:r>
          </a:p>
          <a:p>
            <a:pPr marL="0" indent="0">
              <a:buNone/>
            </a:pPr>
            <a:endParaRPr lang="en-GB" dirty="0"/>
          </a:p>
        </p:txBody>
      </p:sp>
    </p:spTree>
    <p:extLst>
      <p:ext uri="{BB962C8B-B14F-4D97-AF65-F5344CB8AC3E}">
        <p14:creationId xmlns:p14="http://schemas.microsoft.com/office/powerpoint/2010/main" val="12318032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DB489-F7A3-488E-9FC8-F105917EAE84}"/>
              </a:ext>
            </a:extLst>
          </p:cNvPr>
          <p:cNvSpPr>
            <a:spLocks noGrp="1"/>
          </p:cNvSpPr>
          <p:nvPr>
            <p:ph type="title"/>
          </p:nvPr>
        </p:nvSpPr>
        <p:spPr/>
        <p:txBody>
          <a:bodyPr/>
          <a:lstStyle/>
          <a:p>
            <a:r>
              <a:rPr lang="en-GB" b="1" dirty="0"/>
              <a:t>Sources – Eligius, Foundation Charter of Solignac Abbey, 631 AD</a:t>
            </a:r>
          </a:p>
        </p:txBody>
      </p:sp>
      <p:sp>
        <p:nvSpPr>
          <p:cNvPr id="3" name="Content Placeholder 2">
            <a:extLst>
              <a:ext uri="{FF2B5EF4-FFF2-40B4-BE49-F238E27FC236}">
                <a16:creationId xmlns:a16="http://schemas.microsoft.com/office/drawing/2014/main" id="{91BB42D2-60C9-472A-96ED-7B5A18A0C58F}"/>
              </a:ext>
            </a:extLst>
          </p:cNvPr>
          <p:cNvSpPr>
            <a:spLocks noGrp="1"/>
          </p:cNvSpPr>
          <p:nvPr>
            <p:ph idx="1"/>
          </p:nvPr>
        </p:nvSpPr>
        <p:spPr>
          <a:xfrm>
            <a:off x="838200" y="1825625"/>
            <a:ext cx="10515600" cy="4667250"/>
          </a:xfrm>
        </p:spPr>
        <p:txBody>
          <a:bodyPr>
            <a:normAutofit fontScale="62500" lnSpcReduction="20000"/>
          </a:bodyPr>
          <a:lstStyle/>
          <a:p>
            <a:pPr marL="0" indent="0">
              <a:buNone/>
            </a:pPr>
            <a:r>
              <a:rPr lang="en-GB" dirty="0"/>
              <a:t>Eligius (d. 660)</a:t>
            </a:r>
          </a:p>
          <a:p>
            <a:r>
              <a:rPr lang="en-GB" dirty="0"/>
              <a:t>From a Gallo-Roman aristocratic background, born in Aquitaine in Western Gaul (modern day France)</a:t>
            </a:r>
          </a:p>
          <a:p>
            <a:r>
              <a:rPr lang="en-GB" dirty="0"/>
              <a:t>Becomes “master of the mint” (i.e. </a:t>
            </a:r>
            <a:r>
              <a:rPr lang="en-GB" dirty="0" err="1"/>
              <a:t>coinmaking</a:t>
            </a:r>
            <a:r>
              <a:rPr lang="en-GB" dirty="0"/>
              <a:t>) under </a:t>
            </a:r>
            <a:r>
              <a:rPr lang="en-GB" dirty="0" err="1"/>
              <a:t>Clotaire</a:t>
            </a:r>
            <a:r>
              <a:rPr lang="en-GB" dirty="0"/>
              <a:t> II, king of the </a:t>
            </a:r>
            <a:r>
              <a:rPr lang="en-GB" dirty="0" err="1"/>
              <a:t>Neustrian</a:t>
            </a:r>
            <a:r>
              <a:rPr lang="en-GB" dirty="0"/>
              <a:t> (i.e. Western) Franks. </a:t>
            </a:r>
            <a:r>
              <a:rPr lang="en-GB" dirty="0" err="1"/>
              <a:t>Clotaire’s</a:t>
            </a:r>
            <a:r>
              <a:rPr lang="en-GB" dirty="0"/>
              <a:t> successor, Dagobert, appoints him chief counsellor</a:t>
            </a:r>
          </a:p>
          <a:p>
            <a:r>
              <a:rPr lang="en-GB" dirty="0"/>
              <a:t>Lived a religious life inspired by the Irish monastic rule of Columbanus with his friend Dado at the court. Also founds monasteries to live in this Irish style.</a:t>
            </a:r>
          </a:p>
          <a:p>
            <a:pPr marL="0" indent="0">
              <a:buNone/>
            </a:pPr>
            <a:r>
              <a:rPr lang="en-GB" dirty="0"/>
              <a:t>Foundation Charter of Solignac Abbey (631 AD)</a:t>
            </a:r>
          </a:p>
          <a:p>
            <a:r>
              <a:rPr lang="en-GB" dirty="0"/>
              <a:t>Issued in 631 AD by Eligius, giving a large estate at Solignac, near Limoges, in Aquitaine to a group of monks led by </a:t>
            </a:r>
            <a:r>
              <a:rPr lang="en-GB" dirty="0" err="1"/>
              <a:t>Remaculus</a:t>
            </a:r>
            <a:r>
              <a:rPr lang="en-GB" dirty="0"/>
              <a:t>, a monk of noble origin from Aquitaine</a:t>
            </a:r>
          </a:p>
          <a:p>
            <a:r>
              <a:rPr lang="en-GB" dirty="0"/>
              <a:t>The monks are to live under the “Rule of the most blessed fathers Benedict and Columbanus”. Thus, it recognised the increasingly popular Italian rule of Saint Benedict (from Monte </a:t>
            </a:r>
            <a:r>
              <a:rPr lang="en-GB" dirty="0" err="1"/>
              <a:t>Cassino</a:t>
            </a:r>
            <a:r>
              <a:rPr lang="en-GB" dirty="0"/>
              <a:t>), but also the Irish Rule of Columbanus.</a:t>
            </a:r>
          </a:p>
          <a:p>
            <a:r>
              <a:rPr lang="en-GB" dirty="0"/>
              <a:t>The monastery is thus strongly indebted to the Irish monastic tradition that Eligius had become attached to in his own life</a:t>
            </a:r>
          </a:p>
          <a:p>
            <a:pPr marL="0" indent="0">
              <a:buNone/>
            </a:pPr>
            <a:r>
              <a:rPr lang="en-GB" dirty="0"/>
              <a:t>Reference: </a:t>
            </a:r>
            <a:r>
              <a:rPr lang="en-GB" i="1" dirty="0" err="1"/>
              <a:t>Monumenta</a:t>
            </a:r>
            <a:r>
              <a:rPr lang="en-GB" i="1" dirty="0"/>
              <a:t> </a:t>
            </a:r>
            <a:r>
              <a:rPr lang="en-GB" i="1" dirty="0" err="1"/>
              <a:t>Germaniae</a:t>
            </a:r>
            <a:r>
              <a:rPr lang="en-GB" i="1" dirty="0"/>
              <a:t> </a:t>
            </a:r>
            <a:r>
              <a:rPr lang="en-GB" i="1" dirty="0" err="1"/>
              <a:t>Historica</a:t>
            </a:r>
            <a:r>
              <a:rPr lang="en-GB" i="1" dirty="0"/>
              <a:t>: </a:t>
            </a:r>
            <a:r>
              <a:rPr lang="en-GB" i="1" dirty="0" err="1"/>
              <a:t>scriptores</a:t>
            </a:r>
            <a:r>
              <a:rPr lang="en-GB" i="1" dirty="0"/>
              <a:t> rerum </a:t>
            </a:r>
            <a:r>
              <a:rPr lang="en-GB" i="1" dirty="0" err="1"/>
              <a:t>Merovingicarum</a:t>
            </a:r>
            <a:r>
              <a:rPr lang="en-GB" i="1" dirty="0"/>
              <a:t> </a:t>
            </a:r>
            <a:r>
              <a:rPr lang="en-GB" dirty="0"/>
              <a:t>4, 746-9 [My own translation from the Latin]</a:t>
            </a:r>
          </a:p>
          <a:p>
            <a:pPr marL="0" indent="0">
              <a:buNone/>
            </a:pPr>
            <a:r>
              <a:rPr lang="en-GB" dirty="0">
                <a:hlinkClick r:id="rId2"/>
              </a:rPr>
              <a:t>https://www.dmgh.de/mgh_ss_rer_merov_4/index.htm#page/746/mode/1up</a:t>
            </a:r>
            <a:endParaRPr lang="en-GB" dirty="0"/>
          </a:p>
          <a:p>
            <a:pPr marL="0" indent="0">
              <a:buNone/>
            </a:pPr>
            <a:endParaRPr lang="en-GB" dirty="0"/>
          </a:p>
        </p:txBody>
      </p:sp>
    </p:spTree>
    <p:extLst>
      <p:ext uri="{BB962C8B-B14F-4D97-AF65-F5344CB8AC3E}">
        <p14:creationId xmlns:p14="http://schemas.microsoft.com/office/powerpoint/2010/main" val="19772230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DB489-F7A3-488E-9FC8-F105917EAE84}"/>
              </a:ext>
            </a:extLst>
          </p:cNvPr>
          <p:cNvSpPr>
            <a:spLocks noGrp="1"/>
          </p:cNvSpPr>
          <p:nvPr>
            <p:ph type="title"/>
          </p:nvPr>
        </p:nvSpPr>
        <p:spPr/>
        <p:txBody>
          <a:bodyPr/>
          <a:lstStyle/>
          <a:p>
            <a:r>
              <a:rPr lang="en-GB" b="1" dirty="0"/>
              <a:t>Sources – Eligius, Foundation Charter of Solignac Abbey, 631 AD</a:t>
            </a:r>
          </a:p>
        </p:txBody>
      </p:sp>
      <p:sp>
        <p:nvSpPr>
          <p:cNvPr id="3" name="Content Placeholder 2">
            <a:extLst>
              <a:ext uri="{FF2B5EF4-FFF2-40B4-BE49-F238E27FC236}">
                <a16:creationId xmlns:a16="http://schemas.microsoft.com/office/drawing/2014/main" id="{91BB42D2-60C9-472A-96ED-7B5A18A0C58F}"/>
              </a:ext>
            </a:extLst>
          </p:cNvPr>
          <p:cNvSpPr>
            <a:spLocks noGrp="1"/>
          </p:cNvSpPr>
          <p:nvPr>
            <p:ph idx="1"/>
          </p:nvPr>
        </p:nvSpPr>
        <p:spPr/>
        <p:txBody>
          <a:bodyPr>
            <a:normAutofit fontScale="85000" lnSpcReduction="20000"/>
          </a:bodyPr>
          <a:lstStyle/>
          <a:p>
            <a:pPr marL="0" indent="0">
              <a:buNone/>
            </a:pPr>
            <a:r>
              <a:rPr lang="en-GB" dirty="0"/>
              <a:t>“Considering the great weight of my sins, and so that I might deserve to be set free from this and lifted up by God, I, your kneeling follower, grant to you [the monks of Solignac] small things in exchange for great things, earthly things in exchange for heavenly things, temporal things in exchange for eternal things. And I want to give […] the aforesaid field of Solignac, which came to me from the generosity of the most glorious and pious lord King Dagobert, along with the buildings which are known to be in this field […]</a:t>
            </a:r>
          </a:p>
          <a:p>
            <a:pPr marL="0" indent="0">
              <a:buNone/>
            </a:pPr>
            <a:r>
              <a:rPr lang="en-GB" dirty="0"/>
              <a:t>Neither the bishop nor any other person should have any power within the aforesaid monastery, whether over its things or its people – except the most glorious Prince [Dagobert]. Although I do not believe this will happen, if anyone, whether by their own will or by the command of any people should deceitfully attack the small gift I have granted – which I offer to omnipotent God for the good fortune of kings, for the remedy of my soul, for prayers for the peace of the people, and for peace for the servants of God – or in any way oppose it, […] they should fall victim to the the anger of Omnipotent God.”</a:t>
            </a:r>
          </a:p>
          <a:p>
            <a:endParaRPr lang="en-GB" dirty="0"/>
          </a:p>
        </p:txBody>
      </p:sp>
    </p:spTree>
    <p:extLst>
      <p:ext uri="{BB962C8B-B14F-4D97-AF65-F5344CB8AC3E}">
        <p14:creationId xmlns:p14="http://schemas.microsoft.com/office/powerpoint/2010/main" val="13650068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D46F3-A4E2-4A6A-8AFD-448E82F92C82}"/>
              </a:ext>
            </a:extLst>
          </p:cNvPr>
          <p:cNvSpPr>
            <a:spLocks noGrp="1"/>
          </p:cNvSpPr>
          <p:nvPr>
            <p:ph type="title"/>
          </p:nvPr>
        </p:nvSpPr>
        <p:spPr/>
        <p:txBody>
          <a:bodyPr/>
          <a:lstStyle/>
          <a:p>
            <a:r>
              <a:rPr lang="en-GB" b="1" dirty="0"/>
              <a:t>Christianity in the West at the dawn of the Middle Ages</a:t>
            </a:r>
          </a:p>
        </p:txBody>
      </p:sp>
      <p:pic>
        <p:nvPicPr>
          <p:cNvPr id="5" name="Picture 4" descr="A picture containing text, map&#10;&#10;Description automatically generated">
            <a:extLst>
              <a:ext uri="{FF2B5EF4-FFF2-40B4-BE49-F238E27FC236}">
                <a16:creationId xmlns:a16="http://schemas.microsoft.com/office/drawing/2014/main" id="{9A84490B-2E75-41D0-8B82-FA8FBE2DE3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24856" y="1675040"/>
            <a:ext cx="6400800" cy="4907280"/>
          </a:xfrm>
          <a:prstGeom prst="rect">
            <a:avLst/>
          </a:prstGeom>
        </p:spPr>
      </p:pic>
      <p:sp>
        <p:nvSpPr>
          <p:cNvPr id="6" name="Content Placeholder 2">
            <a:extLst>
              <a:ext uri="{FF2B5EF4-FFF2-40B4-BE49-F238E27FC236}">
                <a16:creationId xmlns:a16="http://schemas.microsoft.com/office/drawing/2014/main" id="{94783547-D01D-426B-8864-00558B39C367}"/>
              </a:ext>
            </a:extLst>
          </p:cNvPr>
          <p:cNvSpPr>
            <a:spLocks noGrp="1"/>
          </p:cNvSpPr>
          <p:nvPr>
            <p:ph idx="1"/>
          </p:nvPr>
        </p:nvSpPr>
        <p:spPr>
          <a:xfrm>
            <a:off x="790379" y="1591133"/>
            <a:ext cx="4402944" cy="5126189"/>
          </a:xfrm>
        </p:spPr>
        <p:txBody>
          <a:bodyPr>
            <a:noAutofit/>
          </a:bodyPr>
          <a:lstStyle/>
          <a:p>
            <a:pPr marL="0" indent="0">
              <a:buNone/>
            </a:pPr>
            <a:r>
              <a:rPr lang="en-GB" sz="2400" dirty="0"/>
              <a:t>Christianity became the </a:t>
            </a:r>
            <a:r>
              <a:rPr lang="en-GB" sz="2400" b="1" dirty="0"/>
              <a:t>Roman imperial religion from 324 onwards </a:t>
            </a:r>
            <a:r>
              <a:rPr lang="en-GB" sz="2400" dirty="0"/>
              <a:t>and was dominant in Egypt and the Near East</a:t>
            </a:r>
          </a:p>
          <a:p>
            <a:r>
              <a:rPr lang="en-GB" sz="2400" dirty="0"/>
              <a:t>But many parts of Europe were weakly or not at all Christianized. </a:t>
            </a:r>
            <a:r>
              <a:rPr lang="en-GB" sz="2400" b="1" dirty="0"/>
              <a:t>Paganism was still widespread.</a:t>
            </a:r>
          </a:p>
          <a:p>
            <a:r>
              <a:rPr lang="en-GB" sz="2400" dirty="0"/>
              <a:t>Pagan cults in fact gain new influence as the </a:t>
            </a:r>
            <a:r>
              <a:rPr lang="en-GB" sz="2400" b="1" dirty="0"/>
              <a:t>power of tribal groups (often Germanic) </a:t>
            </a:r>
            <a:r>
              <a:rPr lang="en-GB" sz="2400" dirty="0"/>
              <a:t>replaced that of the Western Roman Empire – which collapsed in 476 AD.</a:t>
            </a:r>
          </a:p>
          <a:p>
            <a:endParaRPr lang="en-GB" sz="2400" dirty="0"/>
          </a:p>
        </p:txBody>
      </p:sp>
    </p:spTree>
    <p:extLst>
      <p:ext uri="{BB962C8B-B14F-4D97-AF65-F5344CB8AC3E}">
        <p14:creationId xmlns:p14="http://schemas.microsoft.com/office/powerpoint/2010/main" val="25839285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8AB65C-CA01-48D2-B422-515242FB4427}"/>
              </a:ext>
            </a:extLst>
          </p:cNvPr>
          <p:cNvSpPr>
            <a:spLocks noGrp="1"/>
          </p:cNvSpPr>
          <p:nvPr>
            <p:ph type="title"/>
          </p:nvPr>
        </p:nvSpPr>
        <p:spPr/>
        <p:txBody>
          <a:bodyPr/>
          <a:lstStyle/>
          <a:p>
            <a:r>
              <a:rPr lang="en-GB" b="1" dirty="0"/>
              <a:t>Sources </a:t>
            </a:r>
            <a:r>
              <a:rPr lang="en-GB" dirty="0"/>
              <a:t>–</a:t>
            </a:r>
            <a:r>
              <a:rPr lang="en-GB" b="1" dirty="0"/>
              <a:t> </a:t>
            </a:r>
            <a:r>
              <a:rPr lang="en-GB" b="1" i="1" dirty="0"/>
              <a:t>Rule of Saint Benedict of </a:t>
            </a:r>
            <a:r>
              <a:rPr lang="en-GB" b="1" i="1" dirty="0" err="1"/>
              <a:t>Nursia</a:t>
            </a:r>
            <a:r>
              <a:rPr lang="en-GB" b="1" dirty="0"/>
              <a:t>, 516 AD</a:t>
            </a:r>
            <a:endParaRPr lang="en-GB" b="1" i="1" dirty="0"/>
          </a:p>
        </p:txBody>
      </p:sp>
      <p:sp>
        <p:nvSpPr>
          <p:cNvPr id="3" name="Content Placeholder 2">
            <a:extLst>
              <a:ext uri="{FF2B5EF4-FFF2-40B4-BE49-F238E27FC236}">
                <a16:creationId xmlns:a16="http://schemas.microsoft.com/office/drawing/2014/main" id="{5010EA21-4190-4734-B8C9-18C8CEE57A58}"/>
              </a:ext>
            </a:extLst>
          </p:cNvPr>
          <p:cNvSpPr>
            <a:spLocks noGrp="1"/>
          </p:cNvSpPr>
          <p:nvPr>
            <p:ph idx="1"/>
          </p:nvPr>
        </p:nvSpPr>
        <p:spPr>
          <a:xfrm>
            <a:off x="838200" y="1825625"/>
            <a:ext cx="10515600" cy="5147830"/>
          </a:xfrm>
        </p:spPr>
        <p:txBody>
          <a:bodyPr>
            <a:normAutofit/>
          </a:bodyPr>
          <a:lstStyle/>
          <a:p>
            <a:pPr marL="0" indent="0">
              <a:buNone/>
            </a:pPr>
            <a:r>
              <a:rPr lang="en-GB" b="1" dirty="0"/>
              <a:t>Benedict of </a:t>
            </a:r>
            <a:r>
              <a:rPr lang="en-GB" b="1" dirty="0" err="1"/>
              <a:t>Nursia</a:t>
            </a:r>
            <a:r>
              <a:rPr lang="en-GB" b="1" dirty="0"/>
              <a:t> (c. 480-550 AD)</a:t>
            </a:r>
          </a:p>
          <a:p>
            <a:r>
              <a:rPr lang="en-GB" dirty="0"/>
              <a:t>An Italian monk and abbot of Monte </a:t>
            </a:r>
            <a:r>
              <a:rPr lang="en-GB" dirty="0" err="1"/>
              <a:t>Cassino</a:t>
            </a:r>
            <a:r>
              <a:rPr lang="en-GB" dirty="0"/>
              <a:t> monastery</a:t>
            </a:r>
          </a:p>
          <a:p>
            <a:r>
              <a:rPr lang="en-GB" dirty="0"/>
              <a:t>Wrote a rule in Latin that would eventually become the most famous and influential rule in the Latin West.</a:t>
            </a:r>
          </a:p>
          <a:p>
            <a:r>
              <a:rPr lang="en-GB" dirty="0"/>
              <a:t>The </a:t>
            </a:r>
            <a:r>
              <a:rPr lang="en-GB" b="1" dirty="0"/>
              <a:t>Rule of Saint Benedict </a:t>
            </a:r>
            <a:r>
              <a:rPr lang="en-GB" dirty="0"/>
              <a:t>(516 AD)</a:t>
            </a:r>
            <a:r>
              <a:rPr lang="en-GB" b="1" dirty="0"/>
              <a:t> </a:t>
            </a:r>
            <a:r>
              <a:rPr lang="en-GB" dirty="0"/>
              <a:t>would be heavily promoted by the Carolingian Emperors from the early 9</a:t>
            </a:r>
            <a:r>
              <a:rPr lang="en-GB" baseline="30000" dirty="0"/>
              <a:t>th</a:t>
            </a:r>
            <a:r>
              <a:rPr lang="en-GB" dirty="0"/>
              <a:t> century</a:t>
            </a:r>
          </a:p>
          <a:p>
            <a:r>
              <a:rPr lang="en-GB" dirty="0"/>
              <a:t>Despite some long-standing resistance, would become increasingly recognised as the standard rule for monasteries in the Carolingian empire</a:t>
            </a:r>
          </a:p>
        </p:txBody>
      </p:sp>
    </p:spTree>
    <p:extLst>
      <p:ext uri="{BB962C8B-B14F-4D97-AF65-F5344CB8AC3E}">
        <p14:creationId xmlns:p14="http://schemas.microsoft.com/office/powerpoint/2010/main" val="37987131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86414-8710-457C-A559-FFAA13DA4642}"/>
              </a:ext>
            </a:extLst>
          </p:cNvPr>
          <p:cNvSpPr>
            <a:spLocks noGrp="1"/>
          </p:cNvSpPr>
          <p:nvPr>
            <p:ph type="title"/>
          </p:nvPr>
        </p:nvSpPr>
        <p:spPr/>
        <p:txBody>
          <a:bodyPr/>
          <a:lstStyle/>
          <a:p>
            <a:r>
              <a:rPr lang="en-GB" b="1" dirty="0"/>
              <a:t>Sources – </a:t>
            </a:r>
            <a:r>
              <a:rPr lang="en-GB" b="1" i="1" dirty="0"/>
              <a:t>Rule of Saint Benedict of </a:t>
            </a:r>
            <a:r>
              <a:rPr lang="en-GB" b="1" i="1" dirty="0" err="1"/>
              <a:t>Nursia</a:t>
            </a:r>
            <a:r>
              <a:rPr lang="en-GB" b="1" dirty="0"/>
              <a:t>, 516 AD</a:t>
            </a:r>
          </a:p>
        </p:txBody>
      </p:sp>
      <p:sp>
        <p:nvSpPr>
          <p:cNvPr id="3" name="Content Placeholder 2">
            <a:extLst>
              <a:ext uri="{FF2B5EF4-FFF2-40B4-BE49-F238E27FC236}">
                <a16:creationId xmlns:a16="http://schemas.microsoft.com/office/drawing/2014/main" id="{F3D1D8B0-363F-43E1-A979-AA6AEFD13FDB}"/>
              </a:ext>
            </a:extLst>
          </p:cNvPr>
          <p:cNvSpPr>
            <a:spLocks noGrp="1"/>
          </p:cNvSpPr>
          <p:nvPr>
            <p:ph idx="1"/>
          </p:nvPr>
        </p:nvSpPr>
        <p:spPr>
          <a:xfrm>
            <a:off x="838200" y="1825624"/>
            <a:ext cx="10515600" cy="4903649"/>
          </a:xfrm>
        </p:spPr>
        <p:txBody>
          <a:bodyPr>
            <a:normAutofit fontScale="62500" lnSpcReduction="20000"/>
          </a:bodyPr>
          <a:lstStyle/>
          <a:p>
            <a:pPr marL="0" indent="0">
              <a:buNone/>
            </a:pPr>
            <a:r>
              <a:rPr lang="en-GB" sz="3200" dirty="0"/>
              <a:t>All guests who present themselves are to be welcomed as Christ, for he himself will say: “I was a stranger and you welcomed me” (Matt 25:35). Proper honour must be shown to all, especially to those who share our faith (Gal 6:10) and to pilgrims. Once a guest has been announced, the superior and the brothers are to meet him with all the courtesy of love. First of all, they are to pray together and thus be united in peace; prayer must always precede the kiss of peace because of the temptations of the devil. All humility should be shown in addressing a guest on arrival or departure. By a bow of the head or by a complete prostration of the body, they are to be adored like Christ, because He is indeed welcomed in them. After the guests have been received, they should be invited to pray; then the superior or an appointed brother will sit with them. The divine law is read to the guest for his instruction, and after that every kindness is shown to him. The superior may break his fast for the sake of a guest, unless it is a day of special fast which cannot be broken. The brothers, however, observe the usual fast. The abbot shall pour water on the hands of the guests, and the abbot with the entire community should wash their feet. After the washing they will recite this verse: “God, we have received your mercy in the midst of your temple” (Ps 47[48]:10). Great care and concern are to be shown in receiving poor people and pilgrims, because in them more particularly Christ is received; our very awe of the rich guarantees them special respect. […] No one is to speak or associate with guests unless he is asked; however, if a brother meets or sees a guest, he is to greet him humbly, as we have said. He should ask for a blessing and continue on his way, explaining that he is not allowed to speak with a guest.</a:t>
            </a:r>
          </a:p>
          <a:p>
            <a:endParaRPr lang="en-GB" dirty="0"/>
          </a:p>
        </p:txBody>
      </p:sp>
    </p:spTree>
    <p:extLst>
      <p:ext uri="{BB962C8B-B14F-4D97-AF65-F5344CB8AC3E}">
        <p14:creationId xmlns:p14="http://schemas.microsoft.com/office/powerpoint/2010/main" val="27301402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1D4943-FACD-4809-9755-3788CBA27943}"/>
              </a:ext>
            </a:extLst>
          </p:cNvPr>
          <p:cNvSpPr>
            <a:spLocks noGrp="1"/>
          </p:cNvSpPr>
          <p:nvPr>
            <p:ph type="title"/>
          </p:nvPr>
        </p:nvSpPr>
        <p:spPr/>
        <p:txBody>
          <a:bodyPr/>
          <a:lstStyle/>
          <a:p>
            <a:r>
              <a:rPr lang="en-GB" b="1" dirty="0"/>
              <a:t>Sources – </a:t>
            </a:r>
            <a:r>
              <a:rPr lang="en-GB" b="1" dirty="0" err="1"/>
              <a:t>Ermoldus</a:t>
            </a:r>
            <a:r>
              <a:rPr lang="en-GB" b="1" dirty="0"/>
              <a:t> - </a:t>
            </a:r>
            <a:r>
              <a:rPr lang="en-GB" b="1" i="1" dirty="0"/>
              <a:t>In Honour of Emperor Louis </a:t>
            </a:r>
            <a:r>
              <a:rPr lang="en-GB" b="1" dirty="0"/>
              <a:t>(c. 826-8)</a:t>
            </a:r>
            <a:endParaRPr lang="en-GB" b="1" i="1" dirty="0"/>
          </a:p>
        </p:txBody>
      </p:sp>
      <p:sp>
        <p:nvSpPr>
          <p:cNvPr id="3" name="Content Placeholder 2">
            <a:extLst>
              <a:ext uri="{FF2B5EF4-FFF2-40B4-BE49-F238E27FC236}">
                <a16:creationId xmlns:a16="http://schemas.microsoft.com/office/drawing/2014/main" id="{FD2CE7A5-A98E-44B9-9606-33F18F10654A}"/>
              </a:ext>
            </a:extLst>
          </p:cNvPr>
          <p:cNvSpPr>
            <a:spLocks noGrp="1"/>
          </p:cNvSpPr>
          <p:nvPr>
            <p:ph idx="1"/>
          </p:nvPr>
        </p:nvSpPr>
        <p:spPr>
          <a:xfrm>
            <a:off x="838199" y="1825625"/>
            <a:ext cx="11020425" cy="4965792"/>
          </a:xfrm>
        </p:spPr>
        <p:txBody>
          <a:bodyPr>
            <a:noAutofit/>
          </a:bodyPr>
          <a:lstStyle/>
          <a:p>
            <a:pPr marL="0" indent="0">
              <a:buNone/>
            </a:pPr>
            <a:r>
              <a:rPr lang="en-GB" sz="1900" b="1" dirty="0" err="1"/>
              <a:t>Ermoldus</a:t>
            </a:r>
            <a:r>
              <a:rPr lang="en-GB" sz="1900" b="1" dirty="0"/>
              <a:t> </a:t>
            </a:r>
            <a:r>
              <a:rPr lang="en-GB" sz="1900" b="1" dirty="0" err="1"/>
              <a:t>Nigellus</a:t>
            </a:r>
            <a:r>
              <a:rPr lang="en-GB" sz="1900" b="1" dirty="0"/>
              <a:t>/Niger (</a:t>
            </a:r>
            <a:r>
              <a:rPr lang="en-GB" sz="1900" b="1" dirty="0" err="1"/>
              <a:t>Ermoldus</a:t>
            </a:r>
            <a:r>
              <a:rPr lang="en-GB" sz="1900" b="1" dirty="0"/>
              <a:t> the Black – active between 824-30)</a:t>
            </a:r>
          </a:p>
          <a:p>
            <a:r>
              <a:rPr lang="en-GB" sz="1900" dirty="0"/>
              <a:t>A poet, who lived at the court of Pepin of Aquitaine (d. 838). Clearly educated, but it is not known where</a:t>
            </a:r>
          </a:p>
          <a:p>
            <a:r>
              <a:rPr lang="en-GB" sz="1900" dirty="0"/>
              <a:t>Pepin had been made King of Aquitaine by his father, the Carolingian emperor Louis the Pious.</a:t>
            </a:r>
          </a:p>
          <a:p>
            <a:r>
              <a:rPr lang="en-GB" sz="1900" dirty="0"/>
              <a:t>He was exiled for some crime to Strasbourg c. 826-8, but returns to Pepin’s court afterwards</a:t>
            </a:r>
          </a:p>
          <a:p>
            <a:pPr marL="0" indent="0">
              <a:buNone/>
            </a:pPr>
            <a:r>
              <a:rPr lang="en-GB" sz="1900" b="1" dirty="0"/>
              <a:t>In Honour of Emperor Louis (c. 826-8)</a:t>
            </a:r>
          </a:p>
          <a:p>
            <a:r>
              <a:rPr lang="fr-FR" sz="1900" dirty="0"/>
              <a:t>A poem written in Latin, Ermoldus tells us that he composed it hduring his exile</a:t>
            </a:r>
          </a:p>
          <a:p>
            <a:r>
              <a:rPr lang="fr-FR" sz="1900" dirty="0"/>
              <a:t>Its purpose is pretty clear: to win Louis’s favour, so his exile could be ended and he could return to Pepin’s court.</a:t>
            </a:r>
          </a:p>
          <a:p>
            <a:r>
              <a:rPr lang="fr-FR" sz="1900" dirty="0"/>
              <a:t>Not a reliable </a:t>
            </a:r>
            <a:r>
              <a:rPr lang="fr-FR" sz="1900" dirty="0" err="1"/>
              <a:t>history</a:t>
            </a:r>
            <a:r>
              <a:rPr lang="fr-FR" sz="1900" dirty="0"/>
              <a:t>; </a:t>
            </a:r>
            <a:r>
              <a:rPr lang="fr-FR" sz="1900" dirty="0" err="1"/>
              <a:t>rather</a:t>
            </a:r>
            <a:r>
              <a:rPr lang="fr-FR" sz="1900" dirty="0"/>
              <a:t> </a:t>
            </a:r>
            <a:r>
              <a:rPr lang="fr-FR" sz="1900" dirty="0" err="1"/>
              <a:t>reveals</a:t>
            </a:r>
            <a:r>
              <a:rPr lang="fr-FR" sz="1900" dirty="0"/>
              <a:t> much about the culture – and, above all the cultural aspirations - of </a:t>
            </a:r>
            <a:r>
              <a:rPr lang="fr-FR" sz="1900" dirty="0" err="1"/>
              <a:t>Carolingian</a:t>
            </a:r>
            <a:r>
              <a:rPr lang="fr-FR" sz="1900" dirty="0"/>
              <a:t> </a:t>
            </a:r>
            <a:r>
              <a:rPr lang="fr-FR" sz="1900" dirty="0" err="1"/>
              <a:t>aristocratic</a:t>
            </a:r>
            <a:r>
              <a:rPr lang="fr-FR" sz="1900" dirty="0"/>
              <a:t> society.</a:t>
            </a:r>
          </a:p>
          <a:p>
            <a:r>
              <a:rPr lang="fr-FR" sz="1900" dirty="0"/>
              <a:t>The following extract describes Louis the Pious’s foundation of the Benedictine Monastery of Inde (near Aachen, Western Germany), at the instigation of his religious advisor, the Benedictine monk Benedict of Aniane.</a:t>
            </a:r>
            <a:endParaRPr lang="en-GB" sz="1900" dirty="0"/>
          </a:p>
          <a:p>
            <a:pPr marL="0" indent="0">
              <a:buNone/>
            </a:pPr>
            <a:r>
              <a:rPr lang="en-GB" sz="1900" dirty="0"/>
              <a:t>Reference: </a:t>
            </a:r>
            <a:r>
              <a:rPr lang="it-IT" sz="1900" i="1" dirty="0"/>
              <a:t>Patrologia Latin </a:t>
            </a:r>
            <a:r>
              <a:rPr lang="it-IT" sz="1900" dirty="0"/>
              <a:t>105, 569- 640 [My translation from Latin]</a:t>
            </a:r>
            <a:endParaRPr lang="en-GB" sz="1900" dirty="0"/>
          </a:p>
        </p:txBody>
      </p:sp>
    </p:spTree>
    <p:extLst>
      <p:ext uri="{BB962C8B-B14F-4D97-AF65-F5344CB8AC3E}">
        <p14:creationId xmlns:p14="http://schemas.microsoft.com/office/powerpoint/2010/main" val="29008361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1D4943-FACD-4809-9755-3788CBA27943}"/>
              </a:ext>
            </a:extLst>
          </p:cNvPr>
          <p:cNvSpPr>
            <a:spLocks noGrp="1"/>
          </p:cNvSpPr>
          <p:nvPr>
            <p:ph type="title"/>
          </p:nvPr>
        </p:nvSpPr>
        <p:spPr/>
        <p:txBody>
          <a:bodyPr/>
          <a:lstStyle/>
          <a:p>
            <a:r>
              <a:rPr lang="en-GB" b="1" dirty="0"/>
              <a:t>Sources – </a:t>
            </a:r>
            <a:r>
              <a:rPr lang="en-GB" b="1" dirty="0" err="1"/>
              <a:t>Ermoldus</a:t>
            </a:r>
            <a:r>
              <a:rPr lang="en-GB" b="1" dirty="0"/>
              <a:t> - </a:t>
            </a:r>
            <a:r>
              <a:rPr lang="en-GB" b="1" i="1" dirty="0"/>
              <a:t>In honour of Emperor Louis</a:t>
            </a:r>
          </a:p>
        </p:txBody>
      </p:sp>
      <p:sp>
        <p:nvSpPr>
          <p:cNvPr id="3" name="Content Placeholder 2">
            <a:extLst>
              <a:ext uri="{FF2B5EF4-FFF2-40B4-BE49-F238E27FC236}">
                <a16:creationId xmlns:a16="http://schemas.microsoft.com/office/drawing/2014/main" id="{FD2CE7A5-A98E-44B9-9606-33F18F10654A}"/>
              </a:ext>
            </a:extLst>
          </p:cNvPr>
          <p:cNvSpPr>
            <a:spLocks noGrp="1"/>
          </p:cNvSpPr>
          <p:nvPr>
            <p:ph idx="1"/>
          </p:nvPr>
        </p:nvSpPr>
        <p:spPr/>
        <p:txBody>
          <a:bodyPr>
            <a:normAutofit fontScale="62500" lnSpcReduction="20000"/>
          </a:bodyPr>
          <a:lstStyle/>
          <a:p>
            <a:pPr marL="0" indent="0">
              <a:buNone/>
            </a:pPr>
            <a:r>
              <a:rPr lang="fr-FR" dirty="0"/>
              <a:t>This monastery, built by these men [Louis the Pious and Benedict of Aniane], was called Inde</a:t>
            </a:r>
          </a:p>
          <a:p>
            <a:pPr marL="0" indent="0">
              <a:buNone/>
            </a:pPr>
            <a:r>
              <a:rPr lang="fr-FR" dirty="0"/>
              <a:t>and took the name from the river which ran before its gates. </a:t>
            </a:r>
          </a:p>
          <a:p>
            <a:pPr marL="0" indent="0">
              <a:buNone/>
            </a:pPr>
            <a:r>
              <a:rPr lang="fr-FR" dirty="0"/>
              <a:t>Three miles separated the monastery from the royal Palace,</a:t>
            </a:r>
          </a:p>
          <a:p>
            <a:pPr marL="0" indent="0">
              <a:buNone/>
            </a:pPr>
            <a:r>
              <a:rPr lang="fr-FR" dirty="0"/>
              <a:t>in the town of Aachen, </a:t>
            </a:r>
            <a:r>
              <a:rPr lang="fr-FR" dirty="0" err="1"/>
              <a:t>whose</a:t>
            </a:r>
            <a:r>
              <a:rPr lang="fr-FR" dirty="0"/>
              <a:t> </a:t>
            </a:r>
            <a:r>
              <a:rPr lang="fr-FR" dirty="0" err="1"/>
              <a:t>renown</a:t>
            </a:r>
            <a:r>
              <a:rPr lang="fr-FR" dirty="0"/>
              <a:t> has carried far. </a:t>
            </a:r>
          </a:p>
          <a:p>
            <a:pPr marL="0" indent="0">
              <a:buNone/>
            </a:pPr>
            <a:r>
              <a:rPr lang="fr-FR" dirty="0"/>
              <a:t>This most agreeable place was previously home to long-horned deer,</a:t>
            </a:r>
          </a:p>
          <a:p>
            <a:pPr marL="0" indent="0">
              <a:buNone/>
            </a:pPr>
            <a:r>
              <a:rPr lang="fr-FR" dirty="0"/>
              <a:t>bears, buffalo and wild goats. </a:t>
            </a:r>
          </a:p>
          <a:p>
            <a:pPr marL="0" indent="0">
              <a:buNone/>
            </a:pPr>
            <a:r>
              <a:rPr lang="fr-FR" dirty="0"/>
              <a:t>But the pro-active Louis chased off these wild animals,</a:t>
            </a:r>
          </a:p>
          <a:p>
            <a:pPr marL="0" indent="0">
              <a:buNone/>
            </a:pPr>
            <a:r>
              <a:rPr lang="fr-FR" dirty="0"/>
              <a:t>and skillfully built a place that was pleasing to God. </a:t>
            </a:r>
          </a:p>
          <a:p>
            <a:pPr marL="0" indent="0">
              <a:buNone/>
            </a:pPr>
            <a:r>
              <a:rPr lang="fr-FR" dirty="0"/>
              <a:t>He hurried to found it, and enriched it with the best things. </a:t>
            </a:r>
          </a:p>
          <a:p>
            <a:pPr marL="0" indent="0">
              <a:buNone/>
            </a:pPr>
            <a:r>
              <a:rPr lang="fr-FR" dirty="0"/>
              <a:t>There, Saint Benedict, your pious rule flourishes. </a:t>
            </a:r>
          </a:p>
          <a:p>
            <a:pPr marL="0" indent="0">
              <a:buNone/>
            </a:pPr>
            <a:r>
              <a:rPr lang="fr-FR" dirty="0"/>
              <a:t>The same Benedict was the father of this house. </a:t>
            </a:r>
          </a:p>
          <a:p>
            <a:pPr marL="0" indent="0">
              <a:buNone/>
            </a:pPr>
            <a:r>
              <a:rPr lang="fr-FR" dirty="0"/>
              <a:t>And Louis was both Caesar and abbot there.</a:t>
            </a:r>
          </a:p>
          <a:p>
            <a:pPr marL="0" indent="0">
              <a:buNone/>
            </a:pPr>
            <a:br>
              <a:rPr lang="fr-FR" dirty="0"/>
            </a:br>
            <a:endParaRPr lang="en-GB" dirty="0"/>
          </a:p>
        </p:txBody>
      </p:sp>
    </p:spTree>
    <p:extLst>
      <p:ext uri="{BB962C8B-B14F-4D97-AF65-F5344CB8AC3E}">
        <p14:creationId xmlns:p14="http://schemas.microsoft.com/office/powerpoint/2010/main" val="20265152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592A9-20D6-4DC4-A039-4F0886A08260}"/>
              </a:ext>
            </a:extLst>
          </p:cNvPr>
          <p:cNvSpPr>
            <a:spLocks noGrp="1"/>
          </p:cNvSpPr>
          <p:nvPr>
            <p:ph type="title"/>
          </p:nvPr>
        </p:nvSpPr>
        <p:spPr>
          <a:xfrm>
            <a:off x="838200" y="669911"/>
            <a:ext cx="10515600" cy="1325563"/>
          </a:xfrm>
        </p:spPr>
        <p:txBody>
          <a:bodyPr>
            <a:noAutofit/>
          </a:bodyPr>
          <a:lstStyle/>
          <a:p>
            <a:r>
              <a:rPr lang="en-GB" b="1" dirty="0"/>
              <a:t>Sources – Alcuin - </a:t>
            </a:r>
            <a:r>
              <a:rPr lang="en-GB" b="1" i="1" dirty="0"/>
              <a:t>Book of the Virtues and Vices</a:t>
            </a:r>
            <a:r>
              <a:rPr lang="en-GB" b="1" dirty="0"/>
              <a:t>, c. 801-4 AD</a:t>
            </a:r>
            <a:br>
              <a:rPr lang="en-GB" b="1" dirty="0"/>
            </a:br>
            <a:endParaRPr lang="en-GB" b="1" dirty="0"/>
          </a:p>
        </p:txBody>
      </p:sp>
      <p:sp>
        <p:nvSpPr>
          <p:cNvPr id="3" name="Content Placeholder 2">
            <a:extLst>
              <a:ext uri="{FF2B5EF4-FFF2-40B4-BE49-F238E27FC236}">
                <a16:creationId xmlns:a16="http://schemas.microsoft.com/office/drawing/2014/main" id="{6C4F6A51-DE9F-4464-B340-75DF9795EE9D}"/>
              </a:ext>
            </a:extLst>
          </p:cNvPr>
          <p:cNvSpPr>
            <a:spLocks noGrp="1"/>
          </p:cNvSpPr>
          <p:nvPr>
            <p:ph idx="1"/>
          </p:nvPr>
        </p:nvSpPr>
        <p:spPr>
          <a:xfrm>
            <a:off x="838200" y="1825625"/>
            <a:ext cx="10515600" cy="4805994"/>
          </a:xfrm>
        </p:spPr>
        <p:txBody>
          <a:bodyPr>
            <a:normAutofit fontScale="77500" lnSpcReduction="20000"/>
          </a:bodyPr>
          <a:lstStyle/>
          <a:p>
            <a:pPr marL="0" indent="0">
              <a:buNone/>
            </a:pPr>
            <a:r>
              <a:rPr lang="en-GB" b="1" dirty="0"/>
              <a:t>Alcuin of York (d. 804)</a:t>
            </a:r>
          </a:p>
          <a:p>
            <a:r>
              <a:rPr lang="en-GB" dirty="0"/>
              <a:t>An Anglo-Saxon (i.e. English). Born in Northumbria, probably in the 730s. </a:t>
            </a:r>
          </a:p>
          <a:p>
            <a:r>
              <a:rPr lang="en-GB" dirty="0"/>
              <a:t>Perhaps from an aristocratic background: he is educated at the prestigious cathedral school of York, established by Archbishop </a:t>
            </a:r>
            <a:r>
              <a:rPr lang="en-GB" dirty="0" err="1"/>
              <a:t>Ecgbert</a:t>
            </a:r>
            <a:r>
              <a:rPr lang="en-GB" dirty="0"/>
              <a:t> (d. 766)</a:t>
            </a:r>
          </a:p>
          <a:p>
            <a:r>
              <a:rPr lang="en-GB" dirty="0"/>
              <a:t>Becomes a deacon (not a priest) at York Cathedral, and a leading teacher of the school.</a:t>
            </a:r>
          </a:p>
          <a:p>
            <a:r>
              <a:rPr lang="en-GB" dirty="0"/>
              <a:t>Meets Charlemagne on a trip to Rome and is invited to join his court in 761; he leads a school at Charlemagne’s palace and becomes a key advisor</a:t>
            </a:r>
          </a:p>
          <a:p>
            <a:r>
              <a:rPr lang="en-GB" dirty="0"/>
              <a:t>Despite not being a monk, he is made abbot of </a:t>
            </a:r>
            <a:r>
              <a:rPr lang="en-GB" dirty="0" err="1"/>
              <a:t>Marmoutier</a:t>
            </a:r>
            <a:r>
              <a:rPr lang="en-GB" dirty="0"/>
              <a:t> abbey outside Tours in 796; the house expands to include a school that educates young aristocrats</a:t>
            </a:r>
          </a:p>
          <a:p>
            <a:pPr marL="0" indent="0">
              <a:buNone/>
            </a:pPr>
            <a:r>
              <a:rPr lang="en-GB" b="1" dirty="0"/>
              <a:t>Book of Virtues and Vices</a:t>
            </a:r>
          </a:p>
          <a:p>
            <a:r>
              <a:rPr lang="en-GB" dirty="0"/>
              <a:t>Written in Latin by Alcuin at </a:t>
            </a:r>
            <a:r>
              <a:rPr lang="en-GB" dirty="0" err="1"/>
              <a:t>Marmoutier</a:t>
            </a:r>
            <a:r>
              <a:rPr lang="en-GB" dirty="0"/>
              <a:t> for </a:t>
            </a:r>
            <a:r>
              <a:rPr lang="en-GB" dirty="0" err="1"/>
              <a:t>Wido</a:t>
            </a:r>
            <a:r>
              <a:rPr lang="en-GB" dirty="0"/>
              <a:t>, count of the Breton March in c.801-4</a:t>
            </a:r>
          </a:p>
          <a:p>
            <a:r>
              <a:rPr lang="en-GB" dirty="0"/>
              <a:t>It is intended for his spiritual instruction but became a very popular work – present in over 140 manuscripts</a:t>
            </a:r>
          </a:p>
          <a:p>
            <a:pPr marL="0" indent="0">
              <a:buNone/>
            </a:pPr>
            <a:r>
              <a:rPr lang="en-GB" dirty="0"/>
              <a:t>Reference: </a:t>
            </a:r>
            <a:r>
              <a:rPr lang="en-GB" i="1" dirty="0" err="1"/>
              <a:t>Patrologia</a:t>
            </a:r>
            <a:r>
              <a:rPr lang="en-GB" i="1" dirty="0"/>
              <a:t> Latina </a:t>
            </a:r>
            <a:r>
              <a:rPr lang="en-GB" dirty="0"/>
              <a:t>101, 613-38 [My own translation from the Latin]</a:t>
            </a:r>
          </a:p>
        </p:txBody>
      </p:sp>
    </p:spTree>
    <p:extLst>
      <p:ext uri="{BB962C8B-B14F-4D97-AF65-F5344CB8AC3E}">
        <p14:creationId xmlns:p14="http://schemas.microsoft.com/office/powerpoint/2010/main" val="176739234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592A9-20D6-4DC4-A039-4F0886A08260}"/>
              </a:ext>
            </a:extLst>
          </p:cNvPr>
          <p:cNvSpPr>
            <a:spLocks noGrp="1"/>
          </p:cNvSpPr>
          <p:nvPr>
            <p:ph type="title"/>
          </p:nvPr>
        </p:nvSpPr>
        <p:spPr>
          <a:xfrm>
            <a:off x="838200" y="669911"/>
            <a:ext cx="10515600" cy="1325563"/>
          </a:xfrm>
        </p:spPr>
        <p:txBody>
          <a:bodyPr>
            <a:noAutofit/>
          </a:bodyPr>
          <a:lstStyle/>
          <a:p>
            <a:r>
              <a:rPr lang="en-GB" b="1" dirty="0"/>
              <a:t>Sources – Alcuin - </a:t>
            </a:r>
            <a:r>
              <a:rPr lang="en-GB" b="1" i="1" dirty="0"/>
              <a:t>Book of the Virtues and Vices</a:t>
            </a:r>
            <a:r>
              <a:rPr lang="en-GB" b="1" dirty="0"/>
              <a:t>, c. 801-4 AD</a:t>
            </a:r>
            <a:br>
              <a:rPr lang="en-GB" b="1" dirty="0"/>
            </a:br>
            <a:endParaRPr lang="en-GB" b="1" dirty="0"/>
          </a:p>
        </p:txBody>
      </p:sp>
      <p:sp>
        <p:nvSpPr>
          <p:cNvPr id="3" name="Content Placeholder 2">
            <a:extLst>
              <a:ext uri="{FF2B5EF4-FFF2-40B4-BE49-F238E27FC236}">
                <a16:creationId xmlns:a16="http://schemas.microsoft.com/office/drawing/2014/main" id="{6C4F6A51-DE9F-4464-B340-75DF9795EE9D}"/>
              </a:ext>
            </a:extLst>
          </p:cNvPr>
          <p:cNvSpPr>
            <a:spLocks noGrp="1"/>
          </p:cNvSpPr>
          <p:nvPr>
            <p:ph idx="1"/>
          </p:nvPr>
        </p:nvSpPr>
        <p:spPr/>
        <p:txBody>
          <a:bodyPr>
            <a:normAutofit fontScale="92500" lnSpcReduction="20000"/>
          </a:bodyPr>
          <a:lstStyle/>
          <a:p>
            <a:pPr marL="0" indent="0">
              <a:buNone/>
            </a:pPr>
            <a:r>
              <a:rPr lang="en-GB" dirty="0"/>
              <a:t>I have composed this for you, dearest son </a:t>
            </a:r>
            <a:r>
              <a:rPr lang="en-GB" dirty="0" err="1"/>
              <a:t>Wido</a:t>
            </a:r>
            <a:r>
              <a:rPr lang="en-GB" dirty="0"/>
              <a:t>, in brief words, just as you asked, so that through this little book you may have a manual in your sight every day. Reading it, you will be able to consider what you ought to avoid or what to do. And through the individual adversities or prosperities of this life, you may be encouraged to find how you should ascend to the highest perfection. </a:t>
            </a:r>
          </a:p>
          <a:p>
            <a:pPr marL="0" indent="0">
              <a:buNone/>
            </a:pPr>
            <a:r>
              <a:rPr lang="en-GB" dirty="0"/>
              <a:t>Do not be frightened by your lay condition and secular way of life, as if this condition might bar you from entering the doors of heaven. For just as the blessings of the kingdom of God are preached in the same way to all, so the doors of His kingdom open equally to every sex, age, and person according to their merits. There is no distinction there, between those who were lay or cleric in the world, rich or poor, junior or senior, unfree or lord. Rather, each, according to the merits of their good work, will be crowned with perpetual glory.</a:t>
            </a:r>
          </a:p>
          <a:p>
            <a:endParaRPr lang="en-GB" dirty="0"/>
          </a:p>
        </p:txBody>
      </p:sp>
    </p:spTree>
    <p:extLst>
      <p:ext uri="{BB962C8B-B14F-4D97-AF65-F5344CB8AC3E}">
        <p14:creationId xmlns:p14="http://schemas.microsoft.com/office/powerpoint/2010/main" val="315009702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FD2B0-0594-4191-9089-D0FB05664122}"/>
              </a:ext>
            </a:extLst>
          </p:cNvPr>
          <p:cNvSpPr>
            <a:spLocks noGrp="1"/>
          </p:cNvSpPr>
          <p:nvPr>
            <p:ph type="title"/>
          </p:nvPr>
        </p:nvSpPr>
        <p:spPr/>
        <p:txBody>
          <a:bodyPr/>
          <a:lstStyle/>
          <a:p>
            <a:r>
              <a:rPr lang="en-GB" b="1" dirty="0"/>
              <a:t>Select Bibliography</a:t>
            </a:r>
          </a:p>
        </p:txBody>
      </p:sp>
      <p:sp>
        <p:nvSpPr>
          <p:cNvPr id="3" name="Content Placeholder 2">
            <a:extLst>
              <a:ext uri="{FF2B5EF4-FFF2-40B4-BE49-F238E27FC236}">
                <a16:creationId xmlns:a16="http://schemas.microsoft.com/office/drawing/2014/main" id="{D981E1BC-938F-4877-BCB3-F08638C9C359}"/>
              </a:ext>
            </a:extLst>
          </p:cNvPr>
          <p:cNvSpPr>
            <a:spLocks noGrp="1"/>
          </p:cNvSpPr>
          <p:nvPr>
            <p:ph idx="1"/>
          </p:nvPr>
        </p:nvSpPr>
        <p:spPr>
          <a:xfrm>
            <a:off x="838200" y="1825625"/>
            <a:ext cx="11026140" cy="4351338"/>
          </a:xfrm>
        </p:spPr>
        <p:txBody>
          <a:bodyPr>
            <a:noAutofit/>
          </a:bodyPr>
          <a:lstStyle/>
          <a:p>
            <a:pPr marL="0" indent="0">
              <a:buNone/>
            </a:pPr>
            <a:r>
              <a:rPr lang="en-GB" sz="2300" dirty="0"/>
              <a:t>Peter Brown, </a:t>
            </a:r>
            <a:r>
              <a:rPr lang="en-GB" sz="2300" i="1" dirty="0"/>
              <a:t>The rise of Western Christendom: triumph and diversity, A.D. 200-1000</a:t>
            </a:r>
            <a:r>
              <a:rPr lang="en-GB" sz="2300" dirty="0"/>
              <a:t> (Malden, 2013). [Available in library]</a:t>
            </a:r>
          </a:p>
          <a:p>
            <a:pPr marL="0" indent="0">
              <a:buNone/>
            </a:pPr>
            <a:r>
              <a:rPr lang="en-GB" sz="2300" dirty="0"/>
              <a:t>Elva Johnson, “Exiles from the Edge? The Irish Contexts of </a:t>
            </a:r>
            <a:r>
              <a:rPr lang="en-GB" sz="2300" dirty="0" err="1"/>
              <a:t>Peregrinato</a:t>
            </a:r>
            <a:r>
              <a:rPr lang="en-GB" sz="2300" dirty="0"/>
              <a:t> “, in Roy </a:t>
            </a:r>
            <a:r>
              <a:rPr lang="en-GB" sz="2300" dirty="0" err="1"/>
              <a:t>Flechner</a:t>
            </a:r>
            <a:r>
              <a:rPr lang="en-GB" sz="2300" dirty="0"/>
              <a:t> and Sven </a:t>
            </a:r>
            <a:r>
              <a:rPr lang="en-GB" sz="2300" dirty="0" err="1"/>
              <a:t>Meeder</a:t>
            </a:r>
            <a:r>
              <a:rPr lang="en-GB" sz="2300" dirty="0"/>
              <a:t> (eds.), </a:t>
            </a:r>
            <a:r>
              <a:rPr lang="en-GB" sz="2300" i="1" dirty="0"/>
              <a:t>The Irish in early medieval Europe</a:t>
            </a:r>
            <a:r>
              <a:rPr lang="en-GB" sz="2300" dirty="0"/>
              <a:t>, (London, 2016), 38-52. </a:t>
            </a:r>
            <a:r>
              <a:rPr lang="en-GB" sz="2300" dirty="0">
                <a:hlinkClick r:id="rId2"/>
              </a:rPr>
              <a:t>https://researchrepository.ucd.ie/bitstream/10197/8299/1/Exiles_from_the_edge_The_Irish_contexts.pdf</a:t>
            </a:r>
            <a:endParaRPr lang="en-GB" sz="2300" dirty="0"/>
          </a:p>
          <a:p>
            <a:pPr marL="0" indent="0">
              <a:buNone/>
            </a:pPr>
            <a:r>
              <a:rPr lang="en-GB" sz="2300" dirty="0"/>
              <a:t>Albrecht Diem and Philippe Rousseau, “Monastic Rules (Fourth to Ninth Century),” in </a:t>
            </a:r>
            <a:r>
              <a:rPr lang="en-US" sz="2300" dirty="0"/>
              <a:t>in </a:t>
            </a:r>
            <a:r>
              <a:rPr lang="en-US" sz="2300" i="1" dirty="0"/>
              <a:t>Medieval Monasticism in the Latin West, </a:t>
            </a:r>
            <a:r>
              <a:rPr lang="en-US" sz="2300" dirty="0"/>
              <a:t>vol. 1, ed. A.I. Beech and I. </a:t>
            </a:r>
            <a:r>
              <a:rPr lang="en-US" sz="2300" dirty="0" err="1"/>
              <a:t>Cochelin</a:t>
            </a:r>
            <a:r>
              <a:rPr lang="en-US" sz="2300" dirty="0"/>
              <a:t> (Cambridge, 2020). On </a:t>
            </a:r>
            <a:r>
              <a:rPr lang="en-US" sz="2300" b="1" dirty="0"/>
              <a:t>IS </a:t>
            </a:r>
            <a:r>
              <a:rPr lang="en-US" sz="2300" b="1" dirty="0" err="1"/>
              <a:t>filestore</a:t>
            </a:r>
            <a:r>
              <a:rPr lang="en-US" sz="2300" b="1" dirty="0"/>
              <a:t>.</a:t>
            </a:r>
            <a:endParaRPr lang="en-GB" sz="2300" dirty="0"/>
          </a:p>
          <a:p>
            <a:pPr marL="0" indent="0">
              <a:buNone/>
            </a:pPr>
            <a:r>
              <a:rPr lang="en-GB" sz="2300" dirty="0"/>
              <a:t>R. Kramer, “</a:t>
            </a:r>
            <a:r>
              <a:rPr lang="en-US" sz="2300" dirty="0"/>
              <a:t>Teaching Emperors: Transcending the Boundaries of Carolingian Monastic Communities”, in  </a:t>
            </a:r>
            <a:r>
              <a:rPr lang="en-US" sz="2300" i="1" dirty="0"/>
              <a:t>Meanings of Community across Medieval Eurasia: Comparative Approaches</a:t>
            </a:r>
            <a:r>
              <a:rPr lang="en-US" sz="2300" dirty="0"/>
              <a:t>, ed. E. </a:t>
            </a:r>
            <a:r>
              <a:rPr lang="en-US" sz="2300" dirty="0" err="1"/>
              <a:t>Hovden</a:t>
            </a:r>
            <a:r>
              <a:rPr lang="en-US" sz="2300" dirty="0"/>
              <a:t>, C. </a:t>
            </a:r>
            <a:r>
              <a:rPr lang="en-US" sz="2300" dirty="0" err="1"/>
              <a:t>Lutter</a:t>
            </a:r>
            <a:r>
              <a:rPr lang="en-US" sz="2300" dirty="0"/>
              <a:t>, and W. Pohl(Leiden, 2016), 309-337. </a:t>
            </a:r>
          </a:p>
          <a:p>
            <a:pPr marL="0" indent="0">
              <a:buNone/>
            </a:pPr>
            <a:r>
              <a:rPr lang="en-GB" sz="2300" dirty="0">
                <a:hlinkClick r:id="rId3"/>
              </a:rPr>
              <a:t>https://www.jstor.org/stable/10.1163/j.ctt1w76w6c.18</a:t>
            </a:r>
            <a:endParaRPr lang="en-GB" sz="2300" i="1" dirty="0"/>
          </a:p>
        </p:txBody>
      </p:sp>
    </p:spTree>
    <p:extLst>
      <p:ext uri="{BB962C8B-B14F-4D97-AF65-F5344CB8AC3E}">
        <p14:creationId xmlns:p14="http://schemas.microsoft.com/office/powerpoint/2010/main" val="32710261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D46F3-A4E2-4A6A-8AFD-448E82F92C82}"/>
              </a:ext>
            </a:extLst>
          </p:cNvPr>
          <p:cNvSpPr>
            <a:spLocks noGrp="1"/>
          </p:cNvSpPr>
          <p:nvPr>
            <p:ph type="title"/>
          </p:nvPr>
        </p:nvSpPr>
        <p:spPr/>
        <p:txBody>
          <a:bodyPr/>
          <a:lstStyle/>
          <a:p>
            <a:r>
              <a:rPr lang="en-GB" b="1" dirty="0"/>
              <a:t>Christianity in the West at the dawn of the Middle Ages</a:t>
            </a:r>
          </a:p>
        </p:txBody>
      </p:sp>
      <p:pic>
        <p:nvPicPr>
          <p:cNvPr id="5" name="Picture 4" descr="A picture containing text, map&#10;&#10;Description automatically generated">
            <a:extLst>
              <a:ext uri="{FF2B5EF4-FFF2-40B4-BE49-F238E27FC236}">
                <a16:creationId xmlns:a16="http://schemas.microsoft.com/office/drawing/2014/main" id="{9A84490B-2E75-41D0-8B82-FA8FBE2DE3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24856" y="1675040"/>
            <a:ext cx="6400800" cy="4907280"/>
          </a:xfrm>
          <a:prstGeom prst="rect">
            <a:avLst/>
          </a:prstGeom>
        </p:spPr>
      </p:pic>
      <p:sp>
        <p:nvSpPr>
          <p:cNvPr id="6" name="Content Placeholder 2">
            <a:extLst>
              <a:ext uri="{FF2B5EF4-FFF2-40B4-BE49-F238E27FC236}">
                <a16:creationId xmlns:a16="http://schemas.microsoft.com/office/drawing/2014/main" id="{94783547-D01D-426B-8864-00558B39C367}"/>
              </a:ext>
            </a:extLst>
          </p:cNvPr>
          <p:cNvSpPr>
            <a:spLocks noGrp="1"/>
          </p:cNvSpPr>
          <p:nvPr>
            <p:ph idx="1"/>
          </p:nvPr>
        </p:nvSpPr>
        <p:spPr>
          <a:xfrm>
            <a:off x="790379" y="1591133"/>
            <a:ext cx="4402944" cy="5126189"/>
          </a:xfrm>
        </p:spPr>
        <p:txBody>
          <a:bodyPr>
            <a:noAutofit/>
          </a:bodyPr>
          <a:lstStyle/>
          <a:p>
            <a:pPr marL="0" indent="0">
              <a:buNone/>
            </a:pPr>
            <a:r>
              <a:rPr lang="en-GB" sz="2000" dirty="0"/>
              <a:t>Also still </a:t>
            </a:r>
            <a:r>
              <a:rPr lang="en-GB" sz="2000" b="1" dirty="0"/>
              <a:t>little in the way of a united Church organisation</a:t>
            </a:r>
            <a:r>
              <a:rPr lang="en-GB" sz="2000" dirty="0"/>
              <a:t> </a:t>
            </a:r>
          </a:p>
          <a:p>
            <a:r>
              <a:rPr lang="en-GB" sz="2000" dirty="0"/>
              <a:t>The </a:t>
            </a:r>
            <a:r>
              <a:rPr lang="en-GB" sz="2000" b="1" dirty="0"/>
              <a:t>authority of the papacy </a:t>
            </a:r>
            <a:r>
              <a:rPr lang="en-GB" sz="2000" dirty="0"/>
              <a:t>– really just the bishops of Rome at this time – was </a:t>
            </a:r>
            <a:r>
              <a:rPr lang="en-GB" sz="2000" b="1" dirty="0"/>
              <a:t>not yet well-established</a:t>
            </a:r>
            <a:r>
              <a:rPr lang="en-GB" sz="2000" dirty="0"/>
              <a:t>. </a:t>
            </a:r>
          </a:p>
          <a:p>
            <a:r>
              <a:rPr lang="en-GB" sz="2000" b="1" dirty="0"/>
              <a:t>Bishops</a:t>
            </a:r>
            <a:r>
              <a:rPr lang="en-GB" sz="2000" dirty="0"/>
              <a:t> elsewhere most often chosen locally and with </a:t>
            </a:r>
            <a:r>
              <a:rPr lang="en-GB" sz="2000" b="1" dirty="0"/>
              <a:t>no standard procedure</a:t>
            </a:r>
            <a:r>
              <a:rPr lang="en-GB" sz="2000" dirty="0"/>
              <a:t>.</a:t>
            </a:r>
          </a:p>
          <a:p>
            <a:r>
              <a:rPr lang="en-GB" sz="2000" b="1" dirty="0"/>
              <a:t>Doctrinal variations</a:t>
            </a:r>
            <a:r>
              <a:rPr lang="en-GB" sz="2000" dirty="0"/>
              <a:t> added to the confusion.  </a:t>
            </a:r>
            <a:r>
              <a:rPr lang="en-GB" sz="2000" b="1" dirty="0"/>
              <a:t>Arian Christianity </a:t>
            </a:r>
            <a:r>
              <a:rPr lang="en-GB" sz="2000" dirty="0"/>
              <a:t>– which did not believe in the Trinity – remained powerful, </a:t>
            </a:r>
            <a:r>
              <a:rPr lang="en-GB" sz="2000" b="1" dirty="0"/>
              <a:t>especially among some Germanic groups</a:t>
            </a:r>
            <a:r>
              <a:rPr lang="en-GB" sz="2000" dirty="0"/>
              <a:t> like the Goths and Vandals.</a:t>
            </a:r>
          </a:p>
          <a:p>
            <a:r>
              <a:rPr lang="en-GB" sz="2000" dirty="0"/>
              <a:t>Roman imperial efforts (e.g. </a:t>
            </a:r>
            <a:r>
              <a:rPr lang="en-GB" sz="2000" b="1" dirty="0"/>
              <a:t>Council of Nicaea</a:t>
            </a:r>
            <a:r>
              <a:rPr lang="en-GB" sz="2000" dirty="0"/>
              <a:t>, 325 AD) to forge an orthodoxy often have limited initial reach</a:t>
            </a:r>
            <a:endParaRPr lang="en-GB" sz="2400" dirty="0"/>
          </a:p>
        </p:txBody>
      </p:sp>
    </p:spTree>
    <p:extLst>
      <p:ext uri="{BB962C8B-B14F-4D97-AF65-F5344CB8AC3E}">
        <p14:creationId xmlns:p14="http://schemas.microsoft.com/office/powerpoint/2010/main" val="10468718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D46F3-A4E2-4A6A-8AFD-448E82F92C82}"/>
              </a:ext>
            </a:extLst>
          </p:cNvPr>
          <p:cNvSpPr>
            <a:spLocks noGrp="1"/>
          </p:cNvSpPr>
          <p:nvPr>
            <p:ph type="title"/>
          </p:nvPr>
        </p:nvSpPr>
        <p:spPr/>
        <p:txBody>
          <a:bodyPr/>
          <a:lstStyle/>
          <a:p>
            <a:r>
              <a:rPr lang="en-GB" b="1" dirty="0"/>
              <a:t>The spread of monasticism in the West</a:t>
            </a:r>
          </a:p>
        </p:txBody>
      </p:sp>
      <p:sp>
        <p:nvSpPr>
          <p:cNvPr id="6" name="Content Placeholder 2">
            <a:extLst>
              <a:ext uri="{FF2B5EF4-FFF2-40B4-BE49-F238E27FC236}">
                <a16:creationId xmlns:a16="http://schemas.microsoft.com/office/drawing/2014/main" id="{94783547-D01D-426B-8864-00558B39C367}"/>
              </a:ext>
            </a:extLst>
          </p:cNvPr>
          <p:cNvSpPr>
            <a:spLocks noGrp="1"/>
          </p:cNvSpPr>
          <p:nvPr>
            <p:ph idx="1"/>
          </p:nvPr>
        </p:nvSpPr>
        <p:spPr>
          <a:xfrm>
            <a:off x="790379" y="1591134"/>
            <a:ext cx="4318069" cy="4742610"/>
          </a:xfrm>
        </p:spPr>
        <p:txBody>
          <a:bodyPr>
            <a:normAutofit fontScale="85000" lnSpcReduction="20000"/>
          </a:bodyPr>
          <a:lstStyle/>
          <a:p>
            <a:pPr marL="0" indent="0">
              <a:buNone/>
            </a:pPr>
            <a:r>
              <a:rPr lang="en-GB" b="1" dirty="0"/>
              <a:t>Monasticism enters Europe extremely rapidly </a:t>
            </a:r>
          </a:p>
          <a:p>
            <a:r>
              <a:rPr lang="en-GB" dirty="0"/>
              <a:t>Arrives from Egypt and North Africa through the Mediterranean </a:t>
            </a:r>
            <a:r>
              <a:rPr lang="en-GB" b="1" dirty="0"/>
              <a:t>from the mid-fourth century onwards</a:t>
            </a:r>
            <a:endParaRPr lang="en-GB" dirty="0"/>
          </a:p>
          <a:p>
            <a:r>
              <a:rPr lang="en-GB" dirty="0"/>
              <a:t>Becomes most rapidly established in </a:t>
            </a:r>
            <a:r>
              <a:rPr lang="en-GB" b="1" dirty="0"/>
              <a:t>Italy</a:t>
            </a:r>
            <a:r>
              <a:rPr lang="en-GB" dirty="0"/>
              <a:t>, </a:t>
            </a:r>
            <a:r>
              <a:rPr lang="en-GB" b="1" dirty="0"/>
              <a:t>France</a:t>
            </a:r>
            <a:r>
              <a:rPr lang="en-GB" dirty="0"/>
              <a:t>, and – more surprisingly – </a:t>
            </a:r>
            <a:r>
              <a:rPr lang="en-GB" b="1" dirty="0"/>
              <a:t>Ireland</a:t>
            </a:r>
            <a:r>
              <a:rPr lang="en-GB" dirty="0"/>
              <a:t> (never part of the Roman Empire)</a:t>
            </a:r>
          </a:p>
          <a:p>
            <a:pPr marL="0" indent="0">
              <a:buNone/>
            </a:pPr>
            <a:r>
              <a:rPr lang="en-GB" b="1" dirty="0"/>
              <a:t>Key point</a:t>
            </a:r>
            <a:r>
              <a:rPr lang="en-GB" dirty="0"/>
              <a:t>: Monasticism may emphasise separation from society, but also plays a major role in the Christianization of Europe</a:t>
            </a:r>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endParaRPr lang="en-GB" dirty="0"/>
          </a:p>
          <a:p>
            <a:endParaRPr lang="en-GB" dirty="0"/>
          </a:p>
          <a:p>
            <a:endParaRPr lang="en-GB" dirty="0"/>
          </a:p>
          <a:p>
            <a:endParaRPr lang="en-GB" dirty="0"/>
          </a:p>
          <a:p>
            <a:endParaRPr lang="en-GB" sz="2800" dirty="0"/>
          </a:p>
          <a:p>
            <a:endParaRPr lang="en-GB" sz="2800" dirty="0"/>
          </a:p>
        </p:txBody>
      </p:sp>
      <p:pic>
        <p:nvPicPr>
          <p:cNvPr id="3" name="Picture 2" descr="A picture containing text, map&#10;&#10;Description automatically generated">
            <a:extLst>
              <a:ext uri="{FF2B5EF4-FFF2-40B4-BE49-F238E27FC236}">
                <a16:creationId xmlns:a16="http://schemas.microsoft.com/office/drawing/2014/main" id="{8AC1A6D6-5B4C-DB3A-CF2E-60477412E9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24856" y="1675040"/>
            <a:ext cx="6400800" cy="4907280"/>
          </a:xfrm>
          <a:prstGeom prst="rect">
            <a:avLst/>
          </a:prstGeom>
        </p:spPr>
      </p:pic>
    </p:spTree>
    <p:extLst>
      <p:ext uri="{BB962C8B-B14F-4D97-AF65-F5344CB8AC3E}">
        <p14:creationId xmlns:p14="http://schemas.microsoft.com/office/powerpoint/2010/main" val="24173322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D46F3-A4E2-4A6A-8AFD-448E82F92C82}"/>
              </a:ext>
            </a:extLst>
          </p:cNvPr>
          <p:cNvSpPr>
            <a:spLocks noGrp="1"/>
          </p:cNvSpPr>
          <p:nvPr>
            <p:ph type="title"/>
          </p:nvPr>
        </p:nvSpPr>
        <p:spPr>
          <a:xfrm>
            <a:off x="4965430" y="629268"/>
            <a:ext cx="6586491" cy="1286160"/>
          </a:xfrm>
        </p:spPr>
        <p:txBody>
          <a:bodyPr anchor="b">
            <a:normAutofit/>
          </a:bodyPr>
          <a:lstStyle/>
          <a:p>
            <a:r>
              <a:rPr lang="en-GB" sz="4100" b="1" dirty="0"/>
              <a:t>Monasticism and the “Church Fathers”</a:t>
            </a:r>
          </a:p>
        </p:txBody>
      </p:sp>
      <p:sp>
        <p:nvSpPr>
          <p:cNvPr id="6" name="Content Placeholder 2">
            <a:extLst>
              <a:ext uri="{FF2B5EF4-FFF2-40B4-BE49-F238E27FC236}">
                <a16:creationId xmlns:a16="http://schemas.microsoft.com/office/drawing/2014/main" id="{94783547-D01D-426B-8864-00558B39C367}"/>
              </a:ext>
            </a:extLst>
          </p:cNvPr>
          <p:cNvSpPr>
            <a:spLocks noGrp="1"/>
          </p:cNvSpPr>
          <p:nvPr>
            <p:ph idx="1"/>
          </p:nvPr>
        </p:nvSpPr>
        <p:spPr>
          <a:xfrm>
            <a:off x="4965431" y="2115117"/>
            <a:ext cx="7226549" cy="5040284"/>
          </a:xfrm>
        </p:spPr>
        <p:txBody>
          <a:bodyPr>
            <a:normAutofit lnSpcReduction="10000"/>
          </a:bodyPr>
          <a:lstStyle/>
          <a:p>
            <a:pPr marL="0" indent="0">
              <a:buNone/>
            </a:pPr>
            <a:r>
              <a:rPr lang="en-GB" sz="2000" dirty="0"/>
              <a:t>Monastic life and values exercise a powerful influence over some of those who would become the most prominent Christian thinkers</a:t>
            </a:r>
          </a:p>
          <a:p>
            <a:pPr marL="0" indent="0">
              <a:buNone/>
            </a:pPr>
            <a:r>
              <a:rPr lang="en-GB" sz="2000" b="1" dirty="0"/>
              <a:t>Saint Augustine of Hippo </a:t>
            </a:r>
            <a:r>
              <a:rPr lang="en-GB" sz="2000" dirty="0"/>
              <a:t>(354-430): arguably the most influential writer for Western Christianity (e.g. the </a:t>
            </a:r>
            <a:r>
              <a:rPr lang="en-GB" sz="2000" i="1" dirty="0"/>
              <a:t>Confessions</a:t>
            </a:r>
            <a:r>
              <a:rPr lang="en-GB" sz="2000" dirty="0"/>
              <a:t>, </a:t>
            </a:r>
            <a:r>
              <a:rPr lang="en-GB" sz="2000" i="1" dirty="0"/>
              <a:t>City of God</a:t>
            </a:r>
            <a:r>
              <a:rPr lang="en-GB" sz="2000" dirty="0"/>
              <a:t>) </a:t>
            </a:r>
          </a:p>
          <a:p>
            <a:r>
              <a:rPr lang="en-GB" sz="2000" dirty="0"/>
              <a:t>Born in </a:t>
            </a:r>
            <a:r>
              <a:rPr lang="en-GB" sz="2000" dirty="0" err="1"/>
              <a:t>Thagaste</a:t>
            </a:r>
            <a:r>
              <a:rPr lang="en-GB" sz="2000" dirty="0"/>
              <a:t> (in modern day Algeria). In his early life he is a Manichaean (a dualist faith). </a:t>
            </a:r>
          </a:p>
          <a:p>
            <a:r>
              <a:rPr lang="en-GB" sz="2000" dirty="0"/>
              <a:t>Becomes involved in the circle of Saint Ambrose in Italy, and converts to Christianity after hearing the life of Saint Anthony. Later founds a monastery in North Africa.</a:t>
            </a:r>
          </a:p>
          <a:p>
            <a:pPr marL="0" indent="0">
              <a:buNone/>
            </a:pPr>
            <a:r>
              <a:rPr lang="en-GB" sz="2000" b="1" dirty="0"/>
              <a:t>Saint Jerome </a:t>
            </a:r>
            <a:r>
              <a:rPr lang="en-GB" sz="2000" dirty="0"/>
              <a:t>(c.347-420): famed for his Latin translation of the Bible (the </a:t>
            </a:r>
            <a:r>
              <a:rPr lang="en-GB" sz="2000" i="1" dirty="0"/>
              <a:t>Vulgate</a:t>
            </a:r>
            <a:r>
              <a:rPr lang="en-GB" sz="2000" dirty="0"/>
              <a:t>), standard throughout the Middle Ages.</a:t>
            </a:r>
          </a:p>
          <a:p>
            <a:r>
              <a:rPr lang="en-GB" sz="2000" dirty="0"/>
              <a:t>Born in Dalmatia (modern day Croatia) as a pagan, converts to Christianity in his youth, as a student in Rome (c. 360-6). </a:t>
            </a:r>
          </a:p>
          <a:p>
            <a:r>
              <a:rPr lang="en-GB" sz="2000" dirty="0"/>
              <a:t>Journeys to the Middle East and lives as a hermit for two years. Returns to Rome and establishes a monastic community for widows and virgins.</a:t>
            </a:r>
          </a:p>
          <a:p>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endParaRPr lang="en-GB" sz="2000" dirty="0"/>
          </a:p>
          <a:p>
            <a:endParaRPr lang="en-GB" sz="2000" dirty="0"/>
          </a:p>
          <a:p>
            <a:endParaRPr lang="en-GB" sz="2000" dirty="0"/>
          </a:p>
          <a:p>
            <a:endParaRPr lang="en-GB" sz="2000" dirty="0"/>
          </a:p>
          <a:p>
            <a:endParaRPr lang="en-GB" sz="2000" dirty="0"/>
          </a:p>
          <a:p>
            <a:endParaRPr lang="en-GB" sz="2000" dirty="0"/>
          </a:p>
        </p:txBody>
      </p:sp>
      <p:pic>
        <p:nvPicPr>
          <p:cNvPr id="4" name="Picture 3" descr="A painting on the wall&#10;&#10;Description automatically generated">
            <a:extLst>
              <a:ext uri="{FF2B5EF4-FFF2-40B4-BE49-F238E27FC236}">
                <a16:creationId xmlns:a16="http://schemas.microsoft.com/office/drawing/2014/main" id="{4D84E7A5-5281-4469-B99A-6F7A9C371FBE}"/>
              </a:ext>
            </a:extLst>
          </p:cNvPr>
          <p:cNvPicPr>
            <a:picLocks noChangeAspect="1"/>
          </p:cNvPicPr>
          <p:nvPr/>
        </p:nvPicPr>
        <p:blipFill rotWithShape="1">
          <a:blip r:embed="rId2">
            <a:extLst>
              <a:ext uri="{28A0092B-C50C-407E-A947-70E740481C1C}">
                <a14:useLocalDpi xmlns:a14="http://schemas.microsoft.com/office/drawing/2010/main" val="0"/>
              </a:ext>
            </a:extLst>
          </a:blip>
          <a:srcRect l="2053" r="1729"/>
          <a:stretch/>
        </p:blipFill>
        <p:spPr>
          <a:xfrm>
            <a:off x="20" y="10"/>
            <a:ext cx="4635571" cy="6857990"/>
          </a:xfrm>
          <a:prstGeom prst="rect">
            <a:avLst/>
          </a:prstGeom>
          <a:effectLst/>
        </p:spPr>
      </p:pic>
      <p:cxnSp>
        <p:nvCxnSpPr>
          <p:cNvPr id="11" name="Straight Connector 10">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C2954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44872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41F40-28B0-43D6-BE4D-6D5C0704D87A}"/>
              </a:ext>
            </a:extLst>
          </p:cNvPr>
          <p:cNvSpPr>
            <a:spLocks noGrp="1"/>
          </p:cNvSpPr>
          <p:nvPr>
            <p:ph type="title"/>
          </p:nvPr>
        </p:nvSpPr>
        <p:spPr>
          <a:xfrm>
            <a:off x="4965430" y="629268"/>
            <a:ext cx="6586491" cy="1286160"/>
          </a:xfrm>
        </p:spPr>
        <p:txBody>
          <a:bodyPr anchor="b">
            <a:normAutofit/>
          </a:bodyPr>
          <a:lstStyle/>
          <a:p>
            <a:r>
              <a:rPr lang="en-GB" b="1" dirty="0"/>
              <a:t>Early Monasticism in Gaul</a:t>
            </a:r>
          </a:p>
        </p:txBody>
      </p:sp>
      <p:sp>
        <p:nvSpPr>
          <p:cNvPr id="3" name="Content Placeholder 2">
            <a:extLst>
              <a:ext uri="{FF2B5EF4-FFF2-40B4-BE49-F238E27FC236}">
                <a16:creationId xmlns:a16="http://schemas.microsoft.com/office/drawing/2014/main" id="{1A2B9A5D-7375-4574-86F9-CE2114127510}"/>
              </a:ext>
            </a:extLst>
          </p:cNvPr>
          <p:cNvSpPr>
            <a:spLocks noGrp="1"/>
          </p:cNvSpPr>
          <p:nvPr>
            <p:ph idx="1"/>
          </p:nvPr>
        </p:nvSpPr>
        <p:spPr>
          <a:xfrm>
            <a:off x="4965431" y="2438400"/>
            <a:ext cx="6586489" cy="4213859"/>
          </a:xfrm>
        </p:spPr>
        <p:txBody>
          <a:bodyPr>
            <a:normAutofit/>
          </a:bodyPr>
          <a:lstStyle/>
          <a:p>
            <a:pPr marL="0" indent="0">
              <a:buNone/>
            </a:pPr>
            <a:r>
              <a:rPr lang="en-GB" sz="1600" dirty="0"/>
              <a:t>In </a:t>
            </a:r>
            <a:r>
              <a:rPr lang="en-GB" sz="1600" b="1" dirty="0"/>
              <a:t>Mediterranean Gaul (the south of modern France)</a:t>
            </a:r>
            <a:r>
              <a:rPr lang="en-GB" sz="1600" dirty="0"/>
              <a:t> – in which Christianity was already very active c. 300 AD – </a:t>
            </a:r>
            <a:r>
              <a:rPr lang="en-GB" sz="1600" b="1" dirty="0"/>
              <a:t>monasticism takes root rapidly</a:t>
            </a:r>
          </a:p>
          <a:p>
            <a:pPr marL="0" indent="0">
              <a:buNone/>
            </a:pPr>
            <a:r>
              <a:rPr lang="en-GB" sz="1600" b="1" dirty="0"/>
              <a:t>Honoratus of Arles (d. 429 AD)</a:t>
            </a:r>
            <a:r>
              <a:rPr lang="en-GB" sz="1600" dirty="0"/>
              <a:t> </a:t>
            </a:r>
          </a:p>
          <a:p>
            <a:r>
              <a:rPr lang="en-GB" sz="1600" dirty="0"/>
              <a:t>from a Gallo-Roman consular family, he converts to Christianity and journeys to the Holy Land and Egypt. </a:t>
            </a:r>
          </a:p>
          <a:p>
            <a:r>
              <a:rPr lang="en-GB" sz="1600" dirty="0"/>
              <a:t>On his return to Gaul, he becomes a hermit on </a:t>
            </a:r>
            <a:r>
              <a:rPr lang="en-GB" sz="1600" dirty="0" err="1"/>
              <a:t>Lerins</a:t>
            </a:r>
            <a:r>
              <a:rPr lang="en-GB" sz="1600" dirty="0"/>
              <a:t> Islands (off the Mediterranean coast, near Cannes in modern day France): he gains followers and establishes a monastery there.</a:t>
            </a:r>
          </a:p>
          <a:p>
            <a:pPr marL="0" indent="0">
              <a:buNone/>
            </a:pPr>
            <a:r>
              <a:rPr lang="en-GB" sz="1600" b="1" dirty="0"/>
              <a:t>John Cassian (d. 435 AD)</a:t>
            </a:r>
          </a:p>
          <a:p>
            <a:r>
              <a:rPr lang="en-GB" sz="1600" dirty="0"/>
              <a:t>born in Eastern Europe, he journeys to the Holy Land and then to Egypt with his friend </a:t>
            </a:r>
            <a:r>
              <a:rPr lang="en-GB" sz="1600" dirty="0" err="1"/>
              <a:t>Germanus</a:t>
            </a:r>
            <a:r>
              <a:rPr lang="en-GB" sz="1600" dirty="0"/>
              <a:t>. </a:t>
            </a:r>
          </a:p>
          <a:p>
            <a:r>
              <a:rPr lang="en-GB" sz="1600" dirty="0"/>
              <a:t>He compiles a book of their conversations with hermits and monks (the </a:t>
            </a:r>
            <a:r>
              <a:rPr lang="en-GB" sz="1600" i="1" dirty="0"/>
              <a:t>Conferences</a:t>
            </a:r>
            <a:r>
              <a:rPr lang="en-GB" sz="1600" dirty="0"/>
              <a:t>). He goes to Rome, and then on to Marseilles, where he founds two monasteries.</a:t>
            </a:r>
          </a:p>
        </p:txBody>
      </p:sp>
      <p:pic>
        <p:nvPicPr>
          <p:cNvPr id="5" name="Picture 4" descr="Map&#10;&#10;Description automatically generated">
            <a:extLst>
              <a:ext uri="{FF2B5EF4-FFF2-40B4-BE49-F238E27FC236}">
                <a16:creationId xmlns:a16="http://schemas.microsoft.com/office/drawing/2014/main" id="{43FF7ABD-5E1A-2B3F-23CB-3E08B1836EC7}"/>
              </a:ext>
            </a:extLst>
          </p:cNvPr>
          <p:cNvPicPr>
            <a:picLocks noChangeAspect="1"/>
          </p:cNvPicPr>
          <p:nvPr/>
        </p:nvPicPr>
        <p:blipFill rotWithShape="1">
          <a:blip r:embed="rId2">
            <a:extLst>
              <a:ext uri="{28A0092B-C50C-407E-A947-70E740481C1C}">
                <a14:useLocalDpi xmlns:a14="http://schemas.microsoft.com/office/drawing/2010/main" val="0"/>
              </a:ext>
            </a:extLst>
          </a:blip>
          <a:srcRect t="1" r="32407" b="1"/>
          <a:stretch/>
        </p:blipFill>
        <p:spPr>
          <a:xfrm>
            <a:off x="20" y="10"/>
            <a:ext cx="4635571" cy="6857990"/>
          </a:xfrm>
          <a:prstGeom prst="rect">
            <a:avLst/>
          </a:prstGeom>
          <a:effectLst/>
        </p:spPr>
      </p:pic>
      <p:cxnSp>
        <p:nvCxnSpPr>
          <p:cNvPr id="10" name="Straight Connector 9">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4F9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8651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41F40-28B0-43D6-BE4D-6D5C0704D87A}"/>
              </a:ext>
            </a:extLst>
          </p:cNvPr>
          <p:cNvSpPr>
            <a:spLocks noGrp="1"/>
          </p:cNvSpPr>
          <p:nvPr>
            <p:ph type="title"/>
          </p:nvPr>
        </p:nvSpPr>
        <p:spPr>
          <a:xfrm>
            <a:off x="4965430" y="629268"/>
            <a:ext cx="6586491" cy="1286160"/>
          </a:xfrm>
        </p:spPr>
        <p:txBody>
          <a:bodyPr anchor="b">
            <a:normAutofit/>
          </a:bodyPr>
          <a:lstStyle/>
          <a:p>
            <a:r>
              <a:rPr lang="en-GB" b="1" dirty="0"/>
              <a:t>Early Monasticism in Gaul</a:t>
            </a:r>
          </a:p>
        </p:txBody>
      </p:sp>
      <p:sp>
        <p:nvSpPr>
          <p:cNvPr id="3" name="Content Placeholder 2">
            <a:extLst>
              <a:ext uri="{FF2B5EF4-FFF2-40B4-BE49-F238E27FC236}">
                <a16:creationId xmlns:a16="http://schemas.microsoft.com/office/drawing/2014/main" id="{1A2B9A5D-7375-4574-86F9-CE2114127510}"/>
              </a:ext>
            </a:extLst>
          </p:cNvPr>
          <p:cNvSpPr>
            <a:spLocks noGrp="1"/>
          </p:cNvSpPr>
          <p:nvPr>
            <p:ph idx="1"/>
          </p:nvPr>
        </p:nvSpPr>
        <p:spPr>
          <a:xfrm>
            <a:off x="4965431" y="2438400"/>
            <a:ext cx="6586489" cy="3785419"/>
          </a:xfrm>
        </p:spPr>
        <p:txBody>
          <a:bodyPr>
            <a:normAutofit/>
          </a:bodyPr>
          <a:lstStyle/>
          <a:p>
            <a:pPr marL="0" indent="0">
              <a:buNone/>
            </a:pPr>
            <a:r>
              <a:rPr lang="en-GB" sz="2000"/>
              <a:t>In Northern Gaul, where paganism and Arian Christianity (non-trinitarian) are more common, </a:t>
            </a:r>
            <a:r>
              <a:rPr lang="en-GB" sz="2000" b="1"/>
              <a:t>monasticism is a vector for conversion to the official “Nicaean” Christianity of the late Roman Empire</a:t>
            </a:r>
            <a:r>
              <a:rPr lang="en-GB" sz="2000"/>
              <a:t>.</a:t>
            </a:r>
          </a:p>
          <a:p>
            <a:pPr marL="0" indent="0">
              <a:buNone/>
            </a:pPr>
            <a:r>
              <a:rPr lang="en-GB" sz="2000" b="1"/>
              <a:t>Martin of Tours (397 AD)</a:t>
            </a:r>
          </a:p>
          <a:p>
            <a:r>
              <a:rPr lang="en-GB" sz="2000"/>
              <a:t>A Roman soldier from Pannonia (modern-day Hungary) who converts to Christianity in his youth. He comes to Gaul through military service. </a:t>
            </a:r>
          </a:p>
          <a:p>
            <a:r>
              <a:rPr lang="en-GB" sz="2000"/>
              <a:t>Later converts many and leads groups of ascetics in the forests near Poitiers, before being acclaimed bishop of nearby Tours due to his popularity in the city.</a:t>
            </a:r>
          </a:p>
        </p:txBody>
      </p:sp>
      <p:pic>
        <p:nvPicPr>
          <p:cNvPr id="5" name="Picture 4" descr="A picture containing text, fabric, stone&#10;&#10;Description automatically generated">
            <a:extLst>
              <a:ext uri="{FF2B5EF4-FFF2-40B4-BE49-F238E27FC236}">
                <a16:creationId xmlns:a16="http://schemas.microsoft.com/office/drawing/2014/main" id="{3676FECD-2F5C-068E-56E2-41BA167CC722}"/>
              </a:ext>
            </a:extLst>
          </p:cNvPr>
          <p:cNvPicPr>
            <a:picLocks noChangeAspect="1"/>
          </p:cNvPicPr>
          <p:nvPr/>
        </p:nvPicPr>
        <p:blipFill rotWithShape="1">
          <a:blip r:embed="rId2">
            <a:extLst>
              <a:ext uri="{28A0092B-C50C-407E-A947-70E740481C1C}">
                <a14:useLocalDpi xmlns:a14="http://schemas.microsoft.com/office/drawing/2010/main" val="0"/>
              </a:ext>
            </a:extLst>
          </a:blip>
          <a:srcRect l="1130" r="17677"/>
          <a:stretch/>
        </p:blipFill>
        <p:spPr>
          <a:xfrm>
            <a:off x="20" y="10"/>
            <a:ext cx="4635571" cy="6857990"/>
          </a:xfrm>
          <a:prstGeom prst="rect">
            <a:avLst/>
          </a:prstGeom>
          <a:effectLst/>
        </p:spPr>
      </p:pic>
      <p:cxnSp>
        <p:nvCxnSpPr>
          <p:cNvPr id="10" name="Straight Connector 9">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997F5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86295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5984</TotalTime>
  <Words>7380</Words>
  <Application>Microsoft Office PowerPoint</Application>
  <PresentationFormat>Widescreen</PresentationFormat>
  <Paragraphs>357</Paragraphs>
  <Slides>46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46</vt:i4>
      </vt:variant>
    </vt:vector>
  </HeadingPairs>
  <TitlesOfParts>
    <vt:vector size="50" baseType="lpstr">
      <vt:lpstr>Arial</vt:lpstr>
      <vt:lpstr>Calibri</vt:lpstr>
      <vt:lpstr>Calibri Light</vt:lpstr>
      <vt:lpstr>Office Theme</vt:lpstr>
      <vt:lpstr>        From Missionaries to  Powerholders: spreading the faith and perfecting Christian community (c. 500-900  AD)   </vt:lpstr>
      <vt:lpstr>Recap: Hermits, the First Monasteries and Late Antique Society</vt:lpstr>
      <vt:lpstr>Recap: Hermits, the First Monasteries and Late Antique Society</vt:lpstr>
      <vt:lpstr>Christianity in the West at the dawn of the Middle Ages</vt:lpstr>
      <vt:lpstr>Christianity in the West at the dawn of the Middle Ages</vt:lpstr>
      <vt:lpstr>The spread of monasticism in the West</vt:lpstr>
      <vt:lpstr>Monasticism and the “Church Fathers”</vt:lpstr>
      <vt:lpstr>Early Monasticism in Gaul</vt:lpstr>
      <vt:lpstr>Early Monasticism in Gaul</vt:lpstr>
      <vt:lpstr>Irish Monasticism</vt:lpstr>
      <vt:lpstr>Irish Monasticism</vt:lpstr>
      <vt:lpstr>Monastic Missionaries</vt:lpstr>
      <vt:lpstr>Monastic Missionaries</vt:lpstr>
      <vt:lpstr>PowerPoint Presentation</vt:lpstr>
      <vt:lpstr>Monasticism and the Active Life</vt:lpstr>
      <vt:lpstr>Monasticism and the active life</vt:lpstr>
      <vt:lpstr>The Appeal of Monastic Missionaries</vt:lpstr>
      <vt:lpstr>The Rise of “Rules”</vt:lpstr>
      <vt:lpstr>The Rise of “Rules”</vt:lpstr>
      <vt:lpstr>Rules in the Latin West</vt:lpstr>
      <vt:lpstr>Rules in the Latin West</vt:lpstr>
      <vt:lpstr>Rules in the Latin West</vt:lpstr>
      <vt:lpstr>Carolingian Support for the Rule of Benedict</vt:lpstr>
      <vt:lpstr>Education and Monasticism</vt:lpstr>
      <vt:lpstr>The Development of Monastic Schools</vt:lpstr>
      <vt:lpstr>The Development of Monastic Schools</vt:lpstr>
      <vt:lpstr>The Development of Monastic Schools</vt:lpstr>
      <vt:lpstr>Monastic Education for the Laity</vt:lpstr>
      <vt:lpstr>Monastic Hospitality and Charity</vt:lpstr>
      <vt:lpstr>Monastic Hospitality and Charity</vt:lpstr>
      <vt:lpstr>The Carolingian Empire – a monastic realm?</vt:lpstr>
      <vt:lpstr>The Carolingian Empire – a monastic realm?</vt:lpstr>
      <vt:lpstr>The Carolingian Empire – a monastic realm?</vt:lpstr>
      <vt:lpstr>Sources – Bede, Ecclesiastical History (completed c. 731)</vt:lpstr>
      <vt:lpstr>Sources – Bede, Ecclesiastical History (on Saint Aidan and King Oswald in Northumbria)</vt:lpstr>
      <vt:lpstr>Sources – Willibald – Life of Saint Boniface (c. 760)</vt:lpstr>
      <vt:lpstr>Sources – Willibald – Life of Saint Boniface (c. 760)</vt:lpstr>
      <vt:lpstr>Sources – Eligius, Foundation Charter of Solignac Abbey, 631 AD</vt:lpstr>
      <vt:lpstr>Sources – Eligius, Foundation Charter of Solignac Abbey, 631 AD</vt:lpstr>
      <vt:lpstr>Sources – Rule of Saint Benedict of Nursia, 516 AD</vt:lpstr>
      <vt:lpstr>Sources – Rule of Saint Benedict of Nursia, 516 AD</vt:lpstr>
      <vt:lpstr>Sources – Ermoldus - In Honour of Emperor Louis (c. 826-8)</vt:lpstr>
      <vt:lpstr>Sources – Ermoldus - In honour of Emperor Louis</vt:lpstr>
      <vt:lpstr>Sources – Alcuin - Book of the Virtues and Vices, c. 801-4 AD </vt:lpstr>
      <vt:lpstr>Sources – Alcuin - Book of the Virtues and Vices, c. 801-4 AD </vt:lpstr>
      <vt:lpstr>Select Bibliography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Monastic Missionaries and the Expansion of Western Christendom (c.500-900 AD)   </dc:title>
  <dc:creator>Robert Shaw</dc:creator>
  <cp:lastModifiedBy>Robert Shaw</cp:lastModifiedBy>
  <cp:revision>7</cp:revision>
  <dcterms:created xsi:type="dcterms:W3CDTF">2020-02-25T21:16:46Z</dcterms:created>
  <dcterms:modified xsi:type="dcterms:W3CDTF">2022-09-29T07:32:21Z</dcterms:modified>
</cp:coreProperties>
</file>