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8" r:id="rId4"/>
    <p:sldId id="259" r:id="rId5"/>
    <p:sldId id="261" r:id="rId6"/>
    <p:sldId id="257" r:id="rId7"/>
    <p:sldId id="262" r:id="rId8"/>
    <p:sldId id="266" r:id="rId9"/>
    <p:sldId id="267" r:id="rId10"/>
    <p:sldId id="268" r:id="rId11"/>
    <p:sldId id="269" r:id="rId12"/>
    <p:sldId id="275" r:id="rId13"/>
    <p:sldId id="271" r:id="rId14"/>
    <p:sldId id="272" r:id="rId15"/>
    <p:sldId id="270" r:id="rId16"/>
    <p:sldId id="273" r:id="rId17"/>
    <p:sldId id="274" r:id="rId18"/>
    <p:sldId id="290" r:id="rId19"/>
    <p:sldId id="263" r:id="rId20"/>
    <p:sldId id="276" r:id="rId21"/>
    <p:sldId id="277" r:id="rId22"/>
    <p:sldId id="278" r:id="rId23"/>
    <p:sldId id="291" r:id="rId24"/>
    <p:sldId id="279" r:id="rId25"/>
    <p:sldId id="280" r:id="rId26"/>
    <p:sldId id="283" r:id="rId27"/>
    <p:sldId id="285" r:id="rId28"/>
    <p:sldId id="286" r:id="rId29"/>
    <p:sldId id="284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0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63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511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946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03406F9-E90F-47D7-9565-AA60A4B658D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986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625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80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088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267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34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74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946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17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06B72-7F89-4E4B-83C1-2EB764B56AF6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49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utfait.com/issues/issue_2/Multimedia/suquet.html" TargetMode="External"/><Relationship Id="rId2" Type="http://schemas.openxmlformats.org/officeDocument/2006/relationships/hyperlink" Target="https://www.youtube.com/watch?v=hBbbrSydH90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understandingduchamp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understandingduchamp.com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understandingduchamp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0Be1zadTC8" TargetMode="External"/><Relationship Id="rId2" Type="http://schemas.openxmlformats.org/officeDocument/2006/relationships/hyperlink" Target="https://www.youtube.com/watch?v=tqySnbbyB2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meo.com/269006950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rRO_hADe94" TargetMode="External"/><Relationship Id="rId2" Type="http://schemas.openxmlformats.org/officeDocument/2006/relationships/hyperlink" Target="https://www.tate.org.uk/research/tate-papers/26/through-the-large-glas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J1lo2v8Vso&amp;t=1289s" TargetMode="External"/><Relationship Id="rId2" Type="http://schemas.openxmlformats.org/officeDocument/2006/relationships/hyperlink" Target="https://vimeo.com/21771874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_GsDqKuOF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NEW MEDIA ART </a:t>
            </a:r>
            <a:r>
              <a:rPr lang="en-US" b="1" dirty="0">
                <a:latin typeface="Arial Black" panose="020B0A04020102020204" pitchFamily="34" charset="0"/>
              </a:rPr>
              <a:t>OBSESSIONS </a:t>
            </a:r>
            <a:r>
              <a:rPr lang="cs-CZ" b="1" dirty="0">
                <a:latin typeface="Arial Black" panose="020B0A04020102020204" pitchFamily="34" charset="0"/>
              </a:rPr>
              <a:t>1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2597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545" y="-87086"/>
            <a:ext cx="3816427" cy="509060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Anatomie mládeneckého stroje:</a:t>
            </a:r>
          </a:p>
          <a:p>
            <a:pPr marL="0" indent="0">
              <a:buNone/>
            </a:pPr>
            <a:r>
              <a:rPr lang="cs-CZ" sz="2000" dirty="0"/>
              <a:t>Všechny mládenecké stroje sdílejí stejné strukturální vlastnosti.</a:t>
            </a:r>
          </a:p>
          <a:p>
            <a:pPr>
              <a:buFontTx/>
              <a:buChar char="-"/>
            </a:pPr>
            <a:r>
              <a:rPr lang="cs-CZ" sz="2000" dirty="0"/>
              <a:t>Fungují jako </a:t>
            </a:r>
            <a:r>
              <a:rPr lang="cs-CZ" sz="2000" b="1" dirty="0"/>
              <a:t>uzavřený obvod </a:t>
            </a:r>
            <a:r>
              <a:rPr lang="cs-CZ" sz="2000" dirty="0"/>
              <a:t>mezi horní a dolní částí, v rámci kterého je </a:t>
            </a:r>
            <a:r>
              <a:rPr lang="cs-CZ" sz="2000" b="1" dirty="0"/>
              <a:t>přenášena zpráva z horní zóny do dolní zóny</a:t>
            </a:r>
            <a:r>
              <a:rPr lang="cs-CZ" sz="2000" dirty="0"/>
              <a:t>.   </a:t>
            </a:r>
          </a:p>
          <a:p>
            <a:pPr>
              <a:buFontTx/>
              <a:buChar char="-"/>
            </a:pPr>
            <a:r>
              <a:rPr lang="cs-CZ" sz="2000" dirty="0"/>
              <a:t>Každý mládenecký stroj </a:t>
            </a:r>
            <a:r>
              <a:rPr lang="cs-CZ" sz="2000" b="1" dirty="0"/>
              <a:t>je tvořen </a:t>
            </a:r>
            <a:r>
              <a:rPr lang="cs-CZ" sz="2000" dirty="0"/>
              <a:t>vzájemně se překrývajícími mechanismy: </a:t>
            </a:r>
            <a:r>
              <a:rPr lang="cs-CZ" sz="2000" b="1" dirty="0"/>
              <a:t>toužícím strojem a trpícím strojem.</a:t>
            </a:r>
          </a:p>
          <a:p>
            <a:pPr>
              <a:buFontTx/>
              <a:buChar char="-"/>
            </a:pPr>
            <a:r>
              <a:rPr lang="cs-CZ" sz="2000" dirty="0"/>
              <a:t>Mládenecký stroj je </a:t>
            </a:r>
            <a:r>
              <a:rPr lang="cs-CZ" sz="2000" b="1" dirty="0"/>
              <a:t>diagram (technický výkres) </a:t>
            </a:r>
            <a:r>
              <a:rPr lang="cs-CZ" sz="2000" dirty="0"/>
              <a:t>reprezentující neviditelné síly marné touhy po transgresi směrem k lásce a k smrti, jež charakterizují moderního člověka. = Mládenecký stroj je </a:t>
            </a:r>
            <a:r>
              <a:rPr lang="cs-CZ" sz="2000" b="1" dirty="0"/>
              <a:t>mýtus / archetyp člověka moderní doby</a:t>
            </a:r>
            <a:r>
              <a:rPr lang="cs-CZ" sz="2000" dirty="0"/>
              <a:t>.</a:t>
            </a:r>
          </a:p>
          <a:p>
            <a:pPr>
              <a:buFontTx/>
              <a:buChar char="-"/>
            </a:pPr>
            <a:r>
              <a:rPr lang="cs-CZ" sz="2000" dirty="0" err="1"/>
              <a:t>Carrouges</a:t>
            </a:r>
            <a:r>
              <a:rPr lang="cs-CZ" sz="2000" dirty="0"/>
              <a:t> uvádí jako příklad trpícího stroje aparát z Kafkovy povídky </a:t>
            </a:r>
            <a:r>
              <a:rPr lang="cs-CZ" sz="2000" i="1" dirty="0"/>
              <a:t>V kárném táboře </a:t>
            </a:r>
            <a:r>
              <a:rPr lang="cs-CZ" sz="2000" dirty="0"/>
              <a:t>a jako příklad toužícího stroje aparát </a:t>
            </a:r>
            <a:r>
              <a:rPr lang="cs-CZ" sz="2000" dirty="0" err="1"/>
              <a:t>Duchampova</a:t>
            </a:r>
            <a:r>
              <a:rPr lang="cs-CZ" sz="2000" dirty="0"/>
              <a:t> </a:t>
            </a:r>
            <a:r>
              <a:rPr lang="cs-CZ" sz="2000" i="1" dirty="0"/>
              <a:t>Velkého skla</a:t>
            </a:r>
            <a:r>
              <a:rPr lang="cs-CZ" sz="2000" dirty="0"/>
              <a:t>.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00720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Anatomie mládeneckého stroje: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98" y="2587129"/>
            <a:ext cx="2120401" cy="28283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156" y="2587129"/>
            <a:ext cx="2341320" cy="273598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61999" y="5611545"/>
            <a:ext cx="247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Velké sklo = Toužící stroj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657601" y="5638327"/>
            <a:ext cx="301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Popravčí aparát = Trpící stroj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234" y="2277795"/>
            <a:ext cx="3480365" cy="304531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750629" y="5611545"/>
            <a:ext cx="360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Turingův</a:t>
            </a:r>
            <a:r>
              <a:rPr lang="cs-CZ" b="1" dirty="0"/>
              <a:t> stroj = Mládenecký stroj</a:t>
            </a:r>
          </a:p>
        </p:txBody>
      </p:sp>
    </p:spTree>
    <p:extLst>
      <p:ext uri="{BB962C8B-B14F-4D97-AF65-F5344CB8AC3E}">
        <p14:creationId xmlns:p14="http://schemas.microsoft.com/office/powerpoint/2010/main" val="303762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VELKÉ SKLO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Popis Velkého skla</a:t>
            </a:r>
            <a:endParaRPr lang="cs-CZ" b="1" dirty="0">
              <a:hlinkClick r:id="rId2"/>
            </a:endParaRP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err="1">
                <a:hlinkClick r:id="rId2"/>
              </a:rPr>
              <a:t>www.youtube.com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watch?v</a:t>
            </a:r>
            <a:r>
              <a:rPr lang="cs-CZ" dirty="0">
                <a:hlinkClick r:id="rId2"/>
              </a:rPr>
              <a:t>=</a:t>
            </a:r>
            <a:r>
              <a:rPr lang="cs-CZ" dirty="0" err="1">
                <a:hlinkClick r:id="rId2"/>
              </a:rPr>
              <a:t>hBbbrSydH90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Animace Velkého skla</a:t>
            </a:r>
          </a:p>
          <a:p>
            <a:pPr marL="447675" algn="l"/>
            <a:r>
              <a:rPr lang="cs-CZ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Suquet</a:t>
            </a:r>
            <a:r>
              <a:rPr lang="cs-CZ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cs-CZ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Large</a:t>
            </a:r>
            <a:r>
              <a:rPr lang="cs-CZ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Glass</a:t>
            </a:r>
            <a:r>
              <a:rPr lang="cs-CZ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/animace z roku 1993/</a:t>
            </a:r>
          </a:p>
          <a:p>
            <a:pPr marL="447675" algn="l"/>
            <a:r>
              <a:rPr lang="cs-CZ" sz="28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http://www.toutfait.com/issues/issue_2/Multimedia/suquet.html</a:t>
            </a:r>
            <a:endParaRPr lang="cs-CZ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63795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Anatomie mládeneckého stroje:</a:t>
            </a:r>
          </a:p>
          <a:p>
            <a:pPr marL="0" indent="0">
              <a:buNone/>
            </a:pPr>
            <a:r>
              <a:rPr lang="cs-CZ" b="1" dirty="0"/>
              <a:t>Harald </a:t>
            </a:r>
            <a:r>
              <a:rPr lang="cs-CZ" b="1" dirty="0" err="1"/>
              <a:t>Szeemann</a:t>
            </a:r>
            <a:r>
              <a:rPr lang="cs-CZ" b="1" dirty="0"/>
              <a:t>: </a:t>
            </a:r>
            <a:r>
              <a:rPr lang="cs-CZ" b="1" i="1" dirty="0" err="1"/>
              <a:t>Le</a:t>
            </a:r>
            <a:r>
              <a:rPr lang="cs-CZ" b="1" i="1" dirty="0"/>
              <a:t> </a:t>
            </a:r>
            <a:r>
              <a:rPr lang="cs-CZ" b="1" i="1" dirty="0" err="1"/>
              <a:t>Machine</a:t>
            </a:r>
            <a:r>
              <a:rPr lang="cs-CZ" b="1" i="1" dirty="0"/>
              <a:t> </a:t>
            </a:r>
            <a:r>
              <a:rPr lang="cs-CZ" b="1" i="1" dirty="0" err="1"/>
              <a:t>Celibi</a:t>
            </a:r>
            <a:r>
              <a:rPr lang="cs-CZ" b="1" i="1" dirty="0"/>
              <a:t> / </a:t>
            </a:r>
            <a:r>
              <a:rPr lang="cs-CZ" b="1" i="1" dirty="0" err="1"/>
              <a:t>The</a:t>
            </a:r>
            <a:r>
              <a:rPr lang="cs-CZ" b="1" i="1" dirty="0"/>
              <a:t> </a:t>
            </a:r>
            <a:r>
              <a:rPr lang="cs-CZ" b="1" i="1" dirty="0" err="1"/>
              <a:t>Bachelor</a:t>
            </a:r>
            <a:r>
              <a:rPr lang="cs-CZ" b="1" i="1" dirty="0"/>
              <a:t> </a:t>
            </a:r>
            <a:r>
              <a:rPr lang="cs-CZ" b="1" i="1" dirty="0" err="1"/>
              <a:t>Machines</a:t>
            </a:r>
            <a:r>
              <a:rPr lang="cs-CZ" b="1" dirty="0"/>
              <a:t>, 1975 (výstava)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sz="2000" dirty="0"/>
              <a:t>„</a:t>
            </a:r>
            <a:r>
              <a:rPr lang="en-US" sz="2000" dirty="0"/>
              <a:t>In 1975, Harald </a:t>
            </a:r>
            <a:r>
              <a:rPr lang="en-US" sz="2000" dirty="0" err="1"/>
              <a:t>Szeemann</a:t>
            </a:r>
            <a:r>
              <a:rPr lang="en-US" sz="2000" dirty="0"/>
              <a:t> curated </a:t>
            </a:r>
            <a:r>
              <a:rPr lang="en-US" sz="2000" b="1" dirty="0"/>
              <a:t>Le </a:t>
            </a:r>
            <a:r>
              <a:rPr lang="en-US" sz="2000" b="1" dirty="0" err="1"/>
              <a:t>Macchine</a:t>
            </a:r>
            <a:r>
              <a:rPr lang="en-US" sz="2000" b="1" dirty="0"/>
              <a:t> </a:t>
            </a:r>
            <a:r>
              <a:rPr lang="en-US" sz="2000" b="1" dirty="0" err="1"/>
              <a:t>Celibi</a:t>
            </a:r>
            <a:r>
              <a:rPr lang="en-US" sz="2000" b="1" dirty="0"/>
              <a:t> / The Bachelor Machines </a:t>
            </a:r>
            <a:r>
              <a:rPr lang="en-US" sz="2000" dirty="0"/>
              <a:t>a traveling exhibition that placed Duchamp at its center while discussing sources as diverse as Franz Kafka, Raymond </a:t>
            </a:r>
            <a:r>
              <a:rPr lang="en-US" sz="2000" dirty="0" err="1"/>
              <a:t>Roussel</a:t>
            </a:r>
            <a:r>
              <a:rPr lang="en-US" sz="2000" dirty="0"/>
              <a:t> and Alfred </a:t>
            </a:r>
            <a:r>
              <a:rPr lang="en-US" sz="2000" dirty="0" err="1"/>
              <a:t>Jarry</a:t>
            </a:r>
            <a:r>
              <a:rPr lang="en-US" sz="2000" dirty="0"/>
              <a:t>, in whose work </a:t>
            </a:r>
            <a:r>
              <a:rPr lang="en-US" sz="2000" dirty="0" err="1">
                <a:highlight>
                  <a:srgbClr val="FFFF00"/>
                </a:highlight>
              </a:rPr>
              <a:t>Szeemann</a:t>
            </a:r>
            <a:r>
              <a:rPr lang="en-US" sz="2000" dirty="0">
                <a:highlight>
                  <a:srgbClr val="FFFF00"/>
                </a:highlight>
              </a:rPr>
              <a:t> wrote that machines stand for “the omnipotence of </a:t>
            </a:r>
            <a:r>
              <a:rPr lang="en-US" sz="2000" b="1" dirty="0">
                <a:highlight>
                  <a:srgbClr val="FFFF00"/>
                </a:highlight>
              </a:rPr>
              <a:t>eroticism</a:t>
            </a:r>
            <a:r>
              <a:rPr lang="en-US" sz="2000" dirty="0">
                <a:highlight>
                  <a:srgbClr val="FFFF00"/>
                </a:highlight>
              </a:rPr>
              <a:t> and </a:t>
            </a:r>
            <a:r>
              <a:rPr lang="en-US" sz="2000" b="1" dirty="0">
                <a:highlight>
                  <a:srgbClr val="FFFF00"/>
                </a:highlight>
              </a:rPr>
              <a:t>its negation</a:t>
            </a:r>
            <a:r>
              <a:rPr lang="en-US" sz="2000" dirty="0">
                <a:highlight>
                  <a:srgbClr val="FFFF00"/>
                </a:highlight>
              </a:rPr>
              <a:t>, for </a:t>
            </a:r>
            <a:r>
              <a:rPr lang="en-US" sz="2000" b="1" dirty="0">
                <a:highlight>
                  <a:srgbClr val="FFFF00"/>
                </a:highlight>
              </a:rPr>
              <a:t>death and immortality</a:t>
            </a:r>
            <a:r>
              <a:rPr lang="en-US" sz="2000" dirty="0">
                <a:highlight>
                  <a:srgbClr val="FFFF00"/>
                </a:highlight>
              </a:rPr>
              <a:t>, for </a:t>
            </a:r>
            <a:r>
              <a:rPr lang="en-US" sz="2000" b="1" dirty="0">
                <a:highlight>
                  <a:srgbClr val="FFFF00"/>
                </a:highlight>
              </a:rPr>
              <a:t>torture and Disneyland</a:t>
            </a:r>
            <a:r>
              <a:rPr lang="en-US" sz="2000" dirty="0">
                <a:highlight>
                  <a:srgbClr val="FFFF00"/>
                </a:highlight>
              </a:rPr>
              <a:t>, for </a:t>
            </a:r>
            <a:r>
              <a:rPr lang="en-US" sz="2000" b="1" dirty="0">
                <a:highlight>
                  <a:srgbClr val="FFFF00"/>
                </a:highlight>
              </a:rPr>
              <a:t>fall and resurrection</a:t>
            </a:r>
            <a:r>
              <a:rPr lang="en-US" sz="2000" dirty="0">
                <a:highlight>
                  <a:srgbClr val="FFFF00"/>
                </a:highlight>
              </a:rPr>
              <a:t>.</a:t>
            </a:r>
            <a:r>
              <a:rPr lang="cs-CZ" sz="2000" dirty="0">
                <a:highlight>
                  <a:srgbClr val="FFFF00"/>
                </a:highlight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06846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683" y="2294938"/>
            <a:ext cx="2718298" cy="37339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6171" y="186735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Harald </a:t>
            </a:r>
            <a:r>
              <a:rPr lang="cs-CZ" sz="2000" b="1" dirty="0" err="1"/>
              <a:t>Szeemann</a:t>
            </a:r>
            <a:r>
              <a:rPr lang="cs-CZ" sz="2000" b="1" dirty="0"/>
              <a:t>: </a:t>
            </a:r>
            <a:r>
              <a:rPr lang="cs-CZ" sz="2000" b="1" i="1" dirty="0" err="1"/>
              <a:t>Le</a:t>
            </a:r>
            <a:r>
              <a:rPr lang="cs-CZ" sz="2000" b="1" i="1" dirty="0"/>
              <a:t> </a:t>
            </a:r>
            <a:r>
              <a:rPr lang="cs-CZ" sz="2000" b="1" i="1" dirty="0" err="1"/>
              <a:t>Macchine</a:t>
            </a:r>
            <a:r>
              <a:rPr lang="cs-CZ" sz="2000" b="1" i="1" dirty="0"/>
              <a:t> </a:t>
            </a:r>
            <a:r>
              <a:rPr lang="cs-CZ" sz="2000" b="1" i="1" dirty="0" err="1"/>
              <a:t>Celibi</a:t>
            </a:r>
            <a:r>
              <a:rPr lang="cs-CZ" sz="2000" b="1" i="1" dirty="0"/>
              <a:t> / </a:t>
            </a:r>
            <a:r>
              <a:rPr lang="cs-CZ" sz="2000" b="1" i="1" dirty="0" err="1"/>
              <a:t>The</a:t>
            </a:r>
            <a:r>
              <a:rPr lang="cs-CZ" sz="2000" b="1" i="1" dirty="0"/>
              <a:t> </a:t>
            </a:r>
            <a:r>
              <a:rPr lang="cs-CZ" sz="2000" b="1" i="1" dirty="0" err="1"/>
              <a:t>Bachelor</a:t>
            </a:r>
            <a:r>
              <a:rPr lang="cs-CZ" sz="2000" b="1" i="1" dirty="0"/>
              <a:t> </a:t>
            </a:r>
            <a:r>
              <a:rPr lang="cs-CZ" sz="2000" b="1" i="1" dirty="0" err="1"/>
              <a:t>Machines</a:t>
            </a:r>
            <a:r>
              <a:rPr lang="cs-CZ" sz="2000" b="1" dirty="0"/>
              <a:t>, 1975 (výstava)</a:t>
            </a:r>
            <a:endParaRPr lang="cs-CZ" sz="2000" dirty="0"/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762" y="2468311"/>
            <a:ext cx="4295238" cy="321904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852329" y="5687359"/>
            <a:ext cx="3501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Raymond </a:t>
            </a:r>
            <a:r>
              <a:rPr lang="cs-CZ" sz="2000" dirty="0" err="1"/>
              <a:t>Russel</a:t>
            </a:r>
            <a:r>
              <a:rPr lang="cs-CZ" sz="2000" dirty="0"/>
              <a:t>: </a:t>
            </a:r>
            <a:r>
              <a:rPr lang="cs-CZ" sz="2000" dirty="0" err="1"/>
              <a:t>Locus</a:t>
            </a:r>
            <a:r>
              <a:rPr lang="cs-CZ" sz="2000" dirty="0"/>
              <a:t> </a:t>
            </a:r>
            <a:r>
              <a:rPr lang="cs-CZ" sz="2000" dirty="0" err="1"/>
              <a:t>Solus</a:t>
            </a:r>
            <a:r>
              <a:rPr lang="cs-CZ" sz="2000" dirty="0"/>
              <a:t> / </a:t>
            </a:r>
          </a:p>
          <a:p>
            <a:r>
              <a:rPr lang="cs-CZ" sz="2000" dirty="0"/>
              <a:t>Jacques </a:t>
            </a:r>
            <a:r>
              <a:rPr lang="cs-CZ" sz="2000" dirty="0" err="1"/>
              <a:t>Carelman</a:t>
            </a:r>
            <a:r>
              <a:rPr lang="cs-CZ" sz="2000" dirty="0"/>
              <a:t>: </a:t>
            </a:r>
            <a:r>
              <a:rPr lang="cs-CZ" sz="2000" dirty="0" err="1"/>
              <a:t>Le</a:t>
            </a:r>
            <a:r>
              <a:rPr lang="cs-CZ" sz="2000" dirty="0"/>
              <a:t> Diamant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800" y="2391625"/>
            <a:ext cx="2136578" cy="321904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772800" y="5687359"/>
            <a:ext cx="2582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Franz Kafka: V kárném táboře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58" y="2391625"/>
            <a:ext cx="2383856" cy="318073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 flipH="1">
            <a:off x="55581" y="5687359"/>
            <a:ext cx="2579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Marcel </a:t>
            </a:r>
            <a:r>
              <a:rPr lang="cs-CZ" dirty="0" err="1"/>
              <a:t>Duchamp</a:t>
            </a:r>
            <a:r>
              <a:rPr lang="cs-CZ" dirty="0"/>
              <a:t>: Velké sklo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101804" y="6028862"/>
            <a:ext cx="2652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Alfred </a:t>
            </a:r>
            <a:r>
              <a:rPr lang="cs-CZ" sz="2000" dirty="0" err="1"/>
              <a:t>Jarry</a:t>
            </a:r>
            <a:r>
              <a:rPr lang="cs-CZ" sz="2000" dirty="0"/>
              <a:t>: Nadčlověk</a:t>
            </a:r>
          </a:p>
        </p:txBody>
      </p:sp>
    </p:spTree>
    <p:extLst>
      <p:ext uri="{BB962C8B-B14F-4D97-AF65-F5344CB8AC3E}">
        <p14:creationId xmlns:p14="http://schemas.microsoft.com/office/powerpoint/2010/main" val="3178221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VELKÉ SKLO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Fyziologie mládeneckého stroje: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http://</a:t>
            </a:r>
            <a:r>
              <a:rPr lang="cs-CZ" dirty="0" err="1">
                <a:hlinkClick r:id="rId2"/>
              </a:rPr>
              <a:t>www.understandingduchamp.com</a:t>
            </a:r>
            <a:r>
              <a:rPr lang="cs-CZ" dirty="0">
                <a:hlinkClick r:id="rId2"/>
              </a:rPr>
              <a:t>/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666" y="2845593"/>
            <a:ext cx="4172903" cy="4012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746" y="1238999"/>
            <a:ext cx="4935254" cy="561900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47057" y="2971800"/>
            <a:ext cx="18070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Velké sklo jako </a:t>
            </a:r>
          </a:p>
          <a:p>
            <a:r>
              <a:rPr lang="cs-CZ" dirty="0"/>
              <a:t>FOTOGRAFIE / INDEX.</a:t>
            </a:r>
          </a:p>
          <a:p>
            <a:endParaRPr lang="cs-CZ" dirty="0"/>
          </a:p>
          <a:p>
            <a:r>
              <a:rPr lang="cs-CZ" dirty="0"/>
              <a:t>Velké sklo jako zobrazení CESTY PLYNU.</a:t>
            </a:r>
          </a:p>
          <a:p>
            <a:endParaRPr lang="cs-CZ" dirty="0"/>
          </a:p>
          <a:p>
            <a:r>
              <a:rPr lang="cs-CZ" dirty="0"/>
              <a:t>Velké sklo jako VITRÍNOVÁ REALITA</a:t>
            </a:r>
          </a:p>
        </p:txBody>
      </p:sp>
    </p:spTree>
    <p:extLst>
      <p:ext uri="{BB962C8B-B14F-4D97-AF65-F5344CB8AC3E}">
        <p14:creationId xmlns:p14="http://schemas.microsoft.com/office/powerpoint/2010/main" val="2103033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VELKÉ SKLO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Fyziologie mládeneckého stroje: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http://</a:t>
            </a:r>
            <a:r>
              <a:rPr lang="cs-CZ" dirty="0" err="1">
                <a:hlinkClick r:id="rId2"/>
              </a:rPr>
              <a:t>www.understandingduchamp.com</a:t>
            </a:r>
            <a:r>
              <a:rPr lang="cs-CZ" dirty="0">
                <a:hlinkClick r:id="rId2"/>
              </a:rPr>
              <a:t>/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746" y="1238999"/>
            <a:ext cx="4935254" cy="561900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77702" y="2993572"/>
            <a:ext cx="61395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Velké sklo jako FOTOGRAFIE / INDEX (R. Kraus)</a:t>
            </a:r>
            <a:r>
              <a:rPr lang="cs-CZ" dirty="0"/>
              <a:t>.</a:t>
            </a:r>
          </a:p>
          <a:p>
            <a:r>
              <a:rPr lang="cs-CZ" dirty="0"/>
              <a:t>Tzn.: Velké sklo jako obraz-index.</a:t>
            </a:r>
          </a:p>
          <a:p>
            <a:r>
              <a:rPr lang="cs-CZ" dirty="0"/>
              <a:t>Inspirace: Roland </a:t>
            </a:r>
            <a:r>
              <a:rPr lang="cs-CZ" dirty="0" err="1"/>
              <a:t>Barthes</a:t>
            </a:r>
            <a:r>
              <a:rPr lang="cs-CZ" dirty="0"/>
              <a:t>: Světlá komora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6800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Fyziologie mládeneckého stroje: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http://</a:t>
            </a:r>
            <a:r>
              <a:rPr lang="cs-CZ" dirty="0" err="1">
                <a:hlinkClick r:id="rId2"/>
              </a:rPr>
              <a:t>www.understandingduchamp.com</a:t>
            </a:r>
            <a:r>
              <a:rPr lang="cs-CZ" dirty="0">
                <a:hlinkClick r:id="rId2"/>
              </a:rPr>
              <a:t>/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666" y="2845593"/>
            <a:ext cx="4172903" cy="4012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746" y="1238999"/>
            <a:ext cx="4935254" cy="561900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47057" y="2971800"/>
            <a:ext cx="18070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Velké sklo jako </a:t>
            </a:r>
          </a:p>
          <a:p>
            <a:r>
              <a:rPr lang="cs-CZ" dirty="0"/>
              <a:t>FOTOGRAFIE / INDEX.</a:t>
            </a:r>
          </a:p>
          <a:p>
            <a:endParaRPr lang="cs-CZ" dirty="0"/>
          </a:p>
          <a:p>
            <a:r>
              <a:rPr lang="cs-CZ" dirty="0"/>
              <a:t>Velké sklo jako zobrazení CESTY PLYNU.</a:t>
            </a:r>
          </a:p>
          <a:p>
            <a:endParaRPr lang="cs-CZ" dirty="0"/>
          </a:p>
          <a:p>
            <a:r>
              <a:rPr lang="cs-CZ" dirty="0"/>
              <a:t>Velké sklo jako VITRÍNOVÁ REALITA</a:t>
            </a:r>
          </a:p>
        </p:txBody>
      </p:sp>
    </p:spTree>
    <p:extLst>
      <p:ext uri="{BB962C8B-B14F-4D97-AF65-F5344CB8AC3E}">
        <p14:creationId xmlns:p14="http://schemas.microsoft.com/office/powerpoint/2010/main" val="2783020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4FA0CD-A3B2-1DD5-7ADC-7D6CBFFA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Mládenecký stroj jako archetyp mediálního umění</a:t>
            </a:r>
          </a:p>
        </p:txBody>
      </p:sp>
      <p:pic>
        <p:nvPicPr>
          <p:cNvPr id="1026" name="Picture 2" descr="Duchamp, The Large Glass | Marcel Duchamp, The Bride Strippe… | Flickr">
            <a:extLst>
              <a:ext uri="{FF2B5EF4-FFF2-40B4-BE49-F238E27FC236}">
                <a16:creationId xmlns:a16="http://schemas.microsoft.com/office/drawing/2014/main" id="{C595754F-C5C6-9850-A5DE-AD0FB6BDC2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030" y="1690688"/>
            <a:ext cx="3663502" cy="506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10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Marcel </a:t>
            </a:r>
            <a:r>
              <a:rPr lang="cs-CZ" dirty="0" err="1">
                <a:latin typeface="Arial Black" panose="020B0A04020102020204" pitchFamily="34" charset="0"/>
              </a:rPr>
              <a:t>Duchamp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Marcel Duchamp (1887-1968) 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a) dadaismus, surrealismus…</a:t>
            </a:r>
          </a:p>
          <a:p>
            <a:pPr marL="0" indent="0">
              <a:buNone/>
            </a:pPr>
            <a:r>
              <a:rPr lang="cs-CZ" dirty="0"/>
              <a:t>b) přesunul pozornost od předmětu ke konceptu (</a:t>
            </a:r>
            <a:r>
              <a:rPr lang="cs-CZ" b="1" dirty="0"/>
              <a:t>mimo retinální</a:t>
            </a:r>
            <a:r>
              <a:rPr lang="cs-CZ" dirty="0"/>
              <a:t>) </a:t>
            </a:r>
          </a:p>
          <a:p>
            <a:pPr marL="0" indent="0">
              <a:buNone/>
            </a:pPr>
            <a:r>
              <a:rPr lang="cs-CZ" dirty="0"/>
              <a:t>c) přišel s </a:t>
            </a:r>
            <a:r>
              <a:rPr lang="cs-CZ" b="1" dirty="0" err="1"/>
              <a:t>readymades</a:t>
            </a:r>
            <a:r>
              <a:rPr lang="cs-CZ" dirty="0"/>
              <a:t> – mírně modifikovanými předměty všedního života jako um. díly: </a:t>
            </a:r>
            <a:r>
              <a:rPr lang="cs-CZ" dirty="0">
                <a:hlinkClick r:id="rId2"/>
              </a:rPr>
              <a:t>https://</a:t>
            </a:r>
            <a:r>
              <a:rPr lang="cs-CZ" dirty="0" err="1">
                <a:hlinkClick r:id="rId2"/>
              </a:rPr>
              <a:t>www.youtube.com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watch?v</a:t>
            </a:r>
            <a:r>
              <a:rPr lang="cs-CZ" dirty="0">
                <a:hlinkClick r:id="rId2"/>
              </a:rPr>
              <a:t>=</a:t>
            </a:r>
            <a:r>
              <a:rPr lang="cs-CZ" dirty="0" err="1">
                <a:hlinkClick r:id="rId2"/>
              </a:rPr>
              <a:t>tqySnbbyB2U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d) pracoval s </a:t>
            </a:r>
            <a:r>
              <a:rPr lang="cs-CZ" b="1" dirty="0" err="1"/>
              <a:t>mixed</a:t>
            </a:r>
            <a:r>
              <a:rPr lang="cs-CZ" b="1" dirty="0"/>
              <a:t> media </a:t>
            </a:r>
            <a:r>
              <a:rPr lang="cs-CZ" dirty="0"/>
              <a:t>(Velké sklo: Fermež, Drát, Olejová barva, Fólie)</a:t>
            </a:r>
          </a:p>
          <a:p>
            <a:pPr marL="0" indent="0">
              <a:buNone/>
            </a:pPr>
            <a:r>
              <a:rPr lang="cs-CZ" dirty="0"/>
              <a:t>e) jeho </a:t>
            </a:r>
            <a:r>
              <a:rPr lang="en-GB" b="1" dirty="0" err="1"/>
              <a:t>rotoreliéfy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uváděny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první</a:t>
            </a:r>
            <a:r>
              <a:rPr lang="en-GB" dirty="0"/>
              <a:t> </a:t>
            </a:r>
            <a:r>
              <a:rPr lang="en-GB" dirty="0" err="1"/>
              <a:t>mediální</a:t>
            </a:r>
            <a:r>
              <a:rPr lang="en-GB" dirty="0"/>
              <a:t>, </a:t>
            </a:r>
            <a:r>
              <a:rPr lang="en-GB" dirty="0" err="1"/>
              <a:t>interaktivní</a:t>
            </a:r>
            <a:r>
              <a:rPr lang="en-GB" dirty="0"/>
              <a:t> </a:t>
            </a:r>
            <a:r>
              <a:rPr lang="en-GB" dirty="0" err="1"/>
              <a:t>díla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3"/>
              </a:rPr>
              <a:t>https://</a:t>
            </a:r>
            <a:r>
              <a:rPr lang="cs-CZ" dirty="0" err="1">
                <a:hlinkClick r:id="rId3"/>
              </a:rPr>
              <a:t>www.youtube.com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watch?v</a:t>
            </a:r>
            <a:r>
              <a:rPr lang="cs-CZ" dirty="0">
                <a:hlinkClick r:id="rId3"/>
              </a:rPr>
              <a:t>=</a:t>
            </a:r>
            <a:r>
              <a:rPr lang="cs-CZ" dirty="0" err="1">
                <a:hlinkClick r:id="rId3"/>
              </a:rPr>
              <a:t>Q0Be1zadTC8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4824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92DE75-D5C2-4290-A62B-B575C4B04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New Media Art </a:t>
            </a:r>
            <a:r>
              <a:rPr lang="cs-CZ" b="1" dirty="0" err="1">
                <a:latin typeface="Arial Black" panose="020B0A04020102020204" pitchFamily="34" charset="0"/>
              </a:rPr>
              <a:t>Obsessions</a:t>
            </a:r>
            <a:r>
              <a:rPr lang="cs-CZ" b="1" dirty="0">
                <a:latin typeface="Arial Black" panose="020B0A04020102020204" pitchFamily="34" charset="0"/>
              </a:rPr>
              <a:t> 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BD8032-A3FA-4231-B0B3-3FD4BEC81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Obsese (z lat. ob-</a:t>
            </a:r>
            <a:r>
              <a:rPr lang="cs-CZ" dirty="0" err="1"/>
              <a:t>sessio</a:t>
            </a:r>
            <a:r>
              <a:rPr lang="cs-CZ" dirty="0"/>
              <a:t>, posedlost) je v psychologii označení pro vtíravé (obsedantní) myšlenky, nápady, nebo nutkání k jednání. Může se objevit po celé řadě "spouštěcích podnětů", např: při podání ruky s cizí osobou, po zamknutí bytu apod. Obsedantní pocity (např. hudební obsese, kdy se stále vtírá určitá melodie) se projevují náhle a nezávisle na vůli postiženého, který se jim často nedokáže bránit.</a:t>
            </a:r>
          </a:p>
        </p:txBody>
      </p:sp>
    </p:spTree>
    <p:extLst>
      <p:ext uri="{BB962C8B-B14F-4D97-AF65-F5344CB8AC3E}">
        <p14:creationId xmlns:p14="http://schemas.microsoft.com/office/powerpoint/2010/main" val="3338267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151" y="0"/>
            <a:ext cx="5116849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028" y="1809619"/>
            <a:ext cx="1498941" cy="112377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95058" y="5269639"/>
            <a:ext cx="3331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Shigeko</a:t>
            </a:r>
            <a:r>
              <a:rPr lang="cs-CZ" b="1" dirty="0"/>
              <a:t> </a:t>
            </a:r>
            <a:r>
              <a:rPr lang="cs-CZ" b="1" dirty="0" err="1"/>
              <a:t>Kubota</a:t>
            </a:r>
            <a:r>
              <a:rPr lang="cs-CZ" b="1" dirty="0"/>
              <a:t>: </a:t>
            </a:r>
          </a:p>
          <a:p>
            <a:r>
              <a:rPr lang="it-IT" b="1" i="1" dirty="0"/>
              <a:t>Duchampiana: Nude Descending </a:t>
            </a:r>
            <a:r>
              <a:rPr lang="it-IT" b="1" dirty="0"/>
              <a:t>a Staircase</a:t>
            </a:r>
            <a:r>
              <a:rPr lang="cs-CZ" b="1" dirty="0"/>
              <a:t>, 1976-1991</a:t>
            </a:r>
            <a:endParaRPr lang="it-IT" b="1" dirty="0"/>
          </a:p>
        </p:txBody>
      </p:sp>
      <p:sp>
        <p:nvSpPr>
          <p:cNvPr id="7" name="Obdélník 6"/>
          <p:cNvSpPr/>
          <p:nvPr/>
        </p:nvSpPr>
        <p:spPr>
          <a:xfrm>
            <a:off x="3059925" y="3059668"/>
            <a:ext cx="3088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4"/>
              </a:rPr>
              <a:t>https://</a:t>
            </a:r>
            <a:r>
              <a:rPr lang="cs-CZ" dirty="0" err="1">
                <a:hlinkClick r:id="rId4"/>
              </a:rPr>
              <a:t>vimeo.com</a:t>
            </a:r>
            <a:r>
              <a:rPr lang="cs-CZ" dirty="0">
                <a:hlinkClick r:id="rId4"/>
              </a:rPr>
              <a:t>/269006950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2837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8708" y="1549174"/>
            <a:ext cx="1950062" cy="211931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717954" y="3951906"/>
            <a:ext cx="4124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Vuc</a:t>
            </a:r>
            <a:r>
              <a:rPr lang="cs-CZ" dirty="0"/>
              <a:t> </a:t>
            </a:r>
            <a:r>
              <a:rPr lang="cs-CZ" dirty="0" err="1"/>
              <a:t>Cosic</a:t>
            </a:r>
            <a:r>
              <a:rPr lang="cs-CZ" dirty="0"/>
              <a:t>: </a:t>
            </a:r>
            <a:r>
              <a:rPr lang="en-US" i="1" dirty="0"/>
              <a:t>history of art for airports</a:t>
            </a:r>
            <a:r>
              <a:rPr lang="cs-CZ" i="1" dirty="0"/>
              <a:t>, </a:t>
            </a:r>
            <a:r>
              <a:rPr lang="cs-CZ" dirty="0"/>
              <a:t>1997</a:t>
            </a:r>
          </a:p>
          <a:p>
            <a:r>
              <a:rPr lang="cs-CZ" dirty="0"/>
              <a:t>http://</a:t>
            </a:r>
            <a:r>
              <a:rPr lang="cs-CZ" dirty="0" err="1"/>
              <a:t>archive.rhizome.org</a:t>
            </a:r>
            <a:r>
              <a:rPr lang="cs-CZ" dirty="0"/>
              <a:t>/</a:t>
            </a:r>
            <a:r>
              <a:rPr lang="cs-CZ" dirty="0" err="1"/>
              <a:t>artbase</a:t>
            </a:r>
            <a:r>
              <a:rPr lang="cs-CZ" dirty="0"/>
              <a:t>/1725/</a:t>
            </a:r>
          </a:p>
        </p:txBody>
      </p:sp>
    </p:spTree>
    <p:extLst>
      <p:ext uri="{BB962C8B-B14F-4D97-AF65-F5344CB8AC3E}">
        <p14:creationId xmlns:p14="http://schemas.microsoft.com/office/powerpoint/2010/main" val="1449821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>
                <a:cs typeface="Times New Roman" panose="02020603050405020304" pitchFamily="18" charset="0"/>
              </a:rPr>
              <a:t>Roy </a:t>
            </a:r>
            <a:r>
              <a:rPr lang="cs-CZ" altLang="cs-CZ" b="1" dirty="0" err="1">
                <a:cs typeface="Times New Roman" panose="02020603050405020304" pitchFamily="18" charset="0"/>
              </a:rPr>
              <a:t>Ascott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i="1" dirty="0" err="1">
                <a:cs typeface="Times New Roman" panose="02020603050405020304" pitchFamily="18" charset="0"/>
              </a:rPr>
              <a:t>Is</a:t>
            </a:r>
            <a:r>
              <a:rPr lang="cs-CZ" altLang="cs-CZ" i="1" dirty="0">
                <a:cs typeface="Times New Roman" panose="02020603050405020304" pitchFamily="18" charset="0"/>
              </a:rPr>
              <a:t> </a:t>
            </a:r>
            <a:r>
              <a:rPr lang="cs-CZ" altLang="cs-CZ" i="1" dirty="0" err="1">
                <a:cs typeface="Times New Roman" panose="02020603050405020304" pitchFamily="18" charset="0"/>
              </a:rPr>
              <a:t>There</a:t>
            </a:r>
            <a:r>
              <a:rPr lang="cs-CZ" altLang="cs-CZ" i="1" dirty="0">
                <a:cs typeface="Times New Roman" panose="02020603050405020304" pitchFamily="18" charset="0"/>
              </a:rPr>
              <a:t> Love in </a:t>
            </a:r>
            <a:r>
              <a:rPr lang="cs-CZ" altLang="cs-CZ" i="1" dirty="0" err="1">
                <a:cs typeface="Times New Roman" panose="02020603050405020304" pitchFamily="18" charset="0"/>
              </a:rPr>
              <a:t>the</a:t>
            </a:r>
            <a:r>
              <a:rPr lang="cs-CZ" altLang="cs-CZ" i="1" dirty="0">
                <a:cs typeface="Times New Roman" panose="02020603050405020304" pitchFamily="18" charset="0"/>
              </a:rPr>
              <a:t> </a:t>
            </a:r>
            <a:r>
              <a:rPr lang="cs-CZ" altLang="cs-CZ" i="1" dirty="0" err="1">
                <a:cs typeface="Times New Roman" panose="02020603050405020304" pitchFamily="18" charset="0"/>
              </a:rPr>
              <a:t>Telematic</a:t>
            </a:r>
            <a:r>
              <a:rPr lang="cs-CZ" altLang="cs-CZ" i="1" dirty="0">
                <a:cs typeface="Times New Roman" panose="02020603050405020304" pitchFamily="18" charset="0"/>
              </a:rPr>
              <a:t> </a:t>
            </a:r>
            <a:r>
              <a:rPr lang="cs-CZ" altLang="cs-CZ" i="1" dirty="0" err="1">
                <a:cs typeface="Times New Roman" panose="02020603050405020304" pitchFamily="18" charset="0"/>
              </a:rPr>
              <a:t>Embrace</a:t>
            </a:r>
            <a:r>
              <a:rPr lang="cs-CZ" altLang="cs-CZ" i="1" dirty="0">
                <a:cs typeface="Times New Roman" panose="02020603050405020304" pitchFamily="18" charset="0"/>
              </a:rPr>
              <a:t>? </a:t>
            </a:r>
            <a:r>
              <a:rPr lang="cs-CZ" altLang="cs-CZ" dirty="0">
                <a:cs typeface="Times New Roman" panose="02020603050405020304" pitchFamily="18" charset="0"/>
              </a:rPr>
              <a:t>(1990)</a:t>
            </a:r>
          </a:p>
          <a:p>
            <a:r>
              <a:rPr lang="cs-CZ" altLang="cs-CZ" b="1" dirty="0">
                <a:cs typeface="Times New Roman" panose="02020603050405020304" pitchFamily="18" charset="0"/>
              </a:rPr>
              <a:t>Love-</a:t>
            </a:r>
            <a:r>
              <a:rPr lang="cs-CZ" altLang="cs-CZ" b="1" dirty="0" err="1">
                <a:cs typeface="Times New Roman" panose="02020603050405020304" pitchFamily="18" charset="0"/>
              </a:rPr>
              <a:t>Code</a:t>
            </a:r>
            <a:r>
              <a:rPr lang="cs-CZ" altLang="cs-CZ" b="1" dirty="0">
                <a:cs typeface="Times New Roman" panose="02020603050405020304" pitchFamily="18" charset="0"/>
              </a:rPr>
              <a:t> (1962)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33121"/>
            <a:ext cx="10112829" cy="44248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7008" y="0"/>
            <a:ext cx="1633583" cy="229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6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>
                <a:cs typeface="Times New Roman" panose="02020603050405020304" pitchFamily="18" charset="0"/>
              </a:rPr>
              <a:t>Richard </a:t>
            </a:r>
            <a:r>
              <a:rPr lang="cs-CZ" altLang="cs-CZ" b="1" dirty="0" err="1">
                <a:cs typeface="Times New Roman" panose="02020603050405020304" pitchFamily="18" charset="0"/>
              </a:rPr>
              <a:t>Hamilton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b="1" dirty="0" err="1">
                <a:cs typeface="Times New Roman" panose="02020603050405020304" pitchFamily="18" charset="0"/>
              </a:rPr>
              <a:t>Replicas</a:t>
            </a:r>
            <a:r>
              <a:rPr lang="cs-CZ" altLang="cs-CZ" b="1" dirty="0"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cs typeface="Times New Roman" panose="02020603050405020304" pitchFamily="18" charset="0"/>
              </a:rPr>
              <a:t>of</a:t>
            </a:r>
            <a:r>
              <a:rPr lang="cs-CZ" altLang="cs-CZ" b="1" dirty="0"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cs typeface="Times New Roman" panose="02020603050405020304" pitchFamily="18" charset="0"/>
              </a:rPr>
              <a:t>The</a:t>
            </a:r>
            <a:r>
              <a:rPr lang="cs-CZ" altLang="cs-CZ" b="1" dirty="0"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cs typeface="Times New Roman" panose="02020603050405020304" pitchFamily="18" charset="0"/>
              </a:rPr>
              <a:t>Large</a:t>
            </a:r>
            <a:r>
              <a:rPr lang="cs-CZ" altLang="cs-CZ" b="1" dirty="0"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cs typeface="Times New Roman" panose="02020603050405020304" pitchFamily="18" charset="0"/>
              </a:rPr>
              <a:t>Glass</a:t>
            </a:r>
            <a:endParaRPr lang="cs-CZ" altLang="cs-CZ" b="1" dirty="0">
              <a:cs typeface="Times New Roman" panose="02020603050405020304" pitchFamily="18" charset="0"/>
            </a:endParaRPr>
          </a:p>
          <a:p>
            <a:r>
              <a:rPr lang="cs-CZ" altLang="cs-CZ" dirty="0">
                <a:cs typeface="Times New Roman" panose="02020603050405020304" pitchFamily="18" charset="0"/>
              </a:rPr>
              <a:t>https://www.tate.org.uk/art/artworks/duchamp-the-bride-stripped-bare-by-her-bachelors-even-the-large-glass-t02011</a:t>
            </a:r>
          </a:p>
          <a:p>
            <a:r>
              <a:rPr lang="cs-CZ" altLang="cs-CZ" b="1" dirty="0">
                <a:cs typeface="Times New Roman" panose="02020603050405020304" pitchFamily="18" charset="0"/>
                <a:hlinkClick r:id="rId2"/>
              </a:rPr>
              <a:t>https://www.tate.org.uk/research/tate-papers/26/through-the-large-glass</a:t>
            </a:r>
            <a:endParaRPr lang="cs-CZ" altLang="cs-CZ" b="1" dirty="0">
              <a:cs typeface="Times New Roman" panose="02020603050405020304" pitchFamily="18" charset="0"/>
            </a:endParaRPr>
          </a:p>
          <a:p>
            <a:r>
              <a:rPr lang="cs-CZ" altLang="cs-CZ" b="1" dirty="0">
                <a:cs typeface="Times New Roman" panose="02020603050405020304" pitchFamily="18" charset="0"/>
                <a:hlinkClick r:id="rId3"/>
              </a:rPr>
              <a:t>https://www.youtube.com/watch?v=TrRO_hADe94</a:t>
            </a:r>
            <a:endParaRPr lang="cs-CZ" altLang="cs-CZ" b="1" dirty="0">
              <a:cs typeface="Times New Roman" panose="02020603050405020304" pitchFamily="18" charset="0"/>
            </a:endParaRPr>
          </a:p>
          <a:p>
            <a:endParaRPr lang="cs-CZ" altLang="cs-CZ" b="1" dirty="0">
              <a:cs typeface="Times New Roman" panose="0202060305040502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814753D-6EC7-BDED-355C-798A40752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3168016"/>
            <a:ext cx="2376012" cy="31680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300AC61-0CCC-2D04-B283-2F271222A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082" y="3168016"/>
            <a:ext cx="2019198" cy="316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82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>
                <a:cs typeface="Times New Roman" panose="02020603050405020304" pitchFamily="18" charset="0"/>
              </a:rPr>
              <a:t>Jack </a:t>
            </a:r>
            <a:r>
              <a:rPr lang="cs-CZ" altLang="cs-CZ" b="1" dirty="0" err="1">
                <a:cs typeface="Times New Roman" panose="02020603050405020304" pitchFamily="18" charset="0"/>
              </a:rPr>
              <a:t>Burnham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b="1" i="1" dirty="0">
                <a:cs typeface="Times New Roman" panose="02020603050405020304" pitchFamily="18" charset="0"/>
              </a:rPr>
              <a:t>Software. </a:t>
            </a:r>
            <a:r>
              <a:rPr lang="cs-CZ" altLang="cs-CZ" b="1" i="1" dirty="0" err="1">
                <a:cs typeface="Times New Roman" panose="02020603050405020304" pitchFamily="18" charset="0"/>
              </a:rPr>
              <a:t>Information</a:t>
            </a:r>
            <a:r>
              <a:rPr lang="cs-CZ" altLang="cs-CZ" b="1" i="1" dirty="0">
                <a:cs typeface="Times New Roman" panose="02020603050405020304" pitchFamily="18" charset="0"/>
              </a:rPr>
              <a:t> Technology: </a:t>
            </a:r>
            <a:r>
              <a:rPr lang="cs-CZ" altLang="cs-CZ" b="1" i="1" dirty="0" err="1">
                <a:cs typeface="Times New Roman" panose="02020603050405020304" pitchFamily="18" charset="0"/>
              </a:rPr>
              <a:t>Its</a:t>
            </a:r>
            <a:r>
              <a:rPr lang="cs-CZ" altLang="cs-CZ" b="1" i="1" dirty="0">
                <a:cs typeface="Times New Roman" panose="02020603050405020304" pitchFamily="18" charset="0"/>
              </a:rPr>
              <a:t> New </a:t>
            </a:r>
            <a:r>
              <a:rPr lang="cs-CZ" altLang="cs-CZ" b="1" i="1" dirty="0" err="1">
                <a:cs typeface="Times New Roman" panose="02020603050405020304" pitchFamily="18" charset="0"/>
              </a:rPr>
              <a:t>Meaning</a:t>
            </a:r>
            <a:r>
              <a:rPr lang="cs-CZ" altLang="cs-CZ" b="1" i="1" dirty="0">
                <a:cs typeface="Times New Roman" panose="02020603050405020304" pitchFamily="18" charset="0"/>
              </a:rPr>
              <a:t> </a:t>
            </a:r>
            <a:r>
              <a:rPr lang="cs-CZ" altLang="cs-CZ" b="1" i="1" dirty="0" err="1">
                <a:cs typeface="Times New Roman" panose="02020603050405020304" pitchFamily="18" charset="0"/>
              </a:rPr>
              <a:t>for</a:t>
            </a:r>
            <a:r>
              <a:rPr lang="cs-CZ" altLang="cs-CZ" b="1" i="1" dirty="0">
                <a:cs typeface="Times New Roman" panose="02020603050405020304" pitchFamily="18" charset="0"/>
              </a:rPr>
              <a:t> Art</a:t>
            </a:r>
            <a:r>
              <a:rPr lang="cs-CZ" altLang="cs-CZ" i="1" dirty="0">
                <a:cs typeface="Times New Roman" panose="02020603050405020304" pitchFamily="18" charset="0"/>
              </a:rPr>
              <a:t>, 1970-1971 </a:t>
            </a:r>
            <a:endParaRPr lang="cs-CZ" altLang="cs-CZ" b="1" i="1" dirty="0"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25285" y="5914349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www.fondation-langlois.org</a:t>
            </a:r>
            <a:r>
              <a:rPr lang="cs-CZ" dirty="0"/>
              <a:t>/</a:t>
            </a:r>
            <a:r>
              <a:rPr lang="cs-CZ" dirty="0" err="1"/>
              <a:t>html</a:t>
            </a:r>
            <a:r>
              <a:rPr lang="cs-CZ" dirty="0"/>
              <a:t>/e/</a:t>
            </a:r>
            <a:r>
              <a:rPr lang="cs-CZ" dirty="0" err="1"/>
              <a:t>page.php?NumPage</a:t>
            </a:r>
            <a:r>
              <a:rPr lang="cs-CZ" dirty="0"/>
              <a:t>=541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164" y="1771650"/>
            <a:ext cx="3234149" cy="451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60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>
                <a:cs typeface="Times New Roman" panose="02020603050405020304" pitchFamily="18" charset="0"/>
              </a:rPr>
              <a:t>Jack </a:t>
            </a:r>
            <a:r>
              <a:rPr lang="cs-CZ" altLang="cs-CZ" b="1" dirty="0" err="1">
                <a:cs typeface="Times New Roman" panose="02020603050405020304" pitchFamily="18" charset="0"/>
              </a:rPr>
              <a:t>Burnham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b="1" i="1" dirty="0">
                <a:cs typeface="Times New Roman" panose="02020603050405020304" pitchFamily="18" charset="0"/>
              </a:rPr>
              <a:t>Software. </a:t>
            </a:r>
            <a:r>
              <a:rPr lang="cs-CZ" altLang="cs-CZ" b="1" i="1" dirty="0" err="1">
                <a:cs typeface="Times New Roman" panose="02020603050405020304" pitchFamily="18" charset="0"/>
              </a:rPr>
              <a:t>Information</a:t>
            </a:r>
            <a:r>
              <a:rPr lang="cs-CZ" altLang="cs-CZ" b="1" i="1" dirty="0">
                <a:cs typeface="Times New Roman" panose="02020603050405020304" pitchFamily="18" charset="0"/>
              </a:rPr>
              <a:t> Technology: </a:t>
            </a:r>
            <a:r>
              <a:rPr lang="cs-CZ" altLang="cs-CZ" b="1" i="1" dirty="0" err="1">
                <a:cs typeface="Times New Roman" panose="02020603050405020304" pitchFamily="18" charset="0"/>
              </a:rPr>
              <a:t>Its</a:t>
            </a:r>
            <a:r>
              <a:rPr lang="cs-CZ" altLang="cs-CZ" b="1" i="1" dirty="0">
                <a:cs typeface="Times New Roman" panose="02020603050405020304" pitchFamily="18" charset="0"/>
              </a:rPr>
              <a:t> New </a:t>
            </a:r>
            <a:r>
              <a:rPr lang="cs-CZ" altLang="cs-CZ" b="1" i="1" dirty="0" err="1">
                <a:cs typeface="Times New Roman" panose="02020603050405020304" pitchFamily="18" charset="0"/>
              </a:rPr>
              <a:t>Meaning</a:t>
            </a:r>
            <a:r>
              <a:rPr lang="cs-CZ" altLang="cs-CZ" b="1" i="1" dirty="0">
                <a:cs typeface="Times New Roman" panose="02020603050405020304" pitchFamily="18" charset="0"/>
              </a:rPr>
              <a:t> </a:t>
            </a:r>
            <a:r>
              <a:rPr lang="cs-CZ" altLang="cs-CZ" b="1" i="1" dirty="0" err="1">
                <a:cs typeface="Times New Roman" panose="02020603050405020304" pitchFamily="18" charset="0"/>
              </a:rPr>
              <a:t>for</a:t>
            </a:r>
            <a:r>
              <a:rPr lang="cs-CZ" altLang="cs-CZ" b="1" i="1" dirty="0">
                <a:cs typeface="Times New Roman" panose="02020603050405020304" pitchFamily="18" charset="0"/>
              </a:rPr>
              <a:t> Art</a:t>
            </a:r>
            <a:r>
              <a:rPr lang="cs-CZ" altLang="cs-CZ" i="1" dirty="0">
                <a:cs typeface="Times New Roman" panose="02020603050405020304" pitchFamily="18" charset="0"/>
              </a:rPr>
              <a:t>, 1970-1971 </a:t>
            </a:r>
            <a:endParaRPr lang="cs-CZ" altLang="cs-CZ" b="1" i="1" dirty="0"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937656" y="593359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„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Interactive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Paper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Systems“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Sonia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Sheridan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886" y="462523"/>
            <a:ext cx="1760656" cy="24563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595" y="2337019"/>
            <a:ext cx="2956632" cy="331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46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>
                <a:cs typeface="Times New Roman" panose="02020603050405020304" pitchFamily="18" charset="0"/>
              </a:rPr>
              <a:t>Jack </a:t>
            </a:r>
            <a:r>
              <a:rPr lang="cs-CZ" altLang="cs-CZ" b="1" dirty="0" err="1">
                <a:cs typeface="Times New Roman" panose="02020603050405020304" pitchFamily="18" charset="0"/>
              </a:rPr>
              <a:t>Burnham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b="1" i="1" dirty="0">
                <a:cs typeface="Times New Roman" panose="02020603050405020304" pitchFamily="18" charset="0"/>
              </a:rPr>
              <a:t>Software. </a:t>
            </a:r>
            <a:r>
              <a:rPr lang="cs-CZ" altLang="cs-CZ" b="1" i="1" dirty="0" err="1">
                <a:cs typeface="Times New Roman" panose="02020603050405020304" pitchFamily="18" charset="0"/>
              </a:rPr>
              <a:t>Information</a:t>
            </a:r>
            <a:r>
              <a:rPr lang="cs-CZ" altLang="cs-CZ" b="1" i="1" dirty="0">
                <a:cs typeface="Times New Roman" panose="02020603050405020304" pitchFamily="18" charset="0"/>
              </a:rPr>
              <a:t> Technology: </a:t>
            </a:r>
            <a:r>
              <a:rPr lang="cs-CZ" altLang="cs-CZ" b="1" i="1" dirty="0" err="1">
                <a:cs typeface="Times New Roman" panose="02020603050405020304" pitchFamily="18" charset="0"/>
              </a:rPr>
              <a:t>Its</a:t>
            </a:r>
            <a:r>
              <a:rPr lang="cs-CZ" altLang="cs-CZ" b="1" i="1" dirty="0">
                <a:cs typeface="Times New Roman" panose="02020603050405020304" pitchFamily="18" charset="0"/>
              </a:rPr>
              <a:t> New </a:t>
            </a:r>
            <a:r>
              <a:rPr lang="cs-CZ" altLang="cs-CZ" b="1" i="1" dirty="0" err="1">
                <a:cs typeface="Times New Roman" panose="02020603050405020304" pitchFamily="18" charset="0"/>
              </a:rPr>
              <a:t>Meaning</a:t>
            </a:r>
            <a:r>
              <a:rPr lang="cs-CZ" altLang="cs-CZ" b="1" i="1" dirty="0">
                <a:cs typeface="Times New Roman" panose="02020603050405020304" pitchFamily="18" charset="0"/>
              </a:rPr>
              <a:t> </a:t>
            </a:r>
            <a:r>
              <a:rPr lang="cs-CZ" altLang="cs-CZ" b="1" i="1" dirty="0" err="1">
                <a:cs typeface="Times New Roman" panose="02020603050405020304" pitchFamily="18" charset="0"/>
              </a:rPr>
              <a:t>for</a:t>
            </a:r>
            <a:r>
              <a:rPr lang="cs-CZ" altLang="cs-CZ" b="1" i="1" dirty="0">
                <a:cs typeface="Times New Roman" panose="02020603050405020304" pitchFamily="18" charset="0"/>
              </a:rPr>
              <a:t> Art</a:t>
            </a:r>
            <a:r>
              <a:rPr lang="cs-CZ" altLang="cs-CZ" i="1" dirty="0">
                <a:cs typeface="Times New Roman" panose="02020603050405020304" pitchFamily="18" charset="0"/>
              </a:rPr>
              <a:t>, 1970-1971 </a:t>
            </a:r>
            <a:endParaRPr lang="cs-CZ" altLang="cs-CZ" b="1" i="1" dirty="0"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05543" y="5715876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i="1" dirty="0" err="1">
                <a:latin typeface="Arial" panose="020B0604020202020204" pitchFamily="34" charset="0"/>
              </a:rPr>
              <a:t>SEEK</a:t>
            </a:r>
            <a:r>
              <a:rPr lang="cs-CZ" altLang="cs-CZ" b="1" i="1" dirty="0">
                <a:latin typeface="Arial" panose="020B0604020202020204" pitchFamily="34" charset="0"/>
              </a:rPr>
              <a:t>,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Nicholas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Negroponte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399" y="1894111"/>
            <a:ext cx="2982685" cy="41612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34" y="2659216"/>
            <a:ext cx="3009966" cy="29521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312" y="2659216"/>
            <a:ext cx="2952175" cy="295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2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Bachelor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machine</a:t>
            </a:r>
            <a:endParaRPr lang="cs-CZ" altLang="cs-CZ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754" name="Picture 10" descr="gilbert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61449"/>
            <a:ext cx="4457206" cy="478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symbol pro online obrázek 3"/>
          <p:cNvPicPr>
            <a:picLocks noGrp="1" noChangeAspect="1"/>
          </p:cNvPicPr>
          <p:nvPr>
            <p:ph type="clipArt" sz="half" idx="2"/>
          </p:nvPr>
        </p:nvPicPr>
        <p:blipFill>
          <a:blip r:embed="rId3"/>
          <a:stretch>
            <a:fillRect/>
          </a:stretch>
        </p:blipFill>
        <p:spPr>
          <a:xfrm>
            <a:off x="5704115" y="1752600"/>
            <a:ext cx="3444186" cy="20665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115" y="3941484"/>
            <a:ext cx="3444186" cy="260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18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Bachelor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machine</a:t>
            </a:r>
            <a:endParaRPr lang="cs-CZ" altLang="cs-CZ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751" name="Picture 7" descr="C_71_article_1136418_image_list_image_list_item_0_imag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7238" y="1787781"/>
            <a:ext cx="2757859" cy="34636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409" y="1979290"/>
            <a:ext cx="2846888" cy="31478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46" y="1979290"/>
            <a:ext cx="4260936" cy="308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16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Bachelor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machine</a:t>
            </a:r>
            <a:endParaRPr lang="cs-CZ" altLang="cs-CZ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751" name="Picture 7" descr="C_71_article_1136418_image_list_image_list_item_0_imag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2197" y="1674364"/>
            <a:ext cx="3246864" cy="40778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4" name="Picture 10" descr="gilbert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6" y="1674364"/>
            <a:ext cx="3767797" cy="40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603" y="1711740"/>
            <a:ext cx="4040451" cy="40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1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MEDIA ARCHEOLOGY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err="1"/>
              <a:t>Erkki</a:t>
            </a:r>
            <a:r>
              <a:rPr lang="cs-CZ" b="1" dirty="0"/>
              <a:t> </a:t>
            </a:r>
            <a:r>
              <a:rPr lang="cs-CZ" b="1" dirty="0" err="1"/>
              <a:t>Huhtamo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Mediální archeologie má podle </a:t>
            </a:r>
            <a:r>
              <a:rPr lang="cs-CZ" dirty="0" err="1"/>
              <a:t>Huhtama</a:t>
            </a:r>
            <a:r>
              <a:rPr lang="cs-CZ" dirty="0"/>
              <a:t> dva hlavní cíle: </a:t>
            </a:r>
          </a:p>
          <a:p>
            <a:pPr marL="0" lvl="0" indent="0">
              <a:buNone/>
            </a:pPr>
            <a:r>
              <a:rPr lang="cs-CZ" dirty="0"/>
              <a:t>1. Studium cyklicky se objevujících prvků a motivů ovlivňujících vývoj mediální kultury.</a:t>
            </a:r>
          </a:p>
          <a:p>
            <a:pPr marL="0" lvl="0" indent="0">
              <a:buNone/>
            </a:pPr>
            <a:r>
              <a:rPr lang="cs-CZ" dirty="0"/>
              <a:t>2. Odkrývání způsobů, jakými tyto diskursivní tradice a formace byly </a:t>
            </a:r>
            <a:r>
              <a:rPr lang="cs-CZ" dirty="0" err="1"/>
              <a:t>imprintovány</a:t>
            </a:r>
            <a:r>
              <a:rPr lang="cs-CZ" dirty="0"/>
              <a:t> do konkrétních médií a systémů v různých kulturních kontextech.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7100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MEDIA ARCHEOLOGY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err="1"/>
              <a:t>Erkki</a:t>
            </a:r>
            <a:r>
              <a:rPr lang="cs-CZ" b="1" dirty="0"/>
              <a:t> </a:t>
            </a:r>
            <a:r>
              <a:rPr lang="cs-CZ" b="1" dirty="0" err="1"/>
              <a:t>Huhtamo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Mediální archeologie se věnuje studiu </a:t>
            </a:r>
            <a:r>
              <a:rPr lang="cs-CZ" b="1" dirty="0" err="1"/>
              <a:t>TOPOI</a:t>
            </a:r>
            <a:r>
              <a:rPr lang="cs-CZ" dirty="0"/>
              <a:t> (</a:t>
            </a:r>
            <a:r>
              <a:rPr lang="cs-CZ" dirty="0" err="1"/>
              <a:t>locus</a:t>
            </a:r>
            <a:r>
              <a:rPr lang="cs-CZ" dirty="0"/>
              <a:t> </a:t>
            </a:r>
            <a:r>
              <a:rPr lang="cs-CZ" dirty="0" err="1"/>
              <a:t>communes</a:t>
            </a:r>
            <a:r>
              <a:rPr lang="cs-CZ" dirty="0"/>
              <a:t>, formule)</a:t>
            </a:r>
          </a:p>
          <a:p>
            <a:pPr marL="0" indent="0">
              <a:buNone/>
            </a:pPr>
            <a:r>
              <a:rPr lang="cs-CZ" dirty="0"/>
              <a:t>Hodrová, s. 737: </a:t>
            </a:r>
            <a:endParaRPr lang="en-US" dirty="0"/>
          </a:p>
          <a:p>
            <a:pPr marL="0" indent="0">
              <a:buNone/>
            </a:pPr>
            <a:r>
              <a:rPr lang="cs-CZ" dirty="0" err="1"/>
              <a:t>Toposem</a:t>
            </a:r>
            <a:r>
              <a:rPr lang="cs-CZ" dirty="0"/>
              <a:t> (…) </a:t>
            </a:r>
            <a:r>
              <a:rPr lang="en-US" dirty="0"/>
              <a:t>[je] </a:t>
            </a:r>
            <a:r>
              <a:rPr lang="cs-CZ" dirty="0"/>
              <a:t>motiv</a:t>
            </a:r>
            <a:r>
              <a:rPr lang="en-US" dirty="0"/>
              <a:t> (…) </a:t>
            </a:r>
            <a:r>
              <a:rPr lang="cs-CZ" dirty="0"/>
              <a:t>pouze motiv svou podstatou intertextový. Ernst Robert </a:t>
            </a:r>
            <a:r>
              <a:rPr lang="cs-CZ" dirty="0" err="1"/>
              <a:t>Curtius</a:t>
            </a:r>
            <a:r>
              <a:rPr lang="cs-CZ" dirty="0"/>
              <a:t> v knize </a:t>
            </a:r>
            <a:r>
              <a:rPr lang="cs-CZ" i="1" dirty="0"/>
              <a:t>Evropská literatura a latinský středověk</a:t>
            </a:r>
            <a:r>
              <a:rPr lang="cs-CZ" dirty="0"/>
              <a:t> (1948) užívá termínu </a:t>
            </a:r>
            <a:r>
              <a:rPr lang="cs-CZ" dirty="0" err="1"/>
              <a:t>topos</a:t>
            </a:r>
            <a:r>
              <a:rPr lang="cs-CZ" dirty="0"/>
              <a:t> jednak pro opakované formule (např. hledaná skromnost v úvodu řečnického projevu), pro určitý způsob pojetí světa a místa („svět naruby“, svět jako divadlo, svět jako kniha, </a:t>
            </a:r>
            <a:r>
              <a:rPr lang="cs-CZ" dirty="0" err="1"/>
              <a:t>locus</a:t>
            </a:r>
            <a:r>
              <a:rPr lang="cs-CZ" dirty="0"/>
              <a:t> </a:t>
            </a:r>
            <a:r>
              <a:rPr lang="cs-CZ" dirty="0" err="1"/>
              <a:t>amoneus</a:t>
            </a:r>
            <a:r>
              <a:rPr lang="cs-CZ" dirty="0"/>
              <a:t> (šťastné místo)), dále pak pro tradiční dvojice postav (chlapec a střelec), pro metafory spjaté s plavbou, jídlem, částmi těla, tedy, </a:t>
            </a:r>
            <a:r>
              <a:rPr lang="en-US" dirty="0"/>
              <a:t>…, </a:t>
            </a:r>
            <a:r>
              <a:rPr lang="cs-CZ" dirty="0"/>
              <a:t>pro značně různé motivy – od </a:t>
            </a:r>
            <a:r>
              <a:rPr lang="cs-CZ" b="1" dirty="0"/>
              <a:t>motivů-řečnických formulí </a:t>
            </a:r>
            <a:r>
              <a:rPr lang="cs-CZ" dirty="0"/>
              <a:t>po </a:t>
            </a:r>
            <a:r>
              <a:rPr lang="cs-CZ" b="1" dirty="0"/>
              <a:t>motivy-koncepty světa</a:t>
            </a:r>
            <a:r>
              <a:rPr lang="cs-CZ" dirty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TOPOI je </a:t>
            </a:r>
            <a:r>
              <a:rPr lang="cs-CZ" b="1" dirty="0"/>
              <a:t>čímsi před dílem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cs-CZ" dirty="0"/>
              <a:t>Typickým rysem </a:t>
            </a:r>
            <a:r>
              <a:rPr lang="cs-CZ" dirty="0" err="1"/>
              <a:t>topoi</a:t>
            </a:r>
            <a:r>
              <a:rPr lang="cs-CZ" dirty="0"/>
              <a:t> je opakovanost.(Hodrová, s. 740)</a:t>
            </a:r>
          </a:p>
        </p:txBody>
      </p:sp>
    </p:spTree>
    <p:extLst>
      <p:ext uri="{BB962C8B-B14F-4D97-AF65-F5344CB8AC3E}">
        <p14:creationId xmlns:p14="http://schemas.microsoft.com/office/powerpoint/2010/main" val="1718164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MEDIA ARCHEOLOGY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/>
              <a:t>Jussi</a:t>
            </a:r>
            <a:r>
              <a:rPr lang="en-US" b="1" dirty="0"/>
              <a:t> </a:t>
            </a:r>
            <a:r>
              <a:rPr lang="en-US" b="1" dirty="0" err="1"/>
              <a:t>Parikka</a:t>
            </a:r>
            <a:endParaRPr lang="en-US" b="1" dirty="0"/>
          </a:p>
          <a:p>
            <a:pPr marL="0" indent="0">
              <a:buNone/>
            </a:pPr>
            <a:r>
              <a:rPr lang="en-GB" dirty="0"/>
              <a:t>Media archaeology exists somewhere between </a:t>
            </a:r>
            <a:r>
              <a:rPr lang="en-GB" b="1" dirty="0"/>
              <a:t>materialist media theories</a:t>
            </a:r>
            <a:r>
              <a:rPr lang="en-GB" dirty="0"/>
              <a:t> and the insistence on </a:t>
            </a:r>
            <a:r>
              <a:rPr lang="en-GB" b="1" dirty="0"/>
              <a:t>the value of the obsolete and forgotten </a:t>
            </a:r>
            <a:r>
              <a:rPr lang="en-GB" dirty="0"/>
              <a:t>through new cultural histories that have emerged since the 1980s. </a:t>
            </a:r>
          </a:p>
          <a:p>
            <a:pPr marL="0" indent="0">
              <a:buNone/>
            </a:pPr>
            <a:r>
              <a:rPr lang="cs-CZ" dirty="0"/>
              <a:t>He</a:t>
            </a:r>
            <a:r>
              <a:rPr lang="en-GB" dirty="0"/>
              <a:t> see</a:t>
            </a:r>
            <a:r>
              <a:rPr lang="cs-CZ" dirty="0"/>
              <a:t>s</a:t>
            </a:r>
            <a:r>
              <a:rPr lang="en-GB" dirty="0"/>
              <a:t> media archaeology as a theoretically refined analysis of the historical layers of media in their </a:t>
            </a:r>
            <a:r>
              <a:rPr lang="en-GB" b="1" dirty="0"/>
              <a:t>singularity—a conceptual and practical exercise in carving out the aesthetic, cultural, and political singularities of media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And it's much more than paying theoretical attention to the intensive relations between new and old media mediated through concrete and conceptual archives; </a:t>
            </a:r>
            <a:r>
              <a:rPr lang="en-GB" b="1" dirty="0"/>
              <a:t>increasingly, media archaeology is a method for doing media design and art. </a:t>
            </a:r>
          </a:p>
        </p:txBody>
      </p:sp>
    </p:spTree>
    <p:extLst>
      <p:ext uri="{BB962C8B-B14F-4D97-AF65-F5344CB8AC3E}">
        <p14:creationId xmlns:p14="http://schemas.microsoft.com/office/powerpoint/2010/main" val="1999432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>
                <a:latin typeface="Arial Black" panose="020B0A04020102020204" pitchFamily="34" charset="0"/>
              </a:rPr>
            </a:br>
            <a:r>
              <a:rPr lang="cs-CZ" dirty="0">
                <a:latin typeface="Arial Black" panose="020B0A04020102020204" pitchFamily="34" charset="0"/>
              </a:rPr>
              <a:t>MEDIA ARCHEOLOGY</a:t>
            </a:r>
            <a:br>
              <a:rPr lang="cs-CZ" dirty="0">
                <a:latin typeface="Arial Black" panose="020B0A04020102020204" pitchFamily="34" charset="0"/>
              </a:rPr>
            </a:b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Mediální archeologie = Revize „velkého příběhu“ o technickém pokroku.</a:t>
            </a:r>
          </a:p>
          <a:p>
            <a:r>
              <a:rPr lang="cs-CZ" dirty="0"/>
              <a:t>Mediální archeologie = Materiální historie techniky.</a:t>
            </a:r>
          </a:p>
          <a:p>
            <a:r>
              <a:rPr lang="cs-CZ" dirty="0"/>
              <a:t>Mediální archeologie = Studium „konceptů“ spojených s technickými aparáty.</a:t>
            </a:r>
          </a:p>
          <a:p>
            <a:endParaRPr lang="cs-CZ" dirty="0"/>
          </a:p>
          <a:p>
            <a:r>
              <a:rPr lang="cs-CZ" dirty="0" err="1"/>
              <a:t>Erkki</a:t>
            </a:r>
            <a:r>
              <a:rPr lang="cs-CZ" dirty="0"/>
              <a:t> </a:t>
            </a:r>
            <a:r>
              <a:rPr lang="cs-CZ" dirty="0" err="1"/>
              <a:t>Huhtamo</a:t>
            </a:r>
            <a:r>
              <a:rPr lang="cs-CZ" dirty="0"/>
              <a:t>: </a:t>
            </a:r>
            <a:r>
              <a:rPr lang="cs-CZ" i="1" dirty="0"/>
              <a:t>On Media Archeology, </a:t>
            </a:r>
            <a:r>
              <a:rPr lang="en-GB" dirty="0"/>
              <a:t>2015 (60 min</a:t>
            </a:r>
            <a:r>
              <a:rPr lang="cs-CZ" dirty="0"/>
              <a:t>.</a:t>
            </a:r>
            <a:r>
              <a:rPr lang="en-GB" dirty="0"/>
              <a:t>)</a:t>
            </a:r>
            <a:br>
              <a:rPr lang="en-GB" dirty="0"/>
            </a:br>
            <a:r>
              <a:rPr lang="en-GB" u="sng" dirty="0">
                <a:hlinkClick r:id="rId2"/>
              </a:rPr>
              <a:t>https://vimeo.com/217718744</a:t>
            </a:r>
            <a:endParaRPr lang="cs-CZ" u="sng" dirty="0"/>
          </a:p>
          <a:p>
            <a:r>
              <a:rPr lang="cs-CZ" u="sng" dirty="0" err="1"/>
              <a:t>Jussi</a:t>
            </a:r>
            <a:r>
              <a:rPr lang="cs-CZ" u="sng" dirty="0"/>
              <a:t> </a:t>
            </a:r>
            <a:r>
              <a:rPr lang="cs-CZ" u="sng" dirty="0" err="1"/>
              <a:t>Parikk</a:t>
            </a:r>
            <a:r>
              <a:rPr lang="cs-CZ" u="sng" dirty="0"/>
              <a:t>: Media Archeology (2011) </a:t>
            </a:r>
            <a:r>
              <a:rPr lang="cs-CZ" u="sng" dirty="0">
                <a:hlinkClick r:id="rId3"/>
              </a:rPr>
              <a:t>https://www.youtube.com/watch?v=KJ1lo2v8Vso&amp;t=1289s</a:t>
            </a:r>
            <a:endParaRPr lang="cs-CZ" u="sng" dirty="0"/>
          </a:p>
          <a:p>
            <a:r>
              <a:rPr lang="cs-CZ" b="1" u="sng" dirty="0"/>
              <a:t>Wolfgang Ernst: </a:t>
            </a:r>
            <a:r>
              <a:rPr lang="en-US" b="1" i="0" dirty="0">
                <a:solidFill>
                  <a:srgbClr val="030303"/>
                </a:solidFill>
                <a:effectLst/>
                <a:latin typeface="YouTube Sans"/>
              </a:rPr>
              <a:t>Digital Media Archaeology: Archive, Museum and </a:t>
            </a:r>
            <a:r>
              <a:rPr lang="en-US" b="1" i="0" dirty="0" err="1">
                <a:solidFill>
                  <a:srgbClr val="030303"/>
                </a:solidFill>
                <a:effectLst/>
                <a:latin typeface="YouTube Sans"/>
              </a:rPr>
              <a:t>Sonicity</a:t>
            </a:r>
            <a:r>
              <a:rPr lang="cs-CZ" b="1" i="0" dirty="0">
                <a:solidFill>
                  <a:srgbClr val="030303"/>
                </a:solidFill>
                <a:effectLst/>
                <a:latin typeface="YouTube Sans"/>
              </a:rPr>
              <a:t> (2014); </a:t>
            </a:r>
            <a:r>
              <a:rPr lang="cs-CZ" b="1" i="0" dirty="0">
                <a:solidFill>
                  <a:srgbClr val="030303"/>
                </a:solidFill>
                <a:effectLst/>
                <a:latin typeface="YouTube Sans"/>
                <a:hlinkClick r:id="rId4"/>
              </a:rPr>
              <a:t>https://www.youtube.com/watch?v=f_GsDqKuOF8</a:t>
            </a:r>
            <a:endParaRPr lang="cs-CZ" b="1" i="0" dirty="0">
              <a:solidFill>
                <a:srgbClr val="030303"/>
              </a:solidFill>
              <a:effectLst/>
              <a:latin typeface="YouTube Sans"/>
            </a:endParaRPr>
          </a:p>
          <a:p>
            <a:endParaRPr lang="en-US" b="1" i="0" dirty="0">
              <a:solidFill>
                <a:srgbClr val="030303"/>
              </a:solidFill>
              <a:effectLst/>
              <a:latin typeface="YouTube Sans"/>
            </a:endParaRPr>
          </a:p>
          <a:p>
            <a:endParaRPr lang="cs-CZ" u="sng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6713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8288"/>
            <a:ext cx="3819048" cy="5085714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57556" y="1981676"/>
            <a:ext cx="53994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1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45" y="3096925"/>
            <a:ext cx="4530225" cy="36507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1913</a:t>
            </a:r>
            <a:r>
              <a:rPr lang="cs-CZ" dirty="0"/>
              <a:t> Marcel </a:t>
            </a:r>
            <a:r>
              <a:rPr lang="cs-CZ" dirty="0" err="1"/>
              <a:t>Duchamp</a:t>
            </a:r>
            <a:r>
              <a:rPr lang="cs-CZ" dirty="0"/>
              <a:t>: první užití slovního spojení „Mládenecký stroj“ ve vztahu k spodní části jeho díla </a:t>
            </a:r>
            <a:r>
              <a:rPr lang="cs-CZ" i="1" dirty="0"/>
              <a:t>Nevěsta svlékaná svými mládenci, dokonce </a:t>
            </a:r>
            <a:r>
              <a:rPr lang="cs-CZ" dirty="0"/>
              <a:t>(také zvané </a:t>
            </a:r>
            <a:r>
              <a:rPr lang="cs-CZ" i="1" dirty="0"/>
              <a:t>Velké sklo)</a:t>
            </a:r>
            <a:r>
              <a:rPr lang="cs-CZ" dirty="0"/>
              <a:t>, 1915–1923.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0590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573" y="0"/>
            <a:ext cx="3816427" cy="509060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1954</a:t>
            </a:r>
            <a:r>
              <a:rPr lang="cs-CZ" dirty="0"/>
              <a:t> Michel </a:t>
            </a:r>
            <a:r>
              <a:rPr lang="cs-CZ" dirty="0" err="1"/>
              <a:t>Carrouges</a:t>
            </a:r>
            <a:r>
              <a:rPr lang="cs-CZ" dirty="0"/>
              <a:t>: </a:t>
            </a:r>
            <a:r>
              <a:rPr lang="cs-CZ" i="1" dirty="0"/>
              <a:t>Mládenecké stroje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Užití pojmu „mládenecký stroj“ v teorii umění jako označení pro </a:t>
            </a:r>
            <a:r>
              <a:rPr lang="cs-CZ" b="1" dirty="0"/>
              <a:t>fiktivní mechanismy s podobnou strukturou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cs-CZ" sz="2000" u="sng" dirty="0"/>
              <a:t>Literární díla</a:t>
            </a:r>
          </a:p>
          <a:p>
            <a:pPr marL="0" indent="0">
              <a:buNone/>
            </a:pPr>
            <a:r>
              <a:rPr lang="cs-CZ" sz="2000" dirty="0"/>
              <a:t>Franz Kafka: </a:t>
            </a:r>
            <a:r>
              <a:rPr lang="cs-CZ" sz="2000" i="1" dirty="0"/>
              <a:t>V kárném táboře </a:t>
            </a:r>
            <a:r>
              <a:rPr lang="cs-CZ" sz="2000" dirty="0"/>
              <a:t>(1919)</a:t>
            </a:r>
          </a:p>
          <a:p>
            <a:pPr marL="0" indent="0">
              <a:buNone/>
            </a:pPr>
            <a:r>
              <a:rPr lang="cs-CZ" sz="2000" dirty="0"/>
              <a:t>Raymond </a:t>
            </a:r>
            <a:r>
              <a:rPr lang="cs-CZ" sz="2000" dirty="0" err="1"/>
              <a:t>Roussel</a:t>
            </a:r>
            <a:r>
              <a:rPr lang="cs-CZ" sz="2000" dirty="0"/>
              <a:t>: </a:t>
            </a:r>
            <a:r>
              <a:rPr lang="cs-CZ" sz="2000" i="1" dirty="0"/>
              <a:t>Dojmy z Afriky </a:t>
            </a:r>
            <a:r>
              <a:rPr lang="cs-CZ" sz="2000" dirty="0"/>
              <a:t>(1915)</a:t>
            </a:r>
          </a:p>
          <a:p>
            <a:pPr marL="0" indent="0">
              <a:buNone/>
            </a:pPr>
            <a:r>
              <a:rPr lang="cs-CZ" sz="2000" dirty="0"/>
              <a:t>Alfred </a:t>
            </a:r>
            <a:r>
              <a:rPr lang="cs-CZ" sz="2000" dirty="0" err="1"/>
              <a:t>Jarry</a:t>
            </a:r>
            <a:r>
              <a:rPr lang="cs-CZ" sz="2000" dirty="0"/>
              <a:t>: Nadčlověk,  1915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cs-CZ" sz="2000" u="sng" dirty="0"/>
              <a:t>Výtvarné dílo</a:t>
            </a:r>
          </a:p>
          <a:p>
            <a:pPr marL="0" indent="0">
              <a:buNone/>
            </a:pPr>
            <a:r>
              <a:rPr lang="cs-CZ" sz="2000" dirty="0"/>
              <a:t>Marcel </a:t>
            </a:r>
            <a:r>
              <a:rPr lang="cs-CZ" sz="2000" dirty="0" err="1"/>
              <a:t>Duchamp</a:t>
            </a:r>
            <a:r>
              <a:rPr lang="cs-CZ" sz="2000" dirty="0"/>
              <a:t>: </a:t>
            </a:r>
            <a:r>
              <a:rPr lang="cs-CZ" sz="2000" i="1" dirty="0"/>
              <a:t>Velké sklo</a:t>
            </a:r>
            <a:r>
              <a:rPr lang="cs-CZ" sz="2000" dirty="0"/>
              <a:t>, 1915–1923</a:t>
            </a:r>
          </a:p>
        </p:txBody>
      </p:sp>
    </p:spTree>
    <p:extLst>
      <p:ext uri="{BB962C8B-B14F-4D97-AF65-F5344CB8AC3E}">
        <p14:creationId xmlns:p14="http://schemas.microsoft.com/office/powerpoint/2010/main" val="158827630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1358</Words>
  <Application>Microsoft Office PowerPoint</Application>
  <PresentationFormat>Širokoúhlá obrazovka</PresentationFormat>
  <Paragraphs>138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Times New Roman</vt:lpstr>
      <vt:lpstr>YouTube Sans</vt:lpstr>
      <vt:lpstr>Motiv Office</vt:lpstr>
      <vt:lpstr>NEW MEDIA ART OBSESSIONS 1</vt:lpstr>
      <vt:lpstr>New Media Art Obsessions 1</vt:lpstr>
      <vt:lpstr>MEDIA ARCHEOLOGY</vt:lpstr>
      <vt:lpstr>MEDIA ARCHEOLOGY</vt:lpstr>
      <vt:lpstr>MEDIA ARCHEOLOGY</vt:lpstr>
      <vt:lpstr> MEDIA ARCHEOLOGY </vt:lpstr>
      <vt:lpstr>BACHELOR MACHINE</vt:lpstr>
      <vt:lpstr>BACHELOR MACHINE</vt:lpstr>
      <vt:lpstr>BACHELOR MACHINE</vt:lpstr>
      <vt:lpstr>BACHELOR MACHINE</vt:lpstr>
      <vt:lpstr>BACHELOR MACHINE</vt:lpstr>
      <vt:lpstr>VELKÉ SKLO</vt:lpstr>
      <vt:lpstr>BACHELOR MACHINE</vt:lpstr>
      <vt:lpstr>BACHELOR MACHINE</vt:lpstr>
      <vt:lpstr>VELKÉ SKLO</vt:lpstr>
      <vt:lpstr>VELKÉ SKLO</vt:lpstr>
      <vt:lpstr>BACHELOR MACHINE</vt:lpstr>
      <vt:lpstr>Mládenecký stroj jako archetyp mediálního umění</vt:lpstr>
      <vt:lpstr>Marcel Duchamp</vt:lpstr>
      <vt:lpstr>New Media Duchampiana</vt:lpstr>
      <vt:lpstr>New Media Duchampiana</vt:lpstr>
      <vt:lpstr>New Media Duchampiana</vt:lpstr>
      <vt:lpstr>New Media Duchampiana</vt:lpstr>
      <vt:lpstr>New Media Duchampiana</vt:lpstr>
      <vt:lpstr>New Media Duchampiana</vt:lpstr>
      <vt:lpstr>New Media Duchampiana</vt:lpstr>
      <vt:lpstr>Bachelor machine</vt:lpstr>
      <vt:lpstr>Bachelor machine</vt:lpstr>
      <vt:lpstr>Bachelor machine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MEDIA ART OBSESSIONS </dc:title>
  <dc:creator>Horáková</dc:creator>
  <cp:lastModifiedBy>Jana Horáková</cp:lastModifiedBy>
  <cp:revision>42</cp:revision>
  <dcterms:created xsi:type="dcterms:W3CDTF">2018-10-04T08:01:25Z</dcterms:created>
  <dcterms:modified xsi:type="dcterms:W3CDTF">2022-10-06T09:34:53Z</dcterms:modified>
</cp:coreProperties>
</file>