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8" r:id="rId11"/>
  </p:sldIdLst>
  <p:sldSz cx="12192000" cy="6858000"/>
  <p:notesSz cx="6858000" cy="9144000"/>
  <p:embeddedFontLst>
    <p:embeddedFont>
      <p:font typeface="Garamond" panose="02020404030301010803" pitchFamily="18" charset="0"/>
      <p:regular r:id="rId13"/>
      <p:bold r:id="rId14"/>
      <p:italic r:id="rId15"/>
      <p:boldItalic r:id="rId16"/>
    </p:embeddedFont>
    <p:embeddedFont>
      <p:font typeface="Tahoma" panose="020B0604030504040204" pitchFamily="34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428">
          <p15:clr>
            <a:srgbClr val="A4A3A4"/>
          </p15:clr>
        </p15:guide>
        <p15:guide id="7" pos="7224">
          <p15:clr>
            <a:srgbClr val="A4A3A4"/>
          </p15:clr>
        </p15:guide>
        <p15:guide id="8" pos="909">
          <p15:clr>
            <a:srgbClr val="A4A3A4"/>
          </p15:clr>
        </p15:guide>
        <p15:guide id="9" pos="3688">
          <p15:clr>
            <a:srgbClr val="A4A3A4"/>
          </p15:clr>
        </p15:guide>
        <p15:guide id="10" pos="396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jXCmE3/6MCFG0Tvf9bhGw7HFat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560" y="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2" name="Google Shape;11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Úvodní snímek">
  <p:cSld name="Úvodní sníme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7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7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7" name="Google Shape;17;p17"/>
          <p:cNvSpPr txBox="1"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2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9" name="Google Shape;19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4000" y="414000"/>
            <a:ext cx="1534459" cy="10587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s, text – two columns">
  <p:cSld name="Images, text – two columns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6"/>
          <p:cNvSpPr txBox="1">
            <a:spLocks noGrp="1"/>
          </p:cNvSpPr>
          <p:nvPr>
            <p:ph type="body" idx="1"/>
          </p:nvPr>
        </p:nvSpPr>
        <p:spPr>
          <a:xfrm>
            <a:off x="719997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6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6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87" name="Google Shape;87;p26"/>
          <p:cNvSpPr txBox="1">
            <a:spLocks noGrp="1"/>
          </p:cNvSpPr>
          <p:nvPr>
            <p:ph type="body" idx="2"/>
          </p:nvPr>
        </p:nvSpPr>
        <p:spPr>
          <a:xfrm>
            <a:off x="719999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6"/>
          <p:cNvSpPr txBox="1">
            <a:spLocks noGrp="1"/>
          </p:cNvSpPr>
          <p:nvPr>
            <p:ph type="body" idx="3"/>
          </p:nvPr>
        </p:nvSpPr>
        <p:spPr>
          <a:xfrm>
            <a:off x="720724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 sz="9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6"/>
          <p:cNvSpPr txBox="1">
            <a:spLocks noGrp="1"/>
          </p:cNvSpPr>
          <p:nvPr>
            <p:ph type="body" idx="4"/>
          </p:nvPr>
        </p:nvSpPr>
        <p:spPr>
          <a:xfrm>
            <a:off x="6251278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6"/>
          <p:cNvSpPr txBox="1">
            <a:spLocks noGrp="1"/>
          </p:cNvSpPr>
          <p:nvPr>
            <p:ph type="body" idx="5"/>
          </p:nvPr>
        </p:nvSpPr>
        <p:spPr>
          <a:xfrm>
            <a:off x="6252003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 sz="9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6"/>
          <p:cNvSpPr txBox="1">
            <a:spLocks noGrp="1"/>
          </p:cNvSpPr>
          <p:nvPr>
            <p:ph type="body" idx="6"/>
          </p:nvPr>
        </p:nvSpPr>
        <p:spPr>
          <a:xfrm>
            <a:off x="6251278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92" name="Google Shape;92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ty slide">
  <p:cSld name="Empty slide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7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7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pic>
        <p:nvPicPr>
          <p:cNvPr id="96" name="Google Shape;96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verse slide with image">
  <p:cSld name="Inverse slide with image">
    <p:bg>
      <p:bgPr>
        <a:solidFill>
          <a:srgbClr val="0000DC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8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8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00" name="Google Shape;100;p28"/>
          <p:cNvSpPr>
            <a:spLocks noGrp="1"/>
          </p:cNvSpPr>
          <p:nvPr>
            <p:ph type="pic" idx="2"/>
          </p:nvPr>
        </p:nvSpPr>
        <p:spPr>
          <a:xfrm>
            <a:off x="0" y="1"/>
            <a:ext cx="12192000" cy="58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01" name="Google Shape;101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3566" y="6048047"/>
            <a:ext cx="856022" cy="5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UNI CJV slide">
  <p:cSld name="MUNI CJV slide">
    <p:bg>
      <p:bgPr>
        <a:solidFill>
          <a:srgbClr val="0000DC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48731" y="2025162"/>
            <a:ext cx="4069499" cy="2840972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9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00D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9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UNI slide">
  <p:cSld name="MUNI slide">
    <p:bg>
      <p:bgPr>
        <a:solidFill>
          <a:schemeClr val="dk2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44028" y="2285079"/>
            <a:ext cx="8890088" cy="2304838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30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00D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30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and content">
  <p:cSld name="Heading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8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8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25" name="Google Shape;25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– inverse">
  <p:cSld name="Title slide – inverse">
    <p:bg>
      <p:bgPr>
        <a:solidFill>
          <a:srgbClr val="0000DC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9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9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24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31" name="Google Shape;31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4000" y="414000"/>
            <a:ext cx="1516626" cy="10587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, subheading and text">
  <p:cSld name="Heading, subheading and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0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2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8" name="Google Shape;38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and comparison">
  <p:cSld name="Heading and 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1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1"/>
          </p:nvPr>
        </p:nvSpPr>
        <p:spPr>
          <a:xfrm>
            <a:off x="720725" y="1296001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2"/>
          </p:nvPr>
        </p:nvSpPr>
        <p:spPr>
          <a:xfrm>
            <a:off x="6251278" y="1290515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3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body" idx="4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47" name="Google Shape;47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, content and text">
  <p:cSld name="Heading, content and 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2"/>
          <p:cNvSpPr txBox="1">
            <a:spLocks noGrp="1"/>
          </p:cNvSpPr>
          <p:nvPr>
            <p:ph type="body" idx="1"/>
          </p:nvPr>
        </p:nvSpPr>
        <p:spPr>
          <a:xfrm>
            <a:off x="719137" y="1695074"/>
            <a:ext cx="5218413" cy="3896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2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body" idx="2"/>
          </p:nvPr>
        </p:nvSpPr>
        <p:spPr>
          <a:xfrm>
            <a:off x="720725" y="5599670"/>
            <a:ext cx="5218412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 i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2"/>
          <p:cNvSpPr txBox="1">
            <a:spLocks noGrp="1"/>
          </p:cNvSpPr>
          <p:nvPr>
            <p:ph type="body" idx="3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 b="0"/>
            </a:lvl1pPr>
            <a:lvl2pPr marL="914400" lvl="1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̶"/>
              <a:defRPr sz="16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55" name="Google Shape;55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, subheading and three columns">
  <p:cSld name="Heading, subheading and three column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3"/>
          <p:cNvSpPr txBox="1">
            <a:spLocks noGrp="1"/>
          </p:cNvSpPr>
          <p:nvPr>
            <p:ph type="body" idx="1"/>
          </p:nvPr>
        </p:nvSpPr>
        <p:spPr>
          <a:xfrm>
            <a:off x="4440000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body" idx="2"/>
          </p:nvPr>
        </p:nvSpPr>
        <p:spPr>
          <a:xfrm>
            <a:off x="719999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body" idx="3"/>
          </p:nvPr>
        </p:nvSpPr>
        <p:spPr>
          <a:xfrm>
            <a:off x="4440000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body" idx="4"/>
          </p:nvPr>
        </p:nvSpPr>
        <p:spPr>
          <a:xfrm>
            <a:off x="8161200" y="4414270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body" idx="5"/>
          </p:nvPr>
        </p:nvSpPr>
        <p:spPr>
          <a:xfrm>
            <a:off x="72072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body" idx="6"/>
          </p:nvPr>
        </p:nvSpPr>
        <p:spPr>
          <a:xfrm>
            <a:off x="444047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body" idx="7"/>
          </p:nvPr>
        </p:nvSpPr>
        <p:spPr>
          <a:xfrm>
            <a:off x="8161436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body" idx="8"/>
          </p:nvPr>
        </p:nvSpPr>
        <p:spPr>
          <a:xfrm>
            <a:off x="719999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 txBox="1">
            <a:spLocks noGrp="1"/>
          </p:cNvSpPr>
          <p:nvPr>
            <p:ph type="body" idx="9"/>
          </p:nvPr>
        </p:nvSpPr>
        <p:spPr>
          <a:xfrm>
            <a:off x="8160001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body" idx="13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70" name="Google Shape;70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and text without heading">
  <p:cSld name="Content and text without heading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4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 b="0"/>
            </a:lvl1pPr>
            <a:lvl2pPr marL="914400" lvl="1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̶"/>
              <a:defRPr sz="16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body" idx="2"/>
          </p:nvPr>
        </p:nvSpPr>
        <p:spPr>
          <a:xfrm>
            <a:off x="719137" y="692150"/>
            <a:ext cx="5218413" cy="4899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body" idx="3"/>
          </p:nvPr>
        </p:nvSpPr>
        <p:spPr>
          <a:xfrm>
            <a:off x="720725" y="5599670"/>
            <a:ext cx="5218412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 i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77" name="Google Shape;77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out heading">
  <p:cSld name="Content without heading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body"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2" name="Google Shape;82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tcr.cz/cz/jak-se-stat-soudnim-tlumocnikem?fbclid=IwAR2No-om_gSITOxzpFwgkxcXAN31a1_si6LkSx44xS-j9uvHWHRXJKH14UM" TargetMode="External"/><Relationship Id="rId7" Type="http://schemas.openxmlformats.org/officeDocument/2006/relationships/hyperlink" Target="https://www.datoveschranky.info/podnikajici-fyzicka-osoba-soudni-tlumocnici-a-soudni-prekladatel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stcr.cz/cz/novinky/datove-schranky-od-1.-5.-2021-pro-soudni-tlumocniky-a-prekladatele-zrizovane-ze-zakona" TargetMode="External"/><Relationship Id="rId5" Type="http://schemas.openxmlformats.org/officeDocument/2006/relationships/hyperlink" Target="https://www.kstcr.cz/cz/legislativa-zakony-platna-legislativa-1" TargetMode="External"/><Relationship Id="rId4" Type="http://schemas.openxmlformats.org/officeDocument/2006/relationships/hyperlink" Target="https://tlumocnici.justice.cz/wp-content/uploads/2021/05/Material-k-priprave-na-vstupni-zkousku-tlumocnika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16" name="Google Shape;116;p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  <p:sp>
        <p:nvSpPr>
          <p:cNvPr id="117" name="Google Shape;117;p1"/>
          <p:cNvSpPr txBox="1">
            <a:spLocks noGrp="1"/>
          </p:cNvSpPr>
          <p:nvPr>
            <p:ph type="subTitle" idx="1"/>
          </p:nvPr>
        </p:nvSpPr>
        <p:spPr>
          <a:xfrm>
            <a:off x="577516" y="1542474"/>
            <a:ext cx="11020926" cy="493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Font typeface="Garamond"/>
              <a:buNone/>
            </a:pPr>
            <a:r>
              <a:rPr lang="cs-CZ" sz="4000" b="1" dirty="0">
                <a:latin typeface="Garamond"/>
                <a:ea typeface="Garamond"/>
                <a:cs typeface="Garamond"/>
                <a:sym typeface="Garamond"/>
              </a:rPr>
              <a:t>PROFESE TLUMOČNÍKA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</a:pPr>
            <a:endParaRPr sz="1500" dirty="0"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Arial"/>
              <a:buNone/>
            </a:pPr>
            <a:endParaRPr sz="2500" b="1" dirty="0"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Arial"/>
              <a:buNone/>
            </a:pPr>
            <a:endParaRPr sz="2500" b="1" dirty="0"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Arial"/>
              <a:buNone/>
            </a:pPr>
            <a:endParaRPr sz="2500" b="1" dirty="0"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Garamond"/>
              <a:buNone/>
            </a:pPr>
            <a:r>
              <a:rPr lang="cs-CZ" sz="2000" b="1" i="1" dirty="0">
                <a:latin typeface="Garamond"/>
                <a:ea typeface="Garamond"/>
                <a:cs typeface="Garamond"/>
                <a:sym typeface="Garamond"/>
              </a:rPr>
              <a:t>PS 21</a:t>
            </a: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Garamond"/>
              <a:buNone/>
            </a:pPr>
            <a:endParaRPr lang="cs-CZ" sz="2000" b="1" i="1" dirty="0"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Garamond"/>
              <a:buNone/>
            </a:pPr>
            <a:r>
              <a:rPr lang="cs-CZ" sz="2000" b="1" i="1" dirty="0">
                <a:latin typeface="Garamond"/>
                <a:ea typeface="Garamond"/>
                <a:cs typeface="Garamond"/>
                <a:sym typeface="Garamond"/>
              </a:rPr>
              <a:t>Mgr. Monika Ševečková Ph.D.</a:t>
            </a:r>
            <a:endParaRPr sz="2000" b="1" i="1" dirty="0"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Garamond"/>
              <a:buNone/>
            </a:pPr>
            <a:r>
              <a:rPr lang="cs-CZ" sz="900" b="1" i="1" dirty="0">
                <a:latin typeface="Garamond"/>
                <a:ea typeface="Garamond"/>
                <a:cs typeface="Garamond"/>
                <a:sym typeface="Garamond"/>
              </a:rPr>
              <a:t>  </a:t>
            </a:r>
            <a:endParaRPr b="1" i="1" dirty="0"/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Garamond"/>
              <a:buNone/>
            </a:pPr>
            <a:r>
              <a:rPr lang="cs-CZ" sz="1800" b="1" i="1" dirty="0">
                <a:latin typeface="Garamond"/>
                <a:ea typeface="Garamond"/>
                <a:cs typeface="Garamond"/>
                <a:sym typeface="Garamond"/>
              </a:rPr>
              <a:t>                                                                                                                                           </a:t>
            </a:r>
            <a:endParaRPr b="1" i="1" dirty="0"/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Font typeface="Arial"/>
              <a:buNone/>
            </a:pPr>
            <a:endParaRPr sz="500" b="1" i="1" dirty="0"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Garamond"/>
              <a:buNone/>
            </a:pPr>
            <a:r>
              <a:rPr lang="cs-CZ" sz="1800" b="1" i="1" dirty="0">
                <a:latin typeface="Garamond"/>
                <a:ea typeface="Garamond"/>
                <a:cs typeface="Garamond"/>
                <a:sym typeface="Garamond"/>
              </a:rPr>
              <a:t>                                                                                                                                      seveckova@sci.muni.cz</a:t>
            </a:r>
            <a:endParaRPr b="1" i="1" dirty="0"/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Garamond"/>
              <a:buNone/>
            </a:pPr>
            <a:r>
              <a:rPr lang="cs-CZ" sz="2500" b="1" dirty="0">
                <a:latin typeface="Garamond"/>
                <a:ea typeface="Garamond"/>
                <a:cs typeface="Garamond"/>
                <a:sym typeface="Garamond"/>
              </a:rPr>
              <a:t>                          </a:t>
            </a:r>
            <a:endParaRPr dirty="0"/>
          </a:p>
        </p:txBody>
      </p:sp>
      <p:pic>
        <p:nvPicPr>
          <p:cNvPr id="118" name="Google Shape;118;p1" descr="Image result for masarykova univerzit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3558" y="3219451"/>
            <a:ext cx="6372892" cy="326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20" name="Google Shape;220;p1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10</a:t>
            </a:fld>
            <a:endParaRPr/>
          </a:p>
        </p:txBody>
      </p:sp>
      <p:sp>
        <p:nvSpPr>
          <p:cNvPr id="221" name="Google Shape;221;p13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Jakým být tlumočníkem?                                                             2                               </a:t>
            </a:r>
            <a:endParaRPr dirty="0"/>
          </a:p>
        </p:txBody>
      </p:sp>
      <p:sp>
        <p:nvSpPr>
          <p:cNvPr id="222" name="Google Shape;222;p13"/>
          <p:cNvSpPr txBox="1">
            <a:spLocks noGrp="1"/>
          </p:cNvSpPr>
          <p:nvPr>
            <p:ph type="body" idx="1"/>
          </p:nvPr>
        </p:nvSpPr>
        <p:spPr>
          <a:xfrm>
            <a:off x="540000" y="1171576"/>
            <a:ext cx="10753200" cy="505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sešívání</a:t>
            </a:r>
            <a:endParaRPr sz="2200" dirty="0"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razítkování cizího překladu</a:t>
            </a:r>
            <a:endParaRPr sz="2200" dirty="0"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elektronický soudní překlad 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̶"/>
            </a:pPr>
            <a:r>
              <a:rPr lang="cs-CZ" dirty="0">
                <a:latin typeface="Garamond"/>
                <a:ea typeface="Garamond"/>
                <a:cs typeface="Garamond"/>
                <a:sym typeface="Garamond"/>
              </a:rPr>
              <a:t>pokud odevzdáváme elektronicky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̶"/>
            </a:pPr>
            <a:r>
              <a:rPr lang="cs-CZ" dirty="0">
                <a:latin typeface="Garamond"/>
                <a:ea typeface="Garamond"/>
                <a:cs typeface="Garamond"/>
                <a:sym typeface="Garamond"/>
              </a:rPr>
              <a:t>formát překladu stanovuje zákon (soubor ve formátu PDF/A, který je možné otevřít v PDF)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̶"/>
            </a:pPr>
            <a:r>
              <a:rPr lang="cs-CZ" dirty="0">
                <a:latin typeface="Garamond"/>
                <a:ea typeface="Garamond"/>
                <a:cs typeface="Garamond"/>
                <a:sym typeface="Garamond"/>
              </a:rPr>
              <a:t>originál, překlad, doložka, kvalifikovaný elektronický podpis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̶"/>
            </a:pPr>
            <a:r>
              <a:rPr lang="cs-CZ" dirty="0">
                <a:latin typeface="Garamond"/>
                <a:ea typeface="Garamond"/>
                <a:cs typeface="Garamond"/>
                <a:sym typeface="Garamond"/>
              </a:rPr>
              <a:t>místo razítka: el. podpis (vytvořený kvalifikovaným (QSCD) prostředkem pro vytváření podpisů, dle certifikátu pro el. podpisy)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̶"/>
            </a:pPr>
            <a:r>
              <a:rPr lang="cs-CZ" dirty="0">
                <a:latin typeface="Garamond"/>
                <a:ea typeface="Garamond"/>
                <a:cs typeface="Garamond"/>
                <a:sym typeface="Garamond"/>
              </a:rPr>
              <a:t>max. platnost překladu 5 let (lze obnovit, nebo konvertovat na Č. poště)</a:t>
            </a:r>
            <a:endParaRPr dirty="0"/>
          </a:p>
          <a:p>
            <a:pPr marL="252000" lvl="0" indent="-53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tlumočení online</a:t>
            </a:r>
            <a:endParaRPr sz="2200" dirty="0"/>
          </a:p>
          <a:p>
            <a:pPr marL="252000" lvl="0" indent="-53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7200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7200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7200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7200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7200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2124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None/>
            </a:pPr>
            <a:endParaRPr sz="2500" b="1" dirty="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2124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None/>
            </a:pPr>
            <a:endParaRPr sz="2500" b="1" dirty="0">
              <a:latin typeface="Garamond"/>
              <a:ea typeface="Garamond"/>
              <a:cs typeface="Garamond"/>
              <a:sym typeface="Garamond"/>
            </a:endParaRPr>
          </a:p>
          <a:p>
            <a:pPr marL="914400" lvl="2" indent="0" algn="l" rtl="0">
              <a:lnSpc>
                <a:spcPct val="72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sz="2500" dirty="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24" name="Google Shape;124;p2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</a:t>
            </a:fld>
            <a:endParaRPr/>
          </a:p>
        </p:txBody>
      </p:sp>
      <p:sp>
        <p:nvSpPr>
          <p:cNvPr id="125" name="Google Shape;125;p2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Proč být tlumočníkem?                                                                1</a:t>
            </a:r>
            <a:endParaRPr dirty="0"/>
          </a:p>
        </p:txBody>
      </p:sp>
      <p:sp>
        <p:nvSpPr>
          <p:cNvPr id="126" name="Google Shape;126;p2"/>
          <p:cNvSpPr txBox="1">
            <a:spLocks noGrp="1"/>
          </p:cNvSpPr>
          <p:nvPr>
            <p:ph type="body" idx="1"/>
          </p:nvPr>
        </p:nvSpPr>
        <p:spPr>
          <a:xfrm>
            <a:off x="720000" y="1339273"/>
            <a:ext cx="10753200" cy="4940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79999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̶"/>
            </a:pPr>
            <a:r>
              <a:rPr lang="cs-CZ" sz="2400">
                <a:latin typeface="Garamond"/>
                <a:ea typeface="Garamond"/>
                <a:cs typeface="Garamond"/>
                <a:sym typeface="Garamond"/>
              </a:rPr>
              <a:t>tolerance</a:t>
            </a:r>
            <a:endParaRPr/>
          </a:p>
          <a:p>
            <a:pPr marL="252000" lvl="0" indent="-179999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̶"/>
            </a:pPr>
            <a:r>
              <a:rPr lang="cs-CZ" sz="2400">
                <a:latin typeface="Garamond"/>
                <a:ea typeface="Garamond"/>
                <a:cs typeface="Garamond"/>
                <a:sym typeface="Garamond"/>
              </a:rPr>
              <a:t>způsob myšlení</a:t>
            </a:r>
            <a:endParaRPr/>
          </a:p>
          <a:p>
            <a:pPr marL="252000" lvl="0" indent="-179999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̶"/>
            </a:pPr>
            <a:r>
              <a:rPr lang="cs-CZ" sz="2400">
                <a:latin typeface="Garamond"/>
                <a:ea typeface="Garamond"/>
                <a:cs typeface="Garamond"/>
                <a:sym typeface="Garamond"/>
              </a:rPr>
              <a:t>praktická inteligence</a:t>
            </a:r>
            <a:endParaRPr/>
          </a:p>
          <a:p>
            <a:pPr marL="252000" lvl="0" indent="-179999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̶"/>
            </a:pPr>
            <a:r>
              <a:rPr lang="cs-CZ" sz="2400">
                <a:latin typeface="Garamond"/>
                <a:ea typeface="Garamond"/>
                <a:cs typeface="Garamond"/>
                <a:sym typeface="Garamond"/>
              </a:rPr>
              <a:t>porozumění</a:t>
            </a:r>
            <a:endParaRPr/>
          </a:p>
          <a:p>
            <a:pPr marL="252000" lvl="0" indent="-179999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̶"/>
            </a:pPr>
            <a:r>
              <a:rPr lang="cs-CZ" sz="2400">
                <a:latin typeface="Garamond"/>
                <a:ea typeface="Garamond"/>
                <a:cs typeface="Garamond"/>
                <a:sym typeface="Garamond"/>
              </a:rPr>
              <a:t>přátelství</a:t>
            </a:r>
            <a:endParaRPr/>
          </a:p>
          <a:p>
            <a:pPr marL="252000" lvl="0" indent="-179999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̶"/>
            </a:pPr>
            <a:r>
              <a:rPr lang="cs-CZ" sz="2400">
                <a:latin typeface="Garamond"/>
                <a:ea typeface="Garamond"/>
                <a:cs typeface="Garamond"/>
                <a:sym typeface="Garamond"/>
              </a:rPr>
              <a:t>nové vzrušující situace</a:t>
            </a:r>
            <a:endParaRPr/>
          </a:p>
          <a:p>
            <a:pPr marL="252000" lvl="0" indent="-179999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̶"/>
            </a:pPr>
            <a:r>
              <a:rPr lang="cs-CZ" sz="2400">
                <a:latin typeface="Garamond"/>
                <a:ea typeface="Garamond"/>
                <a:cs typeface="Garamond"/>
                <a:sym typeface="Garamond"/>
              </a:rPr>
              <a:t>sociální integrace                              </a:t>
            </a:r>
            <a:endParaRPr/>
          </a:p>
          <a:p>
            <a:pPr marL="252000" lvl="0" indent="-179999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̶"/>
            </a:pPr>
            <a:r>
              <a:rPr lang="cs-CZ" sz="2400">
                <a:latin typeface="Garamond"/>
                <a:ea typeface="Garamond"/>
                <a:cs typeface="Garamond"/>
                <a:sym typeface="Garamond"/>
              </a:rPr>
              <a:t>růst</a:t>
            </a:r>
            <a:endParaRPr/>
          </a:p>
          <a:p>
            <a:pPr marL="720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 i="1">
                <a:latin typeface="Garamond"/>
                <a:ea typeface="Garamond"/>
                <a:cs typeface="Garamond"/>
                <a:sym typeface="Garamond"/>
              </a:rPr>
              <a:t>(Pavlenko, 2005)</a:t>
            </a:r>
            <a:endParaRPr sz="2300"/>
          </a:p>
        </p:txBody>
      </p:sp>
      <p:pic>
        <p:nvPicPr>
          <p:cNvPr id="127" name="Google Shape;127;p2" descr="Fotka uživatele Olga Jurišová Bobrzyková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204861">
            <a:off x="1435833" y="2047765"/>
            <a:ext cx="5698044" cy="33563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33" name="Google Shape;133;p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</a:t>
            </a:fld>
            <a:endParaRPr/>
          </a:p>
        </p:txBody>
      </p:sp>
      <p:sp>
        <p:nvSpPr>
          <p:cNvPr id="134" name="Google Shape;134;p3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Proč být tlumočníkem?                                                               2</a:t>
            </a:r>
            <a:endParaRPr dirty="0"/>
          </a:p>
        </p:txBody>
      </p:sp>
      <p:sp>
        <p:nvSpPr>
          <p:cNvPr id="135" name="Google Shape;135;p3"/>
          <p:cNvSpPr txBox="1">
            <a:spLocks noGrp="1"/>
          </p:cNvSpPr>
          <p:nvPr>
            <p:ph type="body" idx="1"/>
          </p:nvPr>
        </p:nvSpPr>
        <p:spPr>
          <a:xfrm>
            <a:off x="540000" y="1171576"/>
            <a:ext cx="10753200" cy="505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řemeslo je nutné cvičit</a:t>
            </a:r>
            <a:endParaRPr dirty="0"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stačí znalost cizího jazyka?</a:t>
            </a:r>
            <a:endParaRPr dirty="0"/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720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cs-CZ" sz="2000" b="1" dirty="0">
                <a:latin typeface="Garamond"/>
                <a:ea typeface="Garamond"/>
                <a:cs typeface="Garamond"/>
                <a:sym typeface="Garamond"/>
              </a:rPr>
              <a:t>Jaký by měl být překladatel/tlumočník?</a:t>
            </a:r>
            <a:endParaRPr dirty="0"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pevné nervy, pohotová reakce, dobrá paměť, </a:t>
            </a: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znalost zákonů, zkušenosti překladatele, řízení času, </a:t>
            </a: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psychická i fyzická zdatnost, schopnost udržet pozornost na více věcech naráz</a:t>
            </a:r>
            <a:endParaRPr dirty="0"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krátkodobá paměť, schopnost zvládat stres, spolehlivost, rozhled</a:t>
            </a:r>
            <a:endParaRPr dirty="0"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odborná znalost, pečlivost, všeobecný rozhled</a:t>
            </a:r>
            <a:endParaRPr dirty="0"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schopnost vyhledávání informací a orientace v nich, cit pro jazyk</a:t>
            </a:r>
            <a:endParaRPr dirty="0"/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 </a:t>
            </a:r>
            <a:endParaRPr sz="2000" dirty="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42" name="Google Shape;142;p4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4</a:t>
            </a:fld>
            <a:endParaRPr/>
          </a:p>
        </p:txBody>
      </p:sp>
      <p:sp>
        <p:nvSpPr>
          <p:cNvPr id="143" name="Google Shape;143;p4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Proč být tlumočníkem?                                                               3</a:t>
            </a:r>
            <a:endParaRPr dirty="0"/>
          </a:p>
        </p:txBody>
      </p:sp>
      <p:sp>
        <p:nvSpPr>
          <p:cNvPr id="144" name="Google Shape;144;p4"/>
          <p:cNvSpPr txBox="1">
            <a:spLocks noGrp="1"/>
          </p:cNvSpPr>
          <p:nvPr>
            <p:ph type="body" idx="1"/>
          </p:nvPr>
        </p:nvSpPr>
        <p:spPr>
          <a:xfrm>
            <a:off x="540000" y="1171576"/>
            <a:ext cx="10753200" cy="505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7999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̶"/>
            </a:pPr>
            <a:r>
              <a:rPr lang="cs-CZ" sz="2500" b="1" dirty="0">
                <a:latin typeface="Garamond"/>
                <a:ea typeface="Garamond"/>
                <a:cs typeface="Garamond"/>
                <a:sym typeface="Garamond"/>
              </a:rPr>
              <a:t>kompetence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interpretační kompetence = překládáme význam, ne slova (dekódování </a:t>
            </a:r>
            <a:r>
              <a:rPr lang="cs-CZ" sz="2200" dirty="0" err="1">
                <a:latin typeface="Garamond"/>
                <a:ea typeface="Garamond"/>
                <a:cs typeface="Garamond"/>
                <a:sym typeface="Garamond"/>
              </a:rPr>
              <a:t>vých</a:t>
            </a: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. textu, pochopení za pomocí kontextu) verifikační kompetence (orientace v info zdrojích)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kulturní kompetence (</a:t>
            </a:r>
            <a:r>
              <a:rPr lang="cs-CZ" sz="2200" dirty="0" err="1">
                <a:latin typeface="Garamond"/>
                <a:ea typeface="Garamond"/>
                <a:cs typeface="Garamond"/>
                <a:sym typeface="Garamond"/>
              </a:rPr>
              <a:t>bikulturnost</a:t>
            </a: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), pozor na „mentální vysílení“ (vtipy)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strategická kompetence (plánování a realizace tlum., význam nutno přetlumočit v co nejkratší době)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tržní kompetence (konkurenceschopnost, razítko jako znak kvality)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technická kompetence </a:t>
            </a:r>
            <a:endParaRPr sz="2200" dirty="0"/>
          </a:p>
          <a:p>
            <a:pPr marL="72001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endParaRPr dirty="0"/>
          </a:p>
          <a:p>
            <a:pPr marL="252000" lvl="0" indent="-2124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None/>
            </a:pPr>
            <a:endParaRPr sz="2500" dirty="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51" name="Google Shape;151;p5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5</a:t>
            </a:fld>
            <a:endParaRPr/>
          </a:p>
        </p:txBody>
      </p:sp>
      <p:sp>
        <p:nvSpPr>
          <p:cNvPr id="152" name="Google Shape;152;p5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Proč být tlumočníkem?                                                              4</a:t>
            </a:r>
            <a:endParaRPr sz="3200" dirty="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53" name="Google Shape;153;p5"/>
          <p:cNvSpPr txBox="1">
            <a:spLocks noGrp="1"/>
          </p:cNvSpPr>
          <p:nvPr>
            <p:ph type="body" idx="1"/>
          </p:nvPr>
        </p:nvSpPr>
        <p:spPr>
          <a:xfrm>
            <a:off x="540000" y="1171576"/>
            <a:ext cx="10753200" cy="505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7999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̶"/>
            </a:pPr>
            <a:r>
              <a:rPr lang="cs-CZ" sz="2500">
                <a:latin typeface="Garamond"/>
                <a:ea typeface="Garamond"/>
                <a:cs typeface="Garamond"/>
                <a:sym typeface="Garamond"/>
              </a:rPr>
              <a:t>úřední oficiální jednání v ČR česky / 90 % překladů (od stát. orgánů) ČJ → cizího j.</a:t>
            </a:r>
            <a:endParaRPr/>
          </a:p>
          <a:p>
            <a:pPr marL="252000" lvl="0" indent="-17999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̶"/>
            </a:pPr>
            <a:r>
              <a:rPr lang="cs-CZ" sz="2500">
                <a:latin typeface="Garamond"/>
                <a:ea typeface="Garamond"/>
                <a:cs typeface="Garamond"/>
                <a:sym typeface="Garamond"/>
              </a:rPr>
              <a:t>psycholog + komediant, empatický + má ale i odstup</a:t>
            </a:r>
            <a:endParaRPr/>
          </a:p>
          <a:p>
            <a:pPr marL="252000" lvl="0" indent="-17999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̶"/>
            </a:pPr>
            <a:r>
              <a:rPr lang="cs-CZ" sz="2500" b="1">
                <a:latin typeface="Garamond"/>
                <a:ea typeface="Garamond"/>
                <a:cs typeface="Garamond"/>
                <a:sym typeface="Garamond"/>
              </a:rPr>
              <a:t>plusy a mínusy: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společenská prestiž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digitalizace (překlad z dokumentů, zkonvertovaných do el. podoby)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24/7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proplácení – termíny, výše odměny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osobní předání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marL="3240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</a:pPr>
            <a:endParaRPr sz="25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59" name="Google Shape;159;p6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6</a:t>
            </a:fld>
            <a:endParaRPr/>
          </a:p>
        </p:txBody>
      </p:sp>
      <p:sp>
        <p:nvSpPr>
          <p:cNvPr id="160" name="Google Shape;160;p6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Jak být tlumočníkem?                                                                  1</a:t>
            </a:r>
            <a:endParaRPr dirty="0"/>
          </a:p>
        </p:txBody>
      </p:sp>
      <p:sp>
        <p:nvSpPr>
          <p:cNvPr id="161" name="Google Shape;161;p6"/>
          <p:cNvSpPr txBox="1">
            <a:spLocks noGrp="1"/>
          </p:cNvSpPr>
          <p:nvPr>
            <p:ph type="body" idx="1"/>
          </p:nvPr>
        </p:nvSpPr>
        <p:spPr>
          <a:xfrm>
            <a:off x="540000" y="1171576"/>
            <a:ext cx="10753200" cy="4966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b="1">
                <a:latin typeface="Garamond"/>
                <a:ea typeface="Garamond"/>
                <a:cs typeface="Garamond"/>
                <a:sym typeface="Garamond"/>
              </a:rPr>
              <a:t>kdo: </a:t>
            </a:r>
            <a:r>
              <a:rPr lang="cs-CZ" sz="2000">
                <a:latin typeface="Garamond"/>
                <a:ea typeface="Garamond"/>
                <a:cs typeface="Garamond"/>
                <a:sym typeface="Garamond"/>
              </a:rPr>
              <a:t>odborně způsobilá osoba 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VŠ vzdělání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5 let praxe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doplňkové studium („právní minimum“)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kurz/jaz. Seminář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dva semestry výuky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vstupní zkouška</a:t>
            </a:r>
            <a:endParaRPr sz="1800" b="1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b="1">
                <a:latin typeface="Garamond"/>
                <a:ea typeface="Garamond"/>
                <a:cs typeface="Garamond"/>
                <a:sym typeface="Garamond"/>
              </a:rPr>
              <a:t>jak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podání žádosti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vstupní zkouška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slib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zápis do seznamu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průkaz a pečeť</a:t>
            </a:r>
            <a:endParaRPr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>
                <a:latin typeface="Garamond"/>
                <a:ea typeface="Garamond"/>
                <a:cs typeface="Garamond"/>
                <a:sym typeface="Garamond"/>
              </a:rPr>
              <a:t>nárokovost</a:t>
            </a:r>
            <a:endParaRPr sz="200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>
                <a:latin typeface="Garamond"/>
                <a:ea typeface="Garamond"/>
                <a:cs typeface="Garamond"/>
                <a:sym typeface="Garamond"/>
              </a:rPr>
              <a:t>mentor</a:t>
            </a:r>
            <a:endParaRPr/>
          </a:p>
          <a:p>
            <a:pPr marL="504000" lvl="1" indent="-72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endParaRPr sz="170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2124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None/>
            </a:pPr>
            <a:endParaRPr sz="2500" b="1">
              <a:latin typeface="Garamond"/>
              <a:ea typeface="Garamond"/>
              <a:cs typeface="Garamond"/>
              <a:sym typeface="Garamond"/>
            </a:endParaRPr>
          </a:p>
          <a:p>
            <a:pPr marL="914400" lvl="2" indent="0" algn="l" rtl="0">
              <a:lnSpc>
                <a:spcPct val="72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sz="25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7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68" name="Google Shape;168;p7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7</a:t>
            </a:fld>
            <a:endParaRPr/>
          </a:p>
        </p:txBody>
      </p:sp>
      <p:sp>
        <p:nvSpPr>
          <p:cNvPr id="169" name="Google Shape;169;p7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Jak být tlumočníkem?                                                                 2</a:t>
            </a:r>
            <a:endParaRPr dirty="0"/>
          </a:p>
        </p:txBody>
      </p:sp>
      <p:sp>
        <p:nvSpPr>
          <p:cNvPr id="170" name="Google Shape;170;p7"/>
          <p:cNvSpPr txBox="1">
            <a:spLocks noGrp="1"/>
          </p:cNvSpPr>
          <p:nvPr>
            <p:ph type="body" idx="1"/>
          </p:nvPr>
        </p:nvSpPr>
        <p:spPr>
          <a:xfrm>
            <a:off x="540000" y="1171576"/>
            <a:ext cx="10753200" cy="4966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https://www.kstcr.cz/cz/jak-se-stat-soudnim-tlumocnikem?fbclid=IwAR2No-om_gSITOxzpFwgkxcXAN31a1_si6LkSx44xS-j9uvHWHRXJKH14UM</a:t>
            </a: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    </a:t>
            </a:r>
            <a:endParaRPr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tlumocnici.justice.cz/vzdělávací-videa/ </a:t>
            </a:r>
            <a:endParaRPr sz="180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4"/>
              </a:rPr>
              <a:t>https://tlumocnici.justice.cz/wp-content/uploads/2021/05/Material-k-priprave-na-vstupni-zkousku-tlumocnika.pdf</a:t>
            </a: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 </a:t>
            </a:r>
            <a:endParaRPr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 od 1. 1. 2021 – zákon č. 354/2019 Sb., o soudních tlumočnících a soudních překladatelích </a:t>
            </a:r>
            <a:endParaRPr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5"/>
              </a:rPr>
              <a:t>https://www.kstcr.cz/cz/legislativa-zakony-platna-legislativa-1</a:t>
            </a: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 </a:t>
            </a:r>
            <a:endParaRPr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podrobnější úprava v prováděcí vyhlášce č. 506/2020 Sb</a:t>
            </a:r>
            <a:endParaRPr sz="180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tl. a překl. agendu už nespravují krajské soudy, ale výhradně MS ČR přes tlumočnický portál</a:t>
            </a:r>
            <a:endParaRPr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zřízení datové schránky</a:t>
            </a:r>
            <a:endParaRPr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 u="sng">
                <a:solidFill>
                  <a:srgbClr val="0563C1"/>
                </a:solidFill>
                <a:latin typeface="Garamond"/>
                <a:ea typeface="Garamond"/>
                <a:cs typeface="Garamond"/>
                <a:sym typeface="Garamond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https://www.kstcr.cz/cz/novinky/datove-schranky-od-1.-5.-2021-pro-soudni-tlumocniky-a-prekladatele-zrizovane-ze-zakona</a:t>
            </a: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 </a:t>
            </a:r>
            <a:endParaRPr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 u="sng">
                <a:solidFill>
                  <a:srgbClr val="0563C1"/>
                </a:solidFill>
                <a:latin typeface="Garamond"/>
                <a:ea typeface="Garamond"/>
                <a:cs typeface="Garamond"/>
                <a:sym typeface="Garamond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https://www.datoveschranky.info/podnikajici-fyzicka-osoba-soudni-tlumocnici-a-soudni-prekladatele</a:t>
            </a: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 </a:t>
            </a:r>
            <a:endParaRPr/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>
              <a:latin typeface="Garamond"/>
              <a:ea typeface="Garamond"/>
              <a:cs typeface="Garamond"/>
              <a:sym typeface="Garamond"/>
            </a:endParaRPr>
          </a:p>
          <a:p>
            <a:pPr marL="504000" lvl="1" indent="-72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endParaRPr sz="170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2124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None/>
            </a:pPr>
            <a:endParaRPr sz="2500" b="1">
              <a:latin typeface="Garamond"/>
              <a:ea typeface="Garamond"/>
              <a:cs typeface="Garamond"/>
              <a:sym typeface="Garamond"/>
            </a:endParaRPr>
          </a:p>
          <a:p>
            <a:pPr marL="914400" lvl="2" indent="0" algn="l" rtl="0">
              <a:lnSpc>
                <a:spcPct val="72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sz="25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8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76" name="Google Shape;176;p8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8</a:t>
            </a:fld>
            <a:endParaRPr/>
          </a:p>
        </p:txBody>
      </p:sp>
      <p:sp>
        <p:nvSpPr>
          <p:cNvPr id="177" name="Google Shape;177;p8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Jak být tlumočníkem?                                                                 3</a:t>
            </a:r>
            <a:endParaRPr dirty="0"/>
          </a:p>
        </p:txBody>
      </p:sp>
      <p:sp>
        <p:nvSpPr>
          <p:cNvPr id="178" name="Google Shape;178;p8"/>
          <p:cNvSpPr txBox="1">
            <a:spLocks noGrp="1"/>
          </p:cNvSpPr>
          <p:nvPr>
            <p:ph type="body" idx="1"/>
          </p:nvPr>
        </p:nvSpPr>
        <p:spPr>
          <a:xfrm>
            <a:off x="540000" y="1171576"/>
            <a:ext cx="10753200" cy="505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7999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̶"/>
            </a:pPr>
            <a:r>
              <a:rPr lang="cs-CZ" sz="2500" b="1">
                <a:latin typeface="Garamond"/>
                <a:ea typeface="Garamond"/>
                <a:cs typeface="Garamond"/>
                <a:sym typeface="Garamond"/>
              </a:rPr>
              <a:t>povinnosti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pouze v daném jazyce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odborně, nezávisle, osobně /nově: konzultant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mlčenlivost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náhrada újmy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evidence úkonů /nově: datum nar.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neodmítnutí pro st. orgány</a:t>
            </a:r>
            <a:endParaRPr/>
          </a:p>
          <a:p>
            <a:pPr marL="252000" lvl="0" indent="-17999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̶"/>
            </a:pPr>
            <a:r>
              <a:rPr lang="cs-CZ" sz="2500" b="1">
                <a:latin typeface="Garamond"/>
                <a:ea typeface="Garamond"/>
                <a:cs typeface="Garamond"/>
                <a:sym typeface="Garamond"/>
              </a:rPr>
              <a:t>jak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podání žádosti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vstupní zkouška (stávající do 1. 1. 2026) ze znalosti zákona o překl. a tlum. a příslušných vyhlášek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slib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zápis do seznamu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průkaz a pečeť</a:t>
            </a:r>
            <a:endParaRPr sz="2500" b="1">
              <a:latin typeface="Garamond"/>
              <a:ea typeface="Garamond"/>
              <a:cs typeface="Garamond"/>
              <a:sym typeface="Garamond"/>
            </a:endParaRPr>
          </a:p>
          <a:p>
            <a:pPr marL="914400" lvl="2" indent="0" algn="l" rtl="0">
              <a:lnSpc>
                <a:spcPct val="72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sz="25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1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02" name="Google Shape;202;p1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9</a:t>
            </a:fld>
            <a:endParaRPr/>
          </a:p>
        </p:txBody>
      </p:sp>
      <p:sp>
        <p:nvSpPr>
          <p:cNvPr id="203" name="Google Shape;203;p11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Jakým být tlumočníkem?                                                            1                               </a:t>
            </a:r>
            <a:endParaRPr dirty="0"/>
          </a:p>
        </p:txBody>
      </p:sp>
      <p:sp>
        <p:nvSpPr>
          <p:cNvPr id="204" name="Google Shape;204;p11"/>
          <p:cNvSpPr txBox="1">
            <a:spLocks noGrp="1"/>
          </p:cNvSpPr>
          <p:nvPr>
            <p:ph type="body" idx="1"/>
          </p:nvPr>
        </p:nvSpPr>
        <p:spPr>
          <a:xfrm>
            <a:off x="540000" y="1171576"/>
            <a:ext cx="10753200" cy="505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500" dirty="0">
                <a:latin typeface="Garamond"/>
                <a:ea typeface="Garamond"/>
                <a:cs typeface="Garamond"/>
                <a:sym typeface="Garamond"/>
              </a:rPr>
              <a:t>doslovnost/adekvátnost/změny/doplnění/vynechávky/vlastní dovysvětlení/komentáře/1.os.</a:t>
            </a:r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zájmy klienta/přesnost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dlouhé věty s paragrafy formalizovaných vět / lidské osudy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klíčová info: „vyhošťují vás, do 24 h musíte opustit ČR“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nelze navalit na člověka terminologii, citlivě, nezkreslit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policie – poučení (mít s sebou už přeložené)</a:t>
            </a:r>
            <a:endParaRPr sz="2200" dirty="0"/>
          </a:p>
          <a:p>
            <a:pPr marL="7200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2124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None/>
            </a:pPr>
            <a:endParaRPr sz="2500" b="1" dirty="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2124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None/>
            </a:pPr>
            <a:endParaRPr sz="2500" b="1" dirty="0">
              <a:latin typeface="Garamond"/>
              <a:ea typeface="Garamond"/>
              <a:cs typeface="Garamond"/>
              <a:sym typeface="Garamond"/>
            </a:endParaRPr>
          </a:p>
          <a:p>
            <a:pPr marL="914400" lvl="2" indent="0" algn="l" rtl="0">
              <a:lnSpc>
                <a:spcPct val="72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sz="2500" dirty="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681</Words>
  <Application>Microsoft Office PowerPoint</Application>
  <PresentationFormat>Širokoúhlá obrazovka</PresentationFormat>
  <Paragraphs>134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Garamond</vt:lpstr>
      <vt:lpstr>Arial</vt:lpstr>
      <vt:lpstr>Tahoma</vt:lpstr>
      <vt:lpstr>Noto Sans Symbols</vt:lpstr>
      <vt:lpstr>Presentation_MU_EN</vt:lpstr>
      <vt:lpstr>Prezentace aplikace PowerPoint</vt:lpstr>
      <vt:lpstr>Proč být tlumočníkem?                                                                1</vt:lpstr>
      <vt:lpstr>Proč být tlumočníkem?                                                               2</vt:lpstr>
      <vt:lpstr>Proč být tlumočníkem?                                                               3</vt:lpstr>
      <vt:lpstr>Proč být tlumočníkem?                                                              4</vt:lpstr>
      <vt:lpstr>Jak být tlumočníkem?                                                                  1</vt:lpstr>
      <vt:lpstr>Jak být tlumočníkem?                                                                 2</vt:lpstr>
      <vt:lpstr>Jak být tlumočníkem?                                                                 3</vt:lpstr>
      <vt:lpstr>Jakým být tlumočníkem?                                                            1                               </vt:lpstr>
      <vt:lpstr>Jakým být tlumočníkem?                                                             2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Ševečková</dc:creator>
  <cp:lastModifiedBy>Monika Ševečková</cp:lastModifiedBy>
  <cp:revision>3</cp:revision>
  <dcterms:created xsi:type="dcterms:W3CDTF">2019-02-21T08:50:55Z</dcterms:created>
  <dcterms:modified xsi:type="dcterms:W3CDTF">2021-09-30T11:11:54Z</dcterms:modified>
</cp:coreProperties>
</file>