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E0F95343-7C3C-4FBB-9D28-D27B3B50F282}" type="datetimeFigureOut">
              <a:rPr lang="cs-CZ" smtClean="0"/>
              <a:t>16.09.2022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55527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0F95343-7C3C-4FBB-9D28-D27B3B50F282}" type="datetimeFigureOut">
              <a:rPr lang="cs-CZ" smtClean="0"/>
              <a:t>16.09.2022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41480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0F95343-7C3C-4FBB-9D28-D27B3B50F282}" type="datetimeFigureOut">
              <a:rPr lang="cs-CZ" smtClean="0"/>
              <a:t>16.09.2022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193929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0F95343-7C3C-4FBB-9D28-D27B3B50F282}" type="datetimeFigureOut">
              <a:rPr lang="cs-CZ" smtClean="0"/>
              <a:t>16.09.2022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34573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E0F95343-7C3C-4FBB-9D28-D27B3B50F282}" type="datetimeFigureOut">
              <a:rPr lang="cs-CZ" smtClean="0"/>
              <a:t>16.09.2022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331214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0F95343-7C3C-4FBB-9D28-D27B3B50F282}" type="datetimeFigureOut">
              <a:rPr lang="cs-CZ" smtClean="0"/>
              <a:t>16.09.2022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47282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0F95343-7C3C-4FBB-9D28-D27B3B50F282}" type="datetimeFigureOut">
              <a:rPr lang="cs-CZ" smtClean="0"/>
              <a:t>16.09.2022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13715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0F95343-7C3C-4FBB-9D28-D27B3B50F282}" type="datetimeFigureOut">
              <a:rPr lang="cs-CZ" smtClean="0"/>
              <a:t>16.09.2022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244200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0F95343-7C3C-4FBB-9D28-D27B3B50F282}" type="datetimeFigureOut">
              <a:rPr lang="cs-CZ" smtClean="0"/>
              <a:t>16.09.2022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93410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E0F95343-7C3C-4FBB-9D28-D27B3B50F282}" type="datetimeFigureOut">
              <a:rPr lang="cs-CZ" smtClean="0"/>
              <a:t>16.09.2022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376162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E0F95343-7C3C-4FBB-9D28-D27B3B50F282}" type="datetimeFigureOut">
              <a:rPr lang="cs-CZ" smtClean="0"/>
              <a:t>16.09.2022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6AF2095-3E47-4D2E-837A-873E01AB188C}" type="slidenum">
              <a:rPr lang="cs-CZ" smtClean="0"/>
              <a:t>‹#›</a:t>
            </a:fld>
            <a:endParaRPr lang="cs-CZ"/>
          </a:p>
        </p:txBody>
      </p:sp>
    </p:spTree>
    <p:extLst>
      <p:ext uri="{BB962C8B-B14F-4D97-AF65-F5344CB8AC3E}">
        <p14:creationId xmlns:p14="http://schemas.microsoft.com/office/powerpoint/2010/main" val="422734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95343-7C3C-4FBB-9D28-D27B3B50F282}" type="datetimeFigureOut">
              <a:rPr lang="cs-CZ" smtClean="0"/>
              <a:t>16.09.2022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F2095-3E47-4D2E-837A-873E01AB188C}" type="slidenum">
              <a:rPr lang="cs-CZ" smtClean="0"/>
              <a:t>‹#›</a:t>
            </a:fld>
            <a:endParaRPr lang="cs-CZ"/>
          </a:p>
        </p:txBody>
      </p:sp>
    </p:spTree>
    <p:extLst>
      <p:ext uri="{BB962C8B-B14F-4D97-AF65-F5344CB8AC3E}">
        <p14:creationId xmlns:p14="http://schemas.microsoft.com/office/powerpoint/2010/main" val="269526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review.soc.cas.cz/artkey/csr-201802-0001_an-intersectional-approach-to-research-on-unemployment.php?l=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mkos.cz/cs/obsah/273/pridejte-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Industrializace a sociální otázka v 19. století</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Cíle výuky a motivace: Vysvětlit problematiku industrializace jako projev závažné hospodářské a společenské změny z pohledu aktérů; postavit studenty před otázky po strategiích, které volí konkrétní člověk tváří v tvář nastávající velké technologické, hospodářské a společenské změně, jakou roli hraje jeho racionální uvažování. Součástí rozvahy je debata o vítězích a poražených procesu industrializace, tzv. sociální otázka. Téma je aktuální v souvislosti s právě probíhajícími změnami profilu české a evropské ekonomiky a s tím souvisejících změn na pracovním trhu. </a:t>
            </a:r>
          </a:p>
          <a:p>
            <a:r>
              <a:rPr lang="cs-CZ" dirty="0" smtClean="0"/>
              <a:t>Metody a formy výuky: </a:t>
            </a:r>
          </a:p>
          <a:p>
            <a:pPr marL="0" indent="0">
              <a:buNone/>
            </a:pPr>
            <a:r>
              <a:rPr lang="cs-CZ" dirty="0" smtClean="0"/>
              <a:t>-	práce ve skupinách</a:t>
            </a:r>
          </a:p>
          <a:p>
            <a:pPr marL="0" indent="0">
              <a:buNone/>
            </a:pPr>
            <a:r>
              <a:rPr lang="cs-CZ" dirty="0" smtClean="0"/>
              <a:t>-	analýza textu</a:t>
            </a:r>
          </a:p>
          <a:p>
            <a:pPr marL="0" indent="0">
              <a:buNone/>
            </a:pPr>
            <a:r>
              <a:rPr lang="cs-CZ" dirty="0" smtClean="0"/>
              <a:t>-	badatelské vyučování</a:t>
            </a:r>
          </a:p>
          <a:p>
            <a:r>
              <a:rPr lang="cs-CZ" dirty="0" smtClean="0"/>
              <a:t>Pomůcky: počítač připojený k internetu (promítnutí evokačního krátkého filmu)</a:t>
            </a:r>
          </a:p>
          <a:p>
            <a:r>
              <a:rPr lang="cs-CZ" dirty="0" smtClean="0"/>
              <a:t>Klíčové pojmy: industrializace, sociální otázka, kapitalismus a jeho regulace, sociální stát</a:t>
            </a:r>
          </a:p>
          <a:p>
            <a:r>
              <a:rPr lang="cs-CZ" dirty="0" err="1" smtClean="0"/>
              <a:t>Předporozumění</a:t>
            </a:r>
            <a:r>
              <a:rPr lang="cs-CZ" dirty="0" smtClean="0"/>
              <a:t>: Studenti pravděpodobně mají základní povědomí o státem garantovaném sociálním systému, někteří z nich mají rámcovou znalost o jednotlivých segmentech sociální podpory, ale pravděpodobně jen zřídka znají detaily podmínek vytvářejících nárok na konkrétní sociální podporu. Není pravděpodobné, že by si uvědomovali dlouhou a složitou genezi systému sociální péče u nás od 80. let 19. století po dnešek, neznají kontexty financování sociálního státu a jejich hodnocení celého systému sociální péče vykazuje znaky jednostrannosti na škále přispěvatel – příjemce.</a:t>
            </a:r>
          </a:p>
          <a:p>
            <a:endParaRPr lang="cs-CZ" dirty="0"/>
          </a:p>
        </p:txBody>
      </p:sp>
    </p:spTree>
    <p:extLst>
      <p:ext uri="{BB962C8B-B14F-4D97-AF65-F5344CB8AC3E}">
        <p14:creationId xmlns:p14="http://schemas.microsoft.com/office/powerpoint/2010/main" val="220996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Morálka jako východisko rozporů kapitalismus?</a:t>
            </a:r>
            <a:endParaRPr lang="cs-CZ" dirty="0"/>
          </a:p>
        </p:txBody>
      </p:sp>
      <p:sp>
        <p:nvSpPr>
          <p:cNvPr id="3" name="Zástupný symbol pro obsah 2"/>
          <p:cNvSpPr>
            <a:spLocks noGrp="1"/>
          </p:cNvSpPr>
          <p:nvPr>
            <p:ph idx="1"/>
          </p:nvPr>
        </p:nvSpPr>
        <p:spPr>
          <a:xfrm>
            <a:off x="838200" y="1825624"/>
            <a:ext cx="9171215" cy="2811689"/>
          </a:xfrm>
        </p:spPr>
        <p:txBody>
          <a:bodyPr>
            <a:normAutofit fontScale="62500" lnSpcReduction="20000"/>
          </a:bodyPr>
          <a:lstStyle/>
          <a:p>
            <a:r>
              <a:rPr lang="cs-CZ" dirty="0" smtClean="0"/>
              <a:t>Český národohospodář Albín </a:t>
            </a:r>
            <a:r>
              <a:rPr lang="cs-CZ" dirty="0" err="1" smtClean="0"/>
              <a:t>Bráf</a:t>
            </a:r>
            <a:r>
              <a:rPr lang="cs-CZ" dirty="0" smtClean="0"/>
              <a:t> se v hesle Dělnická otázka v Ottově slovníku naučném a v dalších svých dílech zamýšlel nad morálním rozměrem sociální otázky v kapitalismu. Podle něj je otázka regulace kapitalismu otázkou sváru mezi individualismem (zdůrazňovaným liberálním táborem) a kolektivismem (zdůrazňovaným táborem socialistickým). Oba tábory „</a:t>
            </a:r>
            <a:r>
              <a:rPr lang="cs-CZ" i="1" dirty="0" smtClean="0"/>
              <a:t>mají společnou chybu, tj. nedostatečné ocenění, nebo spíše optimistické přecenění rozumové moci a morální síly lidské. </a:t>
            </a:r>
            <a:r>
              <a:rPr lang="cs-CZ" i="1" dirty="0" err="1" smtClean="0"/>
              <a:t>Znamenáť</a:t>
            </a:r>
            <a:r>
              <a:rPr lang="cs-CZ" i="1" dirty="0" smtClean="0"/>
              <a:t> to ukládati lidské inteligenci úkol </a:t>
            </a:r>
            <a:r>
              <a:rPr lang="cs-CZ" i="1" dirty="0" err="1" smtClean="0"/>
              <a:t>takměř</a:t>
            </a:r>
            <a:r>
              <a:rPr lang="cs-CZ" i="1" dirty="0" smtClean="0"/>
              <a:t> nedostupný… Byl a jest, …, v tom směru socialismus  stále živým svědomím společnost. Zásluhou socialismu jest, že stoupenci svou – často jednostrannou – kritikou přispěli nejvíce k poznání a posouzení platných řádů a jejich nedostatků, zavdávajíce podnět k opravným snahám. Ale tato zásluha, často přepínám zakalená, nepříznivě vyvážena jest kvalitou prostředků, jimiž socialismus svým heslům klestí dráhu…</a:t>
            </a:r>
            <a:r>
              <a:rPr lang="cs-CZ" dirty="0" smtClean="0"/>
              <a:t>“  (kráceno a redakčně upraveno)</a:t>
            </a:r>
            <a:endParaRPr lang="cs-CZ" dirty="0"/>
          </a:p>
        </p:txBody>
      </p:sp>
      <p:sp>
        <p:nvSpPr>
          <p:cNvPr id="4" name="Obdélník 3"/>
          <p:cNvSpPr/>
          <p:nvPr/>
        </p:nvSpPr>
        <p:spPr>
          <a:xfrm>
            <a:off x="1175657" y="1859340"/>
            <a:ext cx="10882993" cy="4247317"/>
          </a:xfrm>
          <a:prstGeom prst="rect">
            <a:avLst/>
          </a:prstGeom>
        </p:spPr>
        <p:txBody>
          <a:bodyPr wrap="square">
            <a:spAutoFit/>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Úkol</a:t>
            </a:r>
            <a:r>
              <a:rPr lang="cs-CZ" dirty="0" smtClean="0"/>
              <a:t>: </a:t>
            </a:r>
            <a:r>
              <a:rPr lang="cs-CZ" dirty="0" err="1" smtClean="0"/>
              <a:t>Bráf</a:t>
            </a:r>
            <a:r>
              <a:rPr lang="cs-CZ" dirty="0" smtClean="0"/>
              <a:t> se snaží (snad poněkud složitým a akademickým jazykem) poukázat na skutečnost, že souboj „kdo s koho“ mezi socialismem a liberalismem není přínosný pro celou společnost a také pro hospodářství. Zajímavá je myšlenka morálního povznesení liberálně orientovaného podnikatele a také socialisticky orientovaného dělníka. Jde o motiv objevující se v evokačním filmu v podobě </a:t>
            </a:r>
            <a:r>
              <a:rPr lang="cs-CZ" i="1" dirty="0" smtClean="0"/>
              <a:t>vlčího máku jako symbolu sdílení společných hodnot </a:t>
            </a:r>
            <a:r>
              <a:rPr lang="cs-CZ" dirty="0" smtClean="0"/>
              <a:t>podnikateli i zaměstnanci (dělníky). Je morální seberegulace u podnikatele, resp. dělníka vůbec možná? Nejde o utopii? Jak by asi měla konkrétně v podmínkách běžné firmy vypadat? </a:t>
            </a:r>
            <a:endParaRPr lang="cs-CZ" dirty="0"/>
          </a:p>
        </p:txBody>
      </p:sp>
      <p:pic>
        <p:nvPicPr>
          <p:cNvPr id="5" name="Obrázek 4"/>
          <p:cNvPicPr>
            <a:picLocks noChangeAspect="1"/>
          </p:cNvPicPr>
          <p:nvPr/>
        </p:nvPicPr>
        <p:blipFill>
          <a:blip r:embed="rId2"/>
          <a:stretch>
            <a:fillRect/>
          </a:stretch>
        </p:blipFill>
        <p:spPr>
          <a:xfrm>
            <a:off x="10009415" y="0"/>
            <a:ext cx="1790700" cy="2552700"/>
          </a:xfrm>
          <a:prstGeom prst="rect">
            <a:avLst/>
          </a:prstGeom>
        </p:spPr>
      </p:pic>
    </p:spTree>
    <p:extLst>
      <p:ext uri="{BB962C8B-B14F-4D97-AF65-F5344CB8AC3E}">
        <p14:creationId xmlns:p14="http://schemas.microsoft.com/office/powerpoint/2010/main" val="88862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Expanze sociálního státu</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Ještě v roce 1921, tedy v době, kdy Československo neslo velkou tíži sociálních následků světové války, bylo z veřejných zdrojů podporováno přibližně 1% obyvatel. V roce 2012 šlo o asi 15% obyvatel, přitom společnost nezchudla – systém se tedy v čase stal postupně mnohem štědřejší a benevolentnější vůči příjemcům dávek. Velká změna v oblasti podpor je spojována s reakcí na zážitek Velké hospodářské krize z přelomu 20. a 30. let 20. století, který otřásl u 1-2 generací zásadní důvěrou k kapitalismus jako životaschopný hospodářský a společenský systém. </a:t>
            </a:r>
          </a:p>
          <a:p>
            <a:r>
              <a:rPr lang="cs-CZ" dirty="0" smtClean="0"/>
              <a:t>Diskutujte: Žijeme dnes v tržním kapitalismu? Nepřerostly v ČR a EU regulace a sociální jistoty únosnou mez a nezatěžují příliš ekonomiku, nesvazují ruce podnikatelů v jejich snahách o inovace, zvýšení produktivity a ziskovosti, motivují sociální jistoty lidi k práci?</a:t>
            </a:r>
            <a:endParaRPr lang="cs-CZ" dirty="0"/>
          </a:p>
        </p:txBody>
      </p:sp>
    </p:spTree>
    <p:extLst>
      <p:ext uri="{BB962C8B-B14F-4D97-AF65-F5344CB8AC3E}">
        <p14:creationId xmlns:p14="http://schemas.microsoft.com/office/powerpoint/2010/main" val="128109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Evokace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Promítněte studentům (optimálně na velkou obrazovku) část zahajovacího ceremoniálu OH v Londýně 2012 https://www.youtube.com/watch?v=4As0e4de-rI (</a:t>
            </a:r>
            <a:r>
              <a:rPr lang="cs-CZ" dirty="0" err="1" smtClean="0"/>
              <a:t>The</a:t>
            </a:r>
            <a:r>
              <a:rPr lang="cs-CZ" dirty="0" smtClean="0"/>
              <a:t> </a:t>
            </a:r>
            <a:r>
              <a:rPr lang="cs-CZ" dirty="0" err="1" smtClean="0"/>
              <a:t>Complete</a:t>
            </a:r>
            <a:r>
              <a:rPr lang="cs-CZ" dirty="0" smtClean="0"/>
              <a:t> London 2012 </a:t>
            </a:r>
            <a:r>
              <a:rPr lang="cs-CZ" dirty="0" err="1" smtClean="0"/>
              <a:t>Opening</a:t>
            </a:r>
            <a:r>
              <a:rPr lang="cs-CZ" dirty="0" smtClean="0"/>
              <a:t> </a:t>
            </a:r>
            <a:r>
              <a:rPr lang="cs-CZ" dirty="0" err="1" smtClean="0"/>
              <a:t>Ceremony</a:t>
            </a:r>
            <a:r>
              <a:rPr lang="cs-CZ" dirty="0" smtClean="0"/>
              <a:t> | London 2012 </a:t>
            </a:r>
            <a:r>
              <a:rPr lang="cs-CZ" dirty="0" err="1" smtClean="0"/>
              <a:t>Olympic</a:t>
            </a:r>
            <a:r>
              <a:rPr lang="cs-CZ" dirty="0" smtClean="0"/>
              <a:t> </a:t>
            </a:r>
            <a:r>
              <a:rPr lang="cs-CZ" dirty="0" err="1" smtClean="0"/>
              <a:t>Games</a:t>
            </a:r>
            <a:r>
              <a:rPr lang="cs-CZ" dirty="0" smtClean="0"/>
              <a:t>, 17:00–29:00, čas lze i zkrátit)</a:t>
            </a:r>
          </a:p>
          <a:p>
            <a:r>
              <a:rPr lang="cs-CZ" b="1" dirty="0" smtClean="0"/>
              <a:t>Co sledovat: </a:t>
            </a:r>
          </a:p>
          <a:p>
            <a:r>
              <a:rPr lang="cs-CZ" dirty="0" smtClean="0"/>
              <a:t>Jak na diváka působí umělecké ztvárnění počátku průmyslové revoluce, vyvolává spíše pozitivní nebo spíše negativní emoce? </a:t>
            </a:r>
          </a:p>
          <a:p>
            <a:r>
              <a:rPr lang="cs-CZ" dirty="0" smtClean="0"/>
              <a:t>Industrializace je v dramaturgii ceremoniálu chápána jako zásadní historický předěl, které umělecké prvky tuto skutečnost vyvolávají, posilují?</a:t>
            </a:r>
          </a:p>
          <a:p>
            <a:r>
              <a:rPr lang="cs-CZ" dirty="0" smtClean="0"/>
              <a:t>Jak jsou v dramaturgii zachyceny sociální rozdíly industriální éry: jak je zobrazen byznysmen (člověk z City) a jak dělník?</a:t>
            </a:r>
          </a:p>
          <a:p>
            <a:r>
              <a:rPr lang="cs-CZ" dirty="0" smtClean="0"/>
              <a:t>Co symbolizuje „balení“ balíků trávy?</a:t>
            </a:r>
          </a:p>
          <a:p>
            <a:r>
              <a:rPr lang="cs-CZ" dirty="0" smtClean="0"/>
              <a:t>Proč je jako jeden z prvních důsledků industrializace znázorněn pochod za ženská práva?</a:t>
            </a:r>
          </a:p>
          <a:p>
            <a:r>
              <a:rPr lang="cs-CZ" dirty="0" smtClean="0"/>
              <a:t>Všimněte se symbolu vlčího máku, co znamená? </a:t>
            </a:r>
          </a:p>
          <a:p>
            <a:endParaRPr lang="cs-CZ" dirty="0" smtClean="0"/>
          </a:p>
          <a:p>
            <a:endParaRPr lang="cs-CZ" dirty="0"/>
          </a:p>
        </p:txBody>
      </p:sp>
    </p:spTree>
    <p:extLst>
      <p:ext uri="{BB962C8B-B14F-4D97-AF65-F5344CB8AC3E}">
        <p14:creationId xmlns:p14="http://schemas.microsoft.com/office/powerpoint/2010/main" val="153481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Diskuse: Jak byste ve světle industrializace vysvětlili pojmy bohatství a chudoba? </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3516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Obvyklé definice obou pojmů (často vice versa)</a:t>
            </a:r>
            <a:endParaRPr lang="cs-CZ" dirty="0"/>
          </a:p>
        </p:txBody>
      </p:sp>
      <p:sp>
        <p:nvSpPr>
          <p:cNvPr id="3" name="Zástupný symbol pro obsah 2"/>
          <p:cNvSpPr>
            <a:spLocks noGrp="1"/>
          </p:cNvSpPr>
          <p:nvPr>
            <p:ph idx="1"/>
          </p:nvPr>
        </p:nvSpPr>
        <p:spPr/>
        <p:txBody>
          <a:bodyPr/>
          <a:lstStyle/>
          <a:p>
            <a:r>
              <a:rPr lang="cs-CZ" dirty="0" smtClean="0"/>
              <a:t>„Bohatství je stav, kdy jedinec má tolik hmotných či nehmotných statků, že zažívá pocit nadbytku a blahobytu.“ </a:t>
            </a:r>
          </a:p>
          <a:p>
            <a:r>
              <a:rPr lang="cs-CZ" dirty="0" smtClean="0"/>
              <a:t>„Bohatý je ten, který ví, že má dost.“</a:t>
            </a:r>
          </a:p>
          <a:p>
            <a:r>
              <a:rPr lang="cs-CZ" dirty="0" smtClean="0"/>
              <a:t>„Chudoba je stav, kdy člověk strádá kvůli nezajištění základních materiálních potřeb.“ </a:t>
            </a:r>
          </a:p>
          <a:p>
            <a:r>
              <a:rPr lang="cs-CZ" dirty="0" smtClean="0"/>
              <a:t>„Absence základních podmínek pro důstojný život.“</a:t>
            </a:r>
          </a:p>
          <a:p>
            <a:endParaRPr lang="cs-CZ" dirty="0"/>
          </a:p>
          <a:p>
            <a:r>
              <a:rPr lang="cs-CZ" dirty="0" smtClean="0">
                <a:solidFill>
                  <a:srgbClr val="FF0000"/>
                </a:solidFill>
              </a:rPr>
              <a:t>Kriticky komentujte tyto definice. Která je vám blízká a proč?  </a:t>
            </a:r>
            <a:endParaRPr lang="cs-CZ" dirty="0">
              <a:solidFill>
                <a:srgbClr val="FF0000"/>
              </a:solidFill>
            </a:endParaRPr>
          </a:p>
        </p:txBody>
      </p:sp>
    </p:spTree>
    <p:extLst>
      <p:ext uri="{BB962C8B-B14F-4D97-AF65-F5344CB8AC3E}">
        <p14:creationId xmlns:p14="http://schemas.microsoft.com/office/powerpoint/2010/main" val="185662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9615"/>
            <a:ext cx="10515600" cy="1159328"/>
          </a:xfrm>
        </p:spPr>
        <p:txBody>
          <a:bodyPr>
            <a:normAutofit fontScale="90000"/>
          </a:bodyPr>
          <a:lstStyle/>
          <a:p>
            <a:r>
              <a:rPr lang="cs-CZ" dirty="0" smtClean="0"/>
              <a:t>Petice brněnských řemeslníků zaslaná moravskému místodržiteli (1864)</a:t>
            </a:r>
            <a:endParaRPr lang="cs-CZ" dirty="0"/>
          </a:p>
        </p:txBody>
      </p:sp>
      <p:sp>
        <p:nvSpPr>
          <p:cNvPr id="3" name="Zástupný symbol pro obsah 2"/>
          <p:cNvSpPr>
            <a:spLocks noGrp="1"/>
          </p:cNvSpPr>
          <p:nvPr>
            <p:ph idx="1"/>
          </p:nvPr>
        </p:nvSpPr>
        <p:spPr>
          <a:xfrm>
            <a:off x="838200" y="1825625"/>
            <a:ext cx="10515600" cy="1889125"/>
          </a:xfrm>
        </p:spPr>
        <p:txBody>
          <a:bodyPr>
            <a:normAutofit fontScale="77500" lnSpcReduction="20000"/>
          </a:bodyPr>
          <a:lstStyle/>
          <a:p>
            <a:r>
              <a:rPr lang="cs-CZ" dirty="0" smtClean="0"/>
              <a:t>„Čím dále tím více zaniká rukou lidskou provozované řemeslo, kteréž druhdy bývalo zlatým dnem, nemohouce v zápase jíti s velkým kapitálem, jenž netoliko průmysl a obchod, ale i všeliké řemeslo si podrobil. Čím dále tím více vzniká s jedné strany bohatství, s druhé zoufanlivá chudoba a nouze, takže jest toho se obávati, že zanedlouho budou v rakouských městech, …, dvé toliko tříd, totiž </a:t>
            </a:r>
            <a:r>
              <a:rPr lang="cs-CZ" dirty="0" err="1" smtClean="0"/>
              <a:t>bohatcův</a:t>
            </a:r>
            <a:r>
              <a:rPr lang="cs-CZ" dirty="0" smtClean="0"/>
              <a:t> a nahé hladové chudiny. Převrat takový v společenských poměrech nebyl by zajisté bez strašných </a:t>
            </a:r>
            <a:r>
              <a:rPr lang="cs-CZ" dirty="0" err="1" smtClean="0"/>
              <a:t>následkův</a:t>
            </a:r>
            <a:r>
              <a:rPr lang="cs-CZ" dirty="0" smtClean="0"/>
              <a:t> pro slavnou Říši rakouskou, ba mohl by se jí státi zkázou a záhubou.“</a:t>
            </a:r>
            <a:endParaRPr lang="cs-CZ" dirty="0"/>
          </a:p>
        </p:txBody>
      </p:sp>
      <p:sp>
        <p:nvSpPr>
          <p:cNvPr id="4" name="Obdélník 3"/>
          <p:cNvSpPr/>
          <p:nvPr/>
        </p:nvSpPr>
        <p:spPr>
          <a:xfrm>
            <a:off x="1428750" y="474345"/>
            <a:ext cx="9723664" cy="6093976"/>
          </a:xfrm>
          <a:prstGeom prst="rect">
            <a:avLst/>
          </a:prstGeom>
        </p:spPr>
        <p:txBody>
          <a:bodyPr wrap="square">
            <a:spAutoFit/>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sz="1600" i="1" dirty="0" smtClean="0"/>
              <a:t>Konzervativně-katolicky založení brněnští řemeslníci mimoděk sdíleli přesvědčení např. socialisty Karla Marxe, že kapitalismus není systémem vytvářející bohatství pro celou společnost (</a:t>
            </a:r>
            <a:r>
              <a:rPr lang="cs-CZ" sz="1600" i="1" dirty="0" err="1" smtClean="0"/>
              <a:t>win-win</a:t>
            </a:r>
            <a:r>
              <a:rPr lang="cs-CZ" sz="1600" i="1" dirty="0" smtClean="0"/>
              <a:t> </a:t>
            </a:r>
            <a:r>
              <a:rPr lang="cs-CZ" sz="1600" i="1" dirty="0" err="1" smtClean="0"/>
              <a:t>system</a:t>
            </a:r>
            <a:r>
              <a:rPr lang="cs-CZ" sz="1600" i="1" dirty="0" smtClean="0"/>
              <a:t>), ale viděli jeho výhody pouze pro nepočetnou skupinu velkokapitalistů. Jako narušení křesťansky založené tradice společenské soudržnosti. V 60. letech 19. století lze jejich obavy chápat, stará střední vrstva (tvořená řemeslníky a drobnými obchodníky) skutečně zažívala těžké časy. Později se ale kapitalismus začal měnit a od 90. let 19. století je jasné, že se v rámci kapitalistického systému střední vrstva proměnila, tedy nezanikla, ale transformovala se. Je to tedy vrstva obyvatel, která sice nevlastní větší kapitál, ale přesto z kapitalismu profituje. Zmíněná dekáda je významná z hlediska vývoje kapitalismu u nás – začala jednak fungovat plošná opatření regulující kapitalismus v jeho dopadech na některé části společnosti a na fenomén chudoby, jednak se prosadily významné změny v ekonomice, které si žádaly více kompetencí v oblasti technologií, dovedností, marketingu apod. </a:t>
            </a:r>
            <a:r>
              <a:rPr lang="cs-CZ" sz="1600" i="1" dirty="0" smtClean="0">
                <a:solidFill>
                  <a:srgbClr val="FF0000"/>
                </a:solidFill>
              </a:rPr>
              <a:t>Jak je dnes chápána střední vrstva? Které profese postupně posílily střední vrstvu? Co pojem střední vrstva znamená s ohledem na životní styl a reprezentaci v současné době? Ztratil kapitalismus svůj „vykořisťovatelský“ aspekt?</a:t>
            </a:r>
            <a:endParaRPr lang="cs-CZ" sz="1600" i="1" dirty="0">
              <a:solidFill>
                <a:srgbClr val="FF0000"/>
              </a:solidFill>
            </a:endParaRPr>
          </a:p>
        </p:txBody>
      </p:sp>
    </p:spTree>
    <p:extLst>
      <p:ext uri="{BB962C8B-B14F-4D97-AF65-F5344CB8AC3E}">
        <p14:creationId xmlns:p14="http://schemas.microsoft.com/office/powerpoint/2010/main" val="197426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Kritika kapitalistické industrializace (1911)</a:t>
            </a:r>
            <a:endParaRPr lang="cs-CZ" dirty="0"/>
          </a:p>
        </p:txBody>
      </p:sp>
      <p:sp>
        <p:nvSpPr>
          <p:cNvPr id="3" name="Zástupný symbol pro obrázek 2"/>
          <p:cNvSpPr>
            <a:spLocks noGrp="1"/>
          </p:cNvSpPr>
          <p:nvPr>
            <p:ph type="pic" idx="1"/>
          </p:nvPr>
        </p:nvSpPr>
        <p:spPr/>
      </p:sp>
      <p:sp>
        <p:nvSpPr>
          <p:cNvPr id="4" name="Zástupný symbol pro text 3"/>
          <p:cNvSpPr>
            <a:spLocks noGrp="1"/>
          </p:cNvSpPr>
          <p:nvPr>
            <p:ph type="body" sz="half" idx="2"/>
          </p:nvPr>
        </p:nvSpPr>
        <p:spPr/>
        <p:txBody>
          <a:bodyPr>
            <a:normAutofit lnSpcReduction="10000"/>
          </a:bodyPr>
          <a:lstStyle/>
          <a:p>
            <a:r>
              <a:rPr lang="cs-CZ" dirty="0" smtClean="0"/>
              <a:t>Vysvětlete roli dělnictva v kapitalistické společnosti. Proč je na plakátu zobrazen muž s rudým praporem?</a:t>
            </a:r>
          </a:p>
          <a:p>
            <a:r>
              <a:rPr lang="cs-CZ" dirty="0" smtClean="0"/>
              <a:t>Jaká je role buržoazie/podnikatelů? Obraz je v tomto ohledu mimořádně reduktivní co do společenské role (společenské prospěšnosti) měšťanstva, některé znaky této společenské vrstvy zdůrazňuje, jiné úplně pomíjí. </a:t>
            </a:r>
          </a:p>
          <a:p>
            <a:r>
              <a:rPr lang="cs-CZ" dirty="0" smtClean="0"/>
              <a:t>Neméně reduktivní je zobrazení dvou důležitých společenských institucí, armády a církve. Hlavně slovní komentář k jejich roli je záměrně provokativní a jednostranný, proč? Také zobrazení představitelů státu je provokativní až výsměšné, vlastně není z perspektivy odborářů činěn rozdíl mezi demokratickou republikou a absolutní monarchií, proč? </a:t>
            </a:r>
          </a:p>
          <a:p>
            <a:endParaRPr lang="cs-CZ" dirty="0"/>
          </a:p>
        </p:txBody>
      </p:sp>
      <p:pic>
        <p:nvPicPr>
          <p:cNvPr id="7" name="Obrázek 6"/>
          <p:cNvPicPr>
            <a:picLocks noChangeAspect="1"/>
          </p:cNvPicPr>
          <p:nvPr/>
        </p:nvPicPr>
        <p:blipFill>
          <a:blip r:embed="rId2"/>
          <a:stretch>
            <a:fillRect/>
          </a:stretch>
        </p:blipFill>
        <p:spPr>
          <a:xfrm>
            <a:off x="4772025" y="0"/>
            <a:ext cx="7073673" cy="6931479"/>
          </a:xfrm>
          <a:prstGeom prst="rect">
            <a:avLst/>
          </a:prstGeom>
        </p:spPr>
      </p:pic>
    </p:spTree>
    <p:extLst>
      <p:ext uri="{BB962C8B-B14F-4D97-AF65-F5344CB8AC3E}">
        <p14:creationId xmlns:p14="http://schemas.microsoft.com/office/powerpoint/2010/main" val="38352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Aktualizace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Mezi kritikou kapitalismu z roku 1911 a současnými levicovými útoky na kapitalistický systém jsou shody i rozdíly. </a:t>
            </a:r>
          </a:p>
          <a:p>
            <a:r>
              <a:rPr lang="cs-CZ" dirty="0" smtClean="0"/>
              <a:t>Jak by asi vypadal plakát s podobnou tematikou vydaný dnes? Kdo je v současné české společnosti adeptem pro roli utlačovaného, diskriminovaného nebo vykořisťovaného, kdo je naopak na opačném pólu? </a:t>
            </a:r>
          </a:p>
          <a:p>
            <a:r>
              <a:rPr lang="cs-CZ" dirty="0" smtClean="0"/>
              <a:t>V současnosti je pro kritiku vykořisťování, nerovnosti a diskriminace v sociálních vědách používán pojem </a:t>
            </a:r>
            <a:r>
              <a:rPr lang="cs-CZ" dirty="0" err="1" smtClean="0"/>
              <a:t>intersekcionalita</a:t>
            </a:r>
            <a:r>
              <a:rPr lang="cs-CZ" dirty="0" smtClean="0"/>
              <a:t> (</a:t>
            </a:r>
            <a:r>
              <a:rPr lang="cs-CZ" dirty="0" err="1" smtClean="0"/>
              <a:t>intersekcionální</a:t>
            </a:r>
            <a:r>
              <a:rPr lang="cs-CZ" dirty="0" smtClean="0"/>
              <a:t> teorie), pokud se chcete dozvědět více, zde důležitý odkaz </a:t>
            </a:r>
            <a:r>
              <a:rPr lang="cs-CZ" dirty="0" smtClean="0">
                <a:hlinkClick r:id="rId2"/>
              </a:rPr>
              <a:t>http://sreview.soc.cas.cz/artkey/csr-201802-0001_an-intersectional-approach-to-research-on-unemployment.php?l=EN</a:t>
            </a:r>
            <a:r>
              <a:rPr lang="cs-CZ" dirty="0" smtClean="0"/>
              <a:t>  </a:t>
            </a:r>
            <a:endParaRPr lang="cs-CZ" dirty="0"/>
          </a:p>
        </p:txBody>
      </p:sp>
    </p:spTree>
    <p:extLst>
      <p:ext uri="{BB962C8B-B14F-4D97-AF65-F5344CB8AC3E}">
        <p14:creationId xmlns:p14="http://schemas.microsoft.com/office/powerpoint/2010/main" val="40166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Akademické vize regulace kapitalismu</a:t>
            </a:r>
            <a:endParaRPr lang="cs-CZ" dirty="0"/>
          </a:p>
        </p:txBody>
      </p:sp>
      <p:sp>
        <p:nvSpPr>
          <p:cNvPr id="3" name="Zástupný symbol pro obsah 2"/>
          <p:cNvSpPr>
            <a:spLocks noGrp="1"/>
          </p:cNvSpPr>
          <p:nvPr>
            <p:ph idx="1"/>
          </p:nvPr>
        </p:nvSpPr>
        <p:spPr>
          <a:xfrm>
            <a:off x="838200" y="1825625"/>
            <a:ext cx="8469086" cy="4351338"/>
          </a:xfrm>
        </p:spPr>
        <p:txBody>
          <a:bodyPr>
            <a:normAutofit fontScale="62500" lnSpcReduction="20000"/>
          </a:bodyPr>
          <a:lstStyle/>
          <a:p>
            <a:r>
              <a:rPr lang="cs-CZ" dirty="0" smtClean="0"/>
              <a:t>V roce 1883 formuloval svou představu o řešení sociálního napětí ve společnosti Josef </a:t>
            </a:r>
            <a:r>
              <a:rPr lang="cs-CZ" dirty="0" err="1" smtClean="0"/>
              <a:t>Kaizl</a:t>
            </a:r>
            <a:r>
              <a:rPr lang="cs-CZ" dirty="0" smtClean="0"/>
              <a:t>, profesor pražské univerzity, politický předák mladočechů a později rakouský ministr. Podle něj je třeba vydat předpisy vynucující „</a:t>
            </a:r>
            <a:r>
              <a:rPr lang="cs-CZ" i="1" dirty="0" err="1" smtClean="0"/>
              <a:t>obmezení</a:t>
            </a:r>
            <a:r>
              <a:rPr lang="cs-CZ" i="1" dirty="0" smtClean="0"/>
              <a:t>, respektive zákaz zaměstnávání dítek, nedospělých a žen, předpisy v příčině dílen a procesu výrobního na ochranu zdraví a života dělníkův, zákaz dávati mzdu ve zboží na místo v hotových penězích, …, nezbytným doplňkem právě řečených předpisů na ochranu života a zdraví jest stanovení záruky zaměstnavatelů za úrazy, kterými stiženi jsou dělníci bez vlastní viny při provozování práce. Snad i zákonný předpis nedělení prázdně, kterou náboženství už </a:t>
            </a:r>
            <a:r>
              <a:rPr lang="cs-CZ" i="1" dirty="0" err="1" smtClean="0"/>
              <a:t>nevšude</a:t>
            </a:r>
            <a:r>
              <a:rPr lang="cs-CZ" i="1" dirty="0" smtClean="0"/>
              <a:t> dovede vynutiti, náleží k těmto mravním požadavkům reformy. Aby všechna právě řečená zákonná ustanovení ne pouze na papíru živořila, nýbrž nabyla plného života i závazné platnosti, potřebí jest nestranných veřejných orgánů, které nejpřísnější nad šetřením jejich mají dozor, a to jsou </a:t>
            </a:r>
            <a:r>
              <a:rPr lang="cs-CZ" i="1" dirty="0" err="1" smtClean="0"/>
              <a:t>inspektorové</a:t>
            </a:r>
            <a:r>
              <a:rPr lang="cs-CZ" i="1" dirty="0" smtClean="0"/>
              <a:t> tovární nebo spíše průmysloví.</a:t>
            </a:r>
            <a:r>
              <a:rPr lang="cs-CZ" dirty="0" smtClean="0"/>
              <a:t>“   (</a:t>
            </a:r>
            <a:r>
              <a:rPr lang="cs-CZ" dirty="0" err="1" smtClean="0"/>
              <a:t>Kaizl</a:t>
            </a:r>
            <a:r>
              <a:rPr lang="cs-CZ" dirty="0" smtClean="0"/>
              <a:t>, Národní hospodářství. Praha 1883, s. 346)</a:t>
            </a:r>
          </a:p>
          <a:p>
            <a:r>
              <a:rPr lang="cs-CZ" dirty="0" smtClean="0"/>
              <a:t>Úkol: </a:t>
            </a:r>
            <a:r>
              <a:rPr lang="cs-CZ" dirty="0" err="1" smtClean="0"/>
              <a:t>Kaizl</a:t>
            </a:r>
            <a:r>
              <a:rPr lang="cs-CZ" dirty="0" smtClean="0"/>
              <a:t> stál se svým textem na počátku zákonných regulací kapitalismu, které v Rakousku přišly hlavně v letech 1883–1889 a pokračovaly i dále. V textu nejsou ještě zcela stabilní pojmy, kterými se o něco později a také dnes označují základní pilíře regulace trhu práce a kapitalismu vůbec. Inspirujte se textem. Jsou </a:t>
            </a:r>
            <a:r>
              <a:rPr lang="cs-CZ" dirty="0" err="1" smtClean="0"/>
              <a:t>Kaizlem</a:t>
            </a:r>
            <a:r>
              <a:rPr lang="cs-CZ" dirty="0" smtClean="0"/>
              <a:t> žádané regulace zavedené v současné ČR? Jak tato regulace obvykle vypadá? Většina z nich má své kořeny v poslední třetině 19. století.</a:t>
            </a:r>
            <a:endParaRPr lang="cs-CZ" dirty="0"/>
          </a:p>
        </p:txBody>
      </p:sp>
      <p:pic>
        <p:nvPicPr>
          <p:cNvPr id="4" name="Obrázek 3"/>
          <p:cNvPicPr>
            <a:picLocks noChangeAspect="1"/>
          </p:cNvPicPr>
          <p:nvPr/>
        </p:nvPicPr>
        <p:blipFill>
          <a:blip r:embed="rId2"/>
          <a:stretch>
            <a:fillRect/>
          </a:stretch>
        </p:blipFill>
        <p:spPr>
          <a:xfrm>
            <a:off x="9503229" y="552223"/>
            <a:ext cx="2514600" cy="2893105"/>
          </a:xfrm>
          <a:prstGeom prst="rect">
            <a:avLst/>
          </a:prstGeom>
        </p:spPr>
      </p:pic>
    </p:spTree>
    <p:extLst>
      <p:ext uri="{BB962C8B-B14F-4D97-AF65-F5344CB8AC3E}">
        <p14:creationId xmlns:p14="http://schemas.microsoft.com/office/powerpoint/2010/main" val="779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Vize regulovaného kapitalismu a její odvrácená strana aneb nic se nemá přehánět</a:t>
            </a:r>
            <a:endParaRPr lang="cs-CZ" dirty="0"/>
          </a:p>
        </p:txBody>
      </p:sp>
      <p:sp>
        <p:nvSpPr>
          <p:cNvPr id="3" name="Zástupný symbol pro obsah 2"/>
          <p:cNvSpPr>
            <a:spLocks noGrp="1"/>
          </p:cNvSpPr>
          <p:nvPr>
            <p:ph idx="1"/>
          </p:nvPr>
        </p:nvSpPr>
        <p:spPr>
          <a:xfrm>
            <a:off x="838200" y="1825625"/>
            <a:ext cx="10515600" cy="3007632"/>
          </a:xfrm>
        </p:spPr>
        <p:txBody>
          <a:bodyPr>
            <a:normAutofit fontScale="62500" lnSpcReduction="20000"/>
          </a:bodyPr>
          <a:lstStyle/>
          <a:p>
            <a:r>
              <a:rPr lang="cs-CZ" dirty="0" smtClean="0"/>
              <a:t>Brněnský textilní magnát Gustav Adolf </a:t>
            </a:r>
            <a:r>
              <a:rPr lang="cs-CZ" dirty="0" err="1" smtClean="0"/>
              <a:t>Schoeller</a:t>
            </a:r>
            <a:r>
              <a:rPr lang="cs-CZ" dirty="0" smtClean="0"/>
              <a:t> v roce 1890 konstatoval: „</a:t>
            </a:r>
            <a:r>
              <a:rPr lang="cs-CZ" i="1" dirty="0" smtClean="0"/>
              <a:t>Řídící, kapitál držící síly mají dnes na výběr mezi příští sociální revolucí, která může pohřbíti veškerou naši hospodářskou kulturu, a mezi angažováním spolehlivých dělníků ve formě dělnických výborů. Třetí možnosti není</a:t>
            </a:r>
            <a:r>
              <a:rPr lang="cs-CZ" dirty="0" smtClean="0"/>
              <a:t>.“ Vedení novojičínské kloboučnické továrny J. </a:t>
            </a:r>
            <a:r>
              <a:rPr lang="cs-CZ" dirty="0" err="1" smtClean="0"/>
              <a:t>Hückel´s</a:t>
            </a:r>
            <a:r>
              <a:rPr lang="cs-CZ" dirty="0" smtClean="0"/>
              <a:t> </a:t>
            </a:r>
            <a:r>
              <a:rPr lang="cs-CZ" dirty="0" err="1" smtClean="0"/>
              <a:t>Söhne</a:t>
            </a:r>
            <a:r>
              <a:rPr lang="cs-CZ" dirty="0" smtClean="0"/>
              <a:t> bylo opatrnější: </a:t>
            </a:r>
            <a:r>
              <a:rPr lang="cs-CZ" i="1" dirty="0" smtClean="0"/>
              <a:t>„…se zřízením dělnických výborů přicházejí znovu na pořad dne poměry, které kdysi existovaly ve starých ceších, kde si dělníci nárokovali práva </a:t>
            </a:r>
            <a:r>
              <a:rPr lang="cs-CZ" i="1" dirty="0" err="1" smtClean="0"/>
              <a:t>prácedárce</a:t>
            </a:r>
            <a:r>
              <a:rPr lang="cs-CZ" i="1" dirty="0" smtClean="0"/>
              <a:t>, propouštění, stanovování mezd atd., a kteréžto poměry stály v cestě každému svobodnému rozvoji</a:t>
            </a:r>
            <a:r>
              <a:rPr lang="cs-CZ" dirty="0" smtClean="0"/>
              <a:t>.“ Paul </a:t>
            </a:r>
            <a:r>
              <a:rPr lang="cs-CZ" dirty="0" err="1" smtClean="0"/>
              <a:t>Kupelwieser</a:t>
            </a:r>
            <a:r>
              <a:rPr lang="cs-CZ" dirty="0" smtClean="0"/>
              <a:t>, generální ředitel Vítkovických železáren, vyjadřoval konkrétní obavy o další vývoj svého oboru, opíraje se o zkušenost z pokročilejšího anglického prostředí: „</a:t>
            </a:r>
            <a:r>
              <a:rPr lang="cs-CZ" i="1" dirty="0" smtClean="0"/>
              <a:t>Náskok Anglie je rázem tentam. Zákonodárství je ovlivněné stereotypy a zvyklostmi, které jsou sice pro stát pohodlné, ale omezují svobodu podnikání. Podnikatel si již nemůže pracovníky vybrat sám, nýbrž musí přijmout ty, jež mu nabídnou odbory, špatných pracovníků se následně nemůže zbavit a ty kvalitní zvýhodnit, neboť všichni musí být zaplaceni stejně. Chybí jak motivace ke zvyšování výkonů, tak ke zlepšování systémů řízení. Když jsem byl v Anglii naposledy, bylo to již více než patrné</a:t>
            </a:r>
            <a:r>
              <a:rPr lang="cs-CZ" dirty="0" smtClean="0"/>
              <a:t>.“</a:t>
            </a:r>
            <a:endParaRPr lang="cs-CZ" dirty="0"/>
          </a:p>
        </p:txBody>
      </p:sp>
      <p:sp>
        <p:nvSpPr>
          <p:cNvPr id="4" name="Obdélník 3"/>
          <p:cNvSpPr/>
          <p:nvPr/>
        </p:nvSpPr>
        <p:spPr>
          <a:xfrm>
            <a:off x="3048000" y="2967335"/>
            <a:ext cx="6096000" cy="2308324"/>
          </a:xfrm>
          <a:prstGeom prst="rect">
            <a:avLst/>
          </a:prstGeom>
        </p:spPr>
        <p:txBody>
          <a:bodyPr>
            <a:spAutoFit/>
          </a:bodyPr>
          <a:lstStyle/>
          <a:p>
            <a:endParaRPr lang="cs-CZ" dirty="0" smtClean="0"/>
          </a:p>
          <a:p>
            <a:endParaRPr lang="cs-CZ" dirty="0"/>
          </a:p>
          <a:p>
            <a:endParaRPr lang="cs-CZ" dirty="0" smtClean="0"/>
          </a:p>
          <a:p>
            <a:endParaRPr lang="cs-CZ" dirty="0"/>
          </a:p>
          <a:p>
            <a:endParaRPr lang="cs-CZ" dirty="0" smtClean="0"/>
          </a:p>
          <a:p>
            <a:r>
              <a:rPr lang="cs-CZ" dirty="0" smtClean="0"/>
              <a:t>Úkol: Formulujte stanovisko </a:t>
            </a:r>
            <a:r>
              <a:rPr lang="cs-CZ" b="1" dirty="0" smtClean="0"/>
              <a:t>pro a proti </a:t>
            </a:r>
            <a:r>
              <a:rPr lang="cs-CZ" dirty="0" smtClean="0"/>
              <a:t>založení odborové organizace ve firmě, pokud jste jejím majitelem/ředitelem/zaměstnancem. </a:t>
            </a:r>
            <a:endParaRPr lang="cs-CZ" dirty="0"/>
          </a:p>
        </p:txBody>
      </p:sp>
      <p:sp>
        <p:nvSpPr>
          <p:cNvPr id="5" name="Obdélník 4"/>
          <p:cNvSpPr/>
          <p:nvPr/>
        </p:nvSpPr>
        <p:spPr>
          <a:xfrm>
            <a:off x="838200" y="2690336"/>
            <a:ext cx="10224407" cy="3970318"/>
          </a:xfrm>
          <a:prstGeom prst="rect">
            <a:avLst/>
          </a:prstGeom>
        </p:spPr>
        <p:txBody>
          <a:bodyPr wrap="square">
            <a:spAutoFit/>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dirty="0" smtClean="0"/>
              <a:t>Výzkum z roku 2010: 75% respondentů je přesvědčeno o užitečnosti práce odborových organizací; ve skupině nezaměstnaných a důchodců je o tom přesvědčeno 80% respondentů. S tvrzením souhlasí 57% podnikatelů a živnostníků, ale jen méně než polovina studentů. Viz </a:t>
            </a:r>
            <a:r>
              <a:rPr lang="cs-CZ" dirty="0" smtClean="0">
                <a:hlinkClick r:id="rId2"/>
              </a:rPr>
              <a:t>https://www.cmkos.cz/cs/obsah/273/pridejte-se</a:t>
            </a:r>
            <a:r>
              <a:rPr lang="cs-CZ" dirty="0" smtClean="0"/>
              <a:t> </a:t>
            </a:r>
            <a:endParaRPr lang="cs-CZ" dirty="0"/>
          </a:p>
        </p:txBody>
      </p:sp>
    </p:spTree>
    <p:extLst>
      <p:ext uri="{BB962C8B-B14F-4D97-AF65-F5344CB8AC3E}">
        <p14:creationId xmlns:p14="http://schemas.microsoft.com/office/powerpoint/2010/main" val="91553172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1938</Words>
  <Application>Microsoft Office PowerPoint</Application>
  <PresentationFormat>Širokoúhlá obrazovka</PresentationFormat>
  <Paragraphs>85</Paragraphs>
  <Slides>11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Calibri Light</vt:lpstr>
      <vt:lpstr>Motiv Office</vt:lpstr>
      <vt:lpstr>Industrializace a sociální otázka v 19. století</vt:lpstr>
      <vt:lpstr>Evokace</vt:lpstr>
      <vt:lpstr>Diskuse: Jak byste ve světle industrializace vysvětlili pojmy bohatství a chudoba? </vt:lpstr>
      <vt:lpstr>Obvyklé definice obou pojmů (často vice versa)</vt:lpstr>
      <vt:lpstr>Petice brněnských řemeslníků zaslaná moravskému místodržiteli (1864)</vt:lpstr>
      <vt:lpstr>Kritika kapitalistické industrializace (1911)</vt:lpstr>
      <vt:lpstr>Aktualizace</vt:lpstr>
      <vt:lpstr>Akademické vize regulace kapitalismu</vt:lpstr>
      <vt:lpstr>Vize regulovaného kapitalismu a její odvrácená strana aneb nic se nemá přehánět</vt:lpstr>
      <vt:lpstr>Morálka jako východisko rozporů kapitalismus?</vt:lpstr>
      <vt:lpstr>Expanze sociálního státu</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Industrializace a sociální otázka v 19. století</dc:title>
  <dc:creator>Lukáš Fasora</dc:creator>
  <cp:lastModifiedBy>Lukáš Fasora</cp:lastModifiedBy>
  <cp:revision>8</cp:revision>
  <dcterms:created xsi:type="dcterms:W3CDTF">2022-09-16T04:31:51Z</dcterms:created>
  <dcterms:modified xsi:type="dcterms:W3CDTF">2022-09-16T08:38:29Z</dcterms:modified>
</cp:coreProperties>
</file>