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68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0" d="100"/>
          <a:sy n="100" d="100"/>
        </p:scale>
        <p:origin x="792" y="6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en-US" altLang="ko-KR"/>
              <a:t/>
            </a:r>
            <a:endParaRPr kumimoji="1"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32BF4C0-24CA-5341-A883-C25E9E5487C1}" type="slidenum">
              <a:rPr kumimoji="1" lang="en-US" altLang="en-US"/>
              <a:pPr lvl="0">
                <a:defRPr/>
              </a:pPr>
              <a:t>19</a:t>
            </a:fld>
            <a:endParaRPr kumimoji="1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2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4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5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9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2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4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29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9147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6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0434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C22E-0E3C-C449-A6A2-5A6C848B63E2}" type="datetimeFigureOut">
              <a:rPr kumimoji="1" lang="ko-Kore-CZ" altLang="en-US" smtClean="0"/>
              <a:t>12/08/2020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80E5E7E-7CFA-CE47-A14A-AD397D711CCB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3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anchor="ctr">
            <a:normAutofit/>
          </a:bodyPr>
          <a:lstStyle/>
          <a:p>
            <a:pPr algn="ctr">
              <a:defRPr/>
            </a:pPr>
            <a:r>
              <a:rPr kumimoji="1" lang="en-US" altLang="en-US" sz="7200">
                <a:solidFill>
                  <a:srgbClr val="454545"/>
                </a:solidFill>
              </a:rPr>
              <a:t>Korean class</a:t>
            </a:r>
            <a:endParaRPr kumimoji="1" lang="en-US" altLang="en-US" sz="7200">
              <a:solidFill>
                <a:srgbClr val="454545"/>
              </a:solidFill>
            </a:endParaRPr>
          </a:p>
        </p:txBody>
      </p:sp>
      <p:pic>
        <p:nvPicPr>
          <p:cNvPr id="26" name="Picture 2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04514" y="4286395"/>
            <a:ext cx="2486025" cy="38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2000">
                <a:solidFill>
                  <a:srgbClr val="c00000"/>
                </a:solidFill>
              </a:rPr>
              <a:t>Week 5</a:t>
            </a:r>
            <a:endParaRPr kumimoji="1" lang="ko-Kore-CZ" altLang="en-US" sz="2000">
              <a:solidFill>
                <a:srgbClr val="c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kumimoji="1" lang="en-US" altLang="ko-Kore-CZ"/>
              <a:t>Future expression</a:t>
            </a:r>
            <a:endParaRPr kumimoji="1" lang="ko-Kore-CZ" altLang="en-US"/>
          </a:p>
        </p:txBody>
      </p:sp>
      <p:sp>
        <p:nvSpPr>
          <p:cNvPr id="5" name="타원 4"/>
          <p:cNvSpPr/>
          <p:nvPr/>
        </p:nvSpPr>
        <p:spPr>
          <a:xfrm>
            <a:off x="1451579" y="2965622"/>
            <a:ext cx="2784713" cy="278027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ore-CZ" altLang="en-US"/>
          </a:p>
        </p:txBody>
      </p:sp>
      <p:sp>
        <p:nvSpPr>
          <p:cNvPr id="7" name="타원 6"/>
          <p:cNvSpPr/>
          <p:nvPr/>
        </p:nvSpPr>
        <p:spPr>
          <a:xfrm>
            <a:off x="8488605" y="2965622"/>
            <a:ext cx="2784713" cy="278027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ore-CZ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50881" y="3422822"/>
            <a:ext cx="1470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kumimoji="1" lang="en-US" altLang="ko-Kore-CZ" sz="1600" b="1">
                <a:solidFill>
                  <a:srgbClr val="ff0000"/>
                </a:solidFill>
                <a:latin typeface="AppleGothic"/>
                <a:ea typeface="AppleGothic"/>
              </a:rPr>
              <a:t>Verb stem</a:t>
            </a:r>
            <a:endParaRPr kumimoji="1" lang="ko-Kore-CZ" altLang="en-US" sz="1600" b="1">
              <a:solidFill>
                <a:srgbClr val="ff0000"/>
              </a:solidFill>
              <a:latin typeface="AppleGothic"/>
              <a:ea typeface="Apple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9643" y="3474604"/>
            <a:ext cx="815546" cy="130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8000" b="1"/>
              <a:t>+</a:t>
            </a:r>
            <a:endParaRPr kumimoji="1" lang="ko-Kore-CZ" altLang="en-US" sz="8000" b="1"/>
          </a:p>
        </p:txBody>
      </p:sp>
      <p:sp>
        <p:nvSpPr>
          <p:cNvPr id="11" name="TextBox 10"/>
          <p:cNvSpPr txBox="1"/>
          <p:nvPr/>
        </p:nvSpPr>
        <p:spPr>
          <a:xfrm>
            <a:off x="7551713" y="3440101"/>
            <a:ext cx="469557" cy="130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8000" b="1"/>
              <a:t>=</a:t>
            </a:r>
            <a:endParaRPr kumimoji="1" lang="ko-Kore-CZ" altLang="en-US" sz="8000" b="1"/>
          </a:p>
        </p:txBody>
      </p:sp>
      <p:sp>
        <p:nvSpPr>
          <p:cNvPr id="12" name="TextBox 11"/>
          <p:cNvSpPr txBox="1"/>
          <p:nvPr/>
        </p:nvSpPr>
        <p:spPr>
          <a:xfrm>
            <a:off x="5474043" y="3724814"/>
            <a:ext cx="1978816" cy="1245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4000">
                <a:solidFill>
                  <a:srgbClr val="ff0000"/>
                </a:solidFill>
              </a:rPr>
              <a:t>-</a:t>
            </a:r>
            <a:r>
              <a:rPr kumimoji="1" lang="ko-KR" altLang="en-US" sz="4000">
                <a:solidFill>
                  <a:srgbClr val="ff0000"/>
                </a:solidFill>
              </a:rPr>
              <a:t>ㄹ거다</a:t>
            </a:r>
            <a:endParaRPr kumimoji="1" lang="ko-KR" altLang="en-US" sz="4000">
              <a:solidFill>
                <a:srgbClr val="ff0000"/>
              </a:solidFill>
            </a:endParaRPr>
          </a:p>
          <a:p>
            <a:pPr lvl="0">
              <a:defRPr/>
            </a:pPr>
            <a:r>
              <a:rPr kumimoji="1" lang="ko-KR" altLang="en-US" sz="3600">
                <a:solidFill>
                  <a:srgbClr val="ff0000"/>
                </a:solidFill>
              </a:rPr>
              <a:t>   </a:t>
            </a:r>
            <a:r>
              <a:rPr kumimoji="1" lang="en-US" altLang="ko-KR" sz="2400">
                <a:solidFill>
                  <a:srgbClr val="ff0000"/>
                </a:solidFill>
              </a:rPr>
              <a:t>[geo-da]</a:t>
            </a:r>
            <a:endParaRPr kumimoji="1" lang="ko-Kore-CZ" altLang="en-US" sz="2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6946" y="3401648"/>
            <a:ext cx="1248032" cy="63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kumimoji="1" lang="en-US" altLang="ko-Kore-CZ">
                <a:solidFill>
                  <a:srgbClr val="ff0000"/>
                </a:solidFill>
              </a:rPr>
              <a:t>Future</a:t>
            </a:r>
            <a:endParaRPr kumimoji="1" lang="en-US" altLang="ko-Kore-CZ">
              <a:solidFill>
                <a:srgbClr val="ff0000"/>
              </a:solidFill>
            </a:endParaRPr>
          </a:p>
          <a:p>
            <a:pPr lvl="0">
              <a:defRPr/>
            </a:pPr>
            <a:r>
              <a:rPr kumimoji="1" lang="en-US" altLang="ko-Kore-CZ">
                <a:solidFill>
                  <a:srgbClr val="ff0000"/>
                </a:solidFill>
              </a:rPr>
              <a:t>     tense</a:t>
            </a:r>
            <a:endParaRPr kumimoji="1" lang="ko-Kore-CZ" altLang="en-US">
              <a:solidFill>
                <a:srgbClr val="ff0000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17789" y="2084441"/>
            <a:ext cx="4670854" cy="84026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ko-KR" altLang="en-US" sz="2000" b="1">
                <a:solidFill>
                  <a:schemeClr val="tx1"/>
                </a:solidFill>
                <a:latin typeface="AppleGothic"/>
                <a:ea typeface="AppleGothic"/>
              </a:rPr>
              <a:t>가다</a:t>
            </a:r>
            <a:r>
              <a:rPr kumimoji="1" lang="en-US" altLang="ko-KR" sz="2000" b="1">
                <a:solidFill>
                  <a:schemeClr val="tx1"/>
                </a:solidFill>
                <a:latin typeface="AppleGothic"/>
                <a:ea typeface="AppleGothic"/>
              </a:rPr>
              <a:t>[ga-da]= go</a:t>
            </a:r>
            <a:endParaRPr kumimoji="1" lang="ko-Kore-CZ" altLang="en-US" sz="2000" b="1">
              <a:solidFill>
                <a:schemeClr val="tx1"/>
              </a:solidFill>
              <a:latin typeface="AppleGothic"/>
              <a:ea typeface="Apple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5378" y="4031532"/>
            <a:ext cx="2284265" cy="118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3600" b="1">
                <a:latin typeface="AppleGothic"/>
                <a:ea typeface="AppleGothic"/>
              </a:rPr>
              <a:t>  </a:t>
            </a:r>
            <a:r>
              <a:rPr kumimoji="1" lang="ko-Kore-CZ" altLang="en-US" sz="3600" b="1">
                <a:latin typeface="AppleGothic"/>
                <a:ea typeface="AppleGothic"/>
              </a:rPr>
              <a:t>가</a:t>
            </a:r>
            <a:endParaRPr kumimoji="1" lang="ko-Kore-CZ" altLang="en-US" sz="3600" b="1">
              <a:latin typeface="AppleGothic"/>
              <a:ea typeface="AppleGothic"/>
            </a:endParaRPr>
          </a:p>
          <a:p>
            <a:pPr lvl="0">
              <a:defRPr/>
            </a:pPr>
            <a:r>
              <a:rPr kumimoji="1" lang="en-US" altLang="ko-Kore-CZ" sz="3600" b="1">
                <a:latin typeface="AppleGothic"/>
                <a:ea typeface="AppleGothic"/>
              </a:rPr>
              <a:t>[ga]</a:t>
            </a:r>
            <a:endParaRPr kumimoji="1" lang="ko-Kore-CZ" altLang="en-US" sz="2800" b="1">
              <a:latin typeface="AppleGothic"/>
              <a:ea typeface="Apple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8751" y="4159679"/>
            <a:ext cx="2577940" cy="943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sz="2800" b="1">
                <a:latin typeface="AppleGothic"/>
                <a:ea typeface="AppleGothic"/>
              </a:rPr>
              <a:t>     </a:t>
            </a:r>
            <a:r>
              <a:rPr kumimoji="1" lang="ko-KR" altLang="en-US" sz="2800" b="1">
                <a:latin typeface="AppleGothic"/>
                <a:ea typeface="AppleGothic"/>
              </a:rPr>
              <a:t>갈 거다</a:t>
            </a:r>
            <a:endParaRPr kumimoji="1" lang="ko-KR" altLang="en-US" sz="2800" b="1">
              <a:latin typeface="AppleGothic"/>
              <a:ea typeface="AppleGothic"/>
            </a:endParaRPr>
          </a:p>
          <a:p>
            <a:pPr lvl="0">
              <a:defRPr/>
            </a:pPr>
            <a:r>
              <a:rPr kumimoji="1" lang="en-US" altLang="ko-KR" sz="2800" b="1">
                <a:latin typeface="AppleGothic"/>
                <a:ea typeface="AppleGothic"/>
              </a:rPr>
              <a:t>[gal-geo-da]</a:t>
            </a:r>
            <a:endParaRPr kumimoji="1" lang="ko-Kore-CZ" altLang="en-US" sz="2000" b="1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0288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3467" y="1021754"/>
            <a:ext cx="10905066" cy="4116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7261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3467" y="1062648"/>
            <a:ext cx="10905066" cy="4034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4587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그림 2" descr="텍스트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3467" y="1076278"/>
            <a:ext cx="10905066" cy="4007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5298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3467" y="1076278"/>
            <a:ext cx="10905066" cy="4007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4403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3467" y="967227"/>
            <a:ext cx="10905066" cy="422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6168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3467" y="1049015"/>
            <a:ext cx="10905066" cy="4062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5277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25795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Future expression dialogue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7147" y="2040445"/>
            <a:ext cx="9603275" cy="34506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너 내일 뭐해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</a:t>
            </a:r>
            <a:r>
              <a:rPr kumimoji="1" lang="en-US" altLang="ko-KR">
                <a:latin typeface="AppleGothic"/>
                <a:ea typeface="AppleGothic"/>
              </a:rPr>
              <a:t>[neo-nae-il mwo-hae?]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=What will you do tomorrow?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나 내일 프라하 갈 거야</a:t>
            </a:r>
            <a:r>
              <a:rPr kumimoji="1" lang="en-US" altLang="ko-KR">
                <a:latin typeface="AppleGothic"/>
                <a:ea typeface="AppleGothic"/>
              </a:rPr>
              <a:t>.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</a:t>
            </a:r>
            <a:r>
              <a:rPr kumimoji="1" lang="en-US" altLang="ko-KR">
                <a:latin typeface="AppleGothic"/>
                <a:ea typeface="AppleGothic"/>
              </a:rPr>
              <a:t>[na nae-il peu-ra-ha gal-geo-ya]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=I will go </a:t>
            </a:r>
            <a:r>
              <a:rPr kumimoji="1" lang="cs-CZ" altLang="ko-Kore-CZ">
                <a:latin typeface="AppleGothic"/>
                <a:ea typeface="AppleGothic"/>
              </a:rPr>
              <a:t>P</a:t>
            </a:r>
            <a:r>
              <a:rPr kumimoji="1" lang="en-US" altLang="ko-Kore-CZ">
                <a:latin typeface="AppleGothic"/>
                <a:ea typeface="AppleGothic"/>
              </a:rPr>
              <a:t>rague tomorrow.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4461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rEVIEW - </a:t>
            </a:r>
            <a:r>
              <a:rPr kumimoji="1" lang="en-US" altLang="ko-KR"/>
              <a:t>past expression</a:t>
            </a:r>
            <a:endParaRPr kumimoji="1"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altLang="ko-KR" sz="3000" b="1">
                <a:solidFill>
                  <a:srgbClr val="ff0000"/>
                </a:solidFill>
                <a:latin typeface="AppleGothic"/>
                <a:ea typeface="AppleGothic"/>
              </a:rPr>
              <a:t>.</a:t>
            </a:r>
            <a:endParaRPr lang="en-US" altLang="ko-KR" sz="3000" b="1">
              <a:solidFill>
                <a:srgbClr val="ff0000"/>
              </a:solidFill>
              <a:latin typeface="AppleGothic"/>
              <a:ea typeface="AppleGothic"/>
            </a:endParaRPr>
          </a:p>
        </p:txBody>
      </p:sp>
      <p:cxnSp>
        <p:nvCxnSpPr>
          <p:cNvPr id="4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내용 개체 틀 2"/>
          <p:cNvSpPr>
            <a:spLocks noGrp="1"/>
          </p:cNvSpPr>
          <p:nvPr/>
        </p:nvSpPr>
        <p:spPr>
          <a:xfrm>
            <a:off x="1451581" y="2015732"/>
            <a:ext cx="4172212" cy="345061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en-US" altLang="ko-Kore-CZ" sz="20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sentence</a:t>
            </a:r>
            <a:endParaRPr xmlns:mc="http://schemas.openxmlformats.org/markup-compatibility/2006" xmlns:hp="http://schemas.haansoft.com/office/presentation/8.0" kumimoji="1" lang="en-US" altLang="ko-Kore-CZ" sz="20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1" lang="ko-Kore-CZ" altLang="en-US" sz="20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72820" y="2530725"/>
            <a:ext cx="8967599" cy="345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17929" y="1165364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Past expression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7135" y="2115745"/>
            <a:ext cx="11944865" cy="38402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ko-KR">
                <a:latin typeface="AppleGothic"/>
                <a:ea typeface="AppleGothic"/>
              </a:rPr>
              <a:t>1.</a:t>
            </a:r>
            <a:r>
              <a:rPr lang="ko-KR" altLang="en-US">
                <a:latin typeface="AppleGothic"/>
                <a:ea typeface="AppleGothic"/>
              </a:rPr>
              <a:t> </a:t>
            </a:r>
            <a:r>
              <a:rPr lang="en" altLang="ko-Kore-CZ">
                <a:latin typeface="AppleGothic"/>
                <a:ea typeface="AppleGothic"/>
              </a:rPr>
              <a:t>Verb stems ending with vowels </a:t>
            </a:r>
            <a:r>
              <a:rPr lang="en-US" altLang="ko-KR">
                <a:latin typeface="AppleGothic"/>
                <a:ea typeface="AppleGothic"/>
              </a:rPr>
              <a:t>ᅩ [</a:t>
            </a:r>
            <a:r>
              <a:rPr lang="en" altLang="ko-Kore-CZ">
                <a:latin typeface="AppleGothic"/>
                <a:ea typeface="AppleGothic"/>
              </a:rPr>
              <a:t>o] or </a:t>
            </a:r>
            <a:r>
              <a:rPr lang="en-US" altLang="ko-KR">
                <a:latin typeface="AppleGothic"/>
                <a:ea typeface="AppleGothic"/>
              </a:rPr>
              <a:t>ᅡ [</a:t>
            </a:r>
            <a:r>
              <a:rPr lang="en" altLang="ko-Kore-CZ">
                <a:latin typeface="AppleGothic"/>
                <a:ea typeface="AppleGothic"/>
              </a:rPr>
              <a:t>a]  </a:t>
            </a:r>
            <a:r>
              <a:rPr lang="en-US" altLang="ko-KR">
                <a:latin typeface="AppleGothic"/>
                <a:ea typeface="AppleGothic"/>
              </a:rPr>
              <a:t>+</a:t>
            </a:r>
            <a:r>
              <a:rPr lang="ko-KR" altLang="en-US">
                <a:latin typeface="AppleGothic"/>
                <a:ea typeface="AppleGothic"/>
              </a:rPr>
              <a:t> </a:t>
            </a:r>
            <a:r>
              <a:rPr lang="ko-KR" altLang="en-US" sz="2800" b="1">
                <a:solidFill>
                  <a:srgbClr val="c00000"/>
                </a:solidFill>
                <a:latin typeface="AppleGothic"/>
                <a:ea typeface="AppleGothic"/>
              </a:rPr>
              <a:t>았어요</a:t>
            </a:r>
            <a:r>
              <a:rPr lang="en-US" altLang="ko-KR" sz="2800" b="1">
                <a:solidFill>
                  <a:srgbClr val="c00000"/>
                </a:solidFill>
                <a:latin typeface="AppleGothic"/>
                <a:ea typeface="AppleGothic"/>
              </a:rPr>
              <a:t> [ass-eo-yo]</a:t>
            </a:r>
            <a:endParaRPr lang="en-US" altLang="ko-KR" sz="2800" b="1">
              <a:solidFill>
                <a:srgbClr val="c00000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lang="en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lang="en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lang="en-US" altLang="ko-KR">
                <a:latin typeface="AppleGothic"/>
                <a:ea typeface="AppleGothic"/>
              </a:rPr>
              <a:t>2.</a:t>
            </a:r>
            <a:r>
              <a:rPr lang="ko-KR" altLang="en-US">
                <a:latin typeface="AppleGothic"/>
                <a:ea typeface="AppleGothic"/>
              </a:rPr>
              <a:t> </a:t>
            </a:r>
            <a:r>
              <a:rPr lang="en" altLang="ko-Kore-CZ">
                <a:latin typeface="AppleGothic"/>
                <a:ea typeface="AppleGothic"/>
              </a:rPr>
              <a:t>Verb stems ending with vowels OTHER THAN </a:t>
            </a:r>
            <a:r>
              <a:rPr lang="en-US" altLang="ko-KR">
                <a:latin typeface="AppleGothic"/>
                <a:ea typeface="AppleGothic"/>
              </a:rPr>
              <a:t>ᅩ </a:t>
            </a:r>
            <a:r>
              <a:rPr lang="en" altLang="ko-Kore-CZ">
                <a:latin typeface="AppleGothic"/>
                <a:ea typeface="AppleGothic"/>
              </a:rPr>
              <a:t>or </a:t>
            </a:r>
            <a:r>
              <a:rPr lang="en-US" altLang="ko-KR">
                <a:latin typeface="AppleGothic"/>
                <a:ea typeface="AppleGothic"/>
              </a:rPr>
              <a:t>ᅡ </a:t>
            </a:r>
            <a:r>
              <a:rPr lang="en" altLang="ko-Kore-CZ">
                <a:latin typeface="AppleGothic"/>
                <a:ea typeface="AppleGothic"/>
              </a:rPr>
              <a:t> </a:t>
            </a:r>
            <a:r>
              <a:rPr lang="en-US" altLang="ko-KR">
                <a:latin typeface="AppleGothic"/>
                <a:ea typeface="AppleGothic"/>
              </a:rPr>
              <a:t>+</a:t>
            </a:r>
            <a:r>
              <a:rPr lang="ko-KR" altLang="en-US">
                <a:latin typeface="AppleGothic"/>
                <a:ea typeface="AppleGothic"/>
              </a:rPr>
              <a:t> </a:t>
            </a:r>
            <a:r>
              <a:rPr lang="ko-KR" altLang="en-US" sz="2800" b="1">
                <a:solidFill>
                  <a:srgbClr val="c00000"/>
                </a:solidFill>
                <a:latin typeface="AppleGothic"/>
                <a:ea typeface="AppleGothic"/>
              </a:rPr>
              <a:t>었어요</a:t>
            </a:r>
            <a:r>
              <a:rPr lang="en-US" altLang="ko-KR" sz="2800" b="1">
                <a:solidFill>
                  <a:srgbClr val="c00000"/>
                </a:solidFill>
                <a:latin typeface="AppleGothic"/>
                <a:ea typeface="AppleGothic"/>
              </a:rPr>
              <a:t> [eoss-eo-yo]</a:t>
            </a:r>
            <a:endParaRPr lang="en-US" altLang="ko-KR" sz="2800" b="1">
              <a:solidFill>
                <a:srgbClr val="c00000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lang="en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lang="en-US" altLang="ko-KR">
                <a:latin typeface="AppleGothic"/>
                <a:ea typeface="AppleGothic"/>
              </a:rPr>
              <a:t>3.</a:t>
            </a:r>
            <a:r>
              <a:rPr lang="ko-KR" altLang="en-US">
                <a:latin typeface="AppleGothic"/>
                <a:ea typeface="AppleGothic"/>
              </a:rPr>
              <a:t> </a:t>
            </a:r>
            <a:r>
              <a:rPr lang="en" altLang="ko-Kore-CZ">
                <a:latin typeface="AppleGothic"/>
                <a:ea typeface="AppleGothic"/>
              </a:rPr>
              <a:t>Verb stem </a:t>
            </a:r>
            <a:r>
              <a:rPr lang="ko-KR" altLang="en-US">
                <a:latin typeface="AppleGothic"/>
                <a:ea typeface="AppleGothic"/>
              </a:rPr>
              <a:t>하 </a:t>
            </a:r>
            <a:r>
              <a:rPr lang="en" altLang="ko-Kore-CZ">
                <a:latin typeface="AppleGothic"/>
                <a:ea typeface="AppleGothic"/>
              </a:rPr>
              <a:t> </a:t>
            </a:r>
            <a:r>
              <a:rPr lang="en-US" altLang="ko-KR">
                <a:latin typeface="AppleGothic"/>
                <a:ea typeface="AppleGothic"/>
              </a:rPr>
              <a:t>+</a:t>
            </a:r>
            <a:r>
              <a:rPr lang="ko-KR" altLang="en-US">
                <a:latin typeface="AppleGothic"/>
                <a:ea typeface="AppleGothic"/>
              </a:rPr>
              <a:t> </a:t>
            </a:r>
            <a:r>
              <a:rPr lang="ko-KR" altLang="en-US" sz="2800" b="1">
                <a:solidFill>
                  <a:srgbClr val="c00000"/>
                </a:solidFill>
                <a:latin typeface="AppleGothic"/>
                <a:ea typeface="AppleGothic"/>
              </a:rPr>
              <a:t>였어요</a:t>
            </a:r>
            <a:r>
              <a:rPr lang="en-US" altLang="ko-KR" sz="2800" b="1">
                <a:solidFill>
                  <a:srgbClr val="c00000"/>
                </a:solidFill>
                <a:latin typeface="AppleGothic"/>
                <a:ea typeface="AppleGothic"/>
              </a:rPr>
              <a:t> [yeoss-eo-yo]</a:t>
            </a:r>
            <a:endParaRPr lang="en-US" altLang="ko-KR" sz="2800" b="1">
              <a:solidFill>
                <a:srgbClr val="c0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7522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873176" y="1600199"/>
            <a:ext cx="3539266" cy="4297680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kumimoji="1" lang="en-US" altLang="ko-Kore-CZ"/>
              <a:t>index</a:t>
            </a:r>
            <a:endParaRPr kumimoji="1" lang="ko-Kore-CZ" alt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24851" y="1600199"/>
            <a:ext cx="6666924" cy="4297680"/>
          </a:xfrm>
        </p:spPr>
        <p:txBody>
          <a:bodyPr anchor="ctr">
            <a:noAutofit/>
          </a:bodyPr>
          <a:lstStyle/>
          <a:p>
            <a:pPr lvl="0">
              <a:defRPr/>
            </a:pPr>
            <a:r>
              <a:rPr kumimoji="1" lang="en-US" altLang="ko-Kore-CZ" sz="2400"/>
              <a:t>Postpositional Particles</a:t>
            </a:r>
            <a:endParaRPr kumimoji="1" lang="en-US" altLang="ko-Kore-CZ" sz="2400"/>
          </a:p>
          <a:p>
            <a:pPr lvl="0">
              <a:defRPr/>
            </a:pPr>
            <a:r>
              <a:rPr kumimoji="1" lang="en-US" altLang="ko-Kore-CZ" sz="2400"/>
              <a:t>Future expression</a:t>
            </a:r>
            <a:endParaRPr kumimoji="1" lang="en-US" altLang="ko-Kore-CZ" sz="2400"/>
          </a:p>
          <a:p>
            <a:pPr lvl="0">
              <a:defRPr/>
            </a:pPr>
            <a:r>
              <a:rPr kumimoji="1" lang="en-US" altLang="ko-KR" sz="2400"/>
              <a:t>Review</a:t>
            </a:r>
            <a:endParaRPr kumimoji="1" lang="en-US" altLang="ko-KR" sz="2400"/>
          </a:p>
          <a:p>
            <a:pPr lvl="0">
              <a:defRPr/>
            </a:pPr>
            <a:r>
              <a:rPr kumimoji="1" lang="en-US" altLang="ko-Kore-CZ" sz="2400"/>
              <a:t>Korea’s Culture</a:t>
            </a:r>
            <a:endParaRPr kumimoji="1" lang="ko-Kore-CZ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8986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1428901" y="2711614"/>
            <a:ext cx="9603275" cy="1049235"/>
          </a:xfrm>
        </p:spPr>
        <p:txBody>
          <a:bodyPr/>
          <a:lstStyle/>
          <a:p>
            <a:pPr algn="ctr">
              <a:defRPr/>
            </a:pPr>
            <a:endParaRPr lang="ko-KR" altLang="en-US"/>
          </a:p>
          <a:p>
            <a:pPr algn="ctr">
              <a:defRPr/>
            </a:pPr>
            <a:r>
              <a:rPr lang="en-US" altLang="ko-KR"/>
              <a:t>sentence practice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227" y="2321004"/>
            <a:ext cx="6796216" cy="109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ko-Kore-CZ" sz="6600"/>
              <a:t>Thank you</a:t>
            </a:r>
            <a:endParaRPr kumimoji="1" lang="ko-Kore-CZ" altLang="en-US" sz="6600"/>
          </a:p>
        </p:txBody>
      </p:sp>
      <p:pic>
        <p:nvPicPr>
          <p:cNvPr id="4" name="그래픽 3" descr="댓글 심장 단색으로 채워진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38988" y="2036802"/>
            <a:ext cx="1676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5311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9" y="1150508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Postpositional particles – object ma</a:t>
            </a:r>
            <a:r>
              <a:rPr kumimoji="1" lang="en-US" altLang="ko-KR"/>
              <a:t>r</a:t>
            </a:r>
            <a:r>
              <a:rPr kumimoji="1" lang="en-US" altLang="ko-Kore-CZ"/>
              <a:t>king</a:t>
            </a:r>
            <a:endParaRPr kumimoji="1" lang="en-US" altLang="ko-Kore-CZ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8" y="2256879"/>
            <a:ext cx="9603275" cy="34506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kumimoji="1" lang="ko-KR" altLang="en-US" sz="4800" b="1">
                <a:solidFill>
                  <a:srgbClr val="ff0000"/>
                </a:solidFill>
                <a:latin typeface="AppleGothic"/>
                <a:ea typeface="AppleGothic"/>
              </a:rPr>
              <a:t>을</a:t>
            </a:r>
            <a:r>
              <a:rPr kumimoji="1" lang="en-US" altLang="ko-KR" sz="4800" b="1">
                <a:solidFill>
                  <a:srgbClr val="ff0000"/>
                </a:solidFill>
                <a:latin typeface="AppleGothic"/>
                <a:ea typeface="AppleGothic"/>
              </a:rPr>
              <a:t>[eul] / </a:t>
            </a:r>
            <a:r>
              <a:rPr kumimoji="1" lang="ko-KR" altLang="en-US" sz="4800" b="1">
                <a:solidFill>
                  <a:srgbClr val="ff0000"/>
                </a:solidFill>
                <a:latin typeface="AppleGothic"/>
                <a:ea typeface="AppleGothic"/>
              </a:rPr>
              <a:t>를</a:t>
            </a:r>
            <a:r>
              <a:rPr kumimoji="1" lang="en-US" altLang="ko-KR" sz="4800" b="1">
                <a:solidFill>
                  <a:srgbClr val="ff0000"/>
                </a:solidFill>
                <a:latin typeface="AppleGothic"/>
                <a:ea typeface="AppleGothic"/>
              </a:rPr>
              <a:t>[leul]</a:t>
            </a:r>
            <a:endParaRPr kumimoji="1" lang="en-US" altLang="ko-KR" sz="48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lang="en" altLang="ko-Kore-CZ" sz="28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lang="en" altLang="ko-Kore-CZ" sz="28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lang="en" altLang="ko-Kore-CZ" sz="2800">
                <a:latin typeface="AppleGothic"/>
                <a:ea typeface="AppleGothic"/>
              </a:rPr>
              <a:t>Words ending with a  consonant + -</a:t>
            </a:r>
            <a:r>
              <a:rPr lang="ko-KR" altLang="en-US" sz="2800">
                <a:latin typeface="AppleGothic"/>
                <a:ea typeface="AppleGothic"/>
              </a:rPr>
              <a:t>을</a:t>
            </a:r>
            <a:endParaRPr lang="ko-KR" altLang="en-US" sz="28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lang="en" altLang="ko-Kore-CZ" sz="2800">
                <a:latin typeface="AppleGothic"/>
                <a:ea typeface="AppleGothic"/>
              </a:rPr>
              <a:t>Words ending with a vowel + -</a:t>
            </a:r>
            <a:r>
              <a:rPr lang="ko-KR" altLang="en-US" sz="2800">
                <a:latin typeface="AppleGothic"/>
                <a:ea typeface="AppleGothic"/>
              </a:rPr>
              <a:t>를 </a:t>
            </a:r>
            <a:endParaRPr lang="ko-KR" altLang="en-US" sz="28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R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29737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5" y="444843"/>
            <a:ext cx="2693773" cy="4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kumimoji="1" lang="en-US" altLang="ko-Kore-CZ" sz="2400"/>
              <a:t>Example</a:t>
            </a:r>
            <a:endParaRPr kumimoji="1" lang="ko-Kore-CZ" alt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1062681" y="1408670"/>
            <a:ext cx="9218141" cy="343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kumimoji="1" lang="ko-KR" altLang="en-US" sz="2000" u="sng">
                <a:latin typeface="AppleGothic"/>
                <a:ea typeface="AppleGothic"/>
              </a:rPr>
              <a:t>거울</a:t>
            </a:r>
            <a:r>
              <a:rPr kumimoji="1" lang="en-US" altLang="ko-KR" sz="2000">
                <a:latin typeface="AppleGothic"/>
                <a:ea typeface="AppleGothic"/>
              </a:rPr>
              <a:t>[geo-ul] + </a:t>
            </a:r>
            <a:r>
              <a:rPr kumimoji="1" lang="ko-KR" altLang="en-US" sz="2000">
                <a:latin typeface="AppleGothic"/>
                <a:ea typeface="AppleGothic"/>
              </a:rPr>
              <a:t>을</a:t>
            </a:r>
            <a:r>
              <a:rPr kumimoji="1" lang="en-US" altLang="ko-KR" sz="2000">
                <a:latin typeface="AppleGothic"/>
                <a:ea typeface="AppleGothic"/>
              </a:rPr>
              <a:t>[eul]</a:t>
            </a:r>
            <a:endParaRPr kumimoji="1" lang="en-US" altLang="ko-KR" sz="2000">
              <a:latin typeface="AppleGothic"/>
              <a:ea typeface="AppleGothic"/>
            </a:endParaRPr>
          </a:p>
          <a:p>
            <a:pPr lvl="0">
              <a:defRPr/>
            </a:pPr>
            <a:r>
              <a:rPr kumimoji="1" lang="en-US" altLang="ko-KR" sz="2000">
                <a:latin typeface="AppleGothic"/>
                <a:ea typeface="AppleGothic"/>
              </a:rPr>
              <a:t>  </a:t>
            </a:r>
            <a:r>
              <a:rPr kumimoji="1" lang="en-US" altLang="ko-KR" sz="1600">
                <a:solidFill>
                  <a:srgbClr val="ff0000"/>
                </a:solidFill>
                <a:latin typeface="AppleGothic"/>
                <a:ea typeface="AppleGothic"/>
              </a:rPr>
              <a:t>=mirror</a:t>
            </a:r>
            <a:endParaRPr kumimoji="1" lang="en-US" altLang="ko-KR" sz="1600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285750" indent="-285750">
              <a:buFont typeface="Wingdings"/>
              <a:buChar char="ü"/>
              <a:defRPr/>
            </a:pPr>
            <a:endParaRPr kumimoji="1" lang="en-US" altLang="ko-Kore-CZ" sz="2000">
              <a:latin typeface="AppleGothic"/>
              <a:ea typeface="AppleGothic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kumimoji="1" lang="ko-KR" altLang="en-US" sz="2000" u="sng">
                <a:latin typeface="AppleGothic"/>
                <a:ea typeface="AppleGothic"/>
              </a:rPr>
              <a:t>나무</a:t>
            </a:r>
            <a:r>
              <a:rPr kumimoji="1" lang="en-US" altLang="ko-KR" sz="2000">
                <a:latin typeface="AppleGothic"/>
                <a:ea typeface="AppleGothic"/>
              </a:rPr>
              <a:t>[na-mu] + </a:t>
            </a:r>
            <a:r>
              <a:rPr kumimoji="1" lang="ko-KR" altLang="en-US" sz="2000">
                <a:latin typeface="AppleGothic"/>
                <a:ea typeface="AppleGothic"/>
              </a:rPr>
              <a:t>를</a:t>
            </a:r>
            <a:r>
              <a:rPr kumimoji="1" lang="en-US" altLang="ko-KR" sz="2000">
                <a:latin typeface="AppleGothic"/>
                <a:ea typeface="AppleGothic"/>
              </a:rPr>
              <a:t>[leul]</a:t>
            </a:r>
            <a:endParaRPr kumimoji="1" lang="en-US" altLang="ko-KR" sz="2000">
              <a:latin typeface="AppleGothic"/>
              <a:ea typeface="AppleGothic"/>
            </a:endParaRPr>
          </a:p>
          <a:p>
            <a:pPr lvl="0">
              <a:defRPr/>
            </a:pPr>
            <a:r>
              <a:rPr kumimoji="1" lang="en-US" altLang="ko-Kore-CZ" sz="2000">
                <a:latin typeface="AppleGothic"/>
                <a:ea typeface="AppleGothic"/>
              </a:rPr>
              <a:t>  </a:t>
            </a:r>
            <a:r>
              <a:rPr kumimoji="1" lang="en-US" altLang="ko-Kore-CZ" sz="1600">
                <a:solidFill>
                  <a:srgbClr val="ff0000"/>
                </a:solidFill>
                <a:latin typeface="AppleGothic"/>
                <a:ea typeface="AppleGothic"/>
              </a:rPr>
              <a:t>=tree</a:t>
            </a:r>
            <a:endParaRPr kumimoji="1" lang="en-US" altLang="ko-Kore-CZ" sz="1600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en-US" altLang="ko-Kore-CZ" sz="2000">
              <a:latin typeface="AppleGothic"/>
              <a:ea typeface="AppleGothic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kumimoji="1" lang="ko-KR" altLang="en-US" sz="2000" u="sng">
                <a:latin typeface="AppleGothic"/>
                <a:ea typeface="AppleGothic"/>
              </a:rPr>
              <a:t>나</a:t>
            </a:r>
            <a:r>
              <a:rPr kumimoji="1" lang="en-US" altLang="ko-KR" sz="2000">
                <a:latin typeface="AppleGothic"/>
                <a:ea typeface="AppleGothic"/>
              </a:rPr>
              <a:t>[na] + </a:t>
            </a:r>
            <a:r>
              <a:rPr kumimoji="1" lang="ko-KR" altLang="en-US" sz="2000">
                <a:latin typeface="AppleGothic"/>
                <a:ea typeface="AppleGothic"/>
              </a:rPr>
              <a:t>를</a:t>
            </a:r>
            <a:r>
              <a:rPr kumimoji="1" lang="en-US" altLang="ko-KR" sz="2000">
                <a:latin typeface="AppleGothic"/>
                <a:ea typeface="AppleGothic"/>
              </a:rPr>
              <a:t>[leul]</a:t>
            </a:r>
            <a:endParaRPr kumimoji="1" lang="en-US" altLang="ko-KR" sz="2000">
              <a:latin typeface="AppleGothic"/>
              <a:ea typeface="AppleGothic"/>
            </a:endParaRPr>
          </a:p>
          <a:p>
            <a:pPr lvl="0">
              <a:defRPr/>
            </a:pPr>
            <a:r>
              <a:rPr kumimoji="1" lang="en-US" altLang="ko-Kore-CZ" sz="2000">
                <a:latin typeface="AppleGothic"/>
                <a:ea typeface="AppleGothic"/>
              </a:rPr>
              <a:t>  </a:t>
            </a:r>
            <a:r>
              <a:rPr kumimoji="1" lang="en-US" altLang="ko-Kore-CZ" sz="1600">
                <a:solidFill>
                  <a:srgbClr val="ff0000"/>
                </a:solidFill>
                <a:latin typeface="AppleGothic"/>
                <a:ea typeface="AppleGothic"/>
              </a:rPr>
              <a:t>=me</a:t>
            </a:r>
            <a:endParaRPr kumimoji="1" lang="en-US" altLang="ko-Kore-CZ" sz="1600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en-US" altLang="ko-Kore-CZ" sz="2000">
              <a:latin typeface="AppleGothic"/>
              <a:ea typeface="AppleGothic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kumimoji="1" lang="ko-Kore-CZ" altLang="en-US" sz="2000" u="sng">
                <a:latin typeface="AppleGothic"/>
                <a:ea typeface="AppleGothic"/>
              </a:rPr>
              <a:t>기차</a:t>
            </a:r>
            <a:r>
              <a:rPr kumimoji="1" lang="ko-Kore-CZ" altLang="en-US" sz="2000">
                <a:latin typeface="AppleGothic"/>
                <a:ea typeface="AppleGothic"/>
              </a:rPr>
              <a:t>를</a:t>
            </a:r>
            <a:r>
              <a:rPr kumimoji="1" lang="ko-KR" altLang="en-US" sz="2000">
                <a:latin typeface="AppleGothic"/>
                <a:ea typeface="AppleGothic"/>
              </a:rPr>
              <a:t> 봐요 </a:t>
            </a:r>
            <a:r>
              <a:rPr kumimoji="1" lang="en-US" altLang="ko-KR" sz="2000">
                <a:latin typeface="AppleGothic"/>
                <a:ea typeface="AppleGothic"/>
              </a:rPr>
              <a:t>!</a:t>
            </a:r>
            <a:r>
              <a:rPr kumimoji="1" lang="ko-KR" altLang="en-US" sz="2000">
                <a:latin typeface="AppleGothic"/>
                <a:ea typeface="AppleGothic"/>
              </a:rPr>
              <a:t> </a:t>
            </a:r>
            <a:r>
              <a:rPr kumimoji="1" lang="en-US" altLang="ko-KR" sz="2000">
                <a:latin typeface="AppleGothic"/>
                <a:ea typeface="AppleGothic"/>
              </a:rPr>
              <a:t>[gi-cha-leul bwo-yo] = Look at the train !</a:t>
            </a:r>
            <a:endParaRPr kumimoji="1" lang="en-US" altLang="ko-KR" sz="2000">
              <a:latin typeface="AppleGothic"/>
              <a:ea typeface="AppleGothic"/>
            </a:endParaRPr>
          </a:p>
          <a:p>
            <a:pPr lvl="0">
              <a:defRPr/>
            </a:pPr>
            <a:r>
              <a:rPr kumimoji="1" lang="en-US" altLang="ko-Kore-CZ" sz="2000">
                <a:latin typeface="AppleGothic"/>
                <a:ea typeface="AppleGothic"/>
              </a:rPr>
              <a:t>  </a:t>
            </a:r>
            <a:r>
              <a:rPr kumimoji="1" lang="en-US" altLang="ko-Kore-CZ" sz="1600">
                <a:solidFill>
                  <a:srgbClr val="ff0000"/>
                </a:solidFill>
                <a:latin typeface="AppleGothic"/>
                <a:ea typeface="AppleGothic"/>
              </a:rPr>
              <a:t>=train</a:t>
            </a:r>
            <a:endParaRPr kumimoji="1" lang="en-US" altLang="ko-Kore-CZ" sz="1600">
              <a:solidFill>
                <a:srgbClr val="ff0000"/>
              </a:solidFill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6675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rEVIEW - </a:t>
            </a:r>
            <a:r>
              <a:rPr kumimoji="1" lang="en-US" altLang="ko-Kore-CZ"/>
              <a:t>Postpositional particles</a:t>
            </a:r>
            <a:endParaRPr kumimoji="1" lang="en-US" altLang="ko-Kore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ko-KR" altLang="en-US" sz="3000" b="1">
                <a:solidFill>
                  <a:srgbClr val="ff0000"/>
                </a:solidFill>
                <a:latin typeface="AppleGothic"/>
                <a:ea typeface="AppleGothic"/>
              </a:rPr>
              <a:t>은 </a:t>
            </a:r>
            <a:r>
              <a:rPr lang="en-US" altLang="ko-KR" sz="3000" b="1">
                <a:solidFill>
                  <a:srgbClr val="ff0000"/>
                </a:solidFill>
                <a:latin typeface="AppleGothic"/>
                <a:ea typeface="AppleGothic"/>
              </a:rPr>
              <a:t>[</a:t>
            </a:r>
            <a:r>
              <a:rPr lang="en" altLang="ko-Kore-CZ" sz="3000" b="1">
                <a:solidFill>
                  <a:srgbClr val="ff0000"/>
                </a:solidFill>
                <a:latin typeface="AppleGothic"/>
                <a:ea typeface="AppleGothic"/>
              </a:rPr>
              <a:t>eun] / </a:t>
            </a:r>
            <a:r>
              <a:rPr lang="ko-KR" altLang="en-US" sz="3000" b="1">
                <a:solidFill>
                  <a:srgbClr val="ff0000"/>
                </a:solidFill>
                <a:latin typeface="AppleGothic"/>
                <a:ea typeface="AppleGothic"/>
              </a:rPr>
              <a:t>는 </a:t>
            </a:r>
            <a:r>
              <a:rPr lang="en-US" altLang="ko-KR" sz="3000" b="1">
                <a:solidFill>
                  <a:srgbClr val="ff0000"/>
                </a:solidFill>
                <a:latin typeface="AppleGothic"/>
                <a:ea typeface="AppleGothic"/>
              </a:rPr>
              <a:t>[</a:t>
            </a:r>
            <a:r>
              <a:rPr lang="en" altLang="ko-Kore-CZ" sz="3000" b="1">
                <a:solidFill>
                  <a:srgbClr val="ff0000"/>
                </a:solidFill>
                <a:latin typeface="AppleGothic"/>
                <a:ea typeface="AppleGothic"/>
              </a:rPr>
              <a:t>neun] </a:t>
            </a:r>
            <a:endParaRPr lang="en" altLang="ko-Kore-CZ" sz="3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lang="ko-KR" altLang="en-US" sz="3000" b="1">
                <a:solidFill>
                  <a:srgbClr val="ff0000"/>
                </a:solidFill>
                <a:latin typeface="AppleGothic"/>
                <a:ea typeface="AppleGothic"/>
              </a:rPr>
              <a:t>이</a:t>
            </a:r>
            <a:r>
              <a:rPr lang="en-US" altLang="ko-KR" sz="3000" b="1">
                <a:solidFill>
                  <a:srgbClr val="ff0000"/>
                </a:solidFill>
                <a:latin typeface="AppleGothic"/>
                <a:ea typeface="AppleGothic"/>
              </a:rPr>
              <a:t>[</a:t>
            </a:r>
            <a:r>
              <a:rPr lang="en" altLang="ko-Kore-CZ" sz="3000" b="1">
                <a:solidFill>
                  <a:srgbClr val="ff0000"/>
                </a:solidFill>
                <a:latin typeface="AppleGothic"/>
                <a:ea typeface="AppleGothic"/>
              </a:rPr>
              <a:t>i] / </a:t>
            </a:r>
            <a:r>
              <a:rPr lang="ko-KR" altLang="en-US" sz="3000" b="1">
                <a:solidFill>
                  <a:srgbClr val="ff0000"/>
                </a:solidFill>
                <a:latin typeface="AppleGothic"/>
                <a:ea typeface="AppleGothic"/>
              </a:rPr>
              <a:t>가</a:t>
            </a:r>
            <a:r>
              <a:rPr lang="en-US" altLang="ko-KR" sz="3000" b="1">
                <a:solidFill>
                  <a:srgbClr val="ff0000"/>
                </a:solidFill>
                <a:latin typeface="AppleGothic"/>
                <a:ea typeface="AppleGothic"/>
              </a:rPr>
              <a:t>[</a:t>
            </a:r>
            <a:r>
              <a:rPr lang="en" altLang="ko-Kore-CZ" sz="3000" b="1">
                <a:solidFill>
                  <a:srgbClr val="ff0000"/>
                </a:solidFill>
                <a:latin typeface="AppleGothic"/>
                <a:ea typeface="AppleGothic"/>
              </a:rPr>
              <a:t>ga]</a:t>
            </a:r>
            <a:endParaRPr lang="en" altLang="ko-Kore-CZ" sz="3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lang="en-US" altLang="ko-KR" b="1">
                <a:solidFill>
                  <a:schemeClr val="dk1"/>
                </a:solidFill>
                <a:latin typeface="AppleGothic"/>
                <a:ea typeface="AppleGothic"/>
              </a:rPr>
              <a:t>-----&gt; Subject marker</a:t>
            </a:r>
            <a:endParaRPr lang="en-US" altLang="ko-KR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lang="en-US" altLang="ko-KR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 sz="3000" b="1">
                <a:solidFill>
                  <a:srgbClr val="ff0000"/>
                </a:solidFill>
                <a:latin typeface="AppleGothic"/>
                <a:ea typeface="AppleGothic"/>
              </a:rPr>
              <a:t>을</a:t>
            </a:r>
            <a:r>
              <a:rPr kumimoji="1" lang="en-US" altLang="ko-KR" sz="3000" b="1">
                <a:solidFill>
                  <a:srgbClr val="ff0000"/>
                </a:solidFill>
                <a:latin typeface="AppleGothic"/>
                <a:ea typeface="AppleGothic"/>
              </a:rPr>
              <a:t>[eul] / </a:t>
            </a:r>
            <a:r>
              <a:rPr kumimoji="1" lang="ko-KR" altLang="en-US" sz="3000" b="1">
                <a:solidFill>
                  <a:srgbClr val="ff0000"/>
                </a:solidFill>
                <a:latin typeface="AppleGothic"/>
                <a:ea typeface="AppleGothic"/>
              </a:rPr>
              <a:t>를</a:t>
            </a:r>
            <a:r>
              <a:rPr kumimoji="1" lang="en-US" altLang="ko-KR" sz="3000" b="1">
                <a:solidFill>
                  <a:srgbClr val="ff0000"/>
                </a:solidFill>
                <a:latin typeface="AppleGothic"/>
                <a:ea typeface="AppleGothic"/>
              </a:rPr>
              <a:t>[leul] </a:t>
            </a:r>
            <a:endParaRPr kumimoji="1" lang="en-US" altLang="ko-KR" sz="3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 b="1">
                <a:solidFill>
                  <a:schemeClr val="dk1"/>
                </a:solidFill>
                <a:latin typeface="AppleGothic"/>
                <a:ea typeface="AppleGothic"/>
              </a:rPr>
              <a:t>-----&gt; Object marker</a:t>
            </a:r>
            <a:endParaRPr kumimoji="1" lang="en-US" altLang="ko-KR" b="1">
              <a:solidFill>
                <a:schemeClr val="dk1"/>
              </a:solidFill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 lvl="0">
              <a:defRPr/>
            </a:pPr>
            <a:r>
              <a:rPr kumimoji="1" lang="en-US" altLang="ko-KR"/>
              <a:t>practice - </a:t>
            </a:r>
            <a:r>
              <a:rPr kumimoji="1" lang="en-US" altLang="ko-Kore-CZ"/>
              <a:t>Postpositional particles</a:t>
            </a:r>
            <a:endParaRPr kumimoji="1" lang="en-US" altLang="ko-Kore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1.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0000ff"/>
                </a:solidFill>
                <a:latin typeface="AppleGothic"/>
                <a:ea typeface="AppleGothic"/>
              </a:rPr>
              <a:t>나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/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ff0000"/>
                </a:solidFill>
                <a:latin typeface="AppleGothic"/>
                <a:ea typeface="AppleGothic"/>
              </a:rPr>
              <a:t>피자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/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좋아해요</a:t>
            </a:r>
            <a:endParaRPr kumimoji="1" lang="ko-KR" altLang="en-US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	I like pizza</a:t>
            </a:r>
            <a:endParaRPr kumimoji="1" lang="en-US" altLang="ko-KR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endParaRPr kumimoji="1" lang="en-US" altLang="ko-KR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---&gt;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0000ff"/>
                </a:solidFill>
                <a:latin typeface="AppleGothic"/>
                <a:ea typeface="AppleGothic"/>
              </a:rPr>
              <a:t>나는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ff0000"/>
                </a:solidFill>
                <a:latin typeface="AppleGothic"/>
                <a:ea typeface="AppleGothic"/>
              </a:rPr>
              <a:t>피자를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좋아해요</a:t>
            </a:r>
            <a:endParaRPr kumimoji="1" lang="ko-KR" altLang="en-US" sz="2500" b="1">
              <a:solidFill>
                <a:schemeClr val="dk1"/>
              </a:solidFill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 lvl="0">
              <a:defRPr/>
            </a:pPr>
            <a:r>
              <a:rPr kumimoji="1" lang="en-US" altLang="ko-KR"/>
              <a:t>practice - </a:t>
            </a:r>
            <a:r>
              <a:rPr kumimoji="1" lang="en-US" altLang="ko-Kore-CZ"/>
              <a:t>Postpositional particles</a:t>
            </a:r>
            <a:endParaRPr kumimoji="1" lang="en-US" altLang="ko-Kore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104" y="2025257"/>
            <a:ext cx="9603275" cy="345061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2.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0000ff"/>
                </a:solidFill>
                <a:latin typeface="AppleGothic"/>
                <a:ea typeface="AppleGothic"/>
              </a:rPr>
              <a:t>저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/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ff0000"/>
                </a:solidFill>
                <a:latin typeface="AppleGothic"/>
                <a:ea typeface="AppleGothic"/>
              </a:rPr>
              <a:t>한국어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/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공부해요  </a:t>
            </a:r>
            <a:endParaRPr kumimoji="1" lang="ko-KR" altLang="en-US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	I study korean</a:t>
            </a:r>
            <a:endParaRPr kumimoji="1" lang="en-US" altLang="ko-KR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endParaRPr kumimoji="1" lang="en-US" altLang="ko-KR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---&gt; </a:t>
            </a:r>
            <a:r>
              <a:rPr kumimoji="1" lang="ko-KR" altLang="en-US" sz="2500" b="1">
                <a:solidFill>
                  <a:srgbClr val="0000ff"/>
                </a:solidFill>
                <a:latin typeface="AppleGothic"/>
                <a:ea typeface="AppleGothic"/>
              </a:rPr>
              <a:t>저는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ff0000"/>
                </a:solidFill>
                <a:latin typeface="AppleGothic"/>
                <a:ea typeface="AppleGothic"/>
              </a:rPr>
              <a:t>한국어를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공부해요</a:t>
            </a:r>
            <a:endParaRPr kumimoji="1" lang="ko-KR" altLang="en-US" sz="2500" b="1">
              <a:solidFill>
                <a:schemeClr val="dk1"/>
              </a:solidFill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 lvl="0">
              <a:defRPr/>
            </a:pPr>
            <a:r>
              <a:rPr kumimoji="1" lang="en-US" altLang="ko-KR"/>
              <a:t>practice - </a:t>
            </a:r>
            <a:r>
              <a:rPr kumimoji="1" lang="en-US" altLang="ko-Kore-CZ"/>
              <a:t>Postpositional particles</a:t>
            </a:r>
            <a:endParaRPr kumimoji="1" lang="en-US" altLang="ko-Kore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104" y="2025257"/>
            <a:ext cx="9603275" cy="345061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3.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0000ff"/>
                </a:solidFill>
                <a:latin typeface="AppleGothic"/>
                <a:ea typeface="AppleGothic"/>
              </a:rPr>
              <a:t>저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/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ff0000"/>
                </a:solidFill>
                <a:latin typeface="AppleGothic"/>
                <a:ea typeface="AppleGothic"/>
              </a:rPr>
              <a:t>사과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/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먹어요  </a:t>
            </a:r>
            <a:endParaRPr kumimoji="1" lang="ko-KR" altLang="en-US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	I eat apple</a:t>
            </a:r>
            <a:endParaRPr kumimoji="1" lang="en-US" altLang="ko-KR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endParaRPr kumimoji="1" lang="en-US" altLang="ko-KR" sz="2500" b="1">
              <a:solidFill>
                <a:schemeClr val="dk1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sz="2500" b="1">
                <a:solidFill>
                  <a:schemeClr val="dk1"/>
                </a:solidFill>
                <a:latin typeface="AppleGothic"/>
                <a:ea typeface="AppleGothic"/>
              </a:rPr>
              <a:t>---&gt; </a:t>
            </a:r>
            <a:r>
              <a:rPr kumimoji="1" lang="ko-KR" altLang="en-US" sz="2500" b="1">
                <a:solidFill>
                  <a:srgbClr val="0000ff"/>
                </a:solidFill>
                <a:latin typeface="AppleGothic"/>
                <a:ea typeface="AppleGothic"/>
              </a:rPr>
              <a:t>저는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</a:t>
            </a:r>
            <a:r>
              <a:rPr kumimoji="1" lang="ko-KR" altLang="en-US" sz="2500" b="1">
                <a:solidFill>
                  <a:srgbClr val="ff0000"/>
                </a:solidFill>
                <a:latin typeface="AppleGothic"/>
                <a:ea typeface="AppleGothic"/>
              </a:rPr>
              <a:t>사과를</a:t>
            </a:r>
            <a:r>
              <a:rPr kumimoji="1" lang="ko-KR" altLang="en-US" sz="2500" b="1">
                <a:solidFill>
                  <a:schemeClr val="dk1"/>
                </a:solidFill>
                <a:latin typeface="AppleGothic"/>
                <a:ea typeface="AppleGothic"/>
              </a:rPr>
              <a:t> 먹어요</a:t>
            </a:r>
            <a:endParaRPr kumimoji="1" lang="ko-KR" altLang="en-US" sz="2500" b="1">
              <a:solidFill>
                <a:schemeClr val="dk1"/>
              </a:solidFill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76293" y="1150508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Future expression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4362" y="2880705"/>
            <a:ext cx="9603275" cy="34506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" altLang="ko-Kore-CZ" sz="2800">
                <a:latin typeface="AppleGothic"/>
                <a:ea typeface="AppleGothic"/>
              </a:rPr>
              <a:t>If you want to make a future expression, </a:t>
            </a:r>
            <a:endParaRPr lang="en" altLang="ko-Kore-CZ" sz="28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 sz="2800">
                <a:latin typeface="AppleGothic"/>
                <a:ea typeface="AppleGothic"/>
              </a:rPr>
              <a:t>add</a:t>
            </a:r>
            <a:r>
              <a:rPr kumimoji="1" lang="en" altLang="ko-Kore-CZ" sz="3200">
                <a:latin typeface="AppleGothic"/>
                <a:ea typeface="AppleGothic"/>
              </a:rPr>
              <a:t> </a:t>
            </a:r>
            <a:r>
              <a:rPr kumimoji="1" lang="en" altLang="ko-Kore-CZ" sz="3200" b="1">
                <a:solidFill>
                  <a:srgbClr val="ff0000"/>
                </a:solidFill>
                <a:latin typeface="AppleGothic"/>
                <a:ea typeface="AppleGothic"/>
              </a:rPr>
              <a:t>–</a:t>
            </a:r>
            <a:r>
              <a:rPr kumimoji="1" lang="ko-KR" altLang="en-US" sz="3200" b="1">
                <a:solidFill>
                  <a:srgbClr val="ff0000"/>
                </a:solidFill>
                <a:latin typeface="AppleGothic"/>
                <a:ea typeface="AppleGothic"/>
              </a:rPr>
              <a:t>ㄹ 거야</a:t>
            </a:r>
            <a:r>
              <a:rPr kumimoji="1" lang="en-US" altLang="ko-KR" sz="3200" b="1">
                <a:solidFill>
                  <a:srgbClr val="ff0000"/>
                </a:solidFill>
                <a:latin typeface="AppleGothic"/>
                <a:ea typeface="AppleGothic"/>
              </a:rPr>
              <a:t>/</a:t>
            </a:r>
            <a:r>
              <a:rPr kumimoji="1" lang="ko-KR" altLang="en-US" sz="3200" b="1">
                <a:solidFill>
                  <a:srgbClr val="ff0000"/>
                </a:solidFill>
                <a:latin typeface="AppleGothic"/>
                <a:ea typeface="AppleGothic"/>
              </a:rPr>
              <a:t>거다</a:t>
            </a:r>
            <a:r>
              <a:rPr kumimoji="1" lang="en-US" altLang="ko-KR" sz="3200" b="1">
                <a:solidFill>
                  <a:srgbClr val="ff0000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2800">
                <a:latin typeface="AppleGothic"/>
                <a:ea typeface="AppleGothic"/>
              </a:rPr>
              <a:t>to verb’s ending</a:t>
            </a:r>
            <a:endParaRPr kumimoji="1" lang="en-US" altLang="ko-KR" sz="2800">
              <a:latin typeface="AppleGothic"/>
              <a:ea typeface="Apple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8302" y="4282845"/>
            <a:ext cx="237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b="1">
                <a:solidFill>
                  <a:srgbClr val="ff0000"/>
                </a:solidFill>
                <a:latin typeface="AppleGothic"/>
                <a:ea typeface="AppleGothic"/>
              </a:rPr>
              <a:t>[geo-ya / geo-da]</a:t>
            </a:r>
            <a:endParaRPr kumimoji="1" lang="en-US" altLang="ko-KR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ko-Kore-CZ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18389" y="4606010"/>
            <a:ext cx="3249828" cy="907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5400"/>
              <a:t>=</a:t>
            </a:r>
            <a:r>
              <a:rPr kumimoji="1" lang="ko-KR" altLang="en-US" sz="5400"/>
              <a:t> </a:t>
            </a:r>
            <a:r>
              <a:rPr kumimoji="1" lang="en-US" altLang="ko-KR" sz="5400"/>
              <a:t>will</a:t>
            </a:r>
            <a:endParaRPr kumimoji="1" lang="ko-Kore-CZ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49341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1177</ep:Words>
  <ep:PresentationFormat>Širokoúhlá obrazovka</ep:PresentationFormat>
  <ep:Paragraphs>237</ep:Paragraphs>
  <ep:Slides>21</ep:Slides>
  <ep:Notes>1</ep:Notes>
  <ep:TotalTime>0</ep:TotalTime>
  <ep:HiddenSlides>0</ep:HiddenSlides>
  <ep:MMClips>23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갤러리</vt:lpstr>
      <vt:lpstr>Korean class</vt:lpstr>
      <vt:lpstr>index</vt:lpstr>
      <vt:lpstr>Postpositional particles – object marking</vt:lpstr>
      <vt:lpstr>슬라이드 4</vt:lpstr>
      <vt:lpstr>rEVIEW - Postpositional particles</vt:lpstr>
      <vt:lpstr>practice - Postpositional particles</vt:lpstr>
      <vt:lpstr>practice - Postpositional particles</vt:lpstr>
      <vt:lpstr>practice - Postpositional particles</vt:lpstr>
      <vt:lpstr>슬라이드 9</vt:lpstr>
      <vt:lpstr>슬라이드 10</vt:lpstr>
      <vt:lpstr>슬라이드 11</vt:lpstr>
      <vt:lpstr>슬라이드 12</vt:lpstr>
      <vt:lpstr>Future expression dialogue</vt:lpstr>
      <vt:lpstr>rEVIEW - Postpositional particles</vt:lpstr>
      <vt:lpstr>rEVIEW - Postpositional particles</vt:lpstr>
      <vt:lpstr>rEVIEW - Postpositional particles</vt:lpstr>
      <vt:lpstr>Future expression dialogue</vt:lpstr>
      <vt:lpstr>sentence practice</vt:lpstr>
      <vt:lpstr>Past expression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2020-12-06T15:31:22.000</dcterms:created>
  <dc:creator>장은주</dc:creator>
  <cp:lastModifiedBy>USER</cp:lastModifiedBy>
  <dcterms:modified xsi:type="dcterms:W3CDTF">2022-11-02T14:11:14.883</dcterms:modified>
  <cp:revision>29</cp:revision>
  <dc:title>Korean class</dc:title>
  <cp:version>1000.0000.01</cp:version>
</cp:coreProperties>
</file>