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 autoCompressPictures="0">
  <p:sldMasterIdLst>
    <p:sldMasterId id="2147483675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610"/>
    <p:restoredTop sz="94654"/>
  </p:normalViewPr>
  <p:slideViewPr>
    <p:cSldViewPr snapToGrid="0" snapToObjects="1">
      <p:cViewPr varScale="1">
        <p:scale>
          <a:sx n="100" d="100"/>
          <a:sy n="100" d="100"/>
        </p:scale>
        <p:origin x="792" y="6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slide" Target="slides/slide9.xml"  /><Relationship Id="rId12" Type="http://schemas.openxmlformats.org/officeDocument/2006/relationships/slide" Target="slides/slide10.xml"  /><Relationship Id="rId13" Type="http://schemas.openxmlformats.org/officeDocument/2006/relationships/slide" Target="slides/slide11.xml"  /><Relationship Id="rId14" Type="http://schemas.openxmlformats.org/officeDocument/2006/relationships/slide" Target="slides/slide12.xml"  /><Relationship Id="rId15" Type="http://schemas.openxmlformats.org/officeDocument/2006/relationships/slide" Target="slides/slide13.xml"  /><Relationship Id="rId16" Type="http://schemas.openxmlformats.org/officeDocument/2006/relationships/slide" Target="slides/slide14.xml"  /><Relationship Id="rId17" Type="http://schemas.openxmlformats.org/officeDocument/2006/relationships/slide" Target="slides/slide15.xml"  /><Relationship Id="rId18" Type="http://schemas.openxmlformats.org/officeDocument/2006/relationships/slide" Target="slides/slide16.xml"  /><Relationship Id="rId19" Type="http://schemas.openxmlformats.org/officeDocument/2006/relationships/presProps" Target="presProps.xml"  /><Relationship Id="rId2" Type="http://schemas.openxmlformats.org/officeDocument/2006/relationships/notesMaster" Target="notesMasters/notesMaster1.xml"  /><Relationship Id="rId20" Type="http://schemas.openxmlformats.org/officeDocument/2006/relationships/viewProps" Target="viewProps.xml"  /><Relationship Id="rId21" Type="http://schemas.openxmlformats.org/officeDocument/2006/relationships/theme" Target="theme/theme1.xml"  /><Relationship Id="rId22" Type="http://schemas.openxmlformats.org/officeDocument/2006/relationships/tableStyles" Target="tableStyles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kumimoji="1" lang="ko-KR" altLang="en-US"/>
              <a:t/>
            </a:r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5CED75AA-1E93-4247-A86F-0EC209A5838C}" type="datetime1">
              <a:rPr kumimoji="1" lang="ko-Kore-CZ" altLang="en-US"/>
              <a:pPr lvl="0">
                <a:defRPr/>
              </a:pPr>
              <a:t>2022-11-23</a:t>
            </a:fld>
            <a:endParaRPr kumimoji="1" lang="ko-Kore-CZ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ore-CZ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kumimoji="1" lang="ko-KR" altLang="en-US"/>
              <a:t>마스터 텍스트 스타일을 편집하려면 클릭</a:t>
            </a:r>
            <a:endParaRPr kumimoji="1" lang="ko-KR" altLang="en-US"/>
          </a:p>
          <a:p>
            <a:pPr lvl="1">
              <a:defRPr/>
            </a:pPr>
            <a:r>
              <a:rPr kumimoji="1" lang="ko-KR" altLang="en-US"/>
              <a:t>두 번째 수준</a:t>
            </a:r>
            <a:endParaRPr kumimoji="1" lang="ko-KR" altLang="en-US"/>
          </a:p>
          <a:p>
            <a:pPr lvl="2">
              <a:defRPr/>
            </a:pPr>
            <a:r>
              <a:rPr kumimoji="1" lang="ko-KR" altLang="en-US"/>
              <a:t>세 번째 수준</a:t>
            </a:r>
            <a:endParaRPr kumimoji="1" lang="ko-KR" altLang="en-US"/>
          </a:p>
          <a:p>
            <a:pPr lvl="3">
              <a:defRPr/>
            </a:pPr>
            <a:r>
              <a:rPr kumimoji="1" lang="ko-KR" altLang="en-US"/>
              <a:t>네 번째 수준</a:t>
            </a:r>
            <a:endParaRPr kumimoji="1" lang="ko-KR" altLang="en-US"/>
          </a:p>
          <a:p>
            <a:pPr lvl="4">
              <a:defRPr/>
            </a:pPr>
            <a:r>
              <a:rPr kumimoji="1" lang="ko-KR" altLang="en-US"/>
              <a:t>다섯 번째 수준</a:t>
            </a:r>
            <a:endParaRPr kumimoji="1" lang="ko-Kore-CZ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kumimoji="1" lang="ko-KR" altLang="en-US"/>
              <a:t/>
            </a:r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C1BFF596-23BE-1844-97FC-1F5AFFFB3CC9}" type="slidenum">
              <a:rPr kumimoji="1" lang="ko-Kore-CZ" altLang="en-US"/>
              <a:pPr lvl="0">
                <a:defRPr/>
              </a:pPr>
              <a:t>‹#›</a:t>
            </a:fld>
            <a:endParaRPr kumimoji="1" lang="ko-Kore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12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/>
              <a:t/>
            </a:r>
            <a:endParaRPr kumimoji="1"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C1BFF596-23BE-1844-97FC-1F5AFFFB3CC9}" type="slidenum">
              <a:rPr kumimoji="1" lang="en-US" altLang="en-US"/>
              <a:pPr lvl="0">
                <a:defRPr/>
              </a:pPr>
              <a:t>12</a:t>
            </a:fld>
            <a:endParaRPr kumimoji="1"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257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01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96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27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17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4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6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49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</p:spTree>
    <p:extLst>
      <p:ext uri="{BB962C8B-B14F-4D97-AF65-F5344CB8AC3E}">
        <p14:creationId xmlns:p14="http://schemas.microsoft.com/office/powerpoint/2010/main" val="271164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14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kumimoji="1" lang="ko-Kore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161607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13" Type="http://schemas.openxmlformats.org/officeDocument/2006/relationships/image" Target="../media/image1.jpeg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34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Relationship Id="rId3" Type="http://schemas.openxmlformats.org/officeDocument/2006/relationships/image" Target="../media/image2.jpeg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2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9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3.pn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4.pn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5.png"  /><Relationship Id="rId3" Type="http://schemas.openxmlformats.org/officeDocument/2006/relationships/image" Target="../media/image6.pn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7.png"  /><Relationship Id="rId3" Type="http://schemas.openxmlformats.org/officeDocument/2006/relationships/image" Target="../media/image8.pn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t="1540" b="-1540"/>
          <a:stretch>
            <a:fillRect/>
          </a:stretch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en-US"/>
          </a:p>
        </p:txBody>
      </p:sp>
      <p:sp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557071" y="1584552"/>
            <a:ext cx="9099255" cy="2537251"/>
          </a:xfrm>
        </p:spPr>
        <p:txBody>
          <a:bodyPr vert="horz" lIns="91440" tIns="45720" rIns="91440" bIns="0" anchor="ctr">
            <a:normAutofit/>
          </a:bodyPr>
          <a:lstStyle/>
          <a:p>
            <a:pPr algn="ctr">
              <a:defRPr/>
            </a:pPr>
            <a:r>
              <a:rPr kumimoji="1" lang="en-US" altLang="en-US" sz="7200">
                <a:solidFill>
                  <a:srgbClr val="454545"/>
                </a:solidFill>
              </a:rPr>
              <a:t>Korean class</a:t>
            </a:r>
            <a:endParaRPr kumimoji="1" lang="en-US" altLang="en-US" sz="7200">
              <a:solidFill>
                <a:srgbClr val="454545"/>
              </a:solidFill>
            </a:endParaRPr>
          </a:p>
        </p:txBody>
      </p:sp>
      <p:pic>
        <p:nvPicPr>
          <p:cNvPr id="26" name="Picture 25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t="1540" b="-1540"/>
          <a:stretch>
            <a:fillRect/>
          </a:stretch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8" name="Straight Connector 27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872038" y="4371975"/>
            <a:ext cx="24860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1" lang="en-US" altLang="ko-Kore-CZ">
                <a:solidFill>
                  <a:srgbClr val="c00000"/>
                </a:solidFill>
              </a:rPr>
              <a:t>WEEK </a:t>
            </a:r>
            <a:r>
              <a:rPr kumimoji="1" lang="en-US" altLang="ko-KR">
                <a:solidFill>
                  <a:srgbClr val="c00000"/>
                </a:solidFill>
              </a:rPr>
              <a:t>8</a:t>
            </a:r>
            <a:endParaRPr kumimoji="1" lang="en-US" altLang="ko-KR">
              <a:solidFill>
                <a:srgbClr val="c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</a:t>
            </a:r>
            <a:r>
              <a:rPr kumimoji="1" lang="ko-KR" altLang="en-US">
                <a:solidFill>
                  <a:srgbClr val="ffffff"/>
                </a:solidFill>
              </a:rPr>
              <a:t> </a:t>
            </a:r>
            <a:r>
              <a:rPr kumimoji="1" lang="en-US" altLang="ko-KR">
                <a:solidFill>
                  <a:srgbClr val="ffffff"/>
                </a:solidFill>
              </a:rPr>
              <a:t>private question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42216" y="149902"/>
            <a:ext cx="7949784" cy="6595671"/>
          </a:xfrm>
        </p:spPr>
        <p:txBody>
          <a:bodyPr anchor="t">
            <a:normAutofit lnSpcReduction="10000"/>
          </a:bodyPr>
          <a:lstStyle/>
          <a:p>
            <a:pPr algn="ctr">
              <a:defRPr/>
            </a:pPr>
            <a:r>
              <a:rPr lang="en-US" altLang="ko-KR">
                <a:latin typeface="AppleGothic"/>
                <a:ea typeface="AppleGothic"/>
              </a:rPr>
              <a:t> </a:t>
            </a:r>
            <a:r>
              <a:rPr lang="ko-KR" altLang="en-US">
                <a:latin typeface="AppleGothic"/>
                <a:ea typeface="AppleGothic"/>
              </a:rPr>
              <a:t>몇 시에 만날까요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What time shall we meet?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myeot sie mannalkkayo]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</a:t>
            </a:r>
            <a:r>
              <a:rPr lang="ko-KR" altLang="en-US">
                <a:latin typeface="AppleGothic"/>
                <a:ea typeface="AppleGothic"/>
              </a:rPr>
              <a:t>몇 시에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verb)?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lang="en" altLang="ko-Kore-CZ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en-US" altLang="ko-KR">
                <a:latin typeface="AppleGothic"/>
                <a:ea typeface="AppleGothic"/>
              </a:rPr>
              <a:t>6</a:t>
            </a:r>
            <a:r>
              <a:rPr lang="ko-KR" altLang="en-US">
                <a:latin typeface="AppleGothic"/>
                <a:ea typeface="AppleGothic"/>
              </a:rPr>
              <a:t>시 </a:t>
            </a:r>
            <a:r>
              <a:rPr lang="en-US" altLang="ko-KR">
                <a:latin typeface="AppleGothic"/>
                <a:ea typeface="AppleGothic"/>
              </a:rPr>
              <a:t>45</a:t>
            </a:r>
            <a:r>
              <a:rPr lang="ko-KR" altLang="en-US">
                <a:latin typeface="AppleGothic"/>
                <a:ea typeface="AppleGothic"/>
              </a:rPr>
              <a:t>분이에요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It’s quarter to seven.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[6</a:t>
            </a:r>
            <a:r>
              <a:rPr lang="en" altLang="ko-Kore-CZ">
                <a:latin typeface="AppleGothic"/>
                <a:ea typeface="AppleGothic"/>
              </a:rPr>
              <a:t>si 45bunieyo]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→(number)</a:t>
            </a:r>
            <a:r>
              <a:rPr lang="ko-KR" altLang="en-US">
                <a:latin typeface="AppleGothic"/>
                <a:ea typeface="AppleGothic"/>
              </a:rPr>
              <a:t>시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number)</a:t>
            </a:r>
            <a:r>
              <a:rPr lang="ko-KR" altLang="en-US">
                <a:latin typeface="AppleGothic"/>
                <a:ea typeface="AppleGothic"/>
              </a:rPr>
              <a:t>분이에요</a:t>
            </a:r>
            <a:r>
              <a:rPr lang="en-US" altLang="ko-KR">
                <a:latin typeface="AppleGothic"/>
                <a:ea typeface="AppleGothic"/>
              </a:rPr>
              <a:t>.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오늘이 무슨 요일이죠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What day is it today?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oneuri museun yoirijyo]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→(noun)</a:t>
            </a:r>
            <a:r>
              <a:rPr lang="ko-KR" altLang="en-US">
                <a:latin typeface="AppleGothic"/>
                <a:ea typeface="AppleGothic"/>
              </a:rPr>
              <a:t>이 무슨 요일이죠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lvl="0">
              <a:defRPr/>
            </a:pP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13766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</a:t>
            </a:r>
            <a:r>
              <a:rPr kumimoji="1" lang="ko-KR" altLang="en-US">
                <a:solidFill>
                  <a:srgbClr val="ffffff"/>
                </a:solidFill>
              </a:rPr>
              <a:t> </a:t>
            </a:r>
            <a:r>
              <a:rPr kumimoji="1" lang="en-US" altLang="ko-KR">
                <a:solidFill>
                  <a:srgbClr val="ffffff"/>
                </a:solidFill>
              </a:rPr>
              <a:t>time &amp; date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2085" y="0"/>
            <a:ext cx="7689954" cy="7600013"/>
          </a:xfrm>
        </p:spPr>
        <p:txBody>
          <a:bodyPr anchor="t">
            <a:normAutofit/>
          </a:bodyPr>
          <a:lstStyle/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생일이 언제십니까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When is your birthday?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saengiri eonjesimnikka]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→(noun)</a:t>
            </a:r>
            <a:r>
              <a:rPr lang="ko-KR" altLang="en-US">
                <a:latin typeface="AppleGothic"/>
                <a:ea typeface="AppleGothic"/>
              </a:rPr>
              <a:t>이 언제입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ko-KR" altLang="en-US">
                <a:latin typeface="AppleGothic"/>
                <a:ea typeface="AppleGothic"/>
              </a:rPr>
              <a:t>십</a:t>
            </a:r>
            <a:r>
              <a:rPr lang="en-US" altLang="ko-KR">
                <a:latin typeface="AppleGothic"/>
                <a:ea typeface="AppleGothic"/>
              </a:rPr>
              <a:t>)</a:t>
            </a:r>
            <a:r>
              <a:rPr lang="ko-KR" altLang="en-US">
                <a:latin typeface="AppleGothic"/>
                <a:ea typeface="AppleGothic"/>
              </a:rPr>
              <a:t>니까</a:t>
            </a:r>
            <a:r>
              <a:rPr lang="en-US" altLang="ko-KR">
                <a:latin typeface="AppleGothic"/>
                <a:ea typeface="AppleGothic"/>
              </a:rPr>
              <a:t>?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다음 모임은 </a:t>
            </a:r>
            <a:r>
              <a:rPr lang="en-US" altLang="ko-KR">
                <a:latin typeface="AppleGothic"/>
                <a:ea typeface="AppleGothic"/>
              </a:rPr>
              <a:t>7</a:t>
            </a:r>
            <a:r>
              <a:rPr lang="ko-KR" altLang="en-US">
                <a:latin typeface="AppleGothic"/>
                <a:ea typeface="AppleGothic"/>
              </a:rPr>
              <a:t>월 </a:t>
            </a:r>
            <a:r>
              <a:rPr lang="en-US" altLang="ko-KR">
                <a:latin typeface="AppleGothic"/>
                <a:ea typeface="AppleGothic"/>
              </a:rPr>
              <a:t>15</a:t>
            </a:r>
            <a:r>
              <a:rPr lang="ko-KR" altLang="en-US">
                <a:latin typeface="AppleGothic"/>
                <a:ea typeface="AppleGothic"/>
              </a:rPr>
              <a:t>일 화요일입니다</a:t>
            </a:r>
            <a:r>
              <a:rPr lang="en-US" altLang="ko-KR">
                <a:latin typeface="AppleGothic"/>
                <a:ea typeface="AppleGothic"/>
              </a:rPr>
              <a:t>.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The next meeting will be on Tuesday, July 15th.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daeum moimeun 7wol 15il hwayoirimnida.]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 →(noun)</a:t>
            </a:r>
            <a:r>
              <a:rPr lang="ko-KR" altLang="en-US">
                <a:latin typeface="AppleGothic"/>
                <a:ea typeface="AppleGothic"/>
              </a:rPr>
              <a:t>은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number)</a:t>
            </a:r>
            <a:r>
              <a:rPr lang="ko-KR" altLang="en-US">
                <a:latin typeface="AppleGothic"/>
                <a:ea typeface="AppleGothic"/>
              </a:rPr>
              <a:t>월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number)</a:t>
            </a:r>
            <a:r>
              <a:rPr lang="ko-KR" altLang="en-US">
                <a:latin typeface="AppleGothic"/>
                <a:ea typeface="AppleGothic"/>
              </a:rPr>
              <a:t>일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day)</a:t>
            </a:r>
            <a:r>
              <a:rPr lang="ko-KR" altLang="en-US">
                <a:latin typeface="AppleGothic"/>
                <a:ea typeface="AppleGothic"/>
              </a:rPr>
              <a:t>입니다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lang="ko-KR" altLang="en-US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우리 휴가가 언제 시작이지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What date does our vacation start?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uri hyugaga eonje sijagiji]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→(noun)</a:t>
            </a:r>
            <a:r>
              <a:rPr lang="ko-KR" altLang="en-US">
                <a:latin typeface="AppleGothic"/>
                <a:ea typeface="AppleGothic"/>
              </a:rPr>
              <a:t>이 언제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verb)?</a:t>
            </a:r>
            <a:br>
              <a:rPr lang="en" altLang="ko-Kore-CZ"/>
            </a:br>
            <a:endParaRPr lang="en" altLang="ko-Kore-CZ"/>
          </a:p>
          <a:p>
            <a:pPr lvl="0">
              <a:defRPr/>
            </a:pP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17251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</a:t>
            </a:r>
            <a:r>
              <a:rPr kumimoji="1" lang="ko-KR" altLang="en-US">
                <a:solidFill>
                  <a:srgbClr val="ffffff"/>
                </a:solidFill>
              </a:rPr>
              <a:t> </a:t>
            </a:r>
            <a:r>
              <a:rPr kumimoji="1" lang="en-US" altLang="ko-KR">
                <a:solidFill>
                  <a:srgbClr val="ffffff"/>
                </a:solidFill>
              </a:rPr>
              <a:t>time &amp; date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24937" y="52464"/>
            <a:ext cx="7809875" cy="6753070"/>
          </a:xfrm>
        </p:spPr>
        <p:txBody>
          <a:bodyPr anchor="t">
            <a:normAutofit/>
          </a:bodyPr>
          <a:lstStyle/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언제 서울에 도착했습니까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When did you arrive in Seoul?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eonje seoure dochakaetseumnikka]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</a:t>
            </a:r>
            <a:r>
              <a:rPr lang="ko-KR" altLang="en-US">
                <a:latin typeface="AppleGothic"/>
                <a:ea typeface="AppleGothic"/>
              </a:rPr>
              <a:t>언제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noun)</a:t>
            </a:r>
            <a:r>
              <a:rPr lang="ko-KR" altLang="en-US">
                <a:latin typeface="AppleGothic"/>
                <a:ea typeface="AppleGothic"/>
              </a:rPr>
              <a:t>에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verb)?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lang="en" altLang="ko-Kore-CZ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가장 편한 시간은 언제세요</a:t>
            </a:r>
            <a:endParaRPr lang="ko-KR" altLang="en-US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 When is the most convenient time for you?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gajang pyeonhan siganeun eonjeseyo]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→(adj) </a:t>
            </a:r>
            <a:r>
              <a:rPr lang="ko-KR" altLang="en-US">
                <a:latin typeface="AppleGothic"/>
                <a:ea typeface="AppleGothic"/>
              </a:rPr>
              <a:t>시간은 언제세요</a:t>
            </a:r>
            <a:r>
              <a:rPr lang="en-US" altLang="ko-KR">
                <a:latin typeface="AppleGothic"/>
                <a:ea typeface="AppleGothic"/>
              </a:rPr>
              <a:t>?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벌써 </a:t>
            </a:r>
            <a:r>
              <a:rPr lang="en-US" altLang="ko-KR">
                <a:latin typeface="AppleGothic"/>
                <a:ea typeface="AppleGothic"/>
              </a:rPr>
              <a:t>6</a:t>
            </a:r>
            <a:r>
              <a:rPr lang="ko-KR" altLang="en-US">
                <a:latin typeface="AppleGothic"/>
                <a:ea typeface="AppleGothic"/>
              </a:rPr>
              <a:t>시가 넘었어요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It’s already after six.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beolsseo 6siga neomeosseoyo]</a:t>
            </a:r>
            <a:br>
              <a:rPr lang="en" altLang="ko-Kore-CZ">
                <a:latin typeface="AppleGothic"/>
                <a:ea typeface="AppleGothic"/>
              </a:rPr>
            </a:br>
            <a:r>
              <a:rPr lang="en" altLang="ko-Kore-CZ">
                <a:latin typeface="AppleGothic"/>
                <a:ea typeface="AppleGothic"/>
              </a:rPr>
              <a:t>→</a:t>
            </a:r>
            <a:r>
              <a:rPr lang="ko-KR" altLang="en-US">
                <a:latin typeface="AppleGothic"/>
                <a:ea typeface="AppleGothic"/>
              </a:rPr>
              <a:t>벌써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time)</a:t>
            </a:r>
            <a:r>
              <a:rPr lang="ko-KR" altLang="en-US">
                <a:latin typeface="AppleGothic"/>
                <a:ea typeface="AppleGothic"/>
              </a:rPr>
              <a:t>이</a:t>
            </a:r>
            <a:r>
              <a:rPr lang="en-US" altLang="ko-KR">
                <a:latin typeface="AppleGothic"/>
                <a:ea typeface="AppleGothic"/>
              </a:rPr>
              <a:t>/</a:t>
            </a:r>
            <a:r>
              <a:rPr lang="ko-KR" altLang="en-US">
                <a:latin typeface="AppleGothic"/>
                <a:ea typeface="AppleGothic"/>
              </a:rPr>
              <a:t>가 넘었어요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lvl="0">
              <a:defRPr/>
            </a:pP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17752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</a:t>
            </a:r>
            <a:r>
              <a:rPr kumimoji="1" lang="ko-KR" altLang="en-US">
                <a:solidFill>
                  <a:srgbClr val="ffffff"/>
                </a:solidFill>
              </a:rPr>
              <a:t> </a:t>
            </a:r>
            <a:r>
              <a:rPr kumimoji="1" lang="en-US" altLang="ko-KR">
                <a:solidFill>
                  <a:srgbClr val="ffffff"/>
                </a:solidFill>
              </a:rPr>
              <a:t>in school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27" y="299803"/>
            <a:ext cx="8349728" cy="6715593"/>
          </a:xfrm>
        </p:spPr>
        <p:txBody>
          <a:bodyPr anchor="t">
            <a:normAutofit lnSpcReduction="10000"/>
          </a:bodyPr>
          <a:lstStyle/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전공 수업 건물을 찾아가려면 어디로 가야하나요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Where should I go to find the major class building?”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 </a:t>
            </a: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jeongong sueop geonmureul chajagaryeomyeon eodiro gayahanayo]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:→(where) </a:t>
            </a:r>
            <a:r>
              <a:rPr lang="ko-KR" altLang="en-US">
                <a:latin typeface="AppleGothic"/>
                <a:ea typeface="AppleGothic"/>
              </a:rPr>
              <a:t>을 찾아가려면 어디로 가야하나요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en" altLang="ko-Kore-CZ">
                <a:latin typeface="AppleGothic"/>
                <a:ea typeface="AppleGothic"/>
              </a:rPr>
              <a:t> </a:t>
            </a:r>
            <a:r>
              <a:rPr lang="ko-KR" altLang="en-US">
                <a:latin typeface="AppleGothic"/>
                <a:ea typeface="AppleGothic"/>
              </a:rPr>
              <a:t>학생 식당에 가서 점심먹자</a:t>
            </a:r>
            <a:r>
              <a:rPr lang="en-US" altLang="ko-KR">
                <a:latin typeface="AppleGothic"/>
                <a:ea typeface="AppleGothic"/>
              </a:rPr>
              <a:t>.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Let’s have a lunch in student cafeteria”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haksaeng sikdange gaseo jeomsimmeokja.]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:→(where)</a:t>
            </a:r>
            <a:r>
              <a:rPr lang="ko-KR" altLang="en-US">
                <a:latin typeface="AppleGothic"/>
                <a:ea typeface="AppleGothic"/>
              </a:rPr>
              <a:t>에 가서 점심먹자</a:t>
            </a:r>
            <a:r>
              <a:rPr lang="en-US" altLang="ko-KR">
                <a:latin typeface="AppleGothic"/>
                <a:ea typeface="AppleGothic"/>
              </a:rPr>
              <a:t>.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en" altLang="ko-Kore-CZ">
                <a:latin typeface="AppleGothic"/>
                <a:ea typeface="AppleGothic"/>
              </a:rPr>
              <a:t> </a:t>
            </a:r>
            <a:r>
              <a:rPr lang="ko-KR" altLang="en-US">
                <a:latin typeface="AppleGothic"/>
                <a:ea typeface="AppleGothic"/>
              </a:rPr>
              <a:t>이번학기에몇학점들어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How many credits do you take this semester?”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ibeon hakgie myeot hakjeom deureo]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:→(when)</a:t>
            </a:r>
            <a:r>
              <a:rPr lang="ko-KR" altLang="en-US">
                <a:latin typeface="AppleGothic"/>
                <a:ea typeface="AppleGothic"/>
              </a:rPr>
              <a:t>에 몇 학점 들어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lvl="0">
              <a:defRPr/>
            </a:pP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21392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</a:t>
            </a:r>
            <a:r>
              <a:rPr kumimoji="1" lang="ko-KR" altLang="en-US">
                <a:solidFill>
                  <a:srgbClr val="ffffff"/>
                </a:solidFill>
              </a:rPr>
              <a:t> </a:t>
            </a:r>
            <a:r>
              <a:rPr kumimoji="1" lang="en-US" altLang="ko-KR">
                <a:solidFill>
                  <a:srgbClr val="ffffff"/>
                </a:solidFill>
              </a:rPr>
              <a:t>in school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27" y="134911"/>
            <a:ext cx="8129569" cy="6723089"/>
          </a:xfrm>
        </p:spPr>
        <p:txBody>
          <a:bodyPr anchor="t">
            <a:normAutofit/>
          </a:bodyPr>
          <a:lstStyle/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과제 제출일이 언제까지야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When is the dead</a:t>
            </a:r>
            <a:r>
              <a:rPr lang="cs-CZ" altLang="ko-Kore-CZ">
                <a:latin typeface="AppleGothic"/>
                <a:ea typeface="AppleGothic"/>
              </a:rPr>
              <a:t>-</a:t>
            </a:r>
            <a:r>
              <a:rPr lang="en" altLang="ko-Kore-CZ">
                <a:latin typeface="AppleGothic"/>
                <a:ea typeface="AppleGothic"/>
              </a:rPr>
              <a:t>line of assignment?”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gwaje jechuriri eonjekkajiya]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 :→(what)</a:t>
            </a:r>
            <a:r>
              <a:rPr lang="ko-KR" altLang="en-US">
                <a:latin typeface="AppleGothic"/>
                <a:ea typeface="AppleGothic"/>
              </a:rPr>
              <a:t>이 언제까지야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" altLang="ko-Kore-CZ">
                <a:latin typeface="AppleGothic"/>
                <a:ea typeface="AppleGothic"/>
              </a:rPr>
              <a:t> </a:t>
            </a:r>
            <a:endParaRPr lang="en" altLang="ko-Kore-CZ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장학금을 받으려면 어떤 기준을 충족해야하나요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Which criteria should be met to get a scholarship?”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janghakgeumeul badeuryeomyeon eotteon gijuneul chungjokaeyahanayo]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 :→(what)</a:t>
            </a:r>
            <a:r>
              <a:rPr lang="ko-KR" altLang="en-US">
                <a:latin typeface="AppleGothic"/>
                <a:ea typeface="AppleGothic"/>
              </a:rPr>
              <a:t>을 받으려면 어떤 기준을 충족해야하나요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오늘 팀플하러 가야해</a:t>
            </a:r>
            <a:r>
              <a:rPr lang="en-US" altLang="ko-KR">
                <a:latin typeface="AppleGothic"/>
                <a:ea typeface="AppleGothic"/>
              </a:rPr>
              <a:t>.</a:t>
            </a:r>
            <a:br>
              <a:rPr lang="ko-KR" altLang="en-US">
                <a:latin typeface="AppleGothic"/>
                <a:ea typeface="AppleGothic"/>
              </a:rPr>
            </a:br>
            <a:r>
              <a:rPr lang="ko-KR" altLang="en-US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I have to go to the team meeting today.”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oneul timpeulhareo gayahae]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 :→(when) (what)</a:t>
            </a:r>
            <a:r>
              <a:rPr lang="ko-KR" altLang="en-US">
                <a:latin typeface="AppleGothic"/>
                <a:ea typeface="AppleGothic"/>
              </a:rPr>
              <a:t>하러 가야해</a:t>
            </a:r>
            <a:endParaRPr lang="ko-KR" altLang="en-US">
              <a:latin typeface="AppleGothic"/>
              <a:ea typeface="AppleGothic"/>
            </a:endParaRPr>
          </a:p>
          <a:p>
            <a:pPr lvl="0">
              <a:defRPr/>
            </a:pP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19831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</a:t>
            </a:r>
            <a:r>
              <a:rPr kumimoji="1" lang="ko-KR" altLang="en-US">
                <a:solidFill>
                  <a:srgbClr val="ffffff"/>
                </a:solidFill>
              </a:rPr>
              <a:t> </a:t>
            </a:r>
            <a:r>
              <a:rPr kumimoji="1" lang="en-US" altLang="ko-KR">
                <a:solidFill>
                  <a:srgbClr val="ffffff"/>
                </a:solidFill>
              </a:rPr>
              <a:t>in school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57207" y="194872"/>
            <a:ext cx="7495081" cy="7195279"/>
          </a:xfrm>
        </p:spPr>
        <p:txBody>
          <a:bodyPr anchor="t">
            <a:normAutofit/>
          </a:bodyPr>
          <a:lstStyle/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오늘 같이 과제 할래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Do you want to work together today?”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oneul gachi gwaje hallae]</a:t>
            </a:r>
            <a:br>
              <a:rPr lang="en" altLang="ko-Kore-CZ">
                <a:latin typeface="AppleGothic"/>
                <a:ea typeface="AppleGothic"/>
              </a:rPr>
            </a:br>
            <a:r>
              <a:rPr lang="en" altLang="ko-Kore-CZ">
                <a:latin typeface="AppleGothic"/>
                <a:ea typeface="AppleGothic"/>
              </a:rPr>
              <a:t>:→(when) </a:t>
            </a:r>
            <a:r>
              <a:rPr lang="ko-KR" altLang="en-US">
                <a:latin typeface="AppleGothic"/>
                <a:ea typeface="AppleGothic"/>
              </a:rPr>
              <a:t>같이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what)</a:t>
            </a:r>
            <a:r>
              <a:rPr lang="ko-KR" altLang="en-US">
                <a:latin typeface="AppleGothic"/>
                <a:ea typeface="AppleGothic"/>
              </a:rPr>
              <a:t>할래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수업 끝나고 아르바이트 가야해</a:t>
            </a:r>
            <a:r>
              <a:rPr lang="en-US" altLang="ko-KR">
                <a:latin typeface="AppleGothic"/>
                <a:ea typeface="AppleGothic"/>
              </a:rPr>
              <a:t>.</a:t>
            </a:r>
            <a:br>
              <a:rPr lang="en-US" altLang="ko-KR">
                <a:latin typeface="AppleGothic"/>
                <a:ea typeface="AppleGothic"/>
              </a:rPr>
            </a:b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I have to go for part time job after class.”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sueop kkeunnago areubaiteu gayahae]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 :→(what) </a:t>
            </a:r>
            <a:r>
              <a:rPr lang="ko-KR" altLang="en-US">
                <a:latin typeface="AppleGothic"/>
                <a:ea typeface="AppleGothic"/>
              </a:rPr>
              <a:t>끝나고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where)</a:t>
            </a:r>
            <a:r>
              <a:rPr lang="ko-KR" altLang="en-US">
                <a:latin typeface="AppleGothic"/>
                <a:ea typeface="AppleGothic"/>
              </a:rPr>
              <a:t>가야해</a:t>
            </a:r>
            <a:r>
              <a:rPr lang="en-US" altLang="ko-KR">
                <a:latin typeface="AppleGothic"/>
                <a:ea typeface="AppleGothic"/>
              </a:rPr>
              <a:t>.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en" altLang="ko-Kore-CZ">
                <a:latin typeface="AppleGothic"/>
                <a:ea typeface="AppleGothic"/>
              </a:rPr>
              <a:t> </a:t>
            </a:r>
            <a:r>
              <a:rPr lang="ko-KR" altLang="en-US">
                <a:latin typeface="AppleGothic"/>
                <a:ea typeface="AppleGothic"/>
              </a:rPr>
              <a:t>시험 끝나고 술마시러 가자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“</a:t>
            </a:r>
            <a:r>
              <a:rPr lang="en" altLang="ko-Kore-CZ">
                <a:latin typeface="AppleGothic"/>
                <a:ea typeface="AppleGothic"/>
              </a:rPr>
              <a:t>Let’s go drink after the exam.”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siheom kkeunnago sulmasireo gaja]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:→(what) </a:t>
            </a:r>
            <a:r>
              <a:rPr lang="ko-KR" altLang="en-US">
                <a:latin typeface="AppleGothic"/>
                <a:ea typeface="AppleGothic"/>
              </a:rPr>
              <a:t>끝나고 술마시러 가자</a:t>
            </a:r>
            <a:r>
              <a:rPr lang="en-US" altLang="ko-KR">
                <a:latin typeface="AppleGothic"/>
                <a:ea typeface="AppleGothic"/>
              </a:rPr>
              <a:t>.</a:t>
            </a: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endParaRPr lang="en" altLang="ko-Kore-CZ">
              <a:latin typeface="AppleGothic"/>
              <a:ea typeface="AppleGothic"/>
            </a:endParaRPr>
          </a:p>
          <a:p>
            <a:pPr lvl="0">
              <a:defRPr/>
            </a:pP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19440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5620" y="2454027"/>
            <a:ext cx="6940446" cy="10968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en-US" altLang="ko-Kore-CZ" sz="6600" b="1"/>
              <a:t>Thank you</a:t>
            </a:r>
            <a:endParaRPr kumimoji="1" lang="ko-Kore-CZ" altLang="en-US" sz="6600" b="1"/>
          </a:p>
        </p:txBody>
      </p:sp>
      <p:pic>
        <p:nvPicPr>
          <p:cNvPr id="4" name="그래픽 3" descr="댓글 심장 단색으로 채워진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7137815" y="2042408"/>
            <a:ext cx="1931233" cy="19312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5861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451579" y="1224648"/>
            <a:ext cx="9603275" cy="1049235"/>
          </a:xfrm>
        </p:spPr>
        <p:txBody>
          <a:bodyPr/>
          <a:lstStyle/>
          <a:p>
            <a:pPr lvl="0">
              <a:defRPr/>
            </a:pPr>
            <a:r>
              <a:rPr kumimoji="1" lang="en-US" altLang="ko-Kore-CZ"/>
              <a:t>Index</a:t>
            </a:r>
            <a:br>
              <a:rPr kumimoji="1" lang="en-US" altLang="ko-Kore-CZ"/>
            </a:br>
            <a:endParaRPr kumimoji="1" lang="ko-Kore-CZ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51579" y="1749265"/>
            <a:ext cx="9603275" cy="3450613"/>
          </a:xfrm>
        </p:spPr>
        <p:txBody>
          <a:bodyPr>
            <a:normAutofit/>
          </a:bodyPr>
          <a:lstStyle/>
          <a:p>
            <a:pPr marL="0" lvl="0" indent="0">
              <a:buNone/>
              <a:defRPr/>
            </a:pPr>
            <a:endParaRPr kumimoji="1" lang="en-US" altLang="ko-Kore-CZ" sz="2400"/>
          </a:p>
          <a:p>
            <a:pPr lvl="0">
              <a:defRPr/>
            </a:pPr>
            <a:r>
              <a:rPr kumimoji="1" lang="en-US" altLang="ko-Kore-CZ" sz="2400"/>
              <a:t>Counter</a:t>
            </a:r>
            <a:endParaRPr kumimoji="1" lang="en-US" altLang="ko-Kore-CZ" sz="2400"/>
          </a:p>
          <a:p>
            <a:pPr lvl="0">
              <a:defRPr/>
            </a:pPr>
            <a:r>
              <a:rPr kumimoji="1" lang="en-US" altLang="ko-KR" sz="2400"/>
              <a:t>Question word</a:t>
            </a:r>
            <a:endParaRPr kumimoji="1" lang="en-US" altLang="ko-KR" sz="2400"/>
          </a:p>
          <a:p>
            <a:pPr lvl="0">
              <a:defRPr/>
            </a:pPr>
            <a:r>
              <a:rPr kumimoji="1" lang="en-US" altLang="ko-KR" sz="2400"/>
              <a:t>Conjunction</a:t>
            </a:r>
            <a:endParaRPr kumimoji="1" lang="en-US" altLang="ko-KR" sz="2400"/>
          </a:p>
          <a:p>
            <a:pPr lvl="0">
              <a:defRPr/>
            </a:pPr>
            <a:r>
              <a:rPr kumimoji="1" lang="en-US" altLang="ko-KR" sz="2400"/>
              <a:t>Adverb</a:t>
            </a:r>
            <a:endParaRPr kumimoji="1" lang="en-US" altLang="ko-KR" sz="2400"/>
          </a:p>
          <a:p>
            <a:pPr lvl="0">
              <a:defRPr/>
            </a:pPr>
            <a:r>
              <a:rPr kumimoji="1" lang="en-US" altLang="ko-KR" sz="2400"/>
              <a:t>Key sentences</a:t>
            </a:r>
            <a:endParaRPr kumimoji="1" lang="en-US" altLang="ko-KR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30445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그림 2" descr="테이블이(가) 표시된 사진  자동 생성된 설명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643466"/>
            <a:ext cx="12192000" cy="621453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9725" y="60123"/>
            <a:ext cx="38974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kumimoji="1" lang="en-US" altLang="ko-Kore-CZ" sz="2800" b="1"/>
              <a:t>counter</a:t>
            </a:r>
            <a:endParaRPr kumimoji="1" lang="ko-Kore-CZ" altLang="en-US" sz="28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70974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테이블이(가) 표시된 사진  자동 생성된 설명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" y="1124263"/>
            <a:ext cx="12191999" cy="57337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9725" y="374754"/>
            <a:ext cx="43921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kumimoji="1" lang="en-US" altLang="ko-Kore-CZ" sz="2800" b="1"/>
              <a:t>Question word</a:t>
            </a:r>
            <a:endParaRPr kumimoji="1" lang="ko-Kore-CZ" altLang="en-US" sz="28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21764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65150" y="1573446"/>
            <a:ext cx="11188700" cy="1529518"/>
          </a:xfrm>
          <a:prstGeom prst="rect">
            <a:avLst/>
          </a:prstGeom>
        </p:spPr>
      </p:pic>
      <p:pic>
        <p:nvPicPr>
          <p:cNvPr id="5" name="그림 4" descr="테이블이(가) 표시된 사진  자동 생성된 설명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565150" y="3429000"/>
            <a:ext cx="11156112" cy="18555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4498" y="539646"/>
            <a:ext cx="38374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kumimoji="1" lang="en-US" altLang="ko-KR" sz="2800" b="1"/>
              <a:t>Conjunctions</a:t>
            </a:r>
            <a:endParaRPr kumimoji="1" lang="en-US" altLang="ko-KR" sz="28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50490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테이블이(가) 표시된 사진  자동 생성된 설명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27050" y="1342138"/>
            <a:ext cx="11137900" cy="2885087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527050" y="4722318"/>
            <a:ext cx="11112500" cy="9139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9547" y="460809"/>
            <a:ext cx="1095000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kumimoji="1" lang="en-US" altLang="ko-Kore-CZ" sz="2800" b="1"/>
              <a:t>Adverb</a:t>
            </a:r>
            <a:r>
              <a:rPr kumimoji="1" lang="cs-CZ" altLang="ko-Kore-CZ" sz="2800" b="1"/>
              <a:t> </a:t>
            </a:r>
            <a:r>
              <a:rPr kumimoji="1" lang="cs-CZ" altLang="ko-Kore-CZ" sz="2800"/>
              <a:t>– note: first word in the table is </a:t>
            </a:r>
            <a:r>
              <a:rPr kumimoji="1" lang="cs-CZ" altLang="ko-Kore-CZ" sz="2800">
                <a:latin typeface="Times New Roman"/>
                <a:cs typeface="Times New Roman"/>
              </a:rPr>
              <a:t>[bballi]</a:t>
            </a:r>
            <a:r>
              <a:rPr kumimoji="1" lang="cs-CZ" altLang="ko-Kore-CZ" sz="2800"/>
              <a:t> not </a:t>
            </a:r>
            <a:r>
              <a:rPr kumimoji="1" lang="cs-CZ" altLang="ko-Kore-CZ" sz="2800">
                <a:latin typeface="Times New Roman"/>
                <a:cs typeface="Times New Roman"/>
              </a:rPr>
              <a:t>[deougi]</a:t>
            </a:r>
            <a:endParaRPr kumimoji="1" lang="ko-Kore-CZ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56450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</a:t>
            </a:r>
            <a:r>
              <a:rPr kumimoji="1" lang="ko-KR" altLang="en-US">
                <a:solidFill>
                  <a:srgbClr val="ffffff"/>
                </a:solidFill>
              </a:rPr>
              <a:t> </a:t>
            </a:r>
            <a:r>
              <a:rPr kumimoji="1" lang="en-US" altLang="ko-KR">
                <a:solidFill>
                  <a:srgbClr val="ffffff"/>
                </a:solidFill>
              </a:rPr>
              <a:t>private question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71661" y="103338"/>
            <a:ext cx="7920036" cy="6858002"/>
          </a:xfrm>
        </p:spPr>
        <p:txBody>
          <a:bodyPr anchor="t">
            <a:normAutofit fontScale="92500" lnSpcReduction="20000"/>
          </a:bodyPr>
          <a:lstStyle/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가족은 몇 분이나 됩니까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How many people are there in your family?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gajogeun myeot bunina doemnikka]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→(noun)</a:t>
            </a:r>
            <a:r>
              <a:rPr lang="ko-KR" altLang="en-US">
                <a:latin typeface="AppleGothic"/>
                <a:ea typeface="AppleGothic"/>
              </a:rPr>
              <a:t>은 몇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counter)</a:t>
            </a:r>
            <a:r>
              <a:rPr lang="ko-KR" altLang="en-US">
                <a:latin typeface="AppleGothic"/>
                <a:ea typeface="AppleGothic"/>
              </a:rPr>
              <a:t>이나 됩니까</a:t>
            </a:r>
            <a:r>
              <a:rPr lang="en-US" altLang="ko-KR">
                <a:latin typeface="AppleGothic"/>
                <a:ea typeface="AppleGothic"/>
              </a:rPr>
              <a:t>?</a:t>
            </a: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남편은 무슨 일을 하세요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What does your husband do for a living?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nampyeoneun museun ireul haseyo]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→(noun)</a:t>
            </a:r>
            <a:r>
              <a:rPr lang="ko-KR" altLang="en-US">
                <a:latin typeface="AppleGothic"/>
                <a:ea typeface="AppleGothic"/>
              </a:rPr>
              <a:t>은 무슨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noun)</a:t>
            </a:r>
            <a:r>
              <a:rPr lang="ko-KR" altLang="en-US">
                <a:latin typeface="AppleGothic"/>
                <a:ea typeface="AppleGothic"/>
              </a:rPr>
              <a:t>을 하세요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아들은 둘이고 딸은 없습니다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I have two sons, but no girls.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adeureun durigo ttareun eopseumnida]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→(noun)</a:t>
            </a:r>
            <a:r>
              <a:rPr lang="ko-KR" altLang="en-US">
                <a:latin typeface="AppleGothic"/>
                <a:ea typeface="AppleGothic"/>
              </a:rPr>
              <a:t>은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number)</a:t>
            </a:r>
            <a:r>
              <a:rPr lang="ko-KR" altLang="en-US">
                <a:latin typeface="AppleGothic"/>
                <a:ea typeface="AppleGothic"/>
              </a:rPr>
              <a:t>고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noun)</a:t>
            </a:r>
            <a:r>
              <a:rPr lang="ko-KR" altLang="en-US">
                <a:latin typeface="AppleGothic"/>
                <a:ea typeface="AppleGothic"/>
              </a:rPr>
              <a:t>은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number)</a:t>
            </a:r>
            <a:r>
              <a:rPr lang="ko-KR" altLang="en-US">
                <a:latin typeface="AppleGothic"/>
                <a:ea typeface="AppleGothic"/>
              </a:rPr>
              <a:t>입니다</a:t>
            </a:r>
            <a:r>
              <a:rPr lang="en-US" altLang="ko-KR">
                <a:latin typeface="AppleGothic"/>
                <a:ea typeface="AppleGothic"/>
              </a:rPr>
              <a:t>.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기혼입니다</a:t>
            </a:r>
            <a:r>
              <a:rPr lang="en-US" altLang="ko-KR">
                <a:latin typeface="AppleGothic"/>
                <a:ea typeface="AppleGothic"/>
              </a:rPr>
              <a:t>. / </a:t>
            </a:r>
            <a:r>
              <a:rPr lang="ko-KR" altLang="en-US">
                <a:latin typeface="AppleGothic"/>
                <a:ea typeface="AppleGothic"/>
              </a:rPr>
              <a:t>미혼입니다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I’m married. / I’m single. → (noun)</a:t>
            </a:r>
            <a:r>
              <a:rPr lang="ko-KR" altLang="en-US">
                <a:latin typeface="AppleGothic"/>
                <a:ea typeface="AppleGothic"/>
              </a:rPr>
              <a:t>입니다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gihonimnida. / mihonimnida]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lang="en" altLang="ko-Kore-CZ">
              <a:latin typeface="AppleGothic"/>
              <a:ea typeface="AppleGothic"/>
            </a:endParaRPr>
          </a:p>
          <a:p>
            <a:pPr lvl="0">
              <a:defRPr/>
            </a:pP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23040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</a:t>
            </a:r>
            <a:r>
              <a:rPr kumimoji="1" lang="ko-KR" altLang="en-US">
                <a:solidFill>
                  <a:srgbClr val="ffffff"/>
                </a:solidFill>
              </a:rPr>
              <a:t> </a:t>
            </a:r>
            <a:r>
              <a:rPr kumimoji="1" lang="en-US" altLang="ko-KR">
                <a:solidFill>
                  <a:srgbClr val="ffffff"/>
                </a:solidFill>
              </a:rPr>
              <a:t>private question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86238" y="1"/>
            <a:ext cx="7900987" cy="7143750"/>
          </a:xfrm>
        </p:spPr>
        <p:txBody>
          <a:bodyPr anchor="t">
            <a:normAutofit/>
          </a:bodyPr>
          <a:lstStyle/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나이를 여쭤봐도 될까요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May I ask your age?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naireul yeojjwobwado doelkkayo]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→(noun)</a:t>
            </a:r>
            <a:r>
              <a:rPr lang="ko-KR" altLang="en-US">
                <a:latin typeface="AppleGothic"/>
                <a:ea typeface="AppleGothic"/>
              </a:rPr>
              <a:t>을 여쭤봐도 될까요</a:t>
            </a:r>
            <a:r>
              <a:rPr lang="en-US" altLang="ko-KR">
                <a:latin typeface="AppleGothic"/>
                <a:ea typeface="AppleGothic"/>
              </a:rPr>
              <a:t>?</a:t>
            </a:r>
            <a:br>
              <a:rPr lang="en-US" altLang="ko-KR">
                <a:latin typeface="AppleGothic"/>
                <a:ea typeface="AppleGothic"/>
              </a:rPr>
            </a:b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당신의 종교는 뭡니까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What’s your religion?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dangsinui jonggyoneun mwomnikka]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</a:t>
            </a:r>
            <a:r>
              <a:rPr lang="ko-KR" altLang="en-US">
                <a:latin typeface="AppleGothic"/>
                <a:ea typeface="AppleGothic"/>
              </a:rPr>
              <a:t>당신의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noun)</a:t>
            </a:r>
            <a:r>
              <a:rPr lang="ko-KR" altLang="en-US">
                <a:latin typeface="AppleGothic"/>
                <a:ea typeface="AppleGothic"/>
              </a:rPr>
              <a:t>은 뭡니까</a:t>
            </a:r>
            <a:r>
              <a:rPr lang="en-US" altLang="ko-KR">
                <a:latin typeface="AppleGothic"/>
                <a:ea typeface="AppleGothic"/>
              </a:rPr>
              <a:t>?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lang="en-US" altLang="ko-KR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저는 기독교 신자입니다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I’m a Christian.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jeoneun gidokgyo sinjaimnida]</a:t>
            </a:r>
            <a:br>
              <a:rPr lang="en" altLang="ko-Kore-CZ">
                <a:latin typeface="AppleGothic"/>
                <a:ea typeface="AppleGothic"/>
              </a:rPr>
            </a:br>
            <a:r>
              <a:rPr lang="en" altLang="ko-Kore-CZ">
                <a:latin typeface="AppleGothic"/>
                <a:ea typeface="AppleGothic"/>
              </a:rPr>
              <a:t>→</a:t>
            </a:r>
            <a:r>
              <a:rPr lang="ko-KR" altLang="en-US">
                <a:latin typeface="AppleGothic"/>
                <a:ea typeface="AppleGothic"/>
              </a:rPr>
              <a:t>저는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religion) </a:t>
            </a:r>
            <a:r>
              <a:rPr lang="ko-KR" altLang="en-US">
                <a:latin typeface="AppleGothic"/>
                <a:ea typeface="AppleGothic"/>
              </a:rPr>
              <a:t>신자입니다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lvl="0">
              <a:defRPr/>
            </a:pPr>
            <a:endParaRPr kumimoji="1" lang="ko-Kore-CZ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17222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kumimoji="1" lang="en-US" altLang="ko-Kore-CZ">
                <a:solidFill>
                  <a:srgbClr val="ffffff"/>
                </a:solidFill>
              </a:rPr>
              <a:t>Key sentences</a:t>
            </a:r>
            <a:br>
              <a:rPr kumimoji="1" lang="en-US" altLang="ko-Kore-CZ">
                <a:solidFill>
                  <a:srgbClr val="ffffff"/>
                </a:solidFill>
              </a:rPr>
            </a:br>
            <a:r>
              <a:rPr kumimoji="1" lang="en-US" altLang="ko-Kore-CZ">
                <a:solidFill>
                  <a:srgbClr val="ffffff"/>
                </a:solidFill>
              </a:rPr>
              <a:t>-</a:t>
            </a:r>
            <a:r>
              <a:rPr kumimoji="1" lang="ko-KR" altLang="en-US">
                <a:solidFill>
                  <a:srgbClr val="ffffff"/>
                </a:solidFill>
              </a:rPr>
              <a:t> </a:t>
            </a:r>
            <a:r>
              <a:rPr kumimoji="1" lang="en-US" altLang="ko-KR">
                <a:solidFill>
                  <a:srgbClr val="ffffff"/>
                </a:solidFill>
              </a:rPr>
              <a:t>private question</a:t>
            </a:r>
            <a:endParaRPr kumimoji="1" lang="ko-Kore-CZ" altLang="en-US">
              <a:solidFill>
                <a:srgbClr val="ffff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302178" y="209862"/>
            <a:ext cx="7779894" cy="6648137"/>
          </a:xfrm>
        </p:spPr>
        <p:txBody>
          <a:bodyPr anchor="t">
            <a:normAutofit/>
          </a:bodyPr>
          <a:lstStyle/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전주에서 태어나 서울에서 자랐습니다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I was born in </a:t>
            </a:r>
            <a:r>
              <a:rPr lang="en-US" altLang="ko-Kore-CZ">
                <a:latin typeface="AppleGothic"/>
                <a:ea typeface="AppleGothic"/>
              </a:rPr>
              <a:t>Jeonju</a:t>
            </a:r>
            <a:r>
              <a:rPr lang="en" altLang="ko-Kore-CZ">
                <a:latin typeface="AppleGothic"/>
                <a:ea typeface="AppleGothic"/>
              </a:rPr>
              <a:t> and raised in Seoul.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R">
                <a:latin typeface="AppleGothic"/>
                <a:ea typeface="AppleGothic"/>
              </a:rPr>
              <a:t>Jeonju</a:t>
            </a:r>
            <a:r>
              <a:rPr lang="en" altLang="ko-Kore-CZ">
                <a:latin typeface="AppleGothic"/>
                <a:ea typeface="AppleGothic"/>
              </a:rPr>
              <a:t>eseo taeeona seoureseo jaratseumnida]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→(place)</a:t>
            </a:r>
            <a:r>
              <a:rPr lang="ko-KR" altLang="en-US">
                <a:latin typeface="AppleGothic"/>
                <a:ea typeface="AppleGothic"/>
              </a:rPr>
              <a:t>에서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verb) (place)</a:t>
            </a:r>
            <a:r>
              <a:rPr lang="ko-KR" altLang="en-US">
                <a:latin typeface="AppleGothic"/>
                <a:ea typeface="AppleGothic"/>
              </a:rPr>
              <a:t>에서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verb).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lang="en" altLang="ko-Kore-CZ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어느 학교 나오셨나요</a:t>
            </a:r>
            <a:r>
              <a:rPr lang="en-US" altLang="ko-KR">
                <a:latin typeface="AppleGothic"/>
                <a:ea typeface="AppleGothic"/>
              </a:rPr>
              <a:t>?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Which school did you graduate from?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eoneu hakgyo naosyeonnayo]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→ </a:t>
            </a:r>
            <a:r>
              <a:rPr lang="ko-KR" altLang="en-US">
                <a:latin typeface="AppleGothic"/>
                <a:ea typeface="AppleGothic"/>
              </a:rPr>
              <a:t>어느 </a:t>
            </a:r>
            <a:r>
              <a:rPr lang="en-US" altLang="ko-KR">
                <a:latin typeface="AppleGothic"/>
                <a:ea typeface="AppleGothic"/>
              </a:rPr>
              <a:t>(</a:t>
            </a:r>
            <a:r>
              <a:rPr lang="en" altLang="ko-Kore-CZ">
                <a:latin typeface="AppleGothic"/>
                <a:ea typeface="AppleGothic"/>
              </a:rPr>
              <a:t>noun) (verb)?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endParaRPr lang="en" altLang="ko-Kore-CZ">
              <a:latin typeface="AppleGothic"/>
              <a:ea typeface="AppleGothic"/>
            </a:endParaRPr>
          </a:p>
          <a:p>
            <a:pPr algn="ctr">
              <a:defRPr/>
            </a:pPr>
            <a:r>
              <a:rPr lang="ko-KR" altLang="en-US">
                <a:latin typeface="AppleGothic"/>
                <a:ea typeface="AppleGothic"/>
              </a:rPr>
              <a:t>교육학을 전공하고 있습니다</a:t>
            </a:r>
            <a:r>
              <a:rPr lang="en-US" altLang="ko-KR">
                <a:latin typeface="AppleGothic"/>
                <a:ea typeface="AppleGothic"/>
              </a:rPr>
              <a:t>. </a:t>
            </a:r>
            <a:endParaRPr lang="en-US" altLang="ko-KR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" altLang="ko-Kore-CZ">
                <a:latin typeface="AppleGothic"/>
                <a:ea typeface="AppleGothic"/>
              </a:rPr>
              <a:t>I’m majoring in education. </a:t>
            </a:r>
            <a:endParaRPr lang="en" altLang="ko-Kore-CZ">
              <a:latin typeface="AppleGothic"/>
              <a:ea typeface="AppleGothic"/>
            </a:endParaRPr>
          </a:p>
          <a:p>
            <a:pPr marL="0" indent="0" algn="ctr">
              <a:buNone/>
              <a:defRPr/>
            </a:pPr>
            <a:r>
              <a:rPr lang="en-US" altLang="ko-KR">
                <a:latin typeface="AppleGothic"/>
                <a:ea typeface="AppleGothic"/>
              </a:rPr>
              <a:t>[</a:t>
            </a:r>
            <a:r>
              <a:rPr lang="en" altLang="ko-Kore-CZ">
                <a:latin typeface="AppleGothic"/>
                <a:ea typeface="AppleGothic"/>
              </a:rPr>
              <a:t>gyoyukageul jeongonghago itseumnida]</a:t>
            </a:r>
            <a:endParaRPr kumimoji="1" lang="ko-Kore-CZ" altLang="en-US">
              <a:latin typeface="AppleGothic"/>
              <a:ea typeface="AppleGothic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17049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갤러리">
  <a:themeElements>
    <a:clrScheme name="갤러리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갤러리">
      <a:majorFont>
        <a:latin typeface="Gill Sans MT" panose="2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2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갤러리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2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2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1824</ep:Words>
  <ep:PresentationFormat>Širokoúhlá obrazovka</ep:PresentationFormat>
  <ep:Paragraphs>241</ep:Paragraphs>
  <ep:Slides>16</ep:Slides>
  <ep:Notes>1</ep:Notes>
  <ep:TotalTime>0</ep:TotalTime>
  <ep:HiddenSlides>0</ep:HiddenSlides>
  <ep:MMClips>19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ep:HeadingPairs>
  <ep:TitlesOfParts>
    <vt:vector size="17" baseType="lpstr">
      <vt:lpstr>갤러리</vt:lpstr>
      <vt:lpstr>Korean class</vt:lpstr>
      <vt:lpstr>Index</vt:lpstr>
      <vt:lpstr>슬라이드 3</vt:lpstr>
      <vt:lpstr>슬라이드 4</vt:lpstr>
      <vt:lpstr>슬라이드 5</vt:lpstr>
      <vt:lpstr>슬라이드 6</vt:lpstr>
      <vt:lpstr>Key sentences - private question</vt:lpstr>
      <vt:lpstr>Key sentences - private question</vt:lpstr>
      <vt:lpstr>Key sentences - private question</vt:lpstr>
      <vt:lpstr>Key sentences - private question</vt:lpstr>
      <vt:lpstr>Key sentences - time &amp; date</vt:lpstr>
      <vt:lpstr>Key sentences - time &amp; date</vt:lpstr>
      <vt:lpstr>Key sentences - in school</vt:lpstr>
      <vt:lpstr>Key sentences - in school</vt:lpstr>
      <vt:lpstr>Key sentences - in school</vt:lpstr>
      <vt:lpstr>슬라이드 16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2020-12-23T12:33:32.000</dcterms:created>
  <dc:creator>장은주</dc:creator>
  <cp:lastModifiedBy>USER</cp:lastModifiedBy>
  <dcterms:modified xsi:type="dcterms:W3CDTF">2022-11-23T16:12:26.505</dcterms:modified>
  <cp:revision>15</cp:revision>
  <dc:title>Korean class</dc:title>
  <cp:version>1000.0000.01</cp:version>
</cp:coreProperties>
</file>