
<file path=[Content_Types].xml><?xml version="1.0" encoding="utf-8"?>
<Types xmlns="http://schemas.openxmlformats.org/package/2006/content-types">
  <Default Extension="jpeg" ContentType="image/jpeg"/>
  <Default Extension="m4a" ContentType="audio/unknown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dia/image3.svg" ContentType="image/svg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 autoCompressPictures="0">
  <p:sldMasterIdLst>
    <p:sldMasterId id="2147483683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0" d="100"/>
          <a:sy n="100" d="100"/>
        </p:scale>
        <p:origin x="792" y="6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presProps" Target="presProps.xml"  /><Relationship Id="rId19" Type="http://schemas.openxmlformats.org/officeDocument/2006/relationships/viewProps" Target="viewProps.xml"  /><Relationship Id="rId2" Type="http://schemas.openxmlformats.org/officeDocument/2006/relationships/notesMaster" Target="notesMasters/notesMaster1.xml"  /><Relationship Id="rId20" Type="http://schemas.openxmlformats.org/officeDocument/2006/relationships/theme" Target="theme/theme1.xml"  /><Relationship Id="rId21" Type="http://schemas.openxmlformats.org/officeDocument/2006/relationships/tableStyles" Target="tableStyles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kumimoji="1" lang="ko-KR" altLang="en-US"/>
              <a:t/>
            </a:r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CED75AA-1E93-4247-A86F-0EC209A5838C}" type="datetime1">
              <a:rPr kumimoji="1" lang="ko-Kore-CZ" altLang="en-US"/>
              <a:pPr lvl="0">
                <a:defRPr/>
              </a:pPr>
              <a:t>2022-11-16</a:t>
            </a:fld>
            <a:endParaRPr kumimoji="1" lang="ko-Kore-CZ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ore-CZ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kumimoji="1" lang="ko-KR" altLang="en-US"/>
              <a:t>마스터 텍스트 스타일을 편집하려면 클릭</a:t>
            </a:r>
            <a:endParaRPr kumimoji="1" lang="ko-KR" altLang="en-US"/>
          </a:p>
          <a:p>
            <a:pPr lvl="1">
              <a:defRPr/>
            </a:pPr>
            <a:r>
              <a:rPr kumimoji="1" lang="ko-KR" altLang="en-US"/>
              <a:t>두 번째 수준</a:t>
            </a:r>
            <a:endParaRPr kumimoji="1" lang="ko-KR" altLang="en-US"/>
          </a:p>
          <a:p>
            <a:pPr lvl="2">
              <a:defRPr/>
            </a:pPr>
            <a:r>
              <a:rPr kumimoji="1" lang="ko-KR" altLang="en-US"/>
              <a:t>세 번째 수준</a:t>
            </a:r>
            <a:endParaRPr kumimoji="1" lang="ko-KR" altLang="en-US"/>
          </a:p>
          <a:p>
            <a:pPr lvl="3">
              <a:defRPr/>
            </a:pPr>
            <a:r>
              <a:rPr kumimoji="1" lang="ko-KR" altLang="en-US"/>
              <a:t>네 번째 수준</a:t>
            </a:r>
            <a:endParaRPr kumimoji="1" lang="ko-KR" altLang="en-US"/>
          </a:p>
          <a:p>
            <a:pPr lvl="4">
              <a:defRPr/>
            </a:pPr>
            <a:r>
              <a:rPr kumimoji="1" lang="ko-KR" altLang="en-US"/>
              <a:t>다섯 번째 수준</a:t>
            </a:r>
            <a:endParaRPr kumimoji="1" lang="ko-Kore-CZ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kumimoji="1" lang="ko-KR" altLang="en-US"/>
              <a:t/>
            </a:r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C1BFF596-23BE-1844-97FC-1F5AFFFB3CC9}" type="slidenum">
              <a:rPr kumimoji="1" lang="ko-Kore-CZ" altLang="en-US"/>
              <a:pPr lvl="0">
                <a:defRPr/>
              </a:pPr>
              <a:t>‹#›</a:t>
            </a:fld>
            <a:endParaRPr kumimoji="1" lang="ko-Kore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25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01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9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27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17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4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6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49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</p:spTree>
    <p:extLst>
      <p:ext uri="{BB962C8B-B14F-4D97-AF65-F5344CB8AC3E}">
        <p14:creationId xmlns:p14="http://schemas.microsoft.com/office/powerpoint/2010/main" val="271164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14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161607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13" Type="http://schemas.openxmlformats.org/officeDocument/2006/relationships/image" Target="../media/image1.jpe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34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microsoft.com/office/2007/relationships/media" Target="../media/media1.m4a"  /><Relationship Id="rId2" Type="http://schemas.openxmlformats.org/officeDocument/2006/relationships/audio" Target="../media/media1.m4a"  /><Relationship Id="rId3" Type="http://schemas.openxmlformats.org/officeDocument/2006/relationships/slideLayout" Target="../slideLayouts/slideLayout7.xml"  /><Relationship Id="rId4" Type="http://schemas.openxmlformats.org/officeDocument/2006/relationships/image" Target="../media/image2.png"  /><Relationship Id="rId5" Type="http://schemas.openxmlformats.org/officeDocument/2006/relationships/image" Target="../media/image3.svg"  /><Relationship Id="rId6" Type="http://schemas.openxmlformats.org/officeDocument/2006/relationships/image" Target="../media/image4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8E8136B-B731-9645-9497-0DEA0E294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kumimoji="1" lang="en-US" altLang="en-US" sz="7200" dirty="0">
                <a:solidFill>
                  <a:srgbClr val="454545"/>
                </a:solidFill>
              </a:rPr>
              <a:t>Korean class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54EC2BA-7C1D-834F-B087-B791AD2BF238}"/>
              </a:ext>
            </a:extLst>
          </p:cNvPr>
          <p:cNvSpPr txBox="1"/>
          <p:nvPr/>
        </p:nvSpPr>
        <p:spPr>
          <a:xfrm>
            <a:off x="4872038" y="4371975"/>
            <a:ext cx="248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CZ" dirty="0">
                <a:solidFill>
                  <a:srgbClr val="C00000"/>
                </a:solidFill>
              </a:rPr>
              <a:t>WEEK 6</a:t>
            </a:r>
            <a:endParaRPr kumimoji="1" lang="ko-Kore-CZ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20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 in café &amp; restaurant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38513" y="160489"/>
            <a:ext cx="8177100" cy="6743699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아메리카노 두 잔 이랑 초콜렛 마카롱 하나 주세요</a:t>
            </a:r>
            <a:r>
              <a:rPr lang="en-US" altLang="ko-KR">
                <a:latin typeface="AppleGothic"/>
                <a:ea typeface="AppleGothic"/>
              </a:rPr>
              <a:t>.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  “(</a:t>
            </a:r>
            <a:r>
              <a:rPr lang="en" altLang="ko-Kore-CZ">
                <a:latin typeface="AppleGothic"/>
                <a:ea typeface="AppleGothic"/>
              </a:rPr>
              <a:t>Give me) </a:t>
            </a:r>
            <a:r>
              <a:rPr lang="en-US" altLang="ko-Kore-CZ">
                <a:latin typeface="AppleGothic"/>
                <a:ea typeface="AppleGothic"/>
              </a:rPr>
              <a:t>t</a:t>
            </a:r>
            <a:r>
              <a:rPr lang="en" altLang="ko-Kore-CZ">
                <a:latin typeface="AppleGothic"/>
                <a:ea typeface="AppleGothic"/>
              </a:rPr>
              <a:t>wo glasses of Americano and one chocolate macaron”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amelikanodujanIlangchokolletmakalong ha na ju se yo]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 (what) (how many)</a:t>
            </a:r>
            <a:r>
              <a:rPr lang="ko-KR" altLang="en-US">
                <a:latin typeface="AppleGothic"/>
                <a:ea typeface="AppleGothic"/>
              </a:rPr>
              <a:t>잔 이랑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what)(how many) (action/verb)</a:t>
            </a:r>
            <a:r>
              <a:rPr lang="ko-KR" altLang="en-US">
                <a:latin typeface="AppleGothic"/>
                <a:ea typeface="AppleGothic"/>
              </a:rPr>
              <a:t>세요</a:t>
            </a:r>
            <a:r>
              <a:rPr lang="en-US" altLang="ko-KR">
                <a:latin typeface="AppleGothic"/>
                <a:ea typeface="AppleGothic"/>
              </a:rPr>
              <a:t>.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 </a:t>
            </a: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화장실이 어디 있는지 알 수 있을까요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Can I know where the toilet is?”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hwa jang sil i eo di it neun ji al su i sseul kka yo?]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:→(where)</a:t>
            </a:r>
            <a:r>
              <a:rPr lang="ko-KR" altLang="en-US">
                <a:latin typeface="AppleGothic"/>
                <a:ea typeface="AppleGothic"/>
              </a:rPr>
              <a:t>이</a:t>
            </a:r>
            <a:r>
              <a:rPr lang="en-US" altLang="ko-KR">
                <a:latin typeface="AppleGothic"/>
                <a:ea typeface="AppleGothic"/>
              </a:rPr>
              <a:t>/</a:t>
            </a:r>
            <a:r>
              <a:rPr lang="ko-KR" altLang="en-US">
                <a:latin typeface="AppleGothic"/>
                <a:ea typeface="AppleGothic"/>
              </a:rPr>
              <a:t>가 어디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action/verb)</a:t>
            </a:r>
            <a:r>
              <a:rPr lang="ko-KR" altLang="en-US">
                <a:latin typeface="AppleGothic"/>
                <a:ea typeface="AppleGothic"/>
              </a:rPr>
              <a:t>는지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action/verb) </a:t>
            </a:r>
            <a:r>
              <a:rPr lang="ko-KR" altLang="en-US">
                <a:latin typeface="AppleGothic"/>
                <a:ea typeface="AppleGothic"/>
              </a:rPr>
              <a:t>수 있을까요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ko-KR" altLang="en-US">
                <a:latin typeface="AppleGothic"/>
                <a:ea typeface="AppleGothic"/>
              </a:rPr>
              <a:t>너는 뭐 주문 할래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What do you want to order?”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neo neun mwo ju mun hal lae?]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:→(who)</a:t>
            </a:r>
            <a:r>
              <a:rPr lang="ko-KR" altLang="en-US">
                <a:latin typeface="AppleGothic"/>
                <a:ea typeface="AppleGothic"/>
              </a:rPr>
              <a:t>은</a:t>
            </a:r>
            <a:r>
              <a:rPr lang="en-US" altLang="ko-KR">
                <a:latin typeface="AppleGothic"/>
                <a:ea typeface="AppleGothic"/>
              </a:rPr>
              <a:t>/</a:t>
            </a:r>
            <a:r>
              <a:rPr lang="ko-KR" altLang="en-US">
                <a:latin typeface="AppleGothic"/>
                <a:ea typeface="AppleGothic"/>
              </a:rPr>
              <a:t>는 뭐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action/verb)</a:t>
            </a:r>
            <a:r>
              <a:rPr lang="ko-KR" altLang="en-US">
                <a:latin typeface="AppleGothic"/>
                <a:ea typeface="AppleGothic"/>
              </a:rPr>
              <a:t>할래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20430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 in café &amp; restaurant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76584" y="172994"/>
            <a:ext cx="8015113" cy="6771503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남은 음식 포장해주세요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ko-KR" altLang="en-US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Please pack the leftovers.”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nam eun eum sig po jang hae ju se yo] :→(what) (action/verb)</a:t>
            </a:r>
            <a:r>
              <a:rPr lang="ko-KR" altLang="en-US">
                <a:latin typeface="AppleGothic"/>
                <a:ea typeface="AppleGothic"/>
              </a:rPr>
              <a:t>세요 </a:t>
            </a:r>
            <a:endParaRPr lang="ko-KR" altLang="en-US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어떤 메뉴가 제일 인기 많나요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Which menu is the most popular?”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eo tteon me nyu ga je il in gi manh na yo?]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:→ </a:t>
            </a:r>
            <a:r>
              <a:rPr lang="ko-KR" altLang="en-US">
                <a:latin typeface="AppleGothic"/>
                <a:ea typeface="AppleGothic"/>
              </a:rPr>
              <a:t>어떤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what)</a:t>
            </a:r>
            <a:r>
              <a:rPr lang="ko-KR" altLang="en-US">
                <a:latin typeface="AppleGothic"/>
                <a:ea typeface="AppleGothic"/>
              </a:rPr>
              <a:t>이</a:t>
            </a:r>
            <a:r>
              <a:rPr lang="en-US" altLang="ko-KR">
                <a:latin typeface="AppleGothic"/>
                <a:ea typeface="AppleGothic"/>
              </a:rPr>
              <a:t>/</a:t>
            </a:r>
            <a:r>
              <a:rPr lang="ko-KR" altLang="en-US">
                <a:latin typeface="AppleGothic"/>
                <a:ea typeface="AppleGothic"/>
              </a:rPr>
              <a:t>가 제일 인기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action/verb)</a:t>
            </a:r>
            <a:r>
              <a:rPr lang="ko-KR" altLang="en-US">
                <a:latin typeface="AppleGothic"/>
                <a:ea typeface="AppleGothic"/>
              </a:rPr>
              <a:t>나요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피클이랑 김치 더 주시겠어요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Would you please give more pickle and kimchi?”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pi keul I lang gim chi deo ju si ge sseo yo?]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:→(what)(</a:t>
            </a:r>
            <a:r>
              <a:rPr lang="ko-KR" altLang="en-US">
                <a:latin typeface="AppleGothic"/>
                <a:ea typeface="AppleGothic"/>
              </a:rPr>
              <a:t>이</a:t>
            </a:r>
            <a:r>
              <a:rPr lang="en-US" altLang="ko-KR">
                <a:latin typeface="AppleGothic"/>
                <a:ea typeface="AppleGothic"/>
              </a:rPr>
              <a:t>)</a:t>
            </a:r>
            <a:r>
              <a:rPr lang="ko-KR" altLang="en-US">
                <a:latin typeface="AppleGothic"/>
                <a:ea typeface="AppleGothic"/>
              </a:rPr>
              <a:t>랑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what) </a:t>
            </a:r>
            <a:r>
              <a:rPr lang="ko-KR" altLang="en-US">
                <a:latin typeface="AppleGothic"/>
                <a:ea typeface="AppleGothic"/>
              </a:rPr>
              <a:t>더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action/verb) </a:t>
            </a:r>
            <a:r>
              <a:rPr lang="ko-KR" altLang="en-US">
                <a:latin typeface="AppleGothic"/>
                <a:ea typeface="AppleGothic"/>
              </a:rPr>
              <a:t>시겠어요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7435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in school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27" y="299803"/>
            <a:ext cx="8349728" cy="6715593"/>
          </a:xfrm>
        </p:spPr>
        <p:txBody>
          <a:bodyPr anchor="t">
            <a:normAutofit lnSpcReduction="10000"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전공 수업 건물을 찾아가려면 어디로 가야하나요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Where should I go to find the major class building?”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jeongong sueop geonmureul chajagaryeomyeon eodiro gayahanayo]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:→(where) </a:t>
            </a:r>
            <a:r>
              <a:rPr lang="ko-KR" altLang="en-US">
                <a:latin typeface="AppleGothic"/>
                <a:ea typeface="AppleGothic"/>
              </a:rPr>
              <a:t>을 찾아가려면 어디로 가야하나요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ko-KR" altLang="en-US">
                <a:latin typeface="AppleGothic"/>
                <a:ea typeface="AppleGothic"/>
              </a:rPr>
              <a:t>학생 식당에 가서 점심먹자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Let’s have a lunch in student cafeteria”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haksaeng sikdange gaseo jeomsimmeokja.]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:→(where)</a:t>
            </a:r>
            <a:r>
              <a:rPr lang="ko-KR" altLang="en-US">
                <a:latin typeface="AppleGothic"/>
                <a:ea typeface="AppleGothic"/>
              </a:rPr>
              <a:t>에 가서 점심먹자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ko-KR" altLang="en-US">
                <a:latin typeface="AppleGothic"/>
                <a:ea typeface="AppleGothic"/>
              </a:rPr>
              <a:t>이번학기에몇학점들어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How many credits do you take this semester?”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ibeon hakgie myeot hakjeom deureo]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:→(when)</a:t>
            </a:r>
            <a:r>
              <a:rPr lang="ko-KR" altLang="en-US">
                <a:latin typeface="AppleGothic"/>
                <a:ea typeface="AppleGothic"/>
              </a:rPr>
              <a:t>에 몇 학점 들어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21392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in school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27" y="134911"/>
            <a:ext cx="8129569" cy="6723089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과제 제출일이 언제까지야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When is the dead</a:t>
            </a:r>
            <a:r>
              <a:rPr lang="cs-CZ" altLang="ko-Kore-CZ">
                <a:latin typeface="AppleGothic"/>
                <a:ea typeface="AppleGothic"/>
              </a:rPr>
              <a:t>-</a:t>
            </a:r>
            <a:r>
              <a:rPr lang="en" altLang="ko-Kore-CZ">
                <a:latin typeface="AppleGothic"/>
                <a:ea typeface="AppleGothic"/>
              </a:rPr>
              <a:t>line of assignment?”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gwaje jechuriri eonjekkajiya]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:→(what)</a:t>
            </a:r>
            <a:r>
              <a:rPr lang="ko-KR" altLang="en-US">
                <a:latin typeface="AppleGothic"/>
                <a:ea typeface="AppleGothic"/>
              </a:rPr>
              <a:t>이 언제까지야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 </a:t>
            </a:r>
            <a:endParaRPr lang="en" altLang="ko-Kore-CZ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장학금을 받으려면 어떤 기준을 충족해야하나요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Which criteria should be met to get a scholarship?”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janghakgeumeul badeuryeomyeon eotteon gijuneul chungjokaeyahanayo]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:→(what)</a:t>
            </a:r>
            <a:r>
              <a:rPr lang="ko-KR" altLang="en-US">
                <a:latin typeface="AppleGothic"/>
                <a:ea typeface="AppleGothic"/>
              </a:rPr>
              <a:t>을 받으려면 어떤 기준을 충족해야하나요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오늘 팀플하러 가야해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ko-KR" altLang="en-US">
                <a:latin typeface="AppleGothic"/>
                <a:ea typeface="AppleGothic"/>
              </a:rPr>
            </a:br>
            <a:r>
              <a:rPr lang="ko-KR" altLang="en-US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I have to go to the team meeting today.”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oneul timpeulhareo gayahae]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:→(when) (what)</a:t>
            </a:r>
            <a:r>
              <a:rPr lang="ko-KR" altLang="en-US">
                <a:latin typeface="AppleGothic"/>
                <a:ea typeface="AppleGothic"/>
              </a:rPr>
              <a:t>하러 가야해</a:t>
            </a:r>
            <a:endParaRPr lang="ko-KR" altLang="en-US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9831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in school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57207" y="194872"/>
            <a:ext cx="7495081" cy="7195279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오늘 같이 과제 할래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Do you want to work together today?”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oneul gachi gwaje hallae]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:→(when) </a:t>
            </a:r>
            <a:r>
              <a:rPr lang="ko-KR" altLang="en-US">
                <a:latin typeface="AppleGothic"/>
                <a:ea typeface="AppleGothic"/>
              </a:rPr>
              <a:t>같이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what)</a:t>
            </a:r>
            <a:r>
              <a:rPr lang="ko-KR" altLang="en-US">
                <a:latin typeface="AppleGothic"/>
                <a:ea typeface="AppleGothic"/>
              </a:rPr>
              <a:t>할래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수업 끝나고 아르바이트 가야해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I have to go for part time job after class.”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sueop kkeunnago areubaiteu gayahae]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:→(what) </a:t>
            </a:r>
            <a:r>
              <a:rPr lang="ko-KR" altLang="en-US">
                <a:latin typeface="AppleGothic"/>
                <a:ea typeface="AppleGothic"/>
              </a:rPr>
              <a:t>끝나고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where)</a:t>
            </a:r>
            <a:r>
              <a:rPr lang="ko-KR" altLang="en-US">
                <a:latin typeface="AppleGothic"/>
                <a:ea typeface="AppleGothic"/>
              </a:rPr>
              <a:t>가야해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ko-KR" altLang="en-US">
                <a:latin typeface="AppleGothic"/>
                <a:ea typeface="AppleGothic"/>
              </a:rPr>
              <a:t>시험 끝나고 술마시러 가자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Let’s go drink after the exam.”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siheom kkeunnago sulmasireo gaja]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:→(what) </a:t>
            </a:r>
            <a:r>
              <a:rPr lang="ko-KR" altLang="en-US">
                <a:latin typeface="AppleGothic"/>
                <a:ea typeface="AppleGothic"/>
              </a:rPr>
              <a:t>끝나고 술마시러 가자</a:t>
            </a:r>
            <a:r>
              <a:rPr lang="en-US" altLang="ko-KR">
                <a:latin typeface="AppleGothic"/>
                <a:ea typeface="AppleGothic"/>
              </a:rPr>
              <a:t>.</a:t>
            </a: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9440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A6B798-8B6A-B34B-ACFB-7C4F876583E7}"/>
              </a:ext>
            </a:extLst>
          </p:cNvPr>
          <p:cNvSpPr txBox="1"/>
          <p:nvPr/>
        </p:nvSpPr>
        <p:spPr>
          <a:xfrm>
            <a:off x="2865620" y="2454027"/>
            <a:ext cx="69404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CZ" sz="6600" b="1" dirty="0"/>
              <a:t>Thank you</a:t>
            </a:r>
            <a:endParaRPr kumimoji="1" lang="ko-Kore-CZ" altLang="en-US" sz="6600" b="1" dirty="0"/>
          </a:p>
        </p:txBody>
      </p:sp>
      <p:pic>
        <p:nvPicPr>
          <p:cNvPr id="4" name="그래픽 3" descr="댓글 심장 단색으로 채워진">
            <a:extLst>
              <a:ext uri="{FF2B5EF4-FFF2-40B4-BE49-F238E27FC236}">
                <a16:creationId xmlns:a16="http://schemas.microsoft.com/office/drawing/2014/main" id="{6E81E8F2-1106-1943-B1F7-97E36855A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37815" y="2042408"/>
            <a:ext cx="1931233" cy="1931233"/>
          </a:xfrm>
          <a:prstGeom prst="rect">
            <a:avLst/>
          </a:prstGeom>
        </p:spPr>
      </p:pic>
      <p:pic>
        <p:nvPicPr>
          <p:cNvPr id="3" name="오디오 2">
            <a:hlinkClick r:id="" action="ppaction://media"/>
            <a:extLst>
              <a:ext uri="{FF2B5EF4-FFF2-40B4-BE49-F238E27FC236}">
                <a16:creationId xmlns:a16="http://schemas.microsoft.com/office/drawing/2014/main" id="{472A4F08-12C6-AA46-BBA8-C9A6E93EB19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7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61"/>
    </mc:Choice>
    <mc:Fallback xmlns="">
      <p:transition spd="slow" advTm="58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79" y="1224648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Index</a:t>
            </a:r>
            <a:br>
              <a:rPr kumimoji="1" lang="en-US" altLang="ko-Kore-CZ"/>
            </a:b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51578" y="2565101"/>
            <a:ext cx="9603275" cy="2894988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 sz="2400"/>
              <a:t>Grammar</a:t>
            </a:r>
            <a:endParaRPr kumimoji="1" lang="en-US" altLang="ko-Kore-CZ" sz="2400"/>
          </a:p>
          <a:p>
            <a:pPr lvl="0">
              <a:defRPr/>
            </a:pPr>
            <a:r>
              <a:rPr kumimoji="1" lang="en-US" altLang="ko-Kore-CZ" sz="2400"/>
              <a:t>Key Sentences</a:t>
            </a:r>
            <a:endParaRPr kumimoji="1" lang="en-US" altLang="ko-Kore-CZ" sz="2400"/>
          </a:p>
          <a:p>
            <a:pPr lvl="0">
              <a:defRPr/>
            </a:pPr>
            <a:endParaRPr kumimoji="1" lang="en-US" altLang="ko-Kore-CZ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30445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78" y="1138151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Grammar - </a:t>
            </a:r>
            <a:r>
              <a:rPr lang="en" altLang="ko-Kore-CZ"/>
              <a:t>palatalization</a:t>
            </a:r>
            <a:br>
              <a:rPr lang="en" altLang="ko-Kore-CZ" b="1"/>
            </a:br>
            <a:endParaRPr kumimoji="1" lang="ko-Kore-CZ" altLang="en-US"/>
          </a:p>
        </p:txBody>
      </p:sp>
      <p:sp>
        <p:nvSpPr>
          <p:cNvPr id="6" name="입체 5"/>
          <p:cNvSpPr/>
          <p:nvPr/>
        </p:nvSpPr>
        <p:spPr>
          <a:xfrm>
            <a:off x="4917989" y="2785796"/>
            <a:ext cx="2842053" cy="1458097"/>
          </a:xfrm>
          <a:prstGeom prst="bevel">
            <a:avLst>
              <a:gd name="adj" fmla="val 125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7146" y="2015732"/>
            <a:ext cx="10356159" cy="484226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A phenomenon in which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 ㄷ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, 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ㅌ 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meets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  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'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ㅣ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‘</a:t>
            </a:r>
            <a:r>
              <a:rPr lang="cs-CZ" altLang="ko-KR">
                <a:solidFill>
                  <a:srgbClr val="ff0000"/>
                </a:solidFill>
                <a:latin typeface="AppleGothic"/>
                <a:ea typeface="AppleGothic"/>
              </a:rPr>
              <a:t> </a:t>
            </a:r>
            <a:r>
              <a:rPr lang="cs-CZ" altLang="ko-KR">
                <a:solidFill>
                  <a:srgbClr val="ff0000"/>
                </a:solidFill>
                <a:latin typeface="Times New Roman"/>
                <a:ea typeface="AppleGothic"/>
                <a:cs typeface="Times New Roman"/>
              </a:rPr>
              <a:t>[i]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 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vowels and turns into‘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ㅈ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, 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ㅊ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’.</a:t>
            </a:r>
            <a:endParaRPr lang="en-US" altLang="ko-KR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ko-KR" altLang="en-US">
                <a:latin typeface="AppleGothic"/>
                <a:ea typeface="AppleGothic"/>
              </a:rPr>
              <a:t>                                   </a:t>
            </a:r>
            <a:endParaRPr kumimoji="1" lang="ko-KR" altLang="en-US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ko-KR" altLang="en-US">
                <a:latin typeface="AppleGothic"/>
                <a:ea typeface="AppleGothic"/>
              </a:rPr>
              <a:t>                                                    ㄷ</a:t>
            </a:r>
            <a:r>
              <a:rPr kumimoji="1" lang="en-US" altLang="ko-KR">
                <a:latin typeface="AppleGothic"/>
                <a:ea typeface="AppleGothic"/>
              </a:rPr>
              <a:t>+</a:t>
            </a:r>
            <a:r>
              <a:rPr kumimoji="1" lang="ko-KR" altLang="en-US">
                <a:latin typeface="AppleGothic"/>
                <a:ea typeface="AppleGothic"/>
              </a:rPr>
              <a:t>ㅣ</a:t>
            </a:r>
            <a:r>
              <a:rPr kumimoji="1" lang="en-US" altLang="ko-KR">
                <a:latin typeface="AppleGothic"/>
                <a:ea typeface="AppleGothic"/>
              </a:rPr>
              <a:t>=</a:t>
            </a:r>
            <a:r>
              <a:rPr kumimoji="1" lang="ko-KR" altLang="en-US">
                <a:latin typeface="AppleGothic"/>
                <a:ea typeface="AppleGothic"/>
              </a:rPr>
              <a:t> 지</a:t>
            </a:r>
            <a:endParaRPr kumimoji="1" lang="ko-KR" altLang="en-US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ko-KR" altLang="en-US">
                <a:latin typeface="AppleGothic"/>
                <a:ea typeface="AppleGothic"/>
              </a:rPr>
              <a:t>                                                    ㅌ</a:t>
            </a:r>
            <a:r>
              <a:rPr kumimoji="1" lang="en-US" altLang="ko-KR">
                <a:latin typeface="AppleGothic"/>
                <a:ea typeface="AppleGothic"/>
              </a:rPr>
              <a:t>+</a:t>
            </a:r>
            <a:r>
              <a:rPr kumimoji="1" lang="ko-KR" altLang="en-US">
                <a:latin typeface="AppleGothic"/>
                <a:ea typeface="AppleGothic"/>
              </a:rPr>
              <a:t>ㅣ</a:t>
            </a:r>
            <a:r>
              <a:rPr kumimoji="1" lang="en-US" altLang="ko-KR">
                <a:latin typeface="AppleGothic"/>
                <a:ea typeface="AppleGothic"/>
              </a:rPr>
              <a:t>=</a:t>
            </a:r>
            <a:r>
              <a:rPr kumimoji="1" lang="ko-KR" altLang="en-US">
                <a:latin typeface="AppleGothic"/>
                <a:ea typeface="AppleGothic"/>
              </a:rPr>
              <a:t> 치</a:t>
            </a:r>
            <a:endParaRPr kumimoji="1" lang="ko-KR" altLang="en-US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kumimoji="1" lang="en-US" altLang="ko-Kore-CZ"/>
          </a:p>
          <a:p>
            <a:pPr marL="0" indent="0">
              <a:buNone/>
              <a:defRPr/>
            </a:pPr>
            <a:r>
              <a:rPr kumimoji="1" lang="en-US" altLang="ko-Kore-CZ">
                <a:latin typeface="AppleGothic"/>
                <a:ea typeface="AppleGothic"/>
              </a:rPr>
              <a:t>Example)       </a:t>
            </a:r>
            <a:r>
              <a:rPr kumimoji="1" lang="ko-KR" altLang="en-US">
                <a:latin typeface="AppleGothic"/>
                <a:ea typeface="AppleGothic"/>
              </a:rPr>
              <a:t>같이 </a:t>
            </a:r>
            <a:r>
              <a:rPr kumimoji="1" lang="cs-CZ" altLang="ko-KR">
                <a:latin typeface="AppleGothic"/>
                <a:ea typeface="AppleGothic"/>
              </a:rPr>
              <a:t>/ga-ti/</a:t>
            </a:r>
            <a:r>
              <a:rPr kumimoji="1" lang="en-US" altLang="ko-KR">
                <a:latin typeface="AppleGothic"/>
                <a:ea typeface="AppleGothic"/>
              </a:rPr>
              <a:t>:</a:t>
            </a:r>
            <a:r>
              <a:rPr kumimoji="1" lang="ko-KR" altLang="en-US">
                <a:latin typeface="AppleGothic"/>
                <a:ea typeface="AppleGothic"/>
              </a:rPr>
              <a:t> </a:t>
            </a:r>
            <a:r>
              <a:rPr kumimoji="1" lang="en-US" altLang="ko-KR">
                <a:latin typeface="AppleGothic"/>
                <a:ea typeface="AppleGothic"/>
              </a:rPr>
              <a:t>together – </a:t>
            </a:r>
            <a:r>
              <a:rPr kumimoji="1" lang="ko-KR" altLang="en-US">
                <a:latin typeface="AppleGothic"/>
                <a:ea typeface="AppleGothic"/>
              </a:rPr>
              <a:t>가치</a:t>
            </a:r>
            <a:r>
              <a:rPr kumimoji="1" lang="en-US" altLang="ko-KR">
                <a:latin typeface="AppleGothic"/>
                <a:ea typeface="AppleGothic"/>
              </a:rPr>
              <a:t>[gachi]</a:t>
            </a:r>
            <a:endParaRPr kumimoji="1" lang="en-US" altLang="ko-KR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ko-KR" altLang="en-US">
                <a:latin typeface="AppleGothic"/>
                <a:ea typeface="AppleGothic"/>
              </a:rPr>
              <a:t>                    해돋이</a:t>
            </a:r>
            <a:r>
              <a:rPr kumimoji="1" lang="cs-CZ" altLang="ko-KR">
                <a:latin typeface="AppleGothic"/>
                <a:ea typeface="AppleGothic"/>
              </a:rPr>
              <a:t> /hae-do-di/</a:t>
            </a:r>
            <a:r>
              <a:rPr kumimoji="1" lang="ko-KR" altLang="en-US">
                <a:latin typeface="AppleGothic"/>
                <a:ea typeface="AppleGothic"/>
              </a:rPr>
              <a:t> </a:t>
            </a:r>
            <a:r>
              <a:rPr kumimoji="1" lang="en-US" altLang="ko-KR">
                <a:latin typeface="AppleGothic"/>
                <a:ea typeface="AppleGothic"/>
              </a:rPr>
              <a:t>:</a:t>
            </a:r>
            <a:r>
              <a:rPr kumimoji="1" lang="ko-KR" altLang="en-US">
                <a:latin typeface="AppleGothic"/>
                <a:ea typeface="AppleGothic"/>
              </a:rPr>
              <a:t> </a:t>
            </a:r>
            <a:r>
              <a:rPr kumimoji="1" lang="en-US" altLang="ko-KR">
                <a:latin typeface="AppleGothic"/>
                <a:ea typeface="AppleGothic"/>
              </a:rPr>
              <a:t>sunrise – </a:t>
            </a:r>
            <a:r>
              <a:rPr kumimoji="1" lang="ko-KR" altLang="en-US">
                <a:latin typeface="AppleGothic"/>
                <a:ea typeface="AppleGothic"/>
              </a:rPr>
              <a:t>해도지</a:t>
            </a:r>
            <a:r>
              <a:rPr kumimoji="1" lang="en-US" altLang="ko-KR">
                <a:latin typeface="AppleGothic"/>
                <a:ea typeface="AppleGothic"/>
              </a:rPr>
              <a:t>[hae-do-ji]</a:t>
            </a:r>
            <a:endParaRPr kumimoji="1" lang="en-US" altLang="ko-KR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en-US" altLang="ko-KR"/>
              <a:t>                    </a:t>
            </a:r>
            <a:endParaRPr kumimoji="1" lang="en-US" altLang="ko-KR"/>
          </a:p>
          <a:p>
            <a:pPr marL="0" indent="0">
              <a:buNone/>
              <a:defRPr/>
            </a:pPr>
            <a:r>
              <a:rPr kumimoji="1" lang="en-US" altLang="ko-Kore-CZ"/>
              <a:t>                     </a:t>
            </a:r>
            <a:endParaRPr kumimoji="1" lang="ko-Kore-CZ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279423" y="4842304"/>
            <a:ext cx="1237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ko-KR" altLang="en-US"/>
              <a:t> </a:t>
            </a: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84720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입체 10"/>
          <p:cNvSpPr/>
          <p:nvPr/>
        </p:nvSpPr>
        <p:spPr>
          <a:xfrm>
            <a:off x="4695567" y="2601096"/>
            <a:ext cx="3373395" cy="1149178"/>
          </a:xfrm>
          <a:prstGeom prst="bevel">
            <a:avLst>
              <a:gd name="adj" fmla="val 125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ore-CZ" alt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78" y="1205873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Grammar - liquidization</a:t>
            </a: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842268"/>
          </a:xfrm>
        </p:spPr>
        <p:txBody>
          <a:bodyPr/>
          <a:lstStyle/>
          <a:p>
            <a:pPr algn="ctr">
              <a:defRPr/>
            </a:pP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'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ㄴ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' 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is pronounced as [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ㄹ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] 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in front or behind＇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ㄹ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’</a:t>
            </a:r>
            <a:endParaRPr lang="en-US" altLang="ko-KR">
              <a:solidFill>
                <a:srgbClr val="ff0000"/>
              </a:solidFill>
              <a:latin typeface="AppleGothic"/>
              <a:ea typeface="AppleGothic"/>
            </a:endParaRPr>
          </a:p>
          <a:p>
            <a:pPr algn="ctr">
              <a:defRPr/>
            </a:pPr>
            <a:endParaRPr kumimoji="1" lang="en-US" altLang="ko-Kore-CZ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en-US" altLang="ko-Kore-CZ">
                <a:latin typeface="AppleGothic"/>
                <a:ea typeface="AppleGothic"/>
              </a:rPr>
              <a:t>                                    </a:t>
            </a:r>
            <a:r>
              <a:rPr kumimoji="1" lang="ko-KR" altLang="en-US">
                <a:latin typeface="AppleGothic"/>
                <a:ea typeface="AppleGothic"/>
              </a:rPr>
              <a:t>        </a:t>
            </a:r>
            <a:r>
              <a:rPr kumimoji="1" lang="en-US" altLang="ko-Kore-CZ">
                <a:latin typeface="AppleGothic"/>
                <a:ea typeface="AppleGothic"/>
              </a:rPr>
              <a:t> </a:t>
            </a:r>
            <a:r>
              <a:rPr kumimoji="1" lang="ko-KR" altLang="en-US">
                <a:latin typeface="AppleGothic"/>
                <a:ea typeface="AppleGothic"/>
              </a:rPr>
              <a:t>ㄹ </a:t>
            </a:r>
            <a:r>
              <a:rPr kumimoji="1" lang="en-US" altLang="ko-KR">
                <a:latin typeface="AppleGothic"/>
                <a:ea typeface="AppleGothic"/>
              </a:rPr>
              <a:t>+</a:t>
            </a:r>
            <a:r>
              <a:rPr kumimoji="1" lang="ko-KR" altLang="en-US">
                <a:latin typeface="AppleGothic"/>
                <a:ea typeface="AppleGothic"/>
              </a:rPr>
              <a:t> </a:t>
            </a:r>
            <a:r>
              <a:rPr kumimoji="1" lang="ko-KR" altLang="en-US" sz="3200">
                <a:latin typeface="AppleGothic"/>
                <a:ea typeface="AppleGothic"/>
              </a:rPr>
              <a:t>ㄴ</a:t>
            </a:r>
            <a:r>
              <a:rPr kumimoji="1" lang="ko-KR" altLang="en-US">
                <a:latin typeface="AppleGothic"/>
                <a:ea typeface="AppleGothic"/>
              </a:rPr>
              <a:t> </a:t>
            </a:r>
            <a:r>
              <a:rPr kumimoji="1" lang="en-US" altLang="ko-KR">
                <a:latin typeface="AppleGothic"/>
                <a:ea typeface="AppleGothic"/>
              </a:rPr>
              <a:t>+</a:t>
            </a:r>
            <a:r>
              <a:rPr kumimoji="1" lang="ko-KR" altLang="en-US">
                <a:latin typeface="AppleGothic"/>
                <a:ea typeface="AppleGothic"/>
              </a:rPr>
              <a:t> ㄹ  </a:t>
            </a:r>
            <a:r>
              <a:rPr kumimoji="1" lang="en-US" altLang="ko-KR">
                <a:latin typeface="AppleGothic"/>
                <a:ea typeface="AppleGothic"/>
              </a:rPr>
              <a:t>=</a:t>
            </a:r>
            <a:r>
              <a:rPr kumimoji="1" lang="ko-KR" altLang="en-US" sz="3200">
                <a:latin typeface="AppleGothic"/>
                <a:ea typeface="AppleGothic"/>
              </a:rPr>
              <a:t>ㄹ</a:t>
            </a:r>
            <a:endParaRPr kumimoji="1" lang="ko-KR" altLang="en-US" sz="3200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kumimoji="1" lang="en-US" altLang="ko-Kore-CZ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en-US" altLang="ko-Kore-CZ">
                <a:latin typeface="AppleGothic"/>
                <a:ea typeface="AppleGothic"/>
              </a:rPr>
              <a:t>Example ) </a:t>
            </a:r>
            <a:r>
              <a:rPr kumimoji="1" lang="ko-KR" altLang="en-US">
                <a:latin typeface="AppleGothic"/>
                <a:ea typeface="AppleGothic"/>
              </a:rPr>
              <a:t>논리</a:t>
            </a:r>
            <a:r>
              <a:rPr kumimoji="1" lang="cs-CZ" altLang="ko-KR">
                <a:latin typeface="AppleGothic"/>
                <a:ea typeface="AppleGothic"/>
              </a:rPr>
              <a:t> /non-li/</a:t>
            </a:r>
            <a:r>
              <a:rPr kumimoji="1" lang="ko-KR" altLang="en-US">
                <a:latin typeface="AppleGothic"/>
                <a:ea typeface="AppleGothic"/>
              </a:rPr>
              <a:t> </a:t>
            </a:r>
            <a:r>
              <a:rPr kumimoji="1" lang="en-US" altLang="ko-KR">
                <a:latin typeface="AppleGothic"/>
                <a:ea typeface="AppleGothic"/>
              </a:rPr>
              <a:t>:</a:t>
            </a:r>
            <a:r>
              <a:rPr kumimoji="1" lang="ko-KR" altLang="en-US">
                <a:latin typeface="AppleGothic"/>
                <a:ea typeface="AppleGothic"/>
              </a:rPr>
              <a:t> </a:t>
            </a:r>
            <a:r>
              <a:rPr kumimoji="1" lang="en-US" altLang="ko-KR">
                <a:latin typeface="AppleGothic"/>
                <a:ea typeface="AppleGothic"/>
              </a:rPr>
              <a:t>logic – </a:t>
            </a:r>
            <a:r>
              <a:rPr kumimoji="1" lang="ko-KR" altLang="en-US">
                <a:latin typeface="AppleGothic"/>
                <a:ea typeface="AppleGothic"/>
              </a:rPr>
              <a:t>놀리</a:t>
            </a:r>
            <a:r>
              <a:rPr kumimoji="1" lang="en-US" altLang="ko-KR">
                <a:latin typeface="AppleGothic"/>
                <a:ea typeface="AppleGothic"/>
              </a:rPr>
              <a:t>[nol-li]</a:t>
            </a:r>
            <a:endParaRPr kumimoji="1" lang="en-US" altLang="ko-KR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en-US" altLang="ko-Kore-CZ">
                <a:latin typeface="AppleGothic"/>
                <a:ea typeface="AppleGothic"/>
              </a:rPr>
              <a:t>               </a:t>
            </a:r>
            <a:r>
              <a:rPr kumimoji="1" lang="ko-KR" altLang="en-US">
                <a:latin typeface="AppleGothic"/>
                <a:ea typeface="AppleGothic"/>
              </a:rPr>
              <a:t>온라인 </a:t>
            </a:r>
            <a:r>
              <a:rPr kumimoji="1" lang="en-US" altLang="ko-KR">
                <a:latin typeface="AppleGothic"/>
                <a:ea typeface="AppleGothic"/>
              </a:rPr>
              <a:t>:On-line – </a:t>
            </a:r>
            <a:r>
              <a:rPr kumimoji="1" lang="ko-KR" altLang="en-US">
                <a:latin typeface="AppleGothic"/>
                <a:ea typeface="AppleGothic"/>
              </a:rPr>
              <a:t>올라인</a:t>
            </a:r>
            <a:r>
              <a:rPr kumimoji="1" lang="en-US" altLang="ko-KR">
                <a:latin typeface="AppleGothic"/>
                <a:ea typeface="AppleGothic"/>
              </a:rPr>
              <a:t>[Ol-line]</a:t>
            </a:r>
            <a:endParaRPr kumimoji="1" lang="en-US" altLang="ko-KR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r>
              <a:rPr kumimoji="1" lang="en-US" altLang="ko-KR">
                <a:latin typeface="AppleGothic"/>
                <a:ea typeface="AppleGothic"/>
              </a:rPr>
              <a:t>               </a:t>
            </a:r>
            <a:r>
              <a:rPr kumimoji="1" lang="ko-KR" altLang="en-US">
                <a:latin typeface="AppleGothic"/>
                <a:ea typeface="AppleGothic"/>
              </a:rPr>
              <a:t>난로 </a:t>
            </a:r>
            <a:r>
              <a:rPr kumimoji="1" lang="cs-CZ" altLang="ko-KR">
                <a:latin typeface="AppleGothic"/>
                <a:ea typeface="AppleGothic"/>
              </a:rPr>
              <a:t>/nan-lo/</a:t>
            </a:r>
            <a:r>
              <a:rPr kumimoji="1" lang="en-US" altLang="ko-KR">
                <a:latin typeface="AppleGothic"/>
                <a:ea typeface="AppleGothic"/>
              </a:rPr>
              <a:t>:</a:t>
            </a:r>
            <a:r>
              <a:rPr kumimoji="1" lang="ko-KR" altLang="en-US">
                <a:latin typeface="AppleGothic"/>
                <a:ea typeface="AppleGothic"/>
              </a:rPr>
              <a:t> </a:t>
            </a:r>
            <a:r>
              <a:rPr kumimoji="1" lang="en-US" altLang="ko-KR">
                <a:latin typeface="AppleGothic"/>
                <a:ea typeface="AppleGothic"/>
              </a:rPr>
              <a:t>Stove – </a:t>
            </a:r>
            <a:r>
              <a:rPr kumimoji="1" lang="ko-KR" altLang="en-US">
                <a:latin typeface="AppleGothic"/>
                <a:ea typeface="AppleGothic"/>
              </a:rPr>
              <a:t>날로</a:t>
            </a:r>
            <a:r>
              <a:rPr kumimoji="1" lang="en-US" altLang="ko-KR">
                <a:latin typeface="AppleGothic"/>
                <a:ea typeface="AppleGothic"/>
              </a:rPr>
              <a:t>[nal-lo]</a:t>
            </a:r>
            <a:endParaRPr kumimoji="1" lang="en-US" altLang="ko-KR"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kumimoji="1" lang="en-US" altLang="ko-Kore-CZ">
              <a:solidFill>
                <a:srgbClr val="ff0000"/>
              </a:solidFill>
              <a:latin typeface="AppleGothic"/>
              <a:ea typeface="AppleGothic"/>
            </a:endParaRPr>
          </a:p>
        </p:txBody>
      </p:sp>
      <p:sp>
        <p:nvSpPr>
          <p:cNvPr id="10" name="U자형 화살표[U] 9"/>
          <p:cNvSpPr/>
          <p:nvPr/>
        </p:nvSpPr>
        <p:spPr>
          <a:xfrm>
            <a:off x="5955957" y="2829697"/>
            <a:ext cx="1408670" cy="345988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63750"/>
              <a:gd name="adj5" fmla="val 10000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ore-CZ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51097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78" y="1237006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Grammar - nasalization</a:t>
            </a: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1049236"/>
          </a:xfrm>
        </p:spPr>
        <p:txBody>
          <a:bodyPr>
            <a:normAutofit fontScale="92500" lnSpcReduction="10000"/>
          </a:bodyPr>
          <a:lstStyle/>
          <a:p>
            <a:pPr algn="ctr">
              <a:defRPr/>
            </a:pP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A phenomenon in which consonants other than the original nasal sounds are changed to nasal sounds (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ㄴ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, 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ㅁ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, 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ㅇ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)</a:t>
            </a:r>
            <a:r>
              <a:rPr lang="cs-CZ" altLang="ko-KR">
                <a:solidFill>
                  <a:srgbClr val="ff0000"/>
                </a:solidFill>
                <a:latin typeface="AppleGothic"/>
                <a:ea typeface="AppleGothic"/>
              </a:rPr>
              <a:t> 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under the influence of</a:t>
            </a:r>
            <a:r>
              <a:rPr lang="cs-CZ" altLang="ko-Kore-CZ">
                <a:solidFill>
                  <a:srgbClr val="ff0000"/>
                </a:solidFill>
                <a:latin typeface="AppleGothic"/>
                <a:ea typeface="AppleGothic"/>
              </a:rPr>
              <a:t> neighboring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 nasal sounds.</a:t>
            </a:r>
            <a:endParaRPr lang="en" altLang="ko-Kore-CZ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lang="en" altLang="ko-Kore-CZ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kumimoji="1" lang="ko-Kore-CZ" altLang="en-US">
              <a:solidFill>
                <a:srgbClr val="ff0000"/>
              </a:solidFill>
              <a:latin typeface="AppleGothic"/>
              <a:ea typeface="Apple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51578" y="3515497"/>
            <a:ext cx="4707925" cy="2054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  <a:defRPr/>
            </a:pPr>
            <a:endParaRPr lang="en-US" altLang="ko-KR" sz="2500" b="1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 sz="2500" b="1">
                <a:latin typeface="AppleGothic"/>
                <a:ea typeface="AppleGothic"/>
              </a:rPr>
              <a:t>1. '</a:t>
            </a:r>
            <a:r>
              <a:rPr lang="ko-KR" altLang="en-US" sz="2500" b="1">
                <a:latin typeface="AppleGothic"/>
                <a:ea typeface="AppleGothic"/>
              </a:rPr>
              <a:t>ㅂ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ㄷ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ㄱ’ </a:t>
            </a:r>
            <a:r>
              <a:rPr lang="en-US" altLang="ko-KR" sz="2500" b="1">
                <a:latin typeface="AppleGothic"/>
                <a:ea typeface="AppleGothic"/>
              </a:rPr>
              <a:t>+ ‘</a:t>
            </a:r>
            <a:r>
              <a:rPr lang="ko-KR" altLang="en-US" sz="2500" b="1">
                <a:latin typeface="AppleGothic"/>
                <a:ea typeface="AppleGothic"/>
              </a:rPr>
              <a:t>ㄴ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ㅁ’ </a:t>
            </a:r>
            <a:endParaRPr lang="ko-KR" altLang="en-US" sz="2500" b="1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ko-KR" altLang="en-US" sz="2500" b="1">
                <a:latin typeface="AppleGothic"/>
                <a:ea typeface="AppleGothic"/>
              </a:rPr>
              <a:t>→ ［ㅁ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ㄴ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ㅇ］</a:t>
            </a:r>
            <a:endParaRPr lang="ko-KR" altLang="en-US" b="1">
              <a:latin typeface="AppleGothic"/>
              <a:ea typeface="AppleGothic"/>
            </a:endParaRPr>
          </a:p>
          <a:p>
            <a:pPr marL="457200" indent="-457200">
              <a:buAutoNum type="arabicPeriod"/>
              <a:defRPr/>
            </a:pPr>
            <a:endParaRPr lang="en-US" altLang="ko-KR" b="1">
              <a:latin typeface="AppleGothic"/>
              <a:ea typeface="AppleGothic"/>
            </a:endParaRPr>
          </a:p>
          <a:p>
            <a:pPr marL="457200" indent="-457200">
              <a:buFont typeface="Arial"/>
              <a:buAutoNum type="arabicPeriod"/>
              <a:defRPr/>
            </a:pPr>
            <a:endParaRPr lang="en-US" altLang="ko-KR" b="1">
              <a:latin typeface="AppleGothic"/>
              <a:ea typeface="AppleGothic"/>
            </a:endParaRPr>
          </a:p>
          <a:p>
            <a:pPr marL="457200" indent="-457200">
              <a:buAutoNum type="arabicPeriod"/>
              <a:defRPr/>
            </a:pPr>
            <a:endParaRPr lang="ko-KR" altLang="en-US" b="1">
              <a:latin typeface="AppleGothic"/>
              <a:ea typeface="AppleGothic"/>
            </a:endParaRPr>
          </a:p>
        </p:txBody>
      </p:sp>
      <p:cxnSp>
        <p:nvCxnSpPr>
          <p:cNvPr id="6" name="직선 연결선[R] 5"/>
          <p:cNvCxnSpPr/>
          <p:nvPr/>
        </p:nvCxnSpPr>
        <p:spPr>
          <a:xfrm>
            <a:off x="6462584" y="3274540"/>
            <a:ext cx="0" cy="262800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97362" y="3274540"/>
            <a:ext cx="5165124" cy="2400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en-US" altLang="ko-Kore-CZ"/>
              <a:t>Example)</a:t>
            </a:r>
            <a:endParaRPr kumimoji="1" lang="en-US" altLang="ko-Kore-CZ"/>
          </a:p>
          <a:p>
            <a:pPr lvl="0">
              <a:defRPr/>
            </a:pPr>
            <a:endParaRPr kumimoji="1" lang="en-US" altLang="ko-Kore-CZ" sz="2000"/>
          </a:p>
          <a:p>
            <a:pPr lvl="0">
              <a:defRPr/>
            </a:pPr>
            <a:r>
              <a:rPr kumimoji="1" lang="ko-Kore-CZ" altLang="en-US" sz="2000"/>
              <a:t>국물</a:t>
            </a:r>
            <a:r>
              <a:rPr kumimoji="1" lang="ko-KR" altLang="en-US" sz="2000"/>
              <a:t> </a:t>
            </a:r>
            <a:r>
              <a:rPr kumimoji="1" lang="en-US" altLang="ko-KR" sz="2000"/>
              <a:t>:</a:t>
            </a:r>
            <a:r>
              <a:rPr kumimoji="1" lang="ko-KR" altLang="en-US" sz="2000"/>
              <a:t> </a:t>
            </a:r>
            <a:r>
              <a:rPr kumimoji="1" lang="en-US" altLang="ko-KR" sz="2000"/>
              <a:t>soup – </a:t>
            </a:r>
            <a:r>
              <a:rPr kumimoji="1" lang="ko-KR" altLang="en-US" sz="2000"/>
              <a:t>궁물</a:t>
            </a:r>
            <a:r>
              <a:rPr kumimoji="1" lang="en-US" altLang="ko-KR" sz="2000"/>
              <a:t>[goong-mool]</a:t>
            </a:r>
            <a:endParaRPr kumimoji="1" lang="en-US" altLang="ko-KR" sz="2000"/>
          </a:p>
          <a:p>
            <a:pPr lvl="0">
              <a:defRPr/>
            </a:pPr>
            <a:r>
              <a:rPr kumimoji="1" lang="ko-KR" altLang="en-US" sz="2000"/>
              <a:t>잡는다</a:t>
            </a:r>
            <a:r>
              <a:rPr kumimoji="1" lang="en-US" altLang="ko-KR" sz="2000"/>
              <a:t> : to catch</a:t>
            </a:r>
            <a:r>
              <a:rPr kumimoji="1" lang="ko-KR" altLang="en-US" sz="2000"/>
              <a:t>  </a:t>
            </a:r>
            <a:r>
              <a:rPr kumimoji="1" lang="en-US" altLang="ko-KR" sz="2000"/>
              <a:t>-</a:t>
            </a:r>
            <a:r>
              <a:rPr kumimoji="1" lang="ko-KR" altLang="en-US" sz="2000"/>
              <a:t> 잠는다</a:t>
            </a:r>
            <a:r>
              <a:rPr kumimoji="1" lang="en-US" altLang="ko-KR" sz="2000"/>
              <a:t>[jam-neun-da]</a:t>
            </a:r>
            <a:endParaRPr kumimoji="1" lang="en-US" altLang="ko-KR" sz="2000"/>
          </a:p>
          <a:p>
            <a:pPr lvl="0">
              <a:defRPr/>
            </a:pPr>
            <a:r>
              <a:rPr kumimoji="1" lang="ko-KR" altLang="en-US" sz="2000"/>
              <a:t>닫는</a:t>
            </a:r>
            <a:r>
              <a:rPr kumimoji="1" lang="en-US" altLang="ko-KR" sz="2000"/>
              <a:t> :  closing</a:t>
            </a:r>
            <a:r>
              <a:rPr kumimoji="1" lang="ko-KR" altLang="en-US" sz="2000"/>
              <a:t> </a:t>
            </a:r>
            <a:r>
              <a:rPr kumimoji="1" lang="en-US" altLang="ko-KR" sz="2000"/>
              <a:t>-</a:t>
            </a:r>
            <a:r>
              <a:rPr kumimoji="1" lang="ko-KR" altLang="en-US" sz="2000"/>
              <a:t> 단는</a:t>
            </a:r>
            <a:r>
              <a:rPr kumimoji="1" lang="en-US" altLang="ko-KR" sz="2000"/>
              <a:t> [dan-neun]</a:t>
            </a:r>
            <a:endParaRPr kumimoji="1" lang="en-US" altLang="ko-KR" sz="2000"/>
          </a:p>
          <a:p>
            <a:pPr lvl="0">
              <a:defRPr/>
            </a:pPr>
            <a:endParaRPr kumimoji="1" lang="ko-KR" altLang="en-US"/>
          </a:p>
          <a:p>
            <a:pPr lvl="0">
              <a:defRPr/>
            </a:pPr>
            <a:endParaRPr kumimoji="1" lang="ko-KR" altLang="en-US"/>
          </a:p>
          <a:p>
            <a:pPr lvl="0">
              <a:defRPr/>
            </a:pPr>
            <a:endParaRPr kumimoji="1"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74247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78" y="1237006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Grammar - nasalization</a:t>
            </a: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1049236"/>
          </a:xfrm>
        </p:spPr>
        <p:txBody>
          <a:bodyPr>
            <a:normAutofit fontScale="92500" lnSpcReduction="10000"/>
          </a:bodyPr>
          <a:lstStyle/>
          <a:p>
            <a:pPr algn="ctr">
              <a:defRPr/>
            </a:pP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A phenomenon in which consonants other than the original nasal sounds are changed to nasal sounds (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ㄴ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, 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ㅁ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, 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ㅇ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)</a:t>
            </a:r>
            <a:r>
              <a:rPr lang="cs-CZ" altLang="ko-KR">
                <a:solidFill>
                  <a:srgbClr val="ff0000"/>
                </a:solidFill>
                <a:latin typeface="AppleGothic"/>
                <a:ea typeface="AppleGothic"/>
              </a:rPr>
              <a:t> 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under the influence of</a:t>
            </a:r>
            <a:r>
              <a:rPr lang="cs-CZ" altLang="ko-Kore-CZ">
                <a:solidFill>
                  <a:srgbClr val="ff0000"/>
                </a:solidFill>
                <a:latin typeface="AppleGothic"/>
                <a:ea typeface="AppleGothic"/>
              </a:rPr>
              <a:t> neighboring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 nasal sounds.</a:t>
            </a:r>
            <a:endParaRPr lang="en" altLang="ko-Kore-CZ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lang="en" altLang="ko-Kore-CZ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kumimoji="1" lang="ko-Kore-CZ" altLang="en-US">
              <a:solidFill>
                <a:srgbClr val="ff0000"/>
              </a:solidFill>
              <a:latin typeface="AppleGothic"/>
              <a:ea typeface="Apple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51578" y="3515497"/>
            <a:ext cx="4707925" cy="194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  <a:defRPr/>
            </a:pPr>
            <a:endParaRPr lang="en-US" altLang="ko-KR" b="1">
              <a:latin typeface="AppleGothic"/>
              <a:ea typeface="AppleGothic"/>
            </a:endParaRPr>
          </a:p>
          <a:p>
            <a:pPr marL="0" indent="0">
              <a:buFont typeface="Arial"/>
              <a:buNone/>
              <a:defRPr/>
            </a:pPr>
            <a:endParaRPr lang="en-US" altLang="ko-KR" b="1">
              <a:latin typeface="AppleGothic"/>
              <a:ea typeface="AppleGothic"/>
            </a:endParaRPr>
          </a:p>
          <a:p>
            <a:pPr marL="0" indent="0" algn="ctr">
              <a:buFont typeface="Arial"/>
              <a:buNone/>
              <a:defRPr/>
            </a:pPr>
            <a:r>
              <a:rPr lang="en-US" altLang="ko-KR" sz="2500" b="1">
                <a:latin typeface="AppleGothic"/>
                <a:ea typeface="AppleGothic"/>
              </a:rPr>
              <a:t>2. '</a:t>
            </a:r>
            <a:r>
              <a:rPr lang="ko-KR" altLang="en-US" sz="2500" b="1">
                <a:latin typeface="AppleGothic"/>
                <a:ea typeface="AppleGothic"/>
              </a:rPr>
              <a:t>ㅁ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ㅇ’ </a:t>
            </a:r>
            <a:r>
              <a:rPr lang="en-US" altLang="ko-KR" sz="2500" b="1">
                <a:latin typeface="AppleGothic"/>
                <a:ea typeface="AppleGothic"/>
              </a:rPr>
              <a:t>+ ‘</a:t>
            </a:r>
            <a:r>
              <a:rPr lang="ko-KR" altLang="en-US" sz="2500" b="1">
                <a:latin typeface="AppleGothic"/>
                <a:ea typeface="AppleGothic"/>
              </a:rPr>
              <a:t>ㄹ’ </a:t>
            </a:r>
            <a:endParaRPr lang="ko-KR" altLang="en-US" sz="2500" b="1">
              <a:latin typeface="AppleGothic"/>
              <a:ea typeface="AppleGothic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2500" b="1">
                <a:latin typeface="AppleGothic"/>
                <a:ea typeface="AppleGothic"/>
              </a:rPr>
              <a:t>→ ［ㅁ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ㅇ］ </a:t>
            </a:r>
            <a:r>
              <a:rPr lang="en-US" altLang="ko-KR" sz="2500" b="1">
                <a:latin typeface="AppleGothic"/>
                <a:ea typeface="AppleGothic"/>
              </a:rPr>
              <a:t>+ </a:t>
            </a:r>
            <a:r>
              <a:rPr lang="ko-KR" altLang="en-US" sz="2500" b="1">
                <a:latin typeface="AppleGothic"/>
                <a:ea typeface="AppleGothic"/>
              </a:rPr>
              <a:t>［ㄴ］</a:t>
            </a:r>
            <a:endParaRPr lang="ko-KR" altLang="en-US" b="1">
              <a:latin typeface="AppleGothic"/>
              <a:ea typeface="AppleGothic"/>
            </a:endParaRPr>
          </a:p>
          <a:p>
            <a:pPr marL="0" indent="0" algn="ctr">
              <a:buFont typeface="Arial"/>
              <a:buNone/>
              <a:defRPr/>
            </a:pPr>
            <a:endParaRPr lang="ko-KR" altLang="en-US" b="1">
              <a:latin typeface="AppleGothic"/>
              <a:ea typeface="AppleGothic"/>
            </a:endParaRPr>
          </a:p>
          <a:p>
            <a:pPr marL="457200" indent="-457200">
              <a:buAutoNum type="arabicPeriod"/>
              <a:defRPr/>
            </a:pPr>
            <a:endParaRPr lang="ko-KR" altLang="en-US" b="1">
              <a:latin typeface="AppleGothic"/>
              <a:ea typeface="AppleGothic"/>
            </a:endParaRPr>
          </a:p>
        </p:txBody>
      </p:sp>
      <p:cxnSp>
        <p:nvCxnSpPr>
          <p:cNvPr id="6" name="직선 연결선[R] 5"/>
          <p:cNvCxnSpPr/>
          <p:nvPr/>
        </p:nvCxnSpPr>
        <p:spPr>
          <a:xfrm>
            <a:off x="6462584" y="3274540"/>
            <a:ext cx="0" cy="262800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97362" y="3274540"/>
            <a:ext cx="5165124" cy="2095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en-US" altLang="ko-Kore-CZ"/>
              <a:t>Example)</a:t>
            </a:r>
            <a:endParaRPr kumimoji="1" lang="en-US" altLang="ko-Kore-CZ"/>
          </a:p>
          <a:p>
            <a:pPr lvl="0">
              <a:defRPr/>
            </a:pPr>
            <a:endParaRPr kumimoji="1" lang="en-US" altLang="ko-Kore-CZ"/>
          </a:p>
          <a:p>
            <a:pPr lvl="0">
              <a:defRPr/>
            </a:pPr>
            <a:endParaRPr kumimoji="1" lang="ko-Kore-CZ" altLang="en-US" sz="2000"/>
          </a:p>
          <a:p>
            <a:pPr lvl="0">
              <a:defRPr/>
            </a:pPr>
            <a:r>
              <a:rPr kumimoji="1" lang="ko-KR" altLang="en-US" sz="2000"/>
              <a:t>침략</a:t>
            </a:r>
            <a:r>
              <a:rPr kumimoji="1" lang="en-US" altLang="ko-KR" sz="2000"/>
              <a:t> : invasion</a:t>
            </a:r>
            <a:r>
              <a:rPr kumimoji="1" lang="ko-KR" altLang="en-US" sz="2000"/>
              <a:t> </a:t>
            </a:r>
            <a:r>
              <a:rPr kumimoji="1" lang="en-US" altLang="ko-KR" sz="2000"/>
              <a:t>-</a:t>
            </a:r>
            <a:r>
              <a:rPr kumimoji="1" lang="ko-KR" altLang="en-US" sz="2000"/>
              <a:t> 침냑</a:t>
            </a:r>
            <a:r>
              <a:rPr kumimoji="1" lang="en-US" altLang="ko-KR" sz="2000"/>
              <a:t>[chim-nyak]</a:t>
            </a:r>
            <a:endParaRPr kumimoji="1" lang="en-US" altLang="ko-KR" sz="2000"/>
          </a:p>
          <a:p>
            <a:pPr lvl="0">
              <a:defRPr/>
            </a:pPr>
            <a:r>
              <a:rPr kumimoji="1" lang="ko-KR" altLang="en-US" sz="2000"/>
              <a:t>대통령 </a:t>
            </a:r>
            <a:r>
              <a:rPr kumimoji="1" lang="en-US" altLang="ko-KR" sz="2000"/>
              <a:t>:</a:t>
            </a:r>
            <a:r>
              <a:rPr kumimoji="1" lang="ko-KR" altLang="en-US" sz="2000"/>
              <a:t> </a:t>
            </a:r>
            <a:r>
              <a:rPr kumimoji="1" lang="en-US" altLang="ko-KR" sz="2000"/>
              <a:t>president – </a:t>
            </a:r>
            <a:r>
              <a:rPr kumimoji="1" lang="ko-KR" altLang="en-US" sz="2000"/>
              <a:t>대통녕</a:t>
            </a:r>
            <a:r>
              <a:rPr kumimoji="1" lang="en-US" altLang="ko-KR" sz="2000"/>
              <a:t>[dae-tong-nyung]</a:t>
            </a:r>
            <a:endParaRPr kumimoji="1" lang="en-US" altLang="ko-KR"/>
          </a:p>
          <a:p>
            <a:pPr lvl="0">
              <a:defRPr/>
            </a:pPr>
            <a:endParaRPr kumimoji="1" lang="en-US" altLang="ko-KR"/>
          </a:p>
          <a:p>
            <a:pPr lvl="0">
              <a:defRPr/>
            </a:pPr>
            <a:endParaRPr kumimoji="1"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74247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78" y="1237006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Grammar - nasalization</a:t>
            </a: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1049236"/>
          </a:xfrm>
        </p:spPr>
        <p:txBody>
          <a:bodyPr>
            <a:normAutofit fontScale="92500" lnSpcReduction="10000"/>
          </a:bodyPr>
          <a:lstStyle/>
          <a:p>
            <a:pPr algn="ctr">
              <a:defRPr/>
            </a:pP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A phenomenon in which consonants other than the original nasal sounds are changed to nasal sounds (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ㄴ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, 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ㅁ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, </a:t>
            </a:r>
            <a:r>
              <a:rPr lang="ko-KR" altLang="en-US">
                <a:solidFill>
                  <a:srgbClr val="ff0000"/>
                </a:solidFill>
                <a:latin typeface="AppleGothic"/>
                <a:ea typeface="AppleGothic"/>
              </a:rPr>
              <a:t>ㅇ</a:t>
            </a:r>
            <a:r>
              <a:rPr lang="en-US" altLang="ko-KR">
                <a:solidFill>
                  <a:srgbClr val="ff0000"/>
                </a:solidFill>
                <a:latin typeface="AppleGothic"/>
                <a:ea typeface="AppleGothic"/>
              </a:rPr>
              <a:t>)</a:t>
            </a:r>
            <a:r>
              <a:rPr lang="cs-CZ" altLang="ko-KR">
                <a:solidFill>
                  <a:srgbClr val="ff0000"/>
                </a:solidFill>
                <a:latin typeface="AppleGothic"/>
                <a:ea typeface="AppleGothic"/>
              </a:rPr>
              <a:t> 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under the influence of</a:t>
            </a:r>
            <a:r>
              <a:rPr lang="cs-CZ" altLang="ko-Kore-CZ">
                <a:solidFill>
                  <a:srgbClr val="ff0000"/>
                </a:solidFill>
                <a:latin typeface="AppleGothic"/>
                <a:ea typeface="AppleGothic"/>
              </a:rPr>
              <a:t> neighboring</a:t>
            </a:r>
            <a:r>
              <a:rPr lang="en" altLang="ko-Kore-CZ">
                <a:solidFill>
                  <a:srgbClr val="ff0000"/>
                </a:solidFill>
                <a:latin typeface="AppleGothic"/>
                <a:ea typeface="AppleGothic"/>
              </a:rPr>
              <a:t> nasal sounds.</a:t>
            </a:r>
            <a:endParaRPr lang="en" altLang="ko-Kore-CZ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lang="en" altLang="ko-Kore-CZ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>
              <a:buNone/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kumimoji="1" lang="ko-Kore-CZ" altLang="en-US">
              <a:solidFill>
                <a:srgbClr val="ff0000"/>
              </a:solidFill>
              <a:latin typeface="AppleGothic"/>
              <a:ea typeface="Apple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2649" y="3429000"/>
            <a:ext cx="5509935" cy="2055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/>
              <a:buNone/>
              <a:defRPr/>
            </a:pPr>
            <a:endParaRPr lang="en-US" altLang="ko-KR" b="1">
              <a:latin typeface="AppleGothic"/>
              <a:ea typeface="AppleGothic"/>
            </a:endParaRPr>
          </a:p>
          <a:p>
            <a:pPr marL="457200" indent="-457200">
              <a:buFont typeface="Arial"/>
              <a:buAutoNum type="arabicPeriod"/>
              <a:defRPr/>
            </a:pPr>
            <a:endParaRPr lang="ko-KR" altLang="en-US" b="1">
              <a:latin typeface="AppleGothic"/>
              <a:ea typeface="AppleGothic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b="1">
                <a:latin typeface="AppleGothic"/>
                <a:ea typeface="AppleGothic"/>
              </a:rPr>
              <a:t>   </a:t>
            </a:r>
            <a:r>
              <a:rPr lang="en-US" altLang="ko-KR" b="1">
                <a:latin typeface="AppleGothic"/>
                <a:ea typeface="AppleGothic"/>
              </a:rPr>
              <a:t>3. </a:t>
            </a:r>
            <a:r>
              <a:rPr lang="ko-KR" altLang="en-US" sz="2500" b="1">
                <a:latin typeface="AppleGothic"/>
                <a:ea typeface="AppleGothic"/>
              </a:rPr>
              <a:t> ‘ㅂ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ㄷ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ㄱ’ </a:t>
            </a:r>
            <a:r>
              <a:rPr lang="en-US" altLang="ko-KR" sz="2500" b="1">
                <a:latin typeface="AppleGothic"/>
                <a:ea typeface="AppleGothic"/>
              </a:rPr>
              <a:t>+ ‘</a:t>
            </a:r>
            <a:r>
              <a:rPr lang="ko-KR" altLang="en-US" sz="2500" b="1">
                <a:latin typeface="AppleGothic"/>
                <a:ea typeface="AppleGothic"/>
              </a:rPr>
              <a:t>ㄹ’ </a:t>
            </a:r>
            <a:endParaRPr lang="ko-KR" altLang="en-US" sz="2500" b="1">
              <a:latin typeface="AppleGothic"/>
              <a:ea typeface="AppleGothic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2500" b="1">
                <a:latin typeface="AppleGothic"/>
                <a:ea typeface="AppleGothic"/>
              </a:rPr>
              <a:t>→ ‘ㅂ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ㄷ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ㄱ’ </a:t>
            </a:r>
            <a:r>
              <a:rPr lang="en-US" altLang="ko-KR" sz="2500" b="1">
                <a:latin typeface="AppleGothic"/>
                <a:ea typeface="AppleGothic"/>
              </a:rPr>
              <a:t>+ </a:t>
            </a:r>
            <a:r>
              <a:rPr lang="ko-KR" altLang="en-US" sz="2500" b="1">
                <a:latin typeface="AppleGothic"/>
                <a:ea typeface="AppleGothic"/>
              </a:rPr>
              <a:t>［ㄴ］</a:t>
            </a:r>
            <a:endParaRPr lang="ko-KR" altLang="en-US" sz="2500" b="1">
              <a:latin typeface="AppleGothic"/>
              <a:ea typeface="AppleGothic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2500" b="1">
                <a:latin typeface="AppleGothic"/>
                <a:ea typeface="AppleGothic"/>
              </a:rPr>
              <a:t>→ ［ㅁ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ㄴ</a:t>
            </a:r>
            <a:r>
              <a:rPr lang="en-US" altLang="ko-KR" sz="2500" b="1">
                <a:latin typeface="AppleGothic"/>
                <a:ea typeface="AppleGothic"/>
              </a:rPr>
              <a:t>, </a:t>
            </a:r>
            <a:r>
              <a:rPr lang="ko-KR" altLang="en-US" sz="2500" b="1">
                <a:latin typeface="AppleGothic"/>
                <a:ea typeface="AppleGothic"/>
              </a:rPr>
              <a:t>ㅇ］ </a:t>
            </a:r>
            <a:r>
              <a:rPr lang="en-US" altLang="ko-KR" sz="2500" b="1">
                <a:latin typeface="AppleGothic"/>
                <a:ea typeface="AppleGothic"/>
              </a:rPr>
              <a:t>+ </a:t>
            </a:r>
            <a:r>
              <a:rPr lang="ko-KR" altLang="en-US" sz="2500" b="1">
                <a:latin typeface="AppleGothic"/>
                <a:ea typeface="AppleGothic"/>
              </a:rPr>
              <a:t>［ㄴ］</a:t>
            </a:r>
            <a:endParaRPr lang="ko-KR" altLang="en-US" b="1">
              <a:latin typeface="AppleGothic"/>
              <a:ea typeface="AppleGothic"/>
            </a:endParaRPr>
          </a:p>
          <a:p>
            <a:pPr marL="457200" indent="-457200">
              <a:buAutoNum type="arabicPeriod"/>
              <a:defRPr/>
            </a:pPr>
            <a:endParaRPr lang="ko-KR" altLang="en-US" b="1">
              <a:latin typeface="AppleGothic"/>
              <a:ea typeface="AppleGothic"/>
            </a:endParaRPr>
          </a:p>
        </p:txBody>
      </p:sp>
      <p:cxnSp>
        <p:nvCxnSpPr>
          <p:cNvPr id="6" name="직선 연결선[R] 5"/>
          <p:cNvCxnSpPr/>
          <p:nvPr/>
        </p:nvCxnSpPr>
        <p:spPr>
          <a:xfrm>
            <a:off x="6462584" y="3274540"/>
            <a:ext cx="0" cy="262800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97362" y="3652193"/>
            <a:ext cx="5165124" cy="1527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en-US" altLang="ko-Kore-CZ"/>
              <a:t>Example)</a:t>
            </a:r>
            <a:endParaRPr kumimoji="1" lang="en-US" altLang="ko-Kore-CZ"/>
          </a:p>
          <a:p>
            <a:pPr lvl="0">
              <a:defRPr/>
            </a:pPr>
            <a:endParaRPr kumimoji="1" lang="en-US" altLang="ko-Kore-CZ"/>
          </a:p>
          <a:p>
            <a:pPr lvl="0">
              <a:defRPr/>
            </a:pPr>
            <a:endParaRPr kumimoji="1" lang="ko-Kore-CZ" altLang="en-US"/>
          </a:p>
          <a:p>
            <a:pPr lvl="0">
              <a:defRPr/>
            </a:pPr>
            <a:r>
              <a:rPr kumimoji="1" lang="ko-KR" altLang="en-US" sz="2000"/>
              <a:t>협력</a:t>
            </a:r>
            <a:r>
              <a:rPr kumimoji="1" lang="en-US" altLang="ko-KR" sz="2000"/>
              <a:t>:</a:t>
            </a:r>
            <a:r>
              <a:rPr kumimoji="1" lang="ko-KR" altLang="en-US" sz="2000"/>
              <a:t> </a:t>
            </a:r>
            <a:r>
              <a:rPr kumimoji="1" lang="en-US" altLang="ko-KR" sz="2000"/>
              <a:t>cooperate</a:t>
            </a:r>
            <a:r>
              <a:rPr kumimoji="1" lang="ko-KR" altLang="en-US" sz="2000"/>
              <a:t> </a:t>
            </a:r>
            <a:r>
              <a:rPr kumimoji="1" lang="en-US" altLang="ko-KR" sz="2000"/>
              <a:t>-</a:t>
            </a:r>
            <a:r>
              <a:rPr kumimoji="1" lang="ko-KR" altLang="en-US" sz="2000"/>
              <a:t> 협녁 </a:t>
            </a:r>
            <a:r>
              <a:rPr kumimoji="1" lang="en-US" altLang="ko-KR" sz="2000"/>
              <a:t>-</a:t>
            </a:r>
            <a:r>
              <a:rPr kumimoji="1" lang="ko-KR" altLang="en-US" sz="2000"/>
              <a:t> 혐녁</a:t>
            </a:r>
            <a:r>
              <a:rPr kumimoji="1" lang="en-US" altLang="ko-KR" sz="2000"/>
              <a:t>[hyeon-nyeok]</a:t>
            </a:r>
            <a:endParaRPr kumimoji="1" lang="en-US" altLang="ko-KR" sz="2000"/>
          </a:p>
          <a:p>
            <a:pPr lvl="0">
              <a:defRPr/>
            </a:pPr>
            <a:r>
              <a:rPr kumimoji="1" lang="ko-KR" altLang="en-US" sz="2000"/>
              <a:t>국립 </a:t>
            </a:r>
            <a:r>
              <a:rPr kumimoji="1" lang="en-US" altLang="ko-KR" sz="2000"/>
              <a:t>:</a:t>
            </a:r>
            <a:r>
              <a:rPr kumimoji="1" lang="ko-KR" altLang="en-US" sz="2000"/>
              <a:t> </a:t>
            </a:r>
            <a:r>
              <a:rPr kumimoji="1" lang="en-US" altLang="ko-KR" sz="2000"/>
              <a:t>national – </a:t>
            </a:r>
            <a:r>
              <a:rPr kumimoji="1" lang="ko-KR" altLang="en-US" sz="2000"/>
              <a:t>국닙 </a:t>
            </a:r>
            <a:r>
              <a:rPr kumimoji="1" lang="en-US" altLang="ko-KR" sz="2000"/>
              <a:t>–</a:t>
            </a:r>
            <a:r>
              <a:rPr kumimoji="1" lang="ko-KR" altLang="en-US" sz="2000"/>
              <a:t> 궁닙</a:t>
            </a:r>
            <a:r>
              <a:rPr kumimoji="1" lang="en-US" altLang="ko-KR" sz="2000"/>
              <a:t>[goong-nip]</a:t>
            </a:r>
            <a:endParaRPr kumimoji="1" lang="en-US" altLang="ko-Kore-CZ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74247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538076" y="1187578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Important </a:t>
            </a:r>
            <a:r>
              <a:rPr kumimoji="1" lang="en-US" altLang="ko-Kore-CZ">
                <a:solidFill>
                  <a:srgbClr val="ff0000"/>
                </a:solidFill>
              </a:rPr>
              <a:t>!!</a:t>
            </a:r>
            <a:endParaRPr kumimoji="1" lang="ko-Kore-CZ" altLang="en-US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kumimoji="1" lang="en-US" altLang="ko-Kore-CZ">
                <a:solidFill>
                  <a:srgbClr val="ff0000"/>
                </a:solidFill>
                <a:latin typeface="AppleGothic"/>
                <a:ea typeface="AppleGothic"/>
              </a:rPr>
              <a:t>When you write, you must use original word ! </a:t>
            </a:r>
            <a:endParaRPr kumimoji="1" lang="en-US" altLang="ko-Kore-CZ">
              <a:solidFill>
                <a:srgbClr val="ff0000"/>
              </a:solidFill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kumimoji="1" lang="en-US" altLang="ko-Kore-CZ">
                <a:solidFill>
                  <a:srgbClr val="ff0000"/>
                </a:solidFill>
                <a:latin typeface="AppleGothic"/>
                <a:ea typeface="AppleGothic"/>
              </a:rPr>
              <a:t>These gramma</a:t>
            </a:r>
            <a:r>
              <a:rPr kumimoji="1" lang="cs-CZ" altLang="ko-Kore-CZ">
                <a:solidFill>
                  <a:srgbClr val="ff0000"/>
                </a:solidFill>
                <a:latin typeface="AppleGothic"/>
                <a:ea typeface="AppleGothic"/>
              </a:rPr>
              <a:t>tical rules are</a:t>
            </a:r>
            <a:r>
              <a:rPr kumimoji="1" lang="en-US" altLang="ko-Kore-CZ">
                <a:solidFill>
                  <a:srgbClr val="ff0000"/>
                </a:solidFill>
                <a:latin typeface="AppleGothic"/>
                <a:ea typeface="AppleGothic"/>
              </a:rPr>
              <a:t> only used when you speak</a:t>
            </a:r>
            <a:r>
              <a:rPr kumimoji="1" lang="cs-CZ" altLang="ko-Kore-CZ">
                <a:solidFill>
                  <a:srgbClr val="ff0000"/>
                </a:solidFill>
                <a:latin typeface="AppleGothic"/>
                <a:ea typeface="AppleGothic"/>
              </a:rPr>
              <a:t>.</a:t>
            </a:r>
            <a:endParaRPr kumimoji="1" lang="ko-Kore-CZ" altLang="en-US">
              <a:solidFill>
                <a:srgbClr val="ff0000"/>
              </a:solidFill>
              <a:latin typeface="AppleGothic"/>
              <a:ea typeface="AppleGothic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421924" y="3629828"/>
            <a:ext cx="2669060" cy="1611037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ko-Kore-CZ" altLang="en-US" sz="2000" b="1">
                <a:solidFill>
                  <a:schemeClr val="tx1"/>
                </a:solidFill>
                <a:latin typeface="AppleGothic"/>
                <a:ea typeface="AppleGothic"/>
              </a:rPr>
              <a:t>같이</a:t>
            </a: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(</a:t>
            </a: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 ㅇ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)</a:t>
            </a:r>
            <a:endParaRPr kumimoji="1" lang="en-US" altLang="ko-KR" sz="2000" b="1">
              <a:solidFill>
                <a:schemeClr val="tx1"/>
              </a:solidFill>
              <a:latin typeface="AppleGothic"/>
              <a:ea typeface="AppleGothic"/>
            </a:endParaRPr>
          </a:p>
          <a:p>
            <a:pPr algn="ctr">
              <a:defRPr/>
            </a:pPr>
            <a:endParaRPr kumimoji="1" lang="en-US" altLang="ko-Kore-CZ" sz="2000" b="1">
              <a:solidFill>
                <a:schemeClr val="tx1"/>
              </a:solidFill>
              <a:latin typeface="AppleGothic"/>
              <a:ea typeface="AppleGothic"/>
            </a:endParaRPr>
          </a:p>
          <a:p>
            <a:pPr algn="ctr">
              <a:defRPr/>
            </a:pP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가치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(</a:t>
            </a: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x )</a:t>
            </a:r>
            <a:endParaRPr kumimoji="1" lang="ko-Kore-CZ" altLang="en-US" sz="2000" b="1">
              <a:solidFill>
                <a:schemeClr val="tx1"/>
              </a:solidFill>
              <a:latin typeface="AppleGothic"/>
              <a:ea typeface="AppleGothic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6771503" y="3629828"/>
            <a:ext cx="2496065" cy="152294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대통령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( </a:t>
            </a: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ㅇ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)</a:t>
            </a:r>
            <a:endParaRPr kumimoji="1" lang="en-US" altLang="ko-KR" sz="2000" b="1">
              <a:solidFill>
                <a:schemeClr val="tx1"/>
              </a:solidFill>
              <a:latin typeface="AppleGothic"/>
              <a:ea typeface="AppleGothic"/>
            </a:endParaRPr>
          </a:p>
          <a:p>
            <a:pPr algn="ctr">
              <a:defRPr/>
            </a:pPr>
            <a:endParaRPr kumimoji="1" lang="en-US" altLang="ko-Kore-CZ" sz="2000" b="1">
              <a:solidFill>
                <a:schemeClr val="tx1"/>
              </a:solidFill>
              <a:latin typeface="AppleGothic"/>
              <a:ea typeface="AppleGothic"/>
            </a:endParaRPr>
          </a:p>
          <a:p>
            <a:pPr algn="ctr">
              <a:defRPr/>
            </a:pP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대통녕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(</a:t>
            </a: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x</a:t>
            </a:r>
            <a:r>
              <a:rPr kumimoji="1" lang="ko-KR" altLang="en-US" sz="2000" b="1">
                <a:solidFill>
                  <a:schemeClr val="tx1"/>
                </a:solidFill>
                <a:latin typeface="AppleGothic"/>
                <a:ea typeface="AppleGothic"/>
              </a:rPr>
              <a:t> </a:t>
            </a:r>
            <a:r>
              <a:rPr kumimoji="1" lang="en-US" altLang="ko-KR" sz="2000" b="1">
                <a:solidFill>
                  <a:schemeClr val="tx1"/>
                </a:solidFill>
                <a:latin typeface="AppleGothic"/>
                <a:ea typeface="AppleGothic"/>
              </a:rPr>
              <a:t>)</a:t>
            </a:r>
            <a:endParaRPr kumimoji="1" lang="ko-Kore-CZ" altLang="en-US" sz="2000" b="1">
              <a:solidFill>
                <a:schemeClr val="tx1"/>
              </a:solidFill>
              <a:latin typeface="AppleGothic"/>
              <a:ea typeface="Apple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24788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 in café &amp; restaurant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12895" y="374951"/>
            <a:ext cx="7229475" cy="6572250"/>
          </a:xfrm>
        </p:spPr>
        <p:txBody>
          <a:bodyPr anchor="t">
            <a:norm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ko-KR" altLang="en-US">
                <a:latin typeface="AppleGothic"/>
                <a:ea typeface="AppleGothic"/>
              </a:rPr>
              <a:t>물 한 잔 주시겠어요</a:t>
            </a:r>
            <a:r>
              <a:rPr lang="en-US" altLang="ko-KR">
                <a:latin typeface="AppleGothic"/>
                <a:ea typeface="AppleGothic"/>
              </a:rPr>
              <a:t>?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Could I have a glass of water?”</a:t>
            </a:r>
            <a:r>
              <a:rPr lang="en-US" altLang="ko-KR">
                <a:latin typeface="AppleGothic"/>
                <a:ea typeface="AppleGothic"/>
              </a:rPr>
              <a:t>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mul han jan ju si ge sseo yo?]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:→(what) (how many)</a:t>
            </a:r>
            <a:r>
              <a:rPr lang="ko-KR" altLang="en-US">
                <a:latin typeface="AppleGothic"/>
                <a:ea typeface="AppleGothic"/>
              </a:rPr>
              <a:t>잔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action/verb)</a:t>
            </a:r>
            <a:r>
              <a:rPr lang="ko-KR" altLang="en-US">
                <a:latin typeface="AppleGothic"/>
                <a:ea typeface="AppleGothic"/>
              </a:rPr>
              <a:t>시겠어요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lnSpc>
                <a:spcPct val="110000"/>
              </a:lnSpc>
              <a:defRPr/>
            </a:pPr>
            <a:r>
              <a:rPr lang="ko-KR" altLang="en-US">
                <a:latin typeface="AppleGothic"/>
                <a:ea typeface="AppleGothic"/>
              </a:rPr>
              <a:t>냅킨은 어디 있나요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Where is the napkin?”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naeb kin eun eo di it na yo?]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:→(what)</a:t>
            </a:r>
            <a:r>
              <a:rPr lang="ko-KR" altLang="en-US">
                <a:latin typeface="AppleGothic"/>
                <a:ea typeface="AppleGothic"/>
              </a:rPr>
              <a:t>은</a:t>
            </a:r>
            <a:r>
              <a:rPr lang="en-US" altLang="ko-KR">
                <a:latin typeface="AppleGothic"/>
                <a:ea typeface="AppleGothic"/>
              </a:rPr>
              <a:t>/</a:t>
            </a:r>
            <a:r>
              <a:rPr lang="ko-KR" altLang="en-US">
                <a:latin typeface="AppleGothic"/>
                <a:ea typeface="AppleGothic"/>
              </a:rPr>
              <a:t>는 어디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action/verb)</a:t>
            </a:r>
            <a:r>
              <a:rPr lang="ko-KR" altLang="en-US">
                <a:latin typeface="AppleGothic"/>
                <a:ea typeface="AppleGothic"/>
              </a:rPr>
              <a:t>나요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lnSpc>
                <a:spcPct val="110000"/>
              </a:lnSpc>
              <a:defRPr/>
            </a:pPr>
            <a:r>
              <a:rPr lang="ko-KR" altLang="en-US">
                <a:latin typeface="AppleGothic"/>
                <a:ea typeface="AppleGothic"/>
              </a:rPr>
              <a:t>오늘 카페에서 숙제를 했어요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I did my homework at the café today”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o neul ka pe e seo sug je leul hae sseo yo]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:→(when), (where)</a:t>
            </a:r>
            <a:r>
              <a:rPr lang="ko-KR" altLang="en-US">
                <a:latin typeface="AppleGothic"/>
                <a:ea typeface="AppleGothic"/>
              </a:rPr>
              <a:t>에서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what)</a:t>
            </a:r>
            <a:r>
              <a:rPr lang="ko-KR" altLang="en-US">
                <a:latin typeface="AppleGothic"/>
                <a:ea typeface="AppleGothic"/>
              </a:rPr>
              <a:t>을</a:t>
            </a:r>
            <a:r>
              <a:rPr lang="en-US" altLang="ko-KR">
                <a:latin typeface="AppleGothic"/>
                <a:ea typeface="AppleGothic"/>
              </a:rPr>
              <a:t>/</a:t>
            </a:r>
            <a:r>
              <a:rPr lang="ko-KR" altLang="en-US">
                <a:latin typeface="AppleGothic"/>
                <a:ea typeface="AppleGothic"/>
              </a:rPr>
              <a:t>를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action/verb)</a:t>
            </a:r>
            <a:r>
              <a:rPr lang="ko-KR" altLang="en-US">
                <a:latin typeface="AppleGothic"/>
                <a:ea typeface="AppleGothic"/>
              </a:rPr>
              <a:t>어요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>
              <a:lnSpc>
                <a:spcPct val="110000"/>
              </a:lnSpc>
              <a:defRPr/>
            </a:pPr>
            <a:endParaRPr kumimoji="1" lang="ko-Kore-CZ" altLang="en-US" sz="17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34709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갤러리">
  <a:themeElements>
    <a:clrScheme name="갤러리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갤러리">
      <a:majorFont>
        <a:latin typeface="Gill Sans MT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갤러리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1907</ep:Words>
  <ep:PresentationFormat>Širokoúhlá obrazovka</ep:PresentationFormat>
  <ep:Paragraphs>252</ep:Paragraphs>
  <ep:Slides>15</ep:Slides>
  <ep:Notes>1</ep:Notes>
  <ep:TotalTime>0</ep:TotalTime>
  <ep:HiddenSlides>0</ep:HiddenSlides>
  <ep:MMClips>23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ep:HeadingPairs>
  <ep:TitlesOfParts>
    <vt:vector size="16" baseType="lpstr">
      <vt:lpstr>갤러리</vt:lpstr>
      <vt:lpstr>Prezentace aplikace PowerPoint</vt:lpstr>
      <vt:lpstr>Index</vt:lpstr>
      <vt:lpstr>Grammar - palatalization</vt:lpstr>
      <vt:lpstr>Grammar - liquidization</vt:lpstr>
      <vt:lpstr>Grammar - nasalization</vt:lpstr>
      <vt:lpstr>Grammar - nasalization</vt:lpstr>
      <vt:lpstr>Grammar - nasalization</vt:lpstr>
      <vt:lpstr>Important !!</vt:lpstr>
      <vt:lpstr>Key sentences - in café &amp; restaurant</vt:lpstr>
      <vt:lpstr>Key sentences - in café &amp; restaurant</vt:lpstr>
      <vt:lpstr>Key sentences - in café &amp; restaurant</vt:lpstr>
      <vt:lpstr>Key sentences - in school</vt:lpstr>
      <vt:lpstr>Key sentences - in school</vt:lpstr>
      <vt:lpstr>Key sentences - in school</vt:lpstr>
      <vt:lpstr>Korean culture - food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2020-12-23T12:33:32.000</dcterms:created>
  <dc:creator>장은주</dc:creator>
  <cp:lastModifiedBy>USER</cp:lastModifiedBy>
  <dcterms:modified xsi:type="dcterms:W3CDTF">2022-11-16T15:27:45.243</dcterms:modified>
  <cp:revision>26</cp:revision>
  <dc:title>Korean class</dc:title>
  <cp:version>1000.0000.01</cp:version>
</cp:coreProperties>
</file>