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82" r:id="rId4"/>
    <p:sldId id="258" r:id="rId5"/>
    <p:sldId id="284" r:id="rId6"/>
    <p:sldId id="285" r:id="rId7"/>
    <p:sldId id="287" r:id="rId8"/>
    <p:sldId id="286" r:id="rId9"/>
    <p:sldId id="283" r:id="rId10"/>
    <p:sldId id="261" r:id="rId11"/>
    <p:sldId id="264" r:id="rId12"/>
    <p:sldId id="259" r:id="rId13"/>
    <p:sldId id="263" r:id="rId14"/>
    <p:sldId id="260" r:id="rId15"/>
    <p:sldId id="262" r:id="rId16"/>
    <p:sldId id="281" r:id="rId17"/>
    <p:sldId id="280" r:id="rId18"/>
    <p:sldId id="273" r:id="rId19"/>
    <p:sldId id="265" r:id="rId20"/>
    <p:sldId id="266" r:id="rId21"/>
    <p:sldId id="274" r:id="rId22"/>
    <p:sldId id="267" r:id="rId23"/>
    <p:sldId id="268" r:id="rId24"/>
    <p:sldId id="269" r:id="rId25"/>
    <p:sldId id="277" r:id="rId26"/>
    <p:sldId id="278" r:id="rId27"/>
    <p:sldId id="271" r:id="rId28"/>
    <p:sldId id="279" r:id="rId29"/>
    <p:sldId id="272" r:id="rId30"/>
    <p:sldId id="288"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3C8188-EC7E-48F1-97FD-C459309EB25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72959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9880A5-B82F-4A13-8D59-54597814338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3403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2814B6-28D4-4292-8CC6-DD00ABE7ECFC}"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84000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3C8188-EC7E-48F1-97FD-C459309EB25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6381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984BCD4-80DD-4438-97CB-D0574996A2F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4838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72206DA-EEF7-4B62-80A8-11C2FD005611}"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022284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477A82-E134-4F2A-A17C-42B05CE69A3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5741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26B7B9-0C26-4CE4-A327-DEB3AA3752A6}"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23943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315CBB-ABD6-48BD-B3EB-A1BD18B07F2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481844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0311973-0C34-49F1-90FA-49B6BCF0692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248832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FFD42C-6CE5-42B1-BE2B-CD4DF61AF9D1}"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0524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984BCD4-80DD-4438-97CB-D0574996A2F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066470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23578D-F46D-4EE0-9B68-6800923439C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0598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9880A5-B82F-4A13-8D59-54597814338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45052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2814B6-28D4-4292-8CC6-DD00ABE7ECFC}"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45424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72206DA-EEF7-4B62-80A8-11C2FD005611}"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02912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477A82-E134-4F2A-A17C-42B05CE69A3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10315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26B7B9-0C26-4CE4-A327-DEB3AA3752A6}"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8966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315CBB-ABD6-48BD-B3EB-A1BD18B07F2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40522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0311973-0C34-49F1-90FA-49B6BCF0692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90056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FFD42C-6CE5-42B1-BE2B-CD4DF61AF9D1}"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331324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23578D-F46D-4EE0-9B68-6800923439C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62236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4E4903D6-84A8-4835-9A85-3075487F80EB}"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04373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4E4903D6-84A8-4835-9A85-3075487F80EB}"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3073443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8.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délník 1"/>
          <p:cNvSpPr>
            <a:spLocks noChangeArrowheads="1"/>
          </p:cNvSpPr>
          <p:nvPr/>
        </p:nvSpPr>
        <p:spPr bwMode="auto">
          <a:xfrm>
            <a:off x="906087" y="419479"/>
            <a:ext cx="1005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cs-CZ" altLang="cs-CZ" sz="3200" dirty="0">
                <a:solidFill>
                  <a:srgbClr val="000000"/>
                </a:solidFill>
              </a:rPr>
              <a:t>Vznik středověkého evropského  města (s důrazem na střední Evropu) </a:t>
            </a:r>
          </a:p>
        </p:txBody>
      </p:sp>
      <p:pic>
        <p:nvPicPr>
          <p:cNvPr id="3075"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088" y="1989139"/>
            <a:ext cx="730885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312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14648" y="427215"/>
            <a:ext cx="10981112" cy="6186309"/>
          </a:xfrm>
          <a:prstGeom prst="rect">
            <a:avLst/>
          </a:prstGeom>
          <a:noFill/>
        </p:spPr>
        <p:txBody>
          <a:bodyPr wrap="square" rtlCol="0">
            <a:spAutoFit/>
          </a:bodyPr>
          <a:lstStyle/>
          <a:p>
            <a:r>
              <a:rPr lang="cs-CZ" dirty="0"/>
              <a:t>V řadě případů byl však rozvoj městských obcí velmi komplikovaný</a:t>
            </a:r>
          </a:p>
          <a:p>
            <a:endParaRPr lang="cs-CZ" dirty="0"/>
          </a:p>
          <a:p>
            <a:r>
              <a:rPr lang="cs-CZ" dirty="0"/>
              <a:t>Příklad </a:t>
            </a:r>
            <a:r>
              <a:rPr lang="cs-CZ" b="1" dirty="0"/>
              <a:t>Řezna</a:t>
            </a:r>
          </a:p>
          <a:p>
            <a:r>
              <a:rPr lang="cs-CZ" b="1" dirty="0"/>
              <a:t> </a:t>
            </a:r>
            <a:r>
              <a:rPr lang="cs-CZ" dirty="0" err="1"/>
              <a:t>Cives</a:t>
            </a:r>
            <a:r>
              <a:rPr lang="cs-CZ" dirty="0"/>
              <a:t> </a:t>
            </a:r>
            <a:r>
              <a:rPr lang="cs-CZ" dirty="0" err="1"/>
              <a:t>urbi</a:t>
            </a:r>
            <a:r>
              <a:rPr lang="cs-CZ" dirty="0"/>
              <a:t> R. zmiňováni už v 9. stol. Zástupce krále- purkrabí, v soudnictví </a:t>
            </a:r>
            <a:r>
              <a:rPr lang="cs-CZ" i="1" dirty="0" err="1"/>
              <a:t>schultheiss</a:t>
            </a:r>
            <a:endParaRPr lang="cs-CZ" i="1" dirty="0"/>
          </a:p>
          <a:p>
            <a:r>
              <a:rPr lang="cs-CZ" dirty="0"/>
              <a:t> Po r. 1185 byly pravomoci purkrabího rozděleny mezi bavorského vévodu (úřad rychtáře). Ražba mince – společně s biskupem; pozice vévody však slábla</a:t>
            </a:r>
          </a:p>
          <a:p>
            <a:r>
              <a:rPr lang="cs-CZ" b="1" i="1" dirty="0"/>
              <a:t>Rozvoj komuny 1180–1245</a:t>
            </a:r>
            <a:endParaRPr lang="cs-CZ" dirty="0"/>
          </a:p>
          <a:p>
            <a:r>
              <a:rPr lang="cs-CZ" dirty="0"/>
              <a:t>Dlouho neměli obyvatelé Řezna podíl na moci, ač se již od 11. stol. spravovali zvláštním právem – </a:t>
            </a:r>
            <a:r>
              <a:rPr lang="cs-CZ" i="1" dirty="0"/>
              <a:t>ius </a:t>
            </a:r>
            <a:r>
              <a:rPr lang="cs-CZ" i="1" dirty="0" err="1"/>
              <a:t>urbanum</a:t>
            </a:r>
            <a:r>
              <a:rPr lang="cs-CZ" i="1" dirty="0"/>
              <a:t>. </a:t>
            </a:r>
            <a:r>
              <a:rPr lang="cs-CZ" dirty="0"/>
              <a:t>Ač se sporadicky objevují doklady, že vystupovali jako obec, na vlastní moci měli ve 12. stol. jen malý podíl. Roku 1141 se postavili na odpor zásahům vévody do svých práv (</a:t>
            </a:r>
            <a:r>
              <a:rPr lang="cs-CZ" i="1" dirty="0" err="1"/>
              <a:t>iura</a:t>
            </a:r>
            <a:r>
              <a:rPr lang="cs-CZ" i="1" dirty="0"/>
              <a:t> </a:t>
            </a:r>
            <a:r>
              <a:rPr lang="cs-CZ" i="1" dirty="0" err="1"/>
              <a:t>civilia</a:t>
            </a:r>
            <a:r>
              <a:rPr lang="cs-CZ" i="1" dirty="0"/>
              <a:t>). </a:t>
            </a:r>
            <a:r>
              <a:rPr lang="cs-CZ" dirty="0"/>
              <a:t>Také</a:t>
            </a:r>
            <a:r>
              <a:rPr lang="cs-CZ" i="1" dirty="0"/>
              <a:t> </a:t>
            </a:r>
            <a:r>
              <a:rPr lang="cs-CZ" i="1" dirty="0" err="1"/>
              <a:t>hansgraf</a:t>
            </a:r>
            <a:r>
              <a:rPr lang="cs-CZ" i="1" dirty="0"/>
              <a:t>, </a:t>
            </a:r>
            <a:r>
              <a:rPr lang="cs-CZ" dirty="0"/>
              <a:t>úředník zastupující řezenské obchodníky před soudy jiných měst či vrchností, býval jmenován z okruhu purkrabího.</a:t>
            </a:r>
          </a:p>
          <a:p>
            <a:endParaRPr lang="cs-CZ" dirty="0"/>
          </a:p>
          <a:p>
            <a:r>
              <a:rPr lang="cs-CZ" dirty="0"/>
              <a:t> Po 1181 ovládli podstatné kompetence měšťané; po 1197 zde sídlící vévoda předsedá soudu asi prostřednictvím rychtáře; pravomoc nad Židy. 1205 ukončena dvouletá válka mezi biskupy a vévodou Ludvíkem I. Ve spojení s císařstvím se biskupovi ještě r. 1219 a 1239 podařilo autonomii měšťanů omezit.  Rozdělení kompetencí ve městě; Vznik městské daně – </a:t>
            </a:r>
            <a:r>
              <a:rPr lang="cs-CZ" i="1" dirty="0" err="1"/>
              <a:t>collecta</a:t>
            </a:r>
            <a:r>
              <a:rPr lang="cs-CZ" i="1" dirty="0"/>
              <a:t> </a:t>
            </a:r>
            <a:r>
              <a:rPr lang="cs-CZ" i="1" dirty="0" err="1"/>
              <a:t>generalis</a:t>
            </a:r>
            <a:r>
              <a:rPr lang="cs-CZ" dirty="0"/>
              <a:t>, o kterou se obě vrchnosti dělily stejným dílem. Privilegia 1207 (posílení hospodářské moci obchodníků, volba </a:t>
            </a:r>
            <a:r>
              <a:rPr lang="cs-CZ" dirty="0" err="1"/>
              <a:t>hansgrafa</a:t>
            </a:r>
            <a:r>
              <a:rPr lang="cs-CZ" dirty="0"/>
              <a:t>, dozorce na trhem apod.) a 1230 (např. svoboda po 10 letech od útěku do města) ve prospěch města. Ještě r. 1219 dal Fridrich II. pravomoc nad městem </a:t>
            </a:r>
            <a:r>
              <a:rPr lang="it-IT" dirty="0"/>
              <a:t>biskupovi. Pád biskupské moci se dostavil poté, co se biskup postavil ve sporu mezi</a:t>
            </a:r>
            <a:r>
              <a:rPr lang="cs-CZ" dirty="0"/>
              <a:t> papežem a císařem Fridrichem II. na stranu papeže. To zásadně ovlivnilo rozvoj městské autonomie. </a:t>
            </a:r>
            <a:r>
              <a:rPr lang="cs-CZ" b="1" dirty="0"/>
              <a:t>1245 d</a:t>
            </a:r>
            <a:r>
              <a:rPr lang="cs-CZ" dirty="0"/>
              <a:t>ostali řezenští privilegium volit radu a purkmistra.</a:t>
            </a:r>
          </a:p>
          <a:p>
            <a:endParaRPr lang="cs-CZ" b="1" dirty="0"/>
          </a:p>
          <a:p>
            <a:endParaRPr 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15294" y="191192"/>
            <a:ext cx="1685077" cy="369332"/>
          </a:xfrm>
          <a:prstGeom prst="rect">
            <a:avLst/>
          </a:prstGeom>
          <a:noFill/>
        </p:spPr>
        <p:txBody>
          <a:bodyPr wrap="none" rtlCol="0">
            <a:spAutoFit/>
          </a:bodyPr>
          <a:lstStyle/>
          <a:p>
            <a:r>
              <a:rPr lang="cs-CZ" b="1" dirty="0"/>
              <a:t>Městské právo </a:t>
            </a:r>
          </a:p>
        </p:txBody>
      </p:sp>
      <p:sp>
        <p:nvSpPr>
          <p:cNvPr id="3" name="TextovéPole 2"/>
          <p:cNvSpPr txBox="1"/>
          <p:nvPr/>
        </p:nvSpPr>
        <p:spPr>
          <a:xfrm>
            <a:off x="421025" y="560524"/>
            <a:ext cx="8914169" cy="6740307"/>
          </a:xfrm>
          <a:prstGeom prst="rect">
            <a:avLst/>
          </a:prstGeom>
          <a:noFill/>
        </p:spPr>
        <p:txBody>
          <a:bodyPr wrap="square" rtlCol="0">
            <a:spAutoFit/>
          </a:bodyPr>
          <a:lstStyle/>
          <a:p>
            <a:r>
              <a:rPr lang="cs-CZ" dirty="0">
                <a:solidFill>
                  <a:schemeClr val="accent4"/>
                </a:solidFill>
              </a:rPr>
              <a:t>1.</a:t>
            </a:r>
            <a:r>
              <a:rPr lang="cs-CZ" b="1" dirty="0">
                <a:solidFill>
                  <a:schemeClr val="accent4"/>
                </a:solidFill>
              </a:rPr>
              <a:t> Právní znaky</a:t>
            </a:r>
            <a:r>
              <a:rPr lang="cs-CZ" dirty="0">
                <a:solidFill>
                  <a:schemeClr val="accent4"/>
                </a:solidFill>
              </a:rPr>
              <a:t> vrcholně středověkého (komunálního, právního) města městský mír, městská svoboda (</a:t>
            </a:r>
            <a:r>
              <a:rPr lang="cs-CZ" i="1" dirty="0" err="1">
                <a:solidFill>
                  <a:schemeClr val="accent4"/>
                </a:solidFill>
              </a:rPr>
              <a:t>Stadtluft</a:t>
            </a:r>
            <a:r>
              <a:rPr lang="cs-CZ" i="1" dirty="0">
                <a:solidFill>
                  <a:schemeClr val="accent4"/>
                </a:solidFill>
              </a:rPr>
              <a:t> </a:t>
            </a:r>
            <a:r>
              <a:rPr lang="cs-CZ" i="1" dirty="0" err="1">
                <a:solidFill>
                  <a:schemeClr val="accent4"/>
                </a:solidFill>
              </a:rPr>
              <a:t>macht</a:t>
            </a:r>
            <a:r>
              <a:rPr lang="cs-CZ" i="1" dirty="0">
                <a:solidFill>
                  <a:schemeClr val="accent4"/>
                </a:solidFill>
              </a:rPr>
              <a:t> </a:t>
            </a:r>
            <a:r>
              <a:rPr lang="cs-CZ" i="1" dirty="0" err="1">
                <a:solidFill>
                  <a:schemeClr val="accent4"/>
                </a:solidFill>
              </a:rPr>
              <a:t>frei</a:t>
            </a:r>
            <a:r>
              <a:rPr lang="cs-CZ" dirty="0">
                <a:solidFill>
                  <a:schemeClr val="accent4"/>
                </a:solidFill>
              </a:rPr>
              <a:t>), městské právo, městské zřízení (G. </a:t>
            </a:r>
            <a:r>
              <a:rPr lang="cs-CZ" dirty="0" err="1">
                <a:solidFill>
                  <a:schemeClr val="accent4"/>
                </a:solidFill>
              </a:rPr>
              <a:t>Dilcher</a:t>
            </a:r>
            <a:r>
              <a:rPr lang="cs-CZ" dirty="0">
                <a:solidFill>
                  <a:schemeClr val="accent4"/>
                </a:solidFill>
              </a:rPr>
              <a:t>) </a:t>
            </a:r>
          </a:p>
          <a:p>
            <a:endParaRPr lang="cs-CZ" dirty="0">
              <a:solidFill>
                <a:schemeClr val="accent4"/>
              </a:solidFill>
            </a:endParaRPr>
          </a:p>
          <a:p>
            <a:r>
              <a:rPr lang="cs-CZ" dirty="0">
                <a:solidFill>
                  <a:schemeClr val="accent4"/>
                </a:solidFill>
              </a:rPr>
              <a:t>2. </a:t>
            </a:r>
            <a:r>
              <a:rPr lang="cs-CZ" b="1" dirty="0">
                <a:solidFill>
                  <a:schemeClr val="accent4"/>
                </a:solidFill>
              </a:rPr>
              <a:t>Městské právo</a:t>
            </a:r>
            <a:r>
              <a:rPr lang="cs-CZ" dirty="0">
                <a:solidFill>
                  <a:schemeClr val="accent4"/>
                </a:solidFill>
              </a:rPr>
              <a:t> </a:t>
            </a:r>
            <a:r>
              <a:rPr lang="cs-CZ" b="1" dirty="0">
                <a:solidFill>
                  <a:schemeClr val="accent4"/>
                </a:solidFill>
              </a:rPr>
              <a:t>v užším smyslu</a:t>
            </a:r>
            <a:r>
              <a:rPr lang="cs-CZ" dirty="0">
                <a:solidFill>
                  <a:schemeClr val="accent4"/>
                </a:solidFill>
              </a:rPr>
              <a:t> zahrnuje právo civilní, procesní a trestní, v širším smyslu pak právo vlastnit půdu, nosit zbraň, svobodného pohybu, obchodní právo , udělená privilegia, právo statutární (</a:t>
            </a:r>
            <a:r>
              <a:rPr lang="cs-CZ" dirty="0" err="1">
                <a:solidFill>
                  <a:schemeClr val="accent4"/>
                </a:solidFill>
              </a:rPr>
              <a:t>Willkürrecht</a:t>
            </a:r>
            <a:r>
              <a:rPr lang="cs-CZ" dirty="0">
                <a:solidFill>
                  <a:schemeClr val="accent4"/>
                </a:solidFill>
              </a:rPr>
              <a:t>) – autonomie ve vytváření nižších právních ustanovení platných v rámci  obvodu města. Platnost  městského práva je vymezena v zásadě hradbami, vztahuje se na předměstí a statky města. Neexistovalo městské právo společné pro celou konkrétní zemi (rozdíl proti zemskému právu), lišilo se od města k městu.</a:t>
            </a:r>
          </a:p>
          <a:p>
            <a:r>
              <a:rPr lang="cs-CZ" dirty="0">
                <a:solidFill>
                  <a:schemeClr val="accent4"/>
                </a:solidFill>
              </a:rPr>
              <a:t> </a:t>
            </a:r>
          </a:p>
          <a:p>
            <a:r>
              <a:rPr lang="cs-CZ" dirty="0">
                <a:solidFill>
                  <a:schemeClr val="accent4"/>
                </a:solidFill>
              </a:rPr>
              <a:t>3. Právní základ vztahu k půdě, na níž bylo město vystavěno: svobodný dědičný nájem za symbolický poplatek.</a:t>
            </a:r>
          </a:p>
          <a:p>
            <a:endParaRPr lang="cs-CZ" dirty="0">
              <a:solidFill>
                <a:schemeClr val="accent4"/>
              </a:solidFill>
            </a:endParaRPr>
          </a:p>
          <a:p>
            <a:r>
              <a:rPr lang="cs-CZ" dirty="0">
                <a:solidFill>
                  <a:schemeClr val="accent4"/>
                </a:solidFill>
              </a:rPr>
              <a:t>4. Rodiny městského práva: magdeburské, jihoněmecké. Odvolací stolice (Magdeburk,, Vratislav,  Lübeck, </a:t>
            </a:r>
            <a:r>
              <a:rPr lang="cs-CZ" dirty="0" err="1">
                <a:solidFill>
                  <a:schemeClr val="accent4"/>
                </a:solidFill>
              </a:rPr>
              <a:t>Soest</a:t>
            </a:r>
            <a:r>
              <a:rPr lang="cs-CZ" dirty="0">
                <a:solidFill>
                  <a:schemeClr val="accent4"/>
                </a:solidFill>
              </a:rPr>
              <a:t>, </a:t>
            </a:r>
            <a:r>
              <a:rPr lang="cs-CZ" dirty="0" err="1">
                <a:solidFill>
                  <a:schemeClr val="accent4"/>
                </a:solidFill>
              </a:rPr>
              <a:t>Freiburg</a:t>
            </a:r>
            <a:r>
              <a:rPr lang="cs-CZ" dirty="0">
                <a:solidFill>
                  <a:schemeClr val="accent4"/>
                </a:solidFill>
              </a:rPr>
              <a:t> in Br., Norimberk, Vídeň, Brno. Olomouc, Litoměřice aj. ). Horní práva. </a:t>
            </a:r>
          </a:p>
          <a:p>
            <a:r>
              <a:rPr lang="cs-CZ" dirty="0">
                <a:solidFill>
                  <a:schemeClr val="accent4"/>
                </a:solidFill>
              </a:rPr>
              <a:t>5. Kodifikace městského práva.  Jeho ustanovení obsahují některá privilegia (v listinné podobě). Právní knihy.</a:t>
            </a:r>
          </a:p>
          <a:p>
            <a:r>
              <a:rPr lang="cs-CZ" dirty="0">
                <a:solidFill>
                  <a:schemeClr val="accent4"/>
                </a:solidFill>
              </a:rPr>
              <a:t> 6. Středovýchodní Evropa: výsady udělovány určitým národnostem (Němci, Románi - pražská Soběslavská privilegia z počátku 3. čtvrtiny 12. století, uherská </a:t>
            </a:r>
            <a:r>
              <a:rPr lang="cs-CZ" dirty="0" err="1">
                <a:solidFill>
                  <a:schemeClr val="accent4"/>
                </a:solidFill>
              </a:rPr>
              <a:t>hostovská</a:t>
            </a:r>
            <a:r>
              <a:rPr lang="cs-CZ" dirty="0">
                <a:solidFill>
                  <a:schemeClr val="accent4"/>
                </a:solidFill>
              </a:rPr>
              <a:t> práva - spišští a sedmihradští Sasové, Románi v Ostřihomi či </a:t>
            </a:r>
            <a:r>
              <a:rPr lang="cs-CZ" dirty="0" err="1">
                <a:solidFill>
                  <a:schemeClr val="accent4"/>
                </a:solidFill>
              </a:rPr>
              <a:t>Székesfehérváru</a:t>
            </a:r>
            <a:r>
              <a:rPr lang="cs-CZ" dirty="0">
                <a:solidFill>
                  <a:schemeClr val="accent4"/>
                </a:solidFill>
              </a:rPr>
              <a:t>)</a:t>
            </a:r>
          </a:p>
          <a:p>
            <a:endParaRPr lang="cs-CZ" dirty="0">
              <a:solidFill>
                <a:schemeClr val="accent4"/>
              </a:solidFill>
            </a:endParaRPr>
          </a:p>
          <a:p>
            <a:endParaRPr lang="cs-CZ" dirty="0">
              <a:solidFill>
                <a:schemeClr val="accent4"/>
              </a:solidFill>
            </a:endParaRPr>
          </a:p>
          <a:p>
            <a:endParaRPr lang="cs-CZ" dirty="0"/>
          </a:p>
        </p:txBody>
      </p:sp>
    </p:spTree>
    <p:extLst>
      <p:ext uri="{BB962C8B-B14F-4D97-AF65-F5344CB8AC3E}">
        <p14:creationId xmlns:p14="http://schemas.microsoft.com/office/powerpoint/2010/main" val="3241382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072" y="872358"/>
            <a:ext cx="3332863" cy="3921015"/>
          </a:xfrm>
          <a:prstGeom prst="rect">
            <a:avLst/>
          </a:prstGeom>
          <a:noFill/>
          <a:ln w="9525">
            <a:noFill/>
            <a:miter lim="800000"/>
            <a:headEnd/>
            <a:tailEnd/>
          </a:ln>
        </p:spPr>
      </p:pic>
      <p:pic>
        <p:nvPicPr>
          <p:cNvPr id="1028" name="Picture 4" descr="Výsledek obrázku pro Právní kniha písaře jana obr"/>
          <p:cNvPicPr>
            <a:picLocks noChangeAspect="1" noChangeArrowheads="1"/>
          </p:cNvPicPr>
          <p:nvPr/>
        </p:nvPicPr>
        <p:blipFill>
          <a:blip r:embed="rId3" cstate="print"/>
          <a:srcRect/>
          <a:stretch>
            <a:fillRect/>
          </a:stretch>
        </p:blipFill>
        <p:spPr bwMode="auto">
          <a:xfrm>
            <a:off x="7670472" y="189185"/>
            <a:ext cx="4282037" cy="6364015"/>
          </a:xfrm>
          <a:prstGeom prst="rect">
            <a:avLst/>
          </a:prstGeom>
          <a:noFill/>
        </p:spPr>
      </p:pic>
      <p:sp>
        <p:nvSpPr>
          <p:cNvPr id="4" name="Obdélník 3"/>
          <p:cNvSpPr/>
          <p:nvPr/>
        </p:nvSpPr>
        <p:spPr>
          <a:xfrm>
            <a:off x="4183117" y="3524383"/>
            <a:ext cx="3289739" cy="1200329"/>
          </a:xfrm>
          <a:prstGeom prst="rect">
            <a:avLst/>
          </a:prstGeom>
        </p:spPr>
        <p:txBody>
          <a:bodyPr wrap="square">
            <a:spAutoFit/>
          </a:bodyPr>
          <a:lstStyle/>
          <a:p>
            <a:r>
              <a:rPr lang="cs-CZ" dirty="0"/>
              <a:t>Zasedání městské rady, v popředí písař pořizuje zápis (Iluminace z brněnské právní knihy Václava z Jihlavy, pol. 15.století)</a:t>
            </a:r>
          </a:p>
        </p:txBody>
      </p:sp>
      <p:pic>
        <p:nvPicPr>
          <p:cNvPr id="1030" name="Picture 6" descr="https://upload.wikimedia.org/wikipedia/commons/e/e3/Zasedani.jpg"/>
          <p:cNvPicPr>
            <a:picLocks noChangeAspect="1" noChangeArrowheads="1"/>
          </p:cNvPicPr>
          <p:nvPr/>
        </p:nvPicPr>
        <p:blipFill>
          <a:blip r:embed="rId4" cstate="print"/>
          <a:srcRect/>
          <a:stretch>
            <a:fillRect/>
          </a:stretch>
        </p:blipFill>
        <p:spPr bwMode="auto">
          <a:xfrm>
            <a:off x="3981341" y="0"/>
            <a:ext cx="3800475" cy="3390900"/>
          </a:xfrm>
          <a:prstGeom prst="rect">
            <a:avLst/>
          </a:prstGeom>
          <a:noFill/>
        </p:spPr>
      </p:pic>
      <p:sp>
        <p:nvSpPr>
          <p:cNvPr id="6" name="Obdélník 5"/>
          <p:cNvSpPr/>
          <p:nvPr/>
        </p:nvSpPr>
        <p:spPr>
          <a:xfrm>
            <a:off x="325821" y="4951926"/>
            <a:ext cx="3447393" cy="1200329"/>
          </a:xfrm>
          <a:prstGeom prst="rect">
            <a:avLst/>
          </a:prstGeom>
        </p:spPr>
        <p:txBody>
          <a:bodyPr wrap="square">
            <a:spAutoFit/>
          </a:bodyPr>
          <a:lstStyle/>
          <a:p>
            <a:r>
              <a:rPr lang="cs-CZ" i="1" dirty="0"/>
              <a:t>Sedící městský rychtář vynáší</a:t>
            </a:r>
          </a:p>
          <a:p>
            <a:r>
              <a:rPr lang="cs-CZ" i="1" dirty="0"/>
              <a:t>rozsudek. Iniciála rukopisu Právní</a:t>
            </a:r>
          </a:p>
          <a:p>
            <a:r>
              <a:rPr lang="cs-CZ" i="1" dirty="0"/>
              <a:t>knihy písaře Jana ze druhé půli</a:t>
            </a:r>
          </a:p>
          <a:p>
            <a:r>
              <a:rPr lang="cs-CZ" i="1" dirty="0"/>
              <a:t>padesátých let 14. století.</a:t>
            </a:r>
          </a:p>
        </p:txBody>
      </p:sp>
      <p:pic>
        <p:nvPicPr>
          <p:cNvPr id="1032" name="Picture 8" descr="Výsledek obrázku pro Stadtsiegel mittelalter"/>
          <p:cNvPicPr>
            <a:picLocks noChangeAspect="1" noChangeArrowheads="1"/>
          </p:cNvPicPr>
          <p:nvPr/>
        </p:nvPicPr>
        <p:blipFill>
          <a:blip r:embed="rId5" cstate="print"/>
          <a:srcRect/>
          <a:stretch>
            <a:fillRect/>
          </a:stretch>
        </p:blipFill>
        <p:spPr bwMode="auto">
          <a:xfrm>
            <a:off x="5126969" y="4778210"/>
            <a:ext cx="1848179" cy="1859072"/>
          </a:xfrm>
          <a:prstGeom prst="rect">
            <a:avLst/>
          </a:prstGeom>
          <a:noFill/>
        </p:spPr>
      </p:pic>
      <p:sp>
        <p:nvSpPr>
          <p:cNvPr id="8" name="TextovéPole 7"/>
          <p:cNvSpPr txBox="1"/>
          <p:nvPr/>
        </p:nvSpPr>
        <p:spPr>
          <a:xfrm>
            <a:off x="2879835" y="6327228"/>
            <a:ext cx="2201244" cy="369332"/>
          </a:xfrm>
          <a:prstGeom prst="rect">
            <a:avLst/>
          </a:prstGeom>
          <a:noFill/>
        </p:spPr>
        <p:txBody>
          <a:bodyPr wrap="none" rtlCol="0">
            <a:spAutoFit/>
          </a:bodyPr>
          <a:lstStyle/>
          <a:p>
            <a:r>
              <a:rPr lang="cs-CZ" dirty="0"/>
              <a:t>Pečeť Lipska 13. stol.</a:t>
            </a:r>
          </a:p>
        </p:txBody>
      </p:sp>
      <p:pic>
        <p:nvPicPr>
          <p:cNvPr id="1034" name="Picture 10" descr="Výsledek obrázku pro Stadtsiegel mittelalter"/>
          <p:cNvPicPr>
            <a:picLocks noChangeAspect="1" noChangeArrowheads="1"/>
          </p:cNvPicPr>
          <p:nvPr/>
        </p:nvPicPr>
        <p:blipFill>
          <a:blip r:embed="rId6" cstate="print"/>
          <a:srcRect/>
          <a:stretch>
            <a:fillRect/>
          </a:stretch>
        </p:blipFill>
        <p:spPr bwMode="auto">
          <a:xfrm>
            <a:off x="3655521" y="4893112"/>
            <a:ext cx="1252810" cy="125281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55902" y="203661"/>
            <a:ext cx="2603598" cy="461665"/>
          </a:xfrm>
          <a:prstGeom prst="rect">
            <a:avLst/>
          </a:prstGeom>
          <a:noFill/>
        </p:spPr>
        <p:txBody>
          <a:bodyPr wrap="none" rtlCol="0">
            <a:spAutoFit/>
          </a:bodyPr>
          <a:lstStyle/>
          <a:p>
            <a:r>
              <a:rPr lang="cs-CZ" sz="2400" b="1" dirty="0"/>
              <a:t>Obyvatelstvo měst</a:t>
            </a:r>
          </a:p>
        </p:txBody>
      </p:sp>
      <p:sp>
        <p:nvSpPr>
          <p:cNvPr id="3" name="TextovéPole 2"/>
          <p:cNvSpPr txBox="1"/>
          <p:nvPr/>
        </p:nvSpPr>
        <p:spPr>
          <a:xfrm>
            <a:off x="963814" y="844050"/>
            <a:ext cx="9567180" cy="5909310"/>
          </a:xfrm>
          <a:prstGeom prst="rect">
            <a:avLst/>
          </a:prstGeom>
          <a:noFill/>
        </p:spPr>
        <p:txBody>
          <a:bodyPr wrap="square" rtlCol="0">
            <a:spAutoFit/>
          </a:bodyPr>
          <a:lstStyle/>
          <a:p>
            <a:pPr lvl="1"/>
            <a:r>
              <a:rPr lang="cs-CZ" dirty="0"/>
              <a:t>V 11.-12. století elitu města tvořila někdy dočasně šlechta, zejména ministeriálové (</a:t>
            </a:r>
            <a:r>
              <a:rPr lang="cs-CZ" dirty="0" err="1"/>
              <a:t>Worms</a:t>
            </a:r>
            <a:r>
              <a:rPr lang="cs-CZ" dirty="0"/>
              <a:t> Zürich, Mohuč, Vídeň), bohatí </a:t>
            </a:r>
            <a:r>
              <a:rPr lang="cs-CZ" dirty="0" err="1"/>
              <a:t>obchodníci;tzv</a:t>
            </a:r>
            <a:r>
              <a:rPr lang="cs-CZ" dirty="0"/>
              <a:t>. </a:t>
            </a:r>
            <a:r>
              <a:rPr lang="cs-CZ" i="1" dirty="0" err="1"/>
              <a:t>meliores</a:t>
            </a:r>
            <a:r>
              <a:rPr lang="cs-CZ" i="1" dirty="0"/>
              <a:t>. </a:t>
            </a:r>
            <a:r>
              <a:rPr lang="cs-CZ" dirty="0"/>
              <a:t>Obecný pojem pro měšťana </a:t>
            </a:r>
            <a:r>
              <a:rPr lang="cs-CZ" i="1" dirty="0"/>
              <a:t>– </a:t>
            </a:r>
            <a:r>
              <a:rPr lang="cs-CZ" i="1" dirty="0" err="1"/>
              <a:t>civis</a:t>
            </a:r>
            <a:endParaRPr lang="cs-CZ" i="1" dirty="0"/>
          </a:p>
          <a:p>
            <a:r>
              <a:rPr lang="cs-CZ" dirty="0"/>
              <a:t>Vznikem městské obce se ustavila dominantní vrstva měšťanů. Měšťan – naplňoval podmínky městského práva, především vlastnil parcelu s domem. Ostatní obyvatelé nebyl dlouho plnoprávní, v pozdním středověku nebyla už držba domu podmínkou, avšak nutnost mít vlastní domácnost, „ohniště“. Ve městě ovšem žily i další skupiny - zvláštní postavení měli </a:t>
            </a:r>
            <a:r>
              <a:rPr lang="cs-CZ" b="1" dirty="0"/>
              <a:t>Židé</a:t>
            </a:r>
            <a:r>
              <a:rPr lang="cs-CZ" dirty="0"/>
              <a:t>, vyčleněná součást zeměpanské komory s jitou správní a náboženskou autonomií, dála pak kněží, šlechtici. Pojem hosté – nebydlí trvale ve městě, nepodílí se na jeho veřejném životě.</a:t>
            </a:r>
          </a:p>
          <a:p>
            <a:endParaRPr lang="cs-CZ" dirty="0"/>
          </a:p>
          <a:p>
            <a:r>
              <a:rPr lang="cs-CZ" b="1" dirty="0"/>
              <a:t>Přistěhovalectví </a:t>
            </a:r>
            <a:r>
              <a:rPr lang="cs-CZ" dirty="0"/>
              <a:t>do měst (demografická pasivita města) </a:t>
            </a:r>
          </a:p>
          <a:p>
            <a:r>
              <a:rPr lang="cs-CZ" b="1" dirty="0"/>
              <a:t>Vývoj samosprávy</a:t>
            </a:r>
          </a:p>
          <a:p>
            <a:r>
              <a:rPr lang="cs-CZ" dirty="0"/>
              <a:t>Orgánem městské autonomie byl od počátku sbor kmetů (</a:t>
            </a:r>
            <a:r>
              <a:rPr lang="cs-CZ" i="1" dirty="0" err="1"/>
              <a:t>Schöffe</a:t>
            </a:r>
            <a:r>
              <a:rPr lang="cs-CZ" i="1" dirty="0"/>
              <a:t>, </a:t>
            </a:r>
            <a:r>
              <a:rPr lang="cs-CZ" i="1" dirty="0" err="1"/>
              <a:t>scabini</a:t>
            </a:r>
            <a:r>
              <a:rPr lang="cs-CZ" dirty="0"/>
              <a:t>), nebo přísežných (</a:t>
            </a:r>
            <a:r>
              <a:rPr lang="cs-CZ" i="1" dirty="0" err="1"/>
              <a:t>Geschworene</a:t>
            </a:r>
            <a:r>
              <a:rPr lang="cs-CZ" i="1" dirty="0"/>
              <a:t>, </a:t>
            </a:r>
            <a:r>
              <a:rPr lang="cs-CZ" i="1" dirty="0" err="1"/>
              <a:t>jurati</a:t>
            </a:r>
            <a:r>
              <a:rPr lang="cs-CZ" i="1" dirty="0"/>
              <a:t>) </a:t>
            </a:r>
            <a:r>
              <a:rPr lang="cs-CZ" dirty="0"/>
              <a:t>či jmenovaní </a:t>
            </a:r>
            <a:r>
              <a:rPr lang="cs-CZ" i="1" dirty="0"/>
              <a:t>(</a:t>
            </a:r>
            <a:r>
              <a:rPr lang="cs-CZ" i="1" dirty="0" err="1"/>
              <a:t>denominati</a:t>
            </a:r>
            <a:r>
              <a:rPr lang="cs-CZ" i="1" dirty="0"/>
              <a:t>, </a:t>
            </a:r>
            <a:r>
              <a:rPr lang="cs-CZ" i="1" dirty="0" err="1"/>
              <a:t>Genannte</a:t>
            </a:r>
            <a:r>
              <a:rPr lang="cs-CZ" i="1" dirty="0"/>
              <a:t>). </a:t>
            </a:r>
            <a:r>
              <a:rPr lang="cs-CZ" dirty="0"/>
              <a:t>V čele stál rychtář, jmenovaný vrchností, předsedal městskému soudu. Silná pozice tzv. patriciátu ) nejbohatších rodin, které bohatly především z obchodu a držely dědičně politickou moc. Tzv. </a:t>
            </a:r>
            <a:r>
              <a:rPr lang="cs-CZ" dirty="0" err="1"/>
              <a:t>Richerzeche</a:t>
            </a:r>
            <a:r>
              <a:rPr lang="cs-CZ" dirty="0"/>
              <a:t> v Kolíně n. Rýnem.</a:t>
            </a:r>
          </a:p>
          <a:p>
            <a:r>
              <a:rPr lang="cs-CZ" b="1" dirty="0"/>
              <a:t>Rada (konzulát) </a:t>
            </a:r>
            <a:r>
              <a:rPr lang="cs-CZ" dirty="0"/>
              <a:t>– vyšší stupeň městské samosprávy, jejíž legitimita není odvozena od zeměpána, nýbrž od městské komunity. Počátky spadají na říšském území na přelom 12. /13. stol. (Utrecht 1196, Lübeck (1201), Erfurt (kolem 1212). Dolnoněmecký region je v rozvoji radního zřízením vůči hornoněmeckému v předstihu (v hornoněmeckých městech až po smrti Friedricha II., tedy po pol. 13. stol).</a:t>
            </a:r>
          </a:p>
          <a:p>
            <a:endParaRPr lang="cs-CZ" dirty="0"/>
          </a:p>
        </p:txBody>
      </p:sp>
    </p:spTree>
    <p:extLst>
      <p:ext uri="{BB962C8B-B14F-4D97-AF65-F5344CB8AC3E}">
        <p14:creationId xmlns:p14="http://schemas.microsoft.com/office/powerpoint/2010/main" val="3288587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89615" y="149629"/>
            <a:ext cx="3264676" cy="646331"/>
          </a:xfrm>
          <a:prstGeom prst="rect">
            <a:avLst/>
          </a:prstGeom>
          <a:noFill/>
        </p:spPr>
        <p:txBody>
          <a:bodyPr wrap="none" rtlCol="0">
            <a:spAutoFit/>
          </a:bodyPr>
          <a:lstStyle/>
          <a:p>
            <a:r>
              <a:rPr lang="cs-CZ" b="1" dirty="0"/>
              <a:t>Výrobní a obchodní organizace</a:t>
            </a:r>
          </a:p>
          <a:p>
            <a:endParaRPr lang="cs-CZ" b="1" dirty="0"/>
          </a:p>
        </p:txBody>
      </p:sp>
      <p:sp>
        <p:nvSpPr>
          <p:cNvPr id="3" name="TextovéPole 2"/>
          <p:cNvSpPr txBox="1"/>
          <p:nvPr/>
        </p:nvSpPr>
        <p:spPr>
          <a:xfrm>
            <a:off x="296333" y="952884"/>
            <a:ext cx="10734656" cy="3416320"/>
          </a:xfrm>
          <a:prstGeom prst="rect">
            <a:avLst/>
          </a:prstGeom>
          <a:noFill/>
        </p:spPr>
        <p:txBody>
          <a:bodyPr wrap="square" rtlCol="0">
            <a:spAutoFit/>
          </a:bodyPr>
          <a:lstStyle/>
          <a:p>
            <a:r>
              <a:rPr lang="cs-CZ" dirty="0"/>
              <a:t>Principem sdružování ve městě je svobodné  sjednocení, vytváří okruh autonomního práva. Nahrazují příbuzenské svazky. Společné rituály,  pravidla ekonomického chování, péče o nemocné a přestárlé</a:t>
            </a:r>
          </a:p>
          <a:p>
            <a:r>
              <a:rPr lang="cs-CZ" b="1" dirty="0"/>
              <a:t>Obchodní gildy –</a:t>
            </a:r>
            <a:r>
              <a:rPr lang="cs-CZ" dirty="0"/>
              <a:t> spolky obchodníků již v raném středověku</a:t>
            </a:r>
          </a:p>
          <a:p>
            <a:endParaRPr lang="cs-CZ" dirty="0"/>
          </a:p>
          <a:p>
            <a:r>
              <a:rPr lang="cs-CZ" b="1" dirty="0"/>
              <a:t>Řemeslnické cechy</a:t>
            </a:r>
          </a:p>
          <a:p>
            <a:r>
              <a:rPr lang="cs-CZ" dirty="0"/>
              <a:t>Organizace malovýrobců podle odvětví a specializací: monopol, regulace výroby, ochrana kvality, péče o nemocné a staré členy</a:t>
            </a:r>
          </a:p>
          <a:p>
            <a:r>
              <a:rPr lang="cs-CZ" dirty="0"/>
              <a:t>Zrod ve 12. stol., rozvoj ve století 13., ve střední Evropě do 14. století, zánik v 19. století</a:t>
            </a:r>
          </a:p>
          <a:p>
            <a:endParaRPr lang="cs-CZ" dirty="0"/>
          </a:p>
          <a:p>
            <a:r>
              <a:rPr lang="cs-CZ" dirty="0"/>
              <a:t>Založení starobince pro 12 řemeslníků  norimberským obchodníkem Konrádem Mendlem r. 1388;   ilustrované spisy chovanců byly vedeny do roku 1806  (tzv. </a:t>
            </a:r>
            <a:r>
              <a:rPr lang="cs-CZ" dirty="0" err="1"/>
              <a:t>Hausbücher</a:t>
            </a:r>
            <a:r>
              <a:rPr lang="cs-CZ" dirty="0"/>
              <a:t> der </a:t>
            </a:r>
            <a:r>
              <a:rPr lang="cs-CZ" dirty="0" err="1"/>
              <a:t>Nürnberger</a:t>
            </a:r>
            <a:r>
              <a:rPr lang="cs-CZ" dirty="0"/>
              <a:t>  </a:t>
            </a:r>
            <a:r>
              <a:rPr lang="cs-CZ" dirty="0" err="1"/>
              <a:t>Zwölbrűderstiftungen</a:t>
            </a:r>
            <a:r>
              <a:rPr lang="cs-CZ" dirty="0"/>
              <a:t>)</a:t>
            </a:r>
          </a:p>
          <a:p>
            <a:endParaRPr lang="cs-CZ" dirty="0"/>
          </a:p>
        </p:txBody>
      </p:sp>
      <p:pic>
        <p:nvPicPr>
          <p:cNvPr id="5" name="Obrázek 4"/>
          <p:cNvPicPr>
            <a:picLocks noChangeAspect="1"/>
          </p:cNvPicPr>
          <p:nvPr/>
        </p:nvPicPr>
        <p:blipFill>
          <a:blip r:embed="rId2"/>
          <a:stretch>
            <a:fillRect/>
          </a:stretch>
        </p:blipFill>
        <p:spPr>
          <a:xfrm>
            <a:off x="1102670" y="4081138"/>
            <a:ext cx="2039542" cy="2776862"/>
          </a:xfrm>
          <a:prstGeom prst="rect">
            <a:avLst/>
          </a:prstGeom>
        </p:spPr>
      </p:pic>
      <p:pic>
        <p:nvPicPr>
          <p:cNvPr id="6" name="Obrázek 5"/>
          <p:cNvPicPr>
            <a:picLocks noChangeAspect="1"/>
          </p:cNvPicPr>
          <p:nvPr/>
        </p:nvPicPr>
        <p:blipFill>
          <a:blip r:embed="rId3"/>
          <a:stretch>
            <a:fillRect/>
          </a:stretch>
        </p:blipFill>
        <p:spPr>
          <a:xfrm>
            <a:off x="4882615" y="4060302"/>
            <a:ext cx="1878675" cy="2826641"/>
          </a:xfrm>
          <a:prstGeom prst="rect">
            <a:avLst/>
          </a:prstGeom>
        </p:spPr>
      </p:pic>
      <p:pic>
        <p:nvPicPr>
          <p:cNvPr id="7" name="Obrázek 6"/>
          <p:cNvPicPr>
            <a:picLocks noChangeAspect="1"/>
          </p:cNvPicPr>
          <p:nvPr/>
        </p:nvPicPr>
        <p:blipFill>
          <a:blip r:embed="rId4"/>
          <a:stretch>
            <a:fillRect/>
          </a:stretch>
        </p:blipFill>
        <p:spPr>
          <a:xfrm>
            <a:off x="8283339" y="4054769"/>
            <a:ext cx="1936307" cy="2803231"/>
          </a:xfrm>
          <a:prstGeom prst="rect">
            <a:avLst/>
          </a:prstGeom>
        </p:spPr>
      </p:pic>
    </p:spTree>
    <p:extLst>
      <p:ext uri="{BB962C8B-B14F-4D97-AF65-F5344CB8AC3E}">
        <p14:creationId xmlns:p14="http://schemas.microsoft.com/office/powerpoint/2010/main" val="203645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map of italy tow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668" y="181421"/>
            <a:ext cx="5762624" cy="6828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8370" y="265553"/>
            <a:ext cx="4146510" cy="830997"/>
          </a:xfrm>
          <a:prstGeom prst="rect">
            <a:avLst/>
          </a:prstGeom>
          <a:noFill/>
        </p:spPr>
        <p:txBody>
          <a:bodyPr wrap="square" rtlCol="0">
            <a:spAutoFit/>
          </a:bodyPr>
          <a:lstStyle/>
          <a:p>
            <a:r>
              <a:rPr lang="cs-CZ" sz="2400" dirty="0"/>
              <a:t>Městská síť ve  středověké  Itálii</a:t>
            </a:r>
          </a:p>
        </p:txBody>
      </p:sp>
      <p:sp>
        <p:nvSpPr>
          <p:cNvPr id="3" name="Obdélník 2"/>
          <p:cNvSpPr/>
          <p:nvPr/>
        </p:nvSpPr>
        <p:spPr>
          <a:xfrm>
            <a:off x="0" y="5929794"/>
            <a:ext cx="6084917" cy="923330"/>
          </a:xfrm>
          <a:prstGeom prst="rect">
            <a:avLst/>
          </a:prstGeom>
        </p:spPr>
        <p:txBody>
          <a:bodyPr wrap="square">
            <a:spAutoFit/>
          </a:bodyPr>
          <a:lstStyle/>
          <a:p>
            <a:endParaRPr lang="cs-CZ" dirty="0"/>
          </a:p>
          <a:p>
            <a:r>
              <a:rPr lang="it-IT" dirty="0"/>
              <a:t>Franco Franceschi, Ilaria Taddei,</a:t>
            </a:r>
            <a:r>
              <a:rPr lang="cs-CZ" dirty="0"/>
              <a:t> </a:t>
            </a:r>
            <a:r>
              <a:rPr lang="it-IT" dirty="0"/>
              <a:t>Le città italiane nel Medioevo XII–XIV secolo</a:t>
            </a:r>
            <a:r>
              <a:rPr lang="cs-CZ" dirty="0"/>
              <a:t>. </a:t>
            </a:r>
            <a:r>
              <a:rPr lang="it-IT" dirty="0"/>
              <a:t> Bologna 2012</a:t>
            </a:r>
          </a:p>
        </p:txBody>
      </p:sp>
      <p:sp>
        <p:nvSpPr>
          <p:cNvPr id="4" name="TextovéPole 3"/>
          <p:cNvSpPr txBox="1"/>
          <p:nvPr/>
        </p:nvSpPr>
        <p:spPr>
          <a:xfrm>
            <a:off x="228598" y="1285300"/>
            <a:ext cx="5401733" cy="923330"/>
          </a:xfrm>
          <a:prstGeom prst="rect">
            <a:avLst/>
          </a:prstGeom>
          <a:noFill/>
        </p:spPr>
        <p:txBody>
          <a:bodyPr wrap="square" rtlCol="0">
            <a:spAutoFit/>
          </a:bodyPr>
          <a:lstStyle/>
          <a:p>
            <a:r>
              <a:rPr lang="cs-CZ" i="1" dirty="0"/>
              <a:t>R. 1150: Itálie měla 7,3 mil. </a:t>
            </a:r>
            <a:r>
              <a:rPr lang="cs-CZ" i="1" dirty="0" err="1"/>
              <a:t>obyv</a:t>
            </a:r>
            <a:r>
              <a:rPr lang="cs-CZ" i="1" dirty="0"/>
              <a:t>, 1300- 12,5 mil. obyv. Šlo asi o 18% evropské populace bez Ruska.</a:t>
            </a:r>
            <a:endParaRPr lang="cs-CZ" dirty="0"/>
          </a:p>
          <a:p>
            <a:endParaRPr lang="cs-CZ" dirty="0"/>
          </a:p>
        </p:txBody>
      </p:sp>
      <p:sp>
        <p:nvSpPr>
          <p:cNvPr id="5" name="Obdélník 4"/>
          <p:cNvSpPr/>
          <p:nvPr/>
        </p:nvSpPr>
        <p:spPr>
          <a:xfrm>
            <a:off x="84668" y="1990057"/>
            <a:ext cx="6096000" cy="4247317"/>
          </a:xfrm>
          <a:prstGeom prst="rect">
            <a:avLst/>
          </a:prstGeom>
        </p:spPr>
        <p:txBody>
          <a:bodyPr>
            <a:spAutoFit/>
          </a:bodyPr>
          <a:lstStyle/>
          <a:p>
            <a:endParaRPr lang="cs-CZ" dirty="0"/>
          </a:p>
          <a:p>
            <a:r>
              <a:rPr lang="cs-CZ" dirty="0"/>
              <a:t>Rozmach městských komun souvisí se zápasem o investituru. Postupné utváření větších celků (Benátky, Florencie, Milán). Přechod z „demokratického“ zřízení k signoriím (</a:t>
            </a:r>
            <a:r>
              <a:rPr lang="cs-CZ" dirty="0" err="1"/>
              <a:t>Visconti</a:t>
            </a:r>
            <a:r>
              <a:rPr lang="cs-CZ" dirty="0"/>
              <a:t>). Jih – centralizované království „Obojí Sicílie“.  </a:t>
            </a:r>
          </a:p>
          <a:p>
            <a:r>
              <a:rPr lang="cs-CZ" dirty="0"/>
              <a:t>Milán: 1000: 20 tis. obyv., po 1200: 100 tis.; </a:t>
            </a:r>
          </a:p>
          <a:p>
            <a:r>
              <a:rPr lang="cs-CZ" dirty="0"/>
              <a:t>Benátky 1200:80 tis/, 1300: 100 tis.; </a:t>
            </a:r>
          </a:p>
          <a:p>
            <a:r>
              <a:rPr lang="cs-CZ" dirty="0"/>
              <a:t>Florencie: 1000  15-20 tis., kolem 1200  90-100 tis. </a:t>
            </a:r>
          </a:p>
          <a:p>
            <a:r>
              <a:rPr lang="cs-CZ" dirty="0"/>
              <a:t> Na poč. 11. stol. bylo asi 5-8% městského obyvatelstva,  ve 2. pol. 12. stol. asi 9-10% a 1300 to bylo už 25% tedy skoro dvojnásob než ve střední Evropě.</a:t>
            </a:r>
          </a:p>
          <a:p>
            <a:r>
              <a:rPr lang="cs-CZ" dirty="0"/>
              <a:t>13. stol: 3 města měla přes 100 000 obyv.  Janov asi 50-60 tis., Pisa Siena, Pisa,  Bologna, Verona, Palermo, Cremona, </a:t>
            </a:r>
            <a:r>
              <a:rPr lang="cs-CZ" dirty="0" err="1"/>
              <a:t>Brescia</a:t>
            </a:r>
            <a:r>
              <a:rPr lang="cs-CZ" dirty="0"/>
              <a:t> měly asi 40-50 tis; celkem asi 200 měst o počtu obyv. přes 5 tis obyv.</a:t>
            </a:r>
          </a:p>
        </p:txBody>
      </p:sp>
    </p:spTree>
    <p:extLst>
      <p:ext uri="{BB962C8B-B14F-4D97-AF65-F5344CB8AC3E}">
        <p14:creationId xmlns:p14="http://schemas.microsoft.com/office/powerpoint/2010/main" val="397593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Mittelalterliche Stadt Deutschland ka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20" y="429719"/>
            <a:ext cx="5018210" cy="633612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7049111" y="6256410"/>
            <a:ext cx="6096000" cy="646331"/>
          </a:xfrm>
          <a:prstGeom prst="rect">
            <a:avLst/>
          </a:prstGeom>
        </p:spPr>
        <p:txBody>
          <a:bodyPr>
            <a:spAutoFit/>
          </a:bodyPr>
          <a:lstStyle/>
          <a:p>
            <a:r>
              <a:rPr lang="cs-CZ" dirty="0"/>
              <a:t>http://www.altwege.de/mittelalter-handelswege/home-mittelalter.html</a:t>
            </a:r>
          </a:p>
        </p:txBody>
      </p:sp>
      <p:sp>
        <p:nvSpPr>
          <p:cNvPr id="3" name="TextovéPole 2"/>
          <p:cNvSpPr txBox="1"/>
          <p:nvPr/>
        </p:nvSpPr>
        <p:spPr>
          <a:xfrm>
            <a:off x="191175" y="234986"/>
            <a:ext cx="2509692" cy="2308324"/>
          </a:xfrm>
          <a:prstGeom prst="rect">
            <a:avLst/>
          </a:prstGeom>
          <a:solidFill>
            <a:schemeClr val="bg1"/>
          </a:solidFill>
        </p:spPr>
        <p:txBody>
          <a:bodyPr wrap="square" rtlCol="0">
            <a:spAutoFit/>
          </a:bodyPr>
          <a:lstStyle/>
          <a:p>
            <a:r>
              <a:rPr lang="cs-CZ" sz="2400" dirty="0"/>
              <a:t>Významná německá města </a:t>
            </a:r>
          </a:p>
          <a:p>
            <a:r>
              <a:rPr lang="cs-CZ" sz="2400" dirty="0"/>
              <a:t>ve vrcholném středověku a hlavní teritoriální útvary</a:t>
            </a:r>
          </a:p>
        </p:txBody>
      </p:sp>
      <p:pic>
        <p:nvPicPr>
          <p:cNvPr id="1028" name="Picture 4" descr="VÃ½sledek obrÃ¡zku pro Mittelalterliche Stadt Deutschland kar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111" y="295063"/>
            <a:ext cx="4601022" cy="597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22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557724" y="302550"/>
            <a:ext cx="1383912" cy="749873"/>
          </a:xfrm>
          <a:prstGeom prst="rect">
            <a:avLst/>
          </a:prstGeom>
        </p:spPr>
      </p:pic>
      <p:sp>
        <p:nvSpPr>
          <p:cNvPr id="5" name="TextovéPole 4"/>
          <p:cNvSpPr txBox="1"/>
          <p:nvPr/>
        </p:nvSpPr>
        <p:spPr>
          <a:xfrm>
            <a:off x="174566" y="1052423"/>
            <a:ext cx="4646816" cy="2031325"/>
          </a:xfrm>
          <a:prstGeom prst="rect">
            <a:avLst/>
          </a:prstGeom>
          <a:noFill/>
        </p:spPr>
        <p:txBody>
          <a:bodyPr wrap="square" rtlCol="0">
            <a:spAutoFit/>
          </a:bodyPr>
          <a:lstStyle/>
          <a:p>
            <a:r>
              <a:rPr lang="cs-CZ" dirty="0"/>
              <a:t>Spolek severoněmeckých  měst zaměřený na obchodní monopol v Severním a Baltském moři, v době rozkvětu 12. - 14. stol. zahrnoval - 200 lokalit.</a:t>
            </a:r>
          </a:p>
          <a:p>
            <a:r>
              <a:rPr lang="cs-CZ" dirty="0"/>
              <a:t>1241 – spolek Hamburku a Lübecku</a:t>
            </a:r>
          </a:p>
          <a:p>
            <a:r>
              <a:rPr lang="cs-CZ" dirty="0"/>
              <a:t>Po r. 1400 – úpadek pod tlakem  zainteresovaných států; 1669: 9 měst</a:t>
            </a:r>
          </a:p>
        </p:txBody>
      </p:sp>
      <p:pic>
        <p:nvPicPr>
          <p:cNvPr id="8" name="Obrázek 7"/>
          <p:cNvPicPr>
            <a:picLocks noChangeAspect="1"/>
          </p:cNvPicPr>
          <p:nvPr/>
        </p:nvPicPr>
        <p:blipFill>
          <a:blip r:embed="rId3"/>
          <a:stretch>
            <a:fillRect/>
          </a:stretch>
        </p:blipFill>
        <p:spPr>
          <a:xfrm>
            <a:off x="5360329" y="39142"/>
            <a:ext cx="6442993" cy="4598979"/>
          </a:xfrm>
          <a:prstGeom prst="rect">
            <a:avLst/>
          </a:prstGeom>
        </p:spPr>
      </p:pic>
      <p:pic>
        <p:nvPicPr>
          <p:cNvPr id="9" name="Obrázek 8"/>
          <p:cNvPicPr>
            <a:picLocks noChangeAspect="1"/>
          </p:cNvPicPr>
          <p:nvPr/>
        </p:nvPicPr>
        <p:blipFill>
          <a:blip r:embed="rId4"/>
          <a:stretch>
            <a:fillRect/>
          </a:stretch>
        </p:blipFill>
        <p:spPr>
          <a:xfrm>
            <a:off x="7894499" y="4554870"/>
            <a:ext cx="3712786" cy="2091109"/>
          </a:xfrm>
          <a:prstGeom prst="rect">
            <a:avLst/>
          </a:prstGeom>
        </p:spPr>
      </p:pic>
      <p:sp>
        <p:nvSpPr>
          <p:cNvPr id="11" name="TextovéPole 10"/>
          <p:cNvSpPr txBox="1"/>
          <p:nvPr/>
        </p:nvSpPr>
        <p:spPr>
          <a:xfrm>
            <a:off x="7819684" y="4677264"/>
            <a:ext cx="877163" cy="369332"/>
          </a:xfrm>
          <a:prstGeom prst="rect">
            <a:avLst/>
          </a:prstGeom>
          <a:solidFill>
            <a:schemeClr val="bg1"/>
          </a:solidFill>
        </p:spPr>
        <p:txBody>
          <a:bodyPr wrap="none" rtlCol="0">
            <a:spAutoFit/>
          </a:bodyPr>
          <a:lstStyle/>
          <a:p>
            <a:r>
              <a:rPr lang="cs-CZ" dirty="0"/>
              <a:t>Lübeck</a:t>
            </a:r>
          </a:p>
        </p:txBody>
      </p:sp>
      <p:pic>
        <p:nvPicPr>
          <p:cNvPr id="12" name="Obrázek 11"/>
          <p:cNvPicPr>
            <a:picLocks noChangeAspect="1"/>
          </p:cNvPicPr>
          <p:nvPr/>
        </p:nvPicPr>
        <p:blipFill>
          <a:blip r:embed="rId5"/>
          <a:stretch>
            <a:fillRect/>
          </a:stretch>
        </p:blipFill>
        <p:spPr>
          <a:xfrm>
            <a:off x="116004" y="3496212"/>
            <a:ext cx="4539124" cy="3361788"/>
          </a:xfrm>
          <a:prstGeom prst="rect">
            <a:avLst/>
          </a:prstGeom>
        </p:spPr>
      </p:pic>
      <p:pic>
        <p:nvPicPr>
          <p:cNvPr id="13" name="Obrázek 12"/>
          <p:cNvPicPr>
            <a:picLocks noChangeAspect="1"/>
          </p:cNvPicPr>
          <p:nvPr/>
        </p:nvPicPr>
        <p:blipFill>
          <a:blip r:embed="rId6"/>
          <a:stretch>
            <a:fillRect/>
          </a:stretch>
        </p:blipFill>
        <p:spPr>
          <a:xfrm>
            <a:off x="5194075" y="3998728"/>
            <a:ext cx="1920406" cy="2859272"/>
          </a:xfrm>
          <a:prstGeom prst="rect">
            <a:avLst/>
          </a:prstGeom>
        </p:spPr>
      </p:pic>
    </p:spTree>
    <p:extLst>
      <p:ext uri="{BB962C8B-B14F-4D97-AF65-F5344CB8AC3E}">
        <p14:creationId xmlns:p14="http://schemas.microsoft.com/office/powerpoint/2010/main" val="174358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34222" y="311948"/>
            <a:ext cx="6115777" cy="369332"/>
          </a:xfrm>
          <a:prstGeom prst="rect">
            <a:avLst/>
          </a:prstGeom>
        </p:spPr>
        <p:txBody>
          <a:bodyPr wrap="none">
            <a:spAutoFit/>
          </a:bodyPr>
          <a:lstStyle/>
          <a:p>
            <a:r>
              <a:rPr lang="cs-CZ" b="1" dirty="0"/>
              <a:t>Městská založení a povýšení v německých zemích ve 12. stol.</a:t>
            </a:r>
            <a:endParaRPr lang="cs-CZ" dirty="0"/>
          </a:p>
        </p:txBody>
      </p:sp>
      <p:sp>
        <p:nvSpPr>
          <p:cNvPr id="3" name="Obdélník 2"/>
          <p:cNvSpPr/>
          <p:nvPr/>
        </p:nvSpPr>
        <p:spPr>
          <a:xfrm>
            <a:off x="0" y="681280"/>
            <a:ext cx="10752083" cy="5355312"/>
          </a:xfrm>
          <a:prstGeom prst="rect">
            <a:avLst/>
          </a:prstGeom>
        </p:spPr>
        <p:txBody>
          <a:bodyPr wrap="square">
            <a:spAutoFit/>
          </a:bodyPr>
          <a:lstStyle/>
          <a:p>
            <a:r>
              <a:rPr lang="cs-CZ" i="1" dirty="0"/>
              <a:t>Říšská, resp. královská města </a:t>
            </a:r>
            <a:r>
              <a:rPr lang="cs-CZ" dirty="0"/>
              <a:t>– poddaná panovníkovi</a:t>
            </a:r>
          </a:p>
          <a:p>
            <a:r>
              <a:rPr lang="cs-CZ" i="1" dirty="0"/>
              <a:t>Svobodná města </a:t>
            </a:r>
            <a:r>
              <a:rPr lang="cs-CZ" dirty="0"/>
              <a:t>– </a:t>
            </a:r>
            <a:r>
              <a:rPr lang="cs-CZ" dirty="0" err="1"/>
              <a:t>města</a:t>
            </a:r>
            <a:r>
              <a:rPr lang="cs-CZ" dirty="0"/>
              <a:t>, která se povětšině vymanila ze závislosti na obvykle</a:t>
            </a:r>
          </a:p>
          <a:p>
            <a:r>
              <a:rPr lang="cs-CZ" dirty="0"/>
              <a:t>duchovní vrchnosti, nebyla však přímo poddaná králi (</a:t>
            </a:r>
            <a:r>
              <a:rPr lang="cs-CZ" dirty="0" err="1"/>
              <a:t>Regensburg</a:t>
            </a:r>
            <a:r>
              <a:rPr lang="cs-CZ" dirty="0"/>
              <a:t>, </a:t>
            </a:r>
            <a:r>
              <a:rPr lang="cs-CZ" dirty="0" err="1"/>
              <a:t>Strassburg</a:t>
            </a:r>
            <a:r>
              <a:rPr lang="cs-CZ" dirty="0"/>
              <a:t>,</a:t>
            </a:r>
          </a:p>
          <a:p>
            <a:r>
              <a:rPr lang="de-DE" dirty="0"/>
              <a:t>Worms, Mainz, Köln am Rhein </a:t>
            </a:r>
            <a:r>
              <a:rPr lang="de-DE" dirty="0" err="1"/>
              <a:t>aj</a:t>
            </a:r>
            <a:r>
              <a:rPr lang="de-DE" dirty="0"/>
              <a:t>.).</a:t>
            </a:r>
          </a:p>
          <a:p>
            <a:r>
              <a:rPr lang="cs-CZ" i="1" dirty="0"/>
              <a:t>Teritoriální města </a:t>
            </a:r>
            <a:r>
              <a:rPr lang="cs-CZ" dirty="0"/>
              <a:t>– ve zvláštním vztahu k vládci nad teritoriem, sídlí zde důležité</a:t>
            </a:r>
          </a:p>
          <a:p>
            <a:r>
              <a:rPr lang="cs-CZ" dirty="0"/>
              <a:t>zemské úřady.</a:t>
            </a:r>
          </a:p>
          <a:p>
            <a:r>
              <a:rPr lang="cs-CZ" i="1" dirty="0"/>
              <a:t>Poddanská města </a:t>
            </a:r>
            <a:r>
              <a:rPr lang="cs-CZ" dirty="0"/>
              <a:t>– vlastnictví nižších stupňů vlastníků, měla jen omezenou</a:t>
            </a:r>
          </a:p>
          <a:p>
            <a:r>
              <a:rPr lang="cs-CZ" dirty="0"/>
              <a:t>autonomii.</a:t>
            </a:r>
          </a:p>
          <a:p>
            <a:endParaRPr lang="cs-CZ" dirty="0"/>
          </a:p>
          <a:p>
            <a:r>
              <a:rPr lang="cs-CZ" i="1" dirty="0"/>
              <a:t>Arcibiskupská města</a:t>
            </a:r>
          </a:p>
          <a:p>
            <a:r>
              <a:rPr lang="cs-CZ" dirty="0"/>
              <a:t>1100 – 1117 </a:t>
            </a:r>
            <a:r>
              <a:rPr lang="cs-CZ" dirty="0" err="1"/>
              <a:t>Remagen</a:t>
            </a:r>
            <a:r>
              <a:rPr lang="cs-CZ" dirty="0"/>
              <a:t>, </a:t>
            </a:r>
            <a:r>
              <a:rPr lang="cs-CZ" dirty="0" err="1"/>
              <a:t>Andernach</a:t>
            </a:r>
            <a:r>
              <a:rPr lang="cs-CZ" dirty="0"/>
              <a:t> – 1171, </a:t>
            </a:r>
            <a:r>
              <a:rPr lang="cs-CZ" dirty="0" err="1"/>
              <a:t>Soest</a:t>
            </a:r>
            <a:r>
              <a:rPr lang="cs-CZ" dirty="0"/>
              <a:t> – nejstarší sesterské město</a:t>
            </a:r>
          </a:p>
          <a:p>
            <a:r>
              <a:rPr lang="cs-CZ" dirty="0"/>
              <a:t>Kolína, patrně již 1. pol. 12. st.; komunita volí rychtáře, kmety a soudní posly. Erfurt -</a:t>
            </a:r>
          </a:p>
          <a:p>
            <a:r>
              <a:rPr lang="cs-CZ" dirty="0"/>
              <a:t>obec kolem 1149; Magdeburg – 1194 získalo město od zeměpána úřad </a:t>
            </a:r>
            <a:r>
              <a:rPr lang="cs-CZ" dirty="0" err="1"/>
              <a:t>šoltyse</a:t>
            </a:r>
            <a:endParaRPr lang="cs-CZ" dirty="0"/>
          </a:p>
          <a:p>
            <a:r>
              <a:rPr lang="cs-CZ" dirty="0"/>
              <a:t>(rychtáře). Halle – před pol. 12. stol. město, 1172 známe městské orgány</a:t>
            </a:r>
          </a:p>
          <a:p>
            <a:r>
              <a:rPr lang="cs-CZ" dirty="0"/>
              <a:t> </a:t>
            </a:r>
            <a:r>
              <a:rPr lang="cs-CZ" i="1" dirty="0" err="1"/>
              <a:t>Zähringenská</a:t>
            </a:r>
            <a:r>
              <a:rPr lang="cs-CZ" i="1" dirty="0"/>
              <a:t> města ve Švábsku</a:t>
            </a:r>
          </a:p>
          <a:p>
            <a:r>
              <a:rPr lang="cs-CZ" b="1" dirty="0" err="1"/>
              <a:t>Freiburg</a:t>
            </a:r>
            <a:r>
              <a:rPr lang="cs-CZ" b="1" dirty="0"/>
              <a:t>; </a:t>
            </a:r>
            <a:r>
              <a:rPr lang="cs-CZ" dirty="0"/>
              <a:t>založení 1120 – první příklad založení vysokým příslušníkem světské šlechty, vévodou Bertholdem III. von </a:t>
            </a:r>
            <a:r>
              <a:rPr lang="cs-CZ" dirty="0" err="1"/>
              <a:t>Zähringen</a:t>
            </a:r>
            <a:r>
              <a:rPr lang="cs-CZ" dirty="0"/>
              <a:t> ( právní vliv </a:t>
            </a:r>
            <a:r>
              <a:rPr lang="cs-CZ" b="1" dirty="0"/>
              <a:t>Kolína n. R</a:t>
            </a:r>
            <a:r>
              <a:rPr lang="cs-CZ" dirty="0"/>
              <a:t>., obchodníci odtud  - vůdčí vrstvou. Vyměření parcel. Volba rychtáře a faráře.</a:t>
            </a:r>
            <a:r>
              <a:rPr lang="cs-CZ" i="1" dirty="0"/>
              <a:t> </a:t>
            </a:r>
            <a:r>
              <a:rPr lang="cs-CZ" dirty="0"/>
              <a:t>V průběhu 12. stol. bylo obchodnické právo nahrazeno městským. Z okruhu přísežných (</a:t>
            </a:r>
            <a:r>
              <a:rPr lang="cs-CZ" dirty="0" err="1"/>
              <a:t>conjuratores</a:t>
            </a:r>
            <a:r>
              <a:rPr lang="cs-CZ" dirty="0"/>
              <a:t> </a:t>
            </a:r>
            <a:r>
              <a:rPr lang="cs-CZ" dirty="0" err="1"/>
              <a:t>fori</a:t>
            </a:r>
            <a:r>
              <a:rPr lang="cs-CZ" dirty="0"/>
              <a:t>) se vytvořil 24 členný sbor.  Následovala další města (</a:t>
            </a:r>
            <a:r>
              <a:rPr lang="cs-CZ" dirty="0" err="1"/>
              <a:t>Villingen</a:t>
            </a:r>
            <a:r>
              <a:rPr lang="cs-CZ" dirty="0"/>
              <a:t>, </a:t>
            </a:r>
            <a:r>
              <a:rPr lang="cs-CZ" dirty="0" err="1"/>
              <a:t>Rottweil</a:t>
            </a:r>
            <a:r>
              <a:rPr lang="cs-CZ" dirty="0"/>
              <a:t>, Bern, </a:t>
            </a:r>
            <a:r>
              <a:rPr lang="cs-CZ" dirty="0" err="1"/>
              <a:t>Fribourg</a:t>
            </a:r>
            <a:r>
              <a:rPr lang="cs-CZ"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65183" y="606237"/>
            <a:ext cx="2407582" cy="369332"/>
          </a:xfrm>
          <a:prstGeom prst="rect">
            <a:avLst/>
          </a:prstGeom>
        </p:spPr>
        <p:txBody>
          <a:bodyPr wrap="none">
            <a:spAutoFit/>
          </a:bodyPr>
          <a:lstStyle/>
          <a:p>
            <a:r>
              <a:rPr lang="cs-CZ" b="1" i="1" dirty="0"/>
              <a:t>Městská založení </a:t>
            </a:r>
            <a:r>
              <a:rPr lang="cs-CZ" b="1" i="1" dirty="0" err="1"/>
              <a:t>Welfů</a:t>
            </a:r>
            <a:endParaRPr lang="cs-CZ" b="1" dirty="0"/>
          </a:p>
        </p:txBody>
      </p:sp>
      <p:sp>
        <p:nvSpPr>
          <p:cNvPr id="3" name="Obdélník 2"/>
          <p:cNvSpPr/>
          <p:nvPr/>
        </p:nvSpPr>
        <p:spPr>
          <a:xfrm>
            <a:off x="3143857" y="2172278"/>
            <a:ext cx="4623288" cy="369332"/>
          </a:xfrm>
          <a:prstGeom prst="rect">
            <a:avLst/>
          </a:prstGeom>
        </p:spPr>
        <p:txBody>
          <a:bodyPr wrap="square">
            <a:spAutoFit/>
          </a:bodyPr>
          <a:lstStyle/>
          <a:p>
            <a:endParaRPr lang="cs-CZ" dirty="0"/>
          </a:p>
        </p:txBody>
      </p:sp>
      <p:sp>
        <p:nvSpPr>
          <p:cNvPr id="4" name="Obdélník 3"/>
          <p:cNvSpPr/>
          <p:nvPr/>
        </p:nvSpPr>
        <p:spPr>
          <a:xfrm>
            <a:off x="746235" y="1035124"/>
            <a:ext cx="11056882" cy="5632311"/>
          </a:xfrm>
          <a:prstGeom prst="rect">
            <a:avLst/>
          </a:prstGeom>
        </p:spPr>
        <p:txBody>
          <a:bodyPr wrap="square">
            <a:spAutoFit/>
          </a:bodyPr>
          <a:lstStyle/>
          <a:p>
            <a:r>
              <a:rPr lang="cs-CZ" b="1" dirty="0"/>
              <a:t>Jindřich Lev </a:t>
            </a:r>
            <a:r>
              <a:rPr lang="cs-CZ" dirty="0"/>
              <a:t>(1129-1195):  Mnichov (trh </a:t>
            </a:r>
            <a:r>
              <a:rPr lang="cs-CZ" dirty="0" err="1"/>
              <a:t>uv</a:t>
            </a:r>
            <a:r>
              <a:rPr lang="cs-CZ" dirty="0"/>
              <a:t>. 1158, právo 1170) a </a:t>
            </a:r>
            <a:r>
              <a:rPr lang="cs-CZ" dirty="0" err="1"/>
              <a:t>Landsberg</a:t>
            </a:r>
            <a:r>
              <a:rPr lang="cs-CZ" dirty="0"/>
              <a:t> na Lechu v Bavorsku. </a:t>
            </a:r>
            <a:r>
              <a:rPr lang="cs-CZ" dirty="0" err="1"/>
              <a:t>Landsberg</a:t>
            </a:r>
            <a:r>
              <a:rPr lang="cs-CZ" dirty="0"/>
              <a:t> – 1158, městské právo až ve 13. stol.;  severní Německo - Jindřich zakládá města:  Lübeck, Braunschweig, </a:t>
            </a:r>
            <a:r>
              <a:rPr lang="cs-CZ" dirty="0" err="1"/>
              <a:t>Hagen</a:t>
            </a:r>
            <a:r>
              <a:rPr lang="cs-CZ" dirty="0"/>
              <a:t>, Schwerin (1160), Lüneburg a </a:t>
            </a:r>
            <a:r>
              <a:rPr lang="cs-CZ" dirty="0" err="1"/>
              <a:t>Stade</a:t>
            </a:r>
            <a:r>
              <a:rPr lang="cs-CZ" dirty="0"/>
              <a:t> (1189). Chybí originály privilegií.</a:t>
            </a:r>
          </a:p>
          <a:p>
            <a:endParaRPr lang="cs-CZ" b="1" dirty="0"/>
          </a:p>
          <a:p>
            <a:r>
              <a:rPr lang="cs-CZ" b="1" dirty="0"/>
              <a:t>Lübeck. </a:t>
            </a:r>
            <a:r>
              <a:rPr lang="cs-CZ" dirty="0"/>
              <a:t>Prvotní lokace - hrabě Adolf II Holštýnský 1143: osídlení kolem kostela sv. Petra. Druhá lokace 1159, Jindřich Lev.</a:t>
            </a:r>
          </a:p>
          <a:p>
            <a:endParaRPr lang="cs-CZ" b="1" dirty="0"/>
          </a:p>
          <a:p>
            <a:r>
              <a:rPr lang="cs-CZ" b="1" dirty="0"/>
              <a:t>Hamburk: </a:t>
            </a:r>
            <a:r>
              <a:rPr lang="cs-CZ" dirty="0"/>
              <a:t>založen leníkem Jindřicha Lva </a:t>
            </a:r>
            <a:r>
              <a:rPr lang="cs-CZ" dirty="0" err="1"/>
              <a:t>Wiradvonem</a:t>
            </a:r>
            <a:r>
              <a:rPr lang="cs-CZ" dirty="0"/>
              <a:t> </a:t>
            </a:r>
            <a:r>
              <a:rPr lang="cs-CZ" dirty="0" err="1"/>
              <a:t>Boizenburgem</a:t>
            </a:r>
            <a:r>
              <a:rPr lang="cs-CZ" dirty="0"/>
              <a:t> 1188, privilegium Jindřicha Lva 1189</a:t>
            </a:r>
          </a:p>
          <a:p>
            <a:endParaRPr lang="cs-CZ" dirty="0"/>
          </a:p>
          <a:p>
            <a:r>
              <a:rPr lang="cs-CZ" b="1" dirty="0"/>
              <a:t> </a:t>
            </a:r>
            <a:r>
              <a:rPr lang="cs-CZ" b="1" i="1" dirty="0" err="1"/>
              <a:t>Wettinská</a:t>
            </a:r>
            <a:r>
              <a:rPr lang="cs-CZ" b="1" i="1" dirty="0"/>
              <a:t> založení</a:t>
            </a:r>
          </a:p>
          <a:p>
            <a:r>
              <a:rPr lang="cs-CZ" b="1" dirty="0"/>
              <a:t>Lipsko - </a:t>
            </a:r>
            <a:r>
              <a:rPr lang="cs-CZ" dirty="0"/>
              <a:t>založeno 1160; obdrželo v dosti primitivní formě právo Halle a Magdeburgu,</a:t>
            </a:r>
          </a:p>
          <a:p>
            <a:endParaRPr lang="cs-CZ" dirty="0"/>
          </a:p>
          <a:p>
            <a:r>
              <a:rPr lang="cs-CZ" b="1" dirty="0"/>
              <a:t> </a:t>
            </a:r>
            <a:r>
              <a:rPr lang="cs-CZ" b="1" i="1" dirty="0" err="1"/>
              <a:t>Štaufská</a:t>
            </a:r>
            <a:r>
              <a:rPr lang="cs-CZ" b="1" i="1" dirty="0"/>
              <a:t> založení</a:t>
            </a:r>
          </a:p>
          <a:p>
            <a:r>
              <a:rPr lang="cs-CZ" dirty="0"/>
              <a:t>Friedrich Barbarossa: městské právo Augsburgu (1152 – 1156</a:t>
            </a:r>
            <a:r>
              <a:rPr lang="cs-CZ" b="1" dirty="0"/>
              <a:t>), </a:t>
            </a:r>
            <a:r>
              <a:rPr lang="cs-CZ" dirty="0" err="1"/>
              <a:t>Hagenau</a:t>
            </a:r>
            <a:r>
              <a:rPr lang="cs-CZ" dirty="0"/>
              <a:t>  (1164), </a:t>
            </a:r>
            <a:r>
              <a:rPr lang="cs-CZ" dirty="0" err="1"/>
              <a:t>Osnabrücku</a:t>
            </a:r>
            <a:r>
              <a:rPr lang="cs-CZ" dirty="0"/>
              <a:t> (1171), </a:t>
            </a:r>
            <a:r>
              <a:rPr lang="cs-CZ" dirty="0" err="1"/>
              <a:t>Speyeru</a:t>
            </a:r>
            <a:r>
              <a:rPr lang="cs-CZ" dirty="0"/>
              <a:t> (1182), </a:t>
            </a:r>
            <a:r>
              <a:rPr lang="cs-CZ" dirty="0" err="1"/>
              <a:t>Wormsu</a:t>
            </a:r>
            <a:r>
              <a:rPr lang="cs-CZ" dirty="0"/>
              <a:t> (1184), Řezna (1161–1185), Brém (1186). Barbarossa nebyl však příznivý rozvoji městských komun. Potlačil spříseženstva v Trevíru a v Mohuči (1161, 1163), </a:t>
            </a:r>
            <a:r>
              <a:rPr lang="cs-CZ" dirty="0" err="1"/>
              <a:t>Aachen</a:t>
            </a:r>
            <a:r>
              <a:rPr lang="cs-CZ" dirty="0"/>
              <a:t> - 1166.</a:t>
            </a:r>
          </a:p>
          <a:p>
            <a:endParaRPr lang="cs-CZ" dirty="0"/>
          </a:p>
          <a:p>
            <a:r>
              <a:rPr lang="cs-CZ" dirty="0"/>
              <a:t> Založení  </a:t>
            </a:r>
            <a:r>
              <a:rPr lang="cs-CZ" b="1" dirty="0" err="1"/>
              <a:t>Wittelsbachů</a:t>
            </a:r>
            <a:endParaRPr lang="cs-CZ" b="1" dirty="0"/>
          </a:p>
          <a:p>
            <a:r>
              <a:rPr lang="cs-CZ" dirty="0"/>
              <a:t>Mezi lety 1180 – 1250 povýšili na města </a:t>
            </a:r>
            <a:r>
              <a:rPr lang="cs-CZ" dirty="0" err="1"/>
              <a:t>Kelheim</a:t>
            </a:r>
            <a:r>
              <a:rPr lang="cs-CZ" dirty="0"/>
              <a:t>, </a:t>
            </a:r>
            <a:r>
              <a:rPr lang="cs-CZ" dirty="0" err="1"/>
              <a:t>Straubing</a:t>
            </a:r>
            <a:r>
              <a:rPr lang="cs-CZ" dirty="0"/>
              <a:t>, Ingolstadt, </a:t>
            </a:r>
            <a:r>
              <a:rPr lang="cs-CZ" dirty="0" err="1"/>
              <a:t>Neuburg</a:t>
            </a:r>
            <a:r>
              <a:rPr lang="cs-CZ" dirty="0"/>
              <a:t>, následovaly </a:t>
            </a:r>
            <a:r>
              <a:rPr lang="cs-CZ" dirty="0" err="1"/>
              <a:t>Landshut</a:t>
            </a:r>
            <a:r>
              <a:rPr lang="cs-CZ" dirty="0"/>
              <a:t>, Mnichov, </a:t>
            </a:r>
            <a:r>
              <a:rPr lang="cs-CZ" dirty="0" err="1"/>
              <a:t>Landau</a:t>
            </a:r>
            <a:r>
              <a:rPr lang="cs-CZ" dirty="0"/>
              <a:t>.</a:t>
            </a:r>
          </a:p>
        </p:txBody>
      </p:sp>
      <p:pic>
        <p:nvPicPr>
          <p:cNvPr id="5" name="Obrázek 4"/>
          <p:cNvPicPr>
            <a:picLocks noChangeAspect="1"/>
          </p:cNvPicPr>
          <p:nvPr/>
        </p:nvPicPr>
        <p:blipFill>
          <a:blip r:embed="rId2"/>
          <a:stretch>
            <a:fillRect/>
          </a:stretch>
        </p:blipFill>
        <p:spPr>
          <a:xfrm>
            <a:off x="3255586" y="366255"/>
            <a:ext cx="5680828" cy="6348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89214" y="432263"/>
            <a:ext cx="10191403" cy="7848302"/>
          </a:xfrm>
          <a:prstGeom prst="rect">
            <a:avLst/>
          </a:prstGeom>
        </p:spPr>
        <p:txBody>
          <a:bodyPr wrap="square">
            <a:spAutoFit/>
          </a:bodyPr>
          <a:lstStyle/>
          <a:p>
            <a:pPr>
              <a:lnSpc>
                <a:spcPct val="150000"/>
              </a:lnSpc>
              <a:spcAft>
                <a:spcPts val="0"/>
              </a:spcAft>
            </a:pPr>
            <a:r>
              <a:rPr lang="cs-CZ" sz="1600" b="1" dirty="0">
                <a:solidFill>
                  <a:srgbClr val="000000"/>
                </a:solidFill>
                <a:latin typeface="Arial" panose="020B0604020202020204" pitchFamily="34" charset="0"/>
                <a:ea typeface="Times New Roman" panose="02020603050405020304" pitchFamily="18" charset="0"/>
              </a:rPr>
              <a:t>Urbanizace </a:t>
            </a:r>
            <a:r>
              <a:rPr lang="cs-CZ" sz="1600" dirty="0">
                <a:solidFill>
                  <a:srgbClr val="000000"/>
                </a:solidFill>
                <a:latin typeface="Arial" panose="020B0604020202020204" pitchFamily="34" charset="0"/>
                <a:ea typeface="Times New Roman" panose="02020603050405020304" pitchFamily="18" charset="0"/>
              </a:rPr>
              <a:t>je“</a:t>
            </a:r>
            <a:r>
              <a:rPr lang="cs-CZ" sz="1600" b="1" dirty="0">
                <a:solidFill>
                  <a:srgbClr val="000000"/>
                </a:solidFill>
                <a:latin typeface="Arial" panose="020B0604020202020204" pitchFamily="34" charset="0"/>
                <a:ea typeface="Times New Roman" panose="02020603050405020304" pitchFamily="18" charset="0"/>
              </a:rPr>
              <a:t> </a:t>
            </a:r>
            <a:r>
              <a:rPr lang="cs-CZ" sz="1600" dirty="0">
                <a:solidFill>
                  <a:srgbClr val="000000"/>
                </a:solidFill>
                <a:latin typeface="Arial" panose="020B0604020202020204" pitchFamily="34" charset="0"/>
                <a:ea typeface="Times New Roman" panose="02020603050405020304" pitchFamily="18" charset="0"/>
              </a:rPr>
              <a:t>mnohostranný sociálně-ekonomický proces vyznačující se stěhováním obyvatelstva do měst, růstem měst, změnami funkčního využití území sídel, koncentrací, intenzifikací a diferenciací městských druhů činností (funkcí) nebo výroby v širokém smyslu slova, vznikem nových forem a prostorových struktur osídlení a rozšířením městského způsobu života se specifickou strukturou styků, kulturou, systémem hodnotových orientací“ (Šilhánková 2007). Urbanizace je nejvýraznější a nejvýznamnější proces koncentrace lidstva zahrnující vývoj k stále složitějším organizačním formám a sociální diferenciaci v nejširším slova smyslu.</a:t>
            </a:r>
            <a:endParaRPr lang="cs-CZ" sz="1600" dirty="0">
              <a:latin typeface="Times New Roman" panose="02020603050405020304" pitchFamily="18" charset="0"/>
              <a:ea typeface="Times New Roman" panose="02020603050405020304" pitchFamily="18" charset="0"/>
            </a:endParaRPr>
          </a:p>
          <a:p>
            <a:pPr>
              <a:lnSpc>
                <a:spcPct val="150000"/>
              </a:lnSpc>
              <a:spcAft>
                <a:spcPts val="0"/>
              </a:spcAft>
            </a:pPr>
            <a:r>
              <a:rPr lang="cs-CZ" sz="1600" dirty="0">
                <a:latin typeface="Arial" panose="020B0604020202020204" pitchFamily="34" charset="0"/>
                <a:ea typeface="Times New Roman" panose="02020603050405020304" pitchFamily="18" charset="0"/>
              </a:rPr>
              <a:t>Výrazným znakem měst je naplňování centrálních funkcí. Rozvoj urbanizace plně souvisí s mírou nadproduktu (tzv. </a:t>
            </a:r>
            <a:r>
              <a:rPr lang="cs-CZ" sz="1600" dirty="0" err="1">
                <a:latin typeface="Arial" panose="020B0604020202020204" pitchFamily="34" charset="0"/>
                <a:ea typeface="Times New Roman" panose="02020603050405020304" pitchFamily="18" charset="0"/>
              </a:rPr>
              <a:t>surplus</a:t>
            </a:r>
            <a:r>
              <a:rPr lang="cs-CZ" sz="1600" dirty="0">
                <a:latin typeface="Arial" panose="020B0604020202020204" pitchFamily="34" charset="0"/>
                <a:ea typeface="Times New Roman" panose="02020603050405020304" pitchFamily="18" charset="0"/>
              </a:rPr>
              <a:t>), který daná společnost vyprodukuje, v preindustriálních společnostech jde primárně o nadprodukt potravin, zemědělských komodit. Umožňuje vznik vrstvy lidí, kteří po stránce subsistence nejsou soběstační. V prvé řadě jde o řemeslné specialisty, obchodníky a společenské elity. Čím větší počet obyvatel v centru, tím </a:t>
            </a:r>
            <a:r>
              <a:rPr lang="cs-CZ" sz="1400" dirty="0">
                <a:latin typeface="Arial" panose="020B0604020202020204" pitchFamily="34" charset="0"/>
                <a:ea typeface="Times New Roman" panose="02020603050405020304" pitchFamily="18" charset="0"/>
                <a:cs typeface="Arial" panose="020B0604020202020204" pitchFamily="34" charset="0"/>
              </a:rPr>
              <a:t>vyšší je stupeň specializace a výrobních činností a služeb.</a:t>
            </a:r>
          </a:p>
          <a:p>
            <a:pPr>
              <a:lnSpc>
                <a:spcPct val="150000"/>
              </a:lnSpc>
              <a:spcAft>
                <a:spcPts val="0"/>
              </a:spcAft>
            </a:pPr>
            <a:r>
              <a:rPr lang="cs-CZ" sz="1400" dirty="0">
                <a:latin typeface="Arial" panose="020B0604020202020204" pitchFamily="34" charset="0"/>
                <a:ea typeface="Times New Roman" panose="02020603050405020304" pitchFamily="18" charset="0"/>
                <a:cs typeface="Arial" panose="020B0604020202020204" pitchFamily="34" charset="0"/>
              </a:rPr>
              <a:t>Van Der </a:t>
            </a:r>
            <a:r>
              <a:rPr lang="cs-CZ" sz="1400" dirty="0" err="1">
                <a:latin typeface="Arial" panose="020B0604020202020204" pitchFamily="34" charset="0"/>
                <a:ea typeface="Times New Roman" panose="02020603050405020304" pitchFamily="18" charset="0"/>
                <a:cs typeface="Arial" panose="020B0604020202020204" pitchFamily="34" charset="0"/>
              </a:rPr>
              <a:t>Berg</a:t>
            </a:r>
            <a:r>
              <a:rPr lang="cs-CZ" sz="1400" dirty="0">
                <a:latin typeface="Arial" panose="020B0604020202020204" pitchFamily="34" charset="0"/>
                <a:ea typeface="Times New Roman" panose="02020603050405020304" pitchFamily="18" charset="0"/>
                <a:cs typeface="Arial" panose="020B0604020202020204" pitchFamily="34" charset="0"/>
              </a:rPr>
              <a:t>, L., </a:t>
            </a:r>
            <a:r>
              <a:rPr lang="cs-CZ" sz="1400" dirty="0" err="1">
                <a:latin typeface="Arial" panose="020B0604020202020204" pitchFamily="34" charset="0"/>
                <a:ea typeface="Times New Roman" panose="02020603050405020304" pitchFamily="18" charset="0"/>
                <a:cs typeface="Arial" panose="020B0604020202020204" pitchFamily="34" charset="0"/>
              </a:rPr>
              <a:t>Drewett</a:t>
            </a:r>
            <a:r>
              <a:rPr lang="cs-CZ" sz="1400" dirty="0">
                <a:latin typeface="Arial" panose="020B0604020202020204" pitchFamily="34" charset="0"/>
                <a:ea typeface="Times New Roman" panose="02020603050405020304" pitchFamily="18" charset="0"/>
                <a:cs typeface="Arial" panose="020B0604020202020204" pitchFamily="34" charset="0"/>
              </a:rPr>
              <a:t>, R., </a:t>
            </a:r>
            <a:r>
              <a:rPr lang="cs-CZ" sz="1400" dirty="0" err="1">
                <a:latin typeface="Arial" panose="020B0604020202020204" pitchFamily="34" charset="0"/>
                <a:ea typeface="Times New Roman" panose="02020603050405020304" pitchFamily="18" charset="0"/>
                <a:cs typeface="Arial" panose="020B0604020202020204" pitchFamily="34" charset="0"/>
              </a:rPr>
              <a:t>Klaasen</a:t>
            </a:r>
            <a:r>
              <a:rPr lang="cs-CZ" sz="1400" dirty="0">
                <a:latin typeface="Arial" panose="020B0604020202020204" pitchFamily="34" charset="0"/>
                <a:ea typeface="Times New Roman" panose="02020603050405020304" pitchFamily="18" charset="0"/>
                <a:cs typeface="Arial" panose="020B0604020202020204" pitchFamily="34" charset="0"/>
              </a:rPr>
              <a:t> L. H., </a:t>
            </a:r>
            <a:r>
              <a:rPr lang="cs-CZ" sz="1400" dirty="0" err="1">
                <a:latin typeface="Arial" panose="020B0604020202020204" pitchFamily="34" charset="0"/>
                <a:ea typeface="Times New Roman" panose="02020603050405020304" pitchFamily="18" charset="0"/>
                <a:cs typeface="Arial" panose="020B0604020202020204" pitchFamily="34" charset="0"/>
              </a:rPr>
              <a:t>Rossi</a:t>
            </a:r>
            <a:r>
              <a:rPr lang="cs-CZ" sz="1400" dirty="0">
                <a:latin typeface="Arial" panose="020B0604020202020204" pitchFamily="34" charset="0"/>
                <a:ea typeface="Times New Roman" panose="02020603050405020304" pitchFamily="18" charset="0"/>
                <a:cs typeface="Arial" panose="020B0604020202020204" pitchFamily="34" charset="0"/>
              </a:rPr>
              <a:t>,  A., &amp; </a:t>
            </a:r>
            <a:r>
              <a:rPr lang="cs-CZ" sz="1400" dirty="0" err="1">
                <a:latin typeface="Arial" panose="020B0604020202020204" pitchFamily="34" charset="0"/>
                <a:ea typeface="Times New Roman" panose="02020603050405020304" pitchFamily="18" charset="0"/>
                <a:cs typeface="Arial" panose="020B0604020202020204" pitchFamily="34" charset="0"/>
              </a:rPr>
              <a:t>Vijverberg</a:t>
            </a:r>
            <a:r>
              <a:rPr lang="cs-CZ" sz="1400" dirty="0">
                <a:latin typeface="Arial" panose="020B0604020202020204" pitchFamily="34" charset="0"/>
                <a:ea typeface="Times New Roman" panose="02020603050405020304" pitchFamily="18" charset="0"/>
                <a:cs typeface="Arial" panose="020B0604020202020204" pitchFamily="34" charset="0"/>
              </a:rPr>
              <a:t>, C. H. T. (1982). A Study of </a:t>
            </a:r>
            <a:r>
              <a:rPr lang="cs-CZ" sz="1400" dirty="0" err="1">
                <a:latin typeface="Arial" panose="020B0604020202020204" pitchFamily="34" charset="0"/>
                <a:ea typeface="Times New Roman" panose="02020603050405020304" pitchFamily="18" charset="0"/>
                <a:cs typeface="Arial" panose="020B0604020202020204" pitchFamily="34" charset="0"/>
              </a:rPr>
              <a:t>Growth</a:t>
            </a:r>
            <a:r>
              <a:rPr lang="cs-CZ" sz="1400" dirty="0">
                <a:latin typeface="Arial" panose="020B0604020202020204" pitchFamily="34" charset="0"/>
                <a:ea typeface="Times New Roman" panose="02020603050405020304" pitchFamily="18" charset="0"/>
                <a:cs typeface="Arial" panose="020B0604020202020204" pitchFamily="34" charset="0"/>
              </a:rPr>
              <a:t> and </a:t>
            </a:r>
            <a:r>
              <a:rPr lang="cs-CZ" sz="1400" dirty="0" err="1">
                <a:latin typeface="Arial" panose="020B0604020202020204" pitchFamily="34" charset="0"/>
                <a:ea typeface="Times New Roman" panose="02020603050405020304" pitchFamily="18" charset="0"/>
                <a:cs typeface="Arial" panose="020B0604020202020204" pitchFamily="34" charset="0"/>
              </a:rPr>
              <a:t>Decline</a:t>
            </a:r>
            <a:r>
              <a:rPr lang="cs-CZ" sz="1400" dirty="0">
                <a:latin typeface="Arial" panose="020B0604020202020204" pitchFamily="34" charset="0"/>
                <a:ea typeface="Times New Roman" panose="02020603050405020304" pitchFamily="18" charset="0"/>
                <a:cs typeface="Arial" panose="020B0604020202020204" pitchFamily="34" charset="0"/>
              </a:rPr>
              <a:t>. Urban Europe.  Oxford, Velká Británie: Pergamon Press</a:t>
            </a:r>
          </a:p>
          <a:p>
            <a:pPr>
              <a:lnSpc>
                <a:spcPct val="150000"/>
              </a:lnSpc>
            </a:pPr>
            <a:r>
              <a:rPr lang="cs-CZ" sz="1400" dirty="0">
                <a:latin typeface="Arial" panose="020B0604020202020204" pitchFamily="34" charset="0"/>
                <a:cs typeface="Arial" panose="020B0604020202020204" pitchFamily="34" charset="0"/>
              </a:rPr>
              <a:t>Horská, P.– Maur, E .– Musil, J.  2002: Zrod velkoměsta. Praha</a:t>
            </a:r>
            <a:r>
              <a:rPr lang="cs-CZ" sz="1400" b="1" dirty="0">
                <a:latin typeface="Arial" panose="020B0604020202020204" pitchFamily="34" charset="0"/>
                <a:cs typeface="Arial" panose="020B0604020202020204" pitchFamily="34" charset="0"/>
              </a:rPr>
              <a:t>.</a:t>
            </a:r>
          </a:p>
          <a:p>
            <a:pPr>
              <a:lnSpc>
                <a:spcPct val="150000"/>
              </a:lnSpc>
            </a:pPr>
            <a:r>
              <a:rPr lang="cs-CZ" sz="1400" dirty="0">
                <a:latin typeface="Arial" panose="020B0604020202020204" pitchFamily="34" charset="0"/>
                <a:cs typeface="Arial" panose="020B0604020202020204" pitchFamily="34" charset="0"/>
              </a:rPr>
              <a:t>Šimon, M.,  2006: Teoretické přístupy ke studiu urbanizace. Bakalářská práce, UK Praha</a:t>
            </a:r>
          </a:p>
          <a:p>
            <a:pPr>
              <a:lnSpc>
                <a:spcPct val="150000"/>
              </a:lnSpc>
            </a:pPr>
            <a:r>
              <a:rPr lang="cs-CZ" sz="1400" dirty="0" err="1">
                <a:latin typeface="Arial" panose="020B0604020202020204" pitchFamily="34" charset="0"/>
                <a:cs typeface="Arial" panose="020B0604020202020204" pitchFamily="34" charset="0"/>
              </a:rPr>
              <a:t>Šilhánková,V</a:t>
            </a:r>
            <a:r>
              <a:rPr lang="cs-CZ" sz="1400" dirty="0">
                <a:latin typeface="Arial" panose="020B0604020202020204" pitchFamily="34" charset="0"/>
                <a:cs typeface="Arial" panose="020B0604020202020204" pitchFamily="34" charset="0"/>
              </a:rPr>
              <a:t>. 2020: Urbanistická typologie. Praha.</a:t>
            </a:r>
          </a:p>
          <a:p>
            <a:pPr>
              <a:lnSpc>
                <a:spcPct val="150000"/>
              </a:lnSpc>
            </a:pPr>
            <a:r>
              <a:rPr lang="cs-CZ" sz="1400" dirty="0">
                <a:latin typeface="Arial" panose="020B0604020202020204" pitchFamily="34" charset="0"/>
                <a:cs typeface="Arial" panose="020B0604020202020204" pitchFamily="34" charset="0"/>
              </a:rPr>
              <a:t>Šilhánková, V. 2007: </a:t>
            </a:r>
            <a:r>
              <a:rPr lang="cs-CZ" sz="1400" dirty="0" err="1">
                <a:latin typeface="Arial" panose="020B0604020202020204" pitchFamily="34" charset="0"/>
                <a:cs typeface="Arial" panose="020B0604020202020204" pitchFamily="34" charset="0"/>
              </a:rPr>
              <a:t>Suburbanizace</a:t>
            </a:r>
            <a:r>
              <a:rPr lang="cs-CZ" sz="1400" dirty="0">
                <a:latin typeface="Arial" panose="020B0604020202020204" pitchFamily="34" charset="0"/>
                <a:cs typeface="Arial" panose="020B0604020202020204" pitchFamily="34" charset="0"/>
              </a:rPr>
              <a:t>- hrozba fungování malých měst. Hradec Králové 2007.</a:t>
            </a:r>
          </a:p>
          <a:p>
            <a:pPr>
              <a:lnSpc>
                <a:spcPct val="150000"/>
              </a:lnSpc>
            </a:pPr>
            <a:endParaRPr lang="cs-CZ" sz="1400" dirty="0">
              <a:latin typeface="Arial" panose="020B0604020202020204" pitchFamily="34" charset="0"/>
              <a:cs typeface="Arial" panose="020B0604020202020204" pitchFamily="34" charset="0"/>
            </a:endParaRPr>
          </a:p>
          <a:p>
            <a:pPr>
              <a:lnSpc>
                <a:spcPct val="150000"/>
              </a:lnSpc>
            </a:pPr>
            <a:r>
              <a:rPr lang="cs-CZ" sz="1600" dirty="0"/>
              <a:t> </a:t>
            </a:r>
          </a:p>
          <a:p>
            <a:pPr>
              <a:lnSpc>
                <a:spcPct val="150000"/>
              </a:lnSpc>
            </a:pPr>
            <a:endParaRPr lang="cs-CZ" sz="1600" dirty="0"/>
          </a:p>
          <a:p>
            <a:pPr>
              <a:lnSpc>
                <a:spcPct val="150000"/>
              </a:lnSpc>
            </a:pPr>
            <a:endParaRPr lang="cs-CZ" sz="1600" dirty="0">
              <a:latin typeface="Arial" panose="020B0604020202020204" pitchFamily="34" charset="0"/>
              <a:cs typeface="Arial" panose="020B0604020202020204" pitchFamily="34" charset="0"/>
            </a:endParaRPr>
          </a:p>
          <a:p>
            <a:pPr>
              <a:lnSpc>
                <a:spcPct val="150000"/>
              </a:lnSpc>
              <a:spcAft>
                <a:spcPts val="0"/>
              </a:spcAft>
            </a:pPr>
            <a:endParaRPr lang="cs-CZ" sz="16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70293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áta\fotografie\Přednášky\Právní města\mapy\polsko 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668" y="101600"/>
            <a:ext cx="81534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ál 2">
            <a:extLst>
              <a:ext uri="{FF2B5EF4-FFF2-40B4-BE49-F238E27FC236}">
                <a16:creationId xmlns:a16="http://schemas.microsoft.com/office/drawing/2014/main" id="{427D17B0-DF6A-B07E-79FF-DAB6860F9459}"/>
              </a:ext>
            </a:extLst>
          </p:cNvPr>
          <p:cNvSpPr/>
          <p:nvPr/>
        </p:nvSpPr>
        <p:spPr>
          <a:xfrm>
            <a:off x="5280319" y="4119514"/>
            <a:ext cx="356909" cy="33936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A9AD9CCF-7806-76EB-8C32-18BF045A68F6}"/>
              </a:ext>
            </a:extLst>
          </p:cNvPr>
          <p:cNvSpPr/>
          <p:nvPr/>
        </p:nvSpPr>
        <p:spPr>
          <a:xfrm>
            <a:off x="7220932" y="5203596"/>
            <a:ext cx="263950" cy="16025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B6889459-093F-1049-059D-3321CB8E4A30}"/>
              </a:ext>
            </a:extLst>
          </p:cNvPr>
          <p:cNvSpPr txBox="1"/>
          <p:nvPr/>
        </p:nvSpPr>
        <p:spPr>
          <a:xfrm>
            <a:off x="94268" y="612743"/>
            <a:ext cx="1838228" cy="923330"/>
          </a:xfrm>
          <a:prstGeom prst="rect">
            <a:avLst/>
          </a:prstGeom>
          <a:noFill/>
        </p:spPr>
        <p:txBody>
          <a:bodyPr wrap="square" rtlCol="0">
            <a:spAutoFit/>
          </a:bodyPr>
          <a:lstStyle/>
          <a:p>
            <a:r>
              <a:rPr lang="cs-CZ" b="1" dirty="0"/>
              <a:t>Polské země ve 12. až pol. 13. stol.</a:t>
            </a:r>
          </a:p>
        </p:txBody>
      </p:sp>
      <p:sp>
        <p:nvSpPr>
          <p:cNvPr id="8" name="Ovál 7">
            <a:extLst>
              <a:ext uri="{FF2B5EF4-FFF2-40B4-BE49-F238E27FC236}">
                <a16:creationId xmlns:a16="http://schemas.microsoft.com/office/drawing/2014/main" id="{DEDDDCBA-7F91-AC81-ACDD-55B9A0B7106D}"/>
              </a:ext>
            </a:extLst>
          </p:cNvPr>
          <p:cNvSpPr/>
          <p:nvPr/>
        </p:nvSpPr>
        <p:spPr>
          <a:xfrm>
            <a:off x="6278252" y="820133"/>
            <a:ext cx="245097" cy="2545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87DD60B4-3D5F-F2EC-5D0B-E39CF4DCEE94}"/>
              </a:ext>
            </a:extLst>
          </p:cNvPr>
          <p:cNvSpPr/>
          <p:nvPr/>
        </p:nvSpPr>
        <p:spPr>
          <a:xfrm>
            <a:off x="5172827" y="2433424"/>
            <a:ext cx="841474" cy="8093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918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25155" y="164802"/>
            <a:ext cx="1717137" cy="369332"/>
          </a:xfrm>
          <a:prstGeom prst="rect">
            <a:avLst/>
          </a:prstGeom>
        </p:spPr>
        <p:txBody>
          <a:bodyPr wrap="none">
            <a:spAutoFit/>
          </a:bodyPr>
          <a:lstStyle/>
          <a:p>
            <a:r>
              <a:rPr lang="cs-CZ" b="1" dirty="0"/>
              <a:t>Rakouské země</a:t>
            </a:r>
            <a:endParaRPr lang="cs-CZ" dirty="0"/>
          </a:p>
        </p:txBody>
      </p:sp>
      <p:sp>
        <p:nvSpPr>
          <p:cNvPr id="3" name="Obdélník 2"/>
          <p:cNvSpPr/>
          <p:nvPr/>
        </p:nvSpPr>
        <p:spPr>
          <a:xfrm>
            <a:off x="746234" y="682181"/>
            <a:ext cx="11088415" cy="1200329"/>
          </a:xfrm>
          <a:prstGeom prst="rect">
            <a:avLst/>
          </a:prstGeom>
        </p:spPr>
        <p:txBody>
          <a:bodyPr wrap="square">
            <a:spAutoFit/>
          </a:bodyPr>
          <a:lstStyle/>
          <a:p>
            <a:r>
              <a:rPr lang="cs-CZ" dirty="0"/>
              <a:t>Centra 10.–11. stol. – </a:t>
            </a:r>
            <a:r>
              <a:rPr lang="cs-CZ" dirty="0" err="1"/>
              <a:t>Melk</a:t>
            </a:r>
            <a:r>
              <a:rPr lang="cs-CZ" dirty="0"/>
              <a:t> a </a:t>
            </a:r>
            <a:r>
              <a:rPr lang="cs-CZ" dirty="0" err="1"/>
              <a:t>Traismauer</a:t>
            </a:r>
            <a:r>
              <a:rPr lang="cs-CZ" dirty="0"/>
              <a:t> (</a:t>
            </a:r>
            <a:r>
              <a:rPr lang="cs-CZ" i="1" dirty="0" err="1"/>
              <a:t>civitates</a:t>
            </a:r>
            <a:r>
              <a:rPr lang="cs-CZ" i="1" dirty="0"/>
              <a:t> 977), </a:t>
            </a:r>
            <a:r>
              <a:rPr lang="cs-CZ" i="1" dirty="0" err="1"/>
              <a:t>Steyr</a:t>
            </a:r>
            <a:r>
              <a:rPr lang="cs-CZ" i="1" dirty="0"/>
              <a:t> (985–991), </a:t>
            </a:r>
            <a:r>
              <a:rPr lang="cs-CZ" i="1" dirty="0" err="1"/>
              <a:t>Krems</a:t>
            </a:r>
            <a:r>
              <a:rPr lang="cs-CZ" i="1" dirty="0"/>
              <a:t> 995 </a:t>
            </a:r>
            <a:r>
              <a:rPr lang="cs-CZ" dirty="0"/>
              <a:t>(</a:t>
            </a:r>
            <a:r>
              <a:rPr lang="cs-CZ" i="1" dirty="0" err="1"/>
              <a:t>orientalis</a:t>
            </a:r>
            <a:r>
              <a:rPr lang="cs-CZ" i="1" dirty="0"/>
              <a:t> </a:t>
            </a:r>
            <a:r>
              <a:rPr lang="cs-CZ" i="1" dirty="0" err="1"/>
              <a:t>urbs</a:t>
            </a:r>
            <a:r>
              <a:rPr lang="cs-CZ" i="1" dirty="0"/>
              <a:t>); </a:t>
            </a:r>
            <a:r>
              <a:rPr lang="cs-CZ" i="1" dirty="0" err="1"/>
              <a:t>Tulln</a:t>
            </a:r>
            <a:r>
              <a:rPr lang="cs-CZ" i="1" dirty="0"/>
              <a:t> (1014 </a:t>
            </a:r>
            <a:r>
              <a:rPr lang="cs-CZ" i="1" dirty="0" err="1"/>
              <a:t>civitas</a:t>
            </a:r>
            <a:r>
              <a:rPr lang="cs-CZ" i="1" dirty="0"/>
              <a:t>), </a:t>
            </a:r>
            <a:r>
              <a:rPr lang="cs-CZ" i="1" dirty="0" err="1"/>
              <a:t>Neuburg</a:t>
            </a:r>
            <a:r>
              <a:rPr lang="cs-CZ" i="1" dirty="0"/>
              <a:t> (1042 </a:t>
            </a:r>
            <a:r>
              <a:rPr lang="cs-CZ" i="1" dirty="0" err="1"/>
              <a:t>urbs</a:t>
            </a:r>
            <a:r>
              <a:rPr lang="cs-CZ" i="1" dirty="0"/>
              <a:t>), </a:t>
            </a:r>
            <a:r>
              <a:rPr lang="cs-CZ" i="1" dirty="0" err="1"/>
              <a:t>Hainburg</a:t>
            </a:r>
            <a:r>
              <a:rPr lang="cs-CZ" i="1" dirty="0"/>
              <a:t> (1050), </a:t>
            </a:r>
            <a:r>
              <a:rPr lang="cs-CZ" dirty="0"/>
              <a:t>Imunity duchovních vrchností s panovníkem propůjčenými trhy: Salzburg a Brixen (1022/1039), St. Pölten (1058), </a:t>
            </a:r>
            <a:r>
              <a:rPr lang="cs-CZ" dirty="0" err="1"/>
              <a:t>Wels</a:t>
            </a:r>
            <a:r>
              <a:rPr lang="cs-CZ" dirty="0"/>
              <a:t> (1061), </a:t>
            </a:r>
            <a:r>
              <a:rPr lang="cs-CZ" dirty="0" err="1"/>
              <a:t>Villach</a:t>
            </a:r>
            <a:r>
              <a:rPr lang="cs-CZ" dirty="0"/>
              <a:t> 1060. 975 propůjčení trhu</a:t>
            </a:r>
          </a:p>
          <a:p>
            <a:r>
              <a:rPr lang="cs-CZ" dirty="0"/>
              <a:t>šlechtici – </a:t>
            </a:r>
            <a:r>
              <a:rPr lang="cs-CZ" dirty="0" err="1"/>
              <a:t>Lieding</a:t>
            </a:r>
            <a:r>
              <a:rPr lang="cs-CZ" dirty="0"/>
              <a:t> 975, pro hrabata z </a:t>
            </a:r>
            <a:r>
              <a:rPr lang="cs-CZ" dirty="0" err="1"/>
              <a:t>Friesachu</a:t>
            </a:r>
            <a:r>
              <a:rPr lang="cs-CZ" dirty="0"/>
              <a:t> 1016; později </a:t>
            </a:r>
            <a:r>
              <a:rPr lang="cs-CZ" dirty="0" err="1"/>
              <a:t>Neunkirchen</a:t>
            </a:r>
            <a:r>
              <a:rPr lang="cs-CZ" dirty="0"/>
              <a:t> 1141, </a:t>
            </a:r>
            <a:r>
              <a:rPr lang="cs-CZ" dirty="0" err="1"/>
              <a:t>Köflach</a:t>
            </a:r>
            <a:r>
              <a:rPr lang="cs-CZ" dirty="0"/>
              <a:t> 1170.</a:t>
            </a:r>
          </a:p>
        </p:txBody>
      </p:sp>
      <p:sp>
        <p:nvSpPr>
          <p:cNvPr id="4" name="Obdélník 3"/>
          <p:cNvSpPr/>
          <p:nvPr/>
        </p:nvSpPr>
        <p:spPr>
          <a:xfrm>
            <a:off x="777766" y="1960207"/>
            <a:ext cx="8597462" cy="369332"/>
          </a:xfrm>
          <a:prstGeom prst="rect">
            <a:avLst/>
          </a:prstGeom>
        </p:spPr>
        <p:txBody>
          <a:bodyPr wrap="square">
            <a:spAutoFit/>
          </a:bodyPr>
          <a:lstStyle/>
          <a:p>
            <a:r>
              <a:rPr lang="cs-CZ" dirty="0"/>
              <a:t>První městské privilegium – </a:t>
            </a:r>
            <a:r>
              <a:rPr lang="cs-CZ" b="1" dirty="0"/>
              <a:t>St. Pölten </a:t>
            </a:r>
            <a:r>
              <a:rPr lang="cs-CZ" dirty="0"/>
              <a:t>1159 od biskupa Konráda.</a:t>
            </a:r>
          </a:p>
        </p:txBody>
      </p:sp>
      <p:sp>
        <p:nvSpPr>
          <p:cNvPr id="5" name="Obdélník 4"/>
          <p:cNvSpPr/>
          <p:nvPr/>
        </p:nvSpPr>
        <p:spPr>
          <a:xfrm>
            <a:off x="725215" y="2282298"/>
            <a:ext cx="10752082" cy="4801314"/>
          </a:xfrm>
          <a:prstGeom prst="rect">
            <a:avLst/>
          </a:prstGeom>
        </p:spPr>
        <p:txBody>
          <a:bodyPr wrap="square">
            <a:spAutoFit/>
          </a:bodyPr>
          <a:lstStyle/>
          <a:p>
            <a:r>
              <a:rPr lang="cs-CZ" dirty="0"/>
              <a:t>Od pozdního 12. stol. – formování institucionálních měst. Růst a transformace starých center, plánovité zakládání nových v mezidobí 1190 – 1240.</a:t>
            </a:r>
            <a:r>
              <a:rPr lang="de-DE" dirty="0"/>
              <a:t> </a:t>
            </a:r>
            <a:r>
              <a:rPr lang="de-DE" dirty="0" err="1"/>
              <a:t>Laa</a:t>
            </a:r>
            <a:r>
              <a:rPr lang="de-DE" dirty="0"/>
              <a:t> an der Thaya, </a:t>
            </a:r>
            <a:r>
              <a:rPr lang="de-DE" dirty="0" err="1"/>
              <a:t>Drosendorf</a:t>
            </a:r>
            <a:r>
              <a:rPr lang="de-DE" dirty="0"/>
              <a:t>, </a:t>
            </a:r>
            <a:r>
              <a:rPr lang="de-DE" dirty="0" err="1"/>
              <a:t>Weitra</a:t>
            </a:r>
            <a:r>
              <a:rPr lang="de-DE" dirty="0"/>
              <a:t>), v </a:t>
            </a:r>
            <a:r>
              <a:rPr lang="de-DE" dirty="0" err="1"/>
              <a:t>Horním</a:t>
            </a:r>
            <a:r>
              <a:rPr lang="cs-CZ" dirty="0"/>
              <a:t> Rakousku </a:t>
            </a:r>
            <a:r>
              <a:rPr lang="cs-CZ" dirty="0" err="1"/>
              <a:t>Linz</a:t>
            </a:r>
            <a:r>
              <a:rPr lang="cs-CZ" dirty="0"/>
              <a:t>, </a:t>
            </a:r>
            <a:r>
              <a:rPr lang="cs-CZ" dirty="0" err="1"/>
              <a:t>Wels</a:t>
            </a:r>
            <a:r>
              <a:rPr lang="cs-CZ" dirty="0"/>
              <a:t>, </a:t>
            </a:r>
            <a:r>
              <a:rPr lang="cs-CZ" dirty="0" err="1"/>
              <a:t>Enns</a:t>
            </a:r>
            <a:r>
              <a:rPr lang="cs-CZ" dirty="0"/>
              <a:t>, ve Štýrsku rozvoj starších center (</a:t>
            </a:r>
            <a:r>
              <a:rPr lang="cs-CZ" dirty="0" err="1"/>
              <a:t>Judenburg</a:t>
            </a:r>
            <a:r>
              <a:rPr lang="cs-CZ" dirty="0"/>
              <a:t>, Graz, </a:t>
            </a:r>
            <a:r>
              <a:rPr lang="cs-CZ" dirty="0" err="1"/>
              <a:t>Marburg</a:t>
            </a:r>
            <a:r>
              <a:rPr lang="cs-CZ" dirty="0"/>
              <a:t>), další ze starších jader v odlesňovaných územích (</a:t>
            </a:r>
            <a:r>
              <a:rPr lang="cs-CZ" dirty="0" err="1"/>
              <a:t>Fürstenfeld</a:t>
            </a:r>
            <a:r>
              <a:rPr lang="cs-CZ" dirty="0"/>
              <a:t>, </a:t>
            </a:r>
            <a:r>
              <a:rPr lang="cs-CZ" dirty="0" err="1"/>
              <a:t>Hartberg</a:t>
            </a:r>
            <a:r>
              <a:rPr lang="cs-CZ" dirty="0"/>
              <a:t>, </a:t>
            </a:r>
            <a:r>
              <a:rPr lang="cs-CZ" dirty="0" err="1"/>
              <a:t>Friedberg</a:t>
            </a:r>
            <a:r>
              <a:rPr lang="cs-CZ" dirty="0"/>
              <a:t>, </a:t>
            </a:r>
            <a:r>
              <a:rPr lang="cs-CZ" dirty="0" err="1"/>
              <a:t>Voitsberg</a:t>
            </a:r>
            <a:r>
              <a:rPr lang="cs-CZ" dirty="0"/>
              <a:t>. </a:t>
            </a:r>
            <a:r>
              <a:rPr lang="cs-CZ" b="1" dirty="0" err="1"/>
              <a:t>Zwettl</a:t>
            </a:r>
            <a:r>
              <a:rPr lang="cs-CZ" dirty="0"/>
              <a:t> - výstavba města po r. 1150; privilegium 1200 však jen poskytuje výsady místním obchodníků obdobně jako privilegium z r. 1192 pro řezenské obchodníky; obyvatelé zváni </a:t>
            </a:r>
            <a:r>
              <a:rPr lang="cs-CZ" i="1" dirty="0" err="1"/>
              <a:t>urbani</a:t>
            </a:r>
            <a:r>
              <a:rPr lang="cs-CZ" i="1" dirty="0"/>
              <a:t> </a:t>
            </a:r>
            <a:r>
              <a:rPr lang="cs-CZ" i="1" dirty="0" err="1"/>
              <a:t>nostri</a:t>
            </a:r>
            <a:r>
              <a:rPr lang="cs-CZ" i="1" dirty="0"/>
              <a:t>.</a:t>
            </a:r>
            <a:endParaRPr lang="cs-CZ" dirty="0"/>
          </a:p>
          <a:p>
            <a:r>
              <a:rPr lang="cs-CZ" dirty="0"/>
              <a:t> Výsadní postavení řezenských obchodníků - vysvítá z tržního privilegia pro Enži 1190- 1191 a výsady pro tyto kupce ve Vídni z r. 1192 (celní osvobození, </a:t>
            </a:r>
            <a:r>
              <a:rPr lang="cs-CZ" dirty="0" err="1"/>
              <a:t>hostovské</a:t>
            </a:r>
            <a:r>
              <a:rPr lang="cs-CZ" dirty="0"/>
              <a:t> výsady v soudnictví)</a:t>
            </a:r>
          </a:p>
          <a:p>
            <a:r>
              <a:rPr lang="cs-CZ" b="1" dirty="0" err="1"/>
              <a:t>Enns</a:t>
            </a:r>
            <a:r>
              <a:rPr lang="cs-CZ" dirty="0"/>
              <a:t> – 1191 kvetoucí obchodní sídliště – řezenští, jakož i </a:t>
            </a:r>
            <a:r>
              <a:rPr lang="cs-CZ" dirty="0" err="1"/>
              <a:t>ulmští</a:t>
            </a:r>
            <a:r>
              <a:rPr lang="cs-CZ" dirty="0"/>
              <a:t>, cášští a kolínští obchodníci obdrželi privilegium využívat svobodně výroční trh v Enži., kde uváděno sídliště </a:t>
            </a:r>
            <a:r>
              <a:rPr lang="cs-CZ" i="1" dirty="0" err="1"/>
              <a:t>villa</a:t>
            </a:r>
            <a:r>
              <a:rPr lang="cs-CZ" dirty="0"/>
              <a:t> a přístav </a:t>
            </a:r>
            <a:r>
              <a:rPr lang="cs-CZ" i="1" dirty="0" err="1"/>
              <a:t>portus</a:t>
            </a:r>
            <a:r>
              <a:rPr lang="cs-CZ" i="1" dirty="0"/>
              <a:t>. </a:t>
            </a:r>
            <a:r>
              <a:rPr lang="cs-CZ" dirty="0"/>
              <a:t>1190</a:t>
            </a:r>
            <a:r>
              <a:rPr lang="cs-CZ" i="1" dirty="0"/>
              <a:t> "</a:t>
            </a:r>
            <a:r>
              <a:rPr lang="cs-CZ" i="1" dirty="0" err="1"/>
              <a:t>villa</a:t>
            </a:r>
            <a:r>
              <a:rPr lang="cs-CZ" i="1" dirty="0"/>
              <a:t> </a:t>
            </a:r>
            <a:r>
              <a:rPr lang="cs-CZ" i="1" dirty="0" err="1"/>
              <a:t>nostra</a:t>
            </a:r>
            <a:r>
              <a:rPr lang="cs-CZ" i="1" dirty="0"/>
              <a:t> </a:t>
            </a:r>
            <a:r>
              <a:rPr lang="cs-CZ" i="1" dirty="0" err="1"/>
              <a:t>celebris</a:t>
            </a:r>
            <a:r>
              <a:rPr lang="cs-CZ" i="1" dirty="0"/>
              <a:t>". </a:t>
            </a:r>
            <a:r>
              <a:rPr lang="cs-CZ" dirty="0"/>
              <a:t>Městské právo listinou</a:t>
            </a:r>
            <a:r>
              <a:rPr lang="cs-CZ" i="1" dirty="0"/>
              <a:t> </a:t>
            </a:r>
            <a:r>
              <a:rPr lang="cs-CZ" dirty="0"/>
              <a:t> z r.1212 kodifikovalo starší stav. </a:t>
            </a:r>
            <a:r>
              <a:rPr lang="cs-CZ" dirty="0" err="1"/>
              <a:t>Wiener</a:t>
            </a:r>
            <a:r>
              <a:rPr lang="cs-CZ" dirty="0"/>
              <a:t> </a:t>
            </a:r>
            <a:r>
              <a:rPr lang="cs-CZ" dirty="0" err="1"/>
              <a:t>Neustadt</a:t>
            </a:r>
            <a:r>
              <a:rPr lang="cs-CZ" dirty="0"/>
              <a:t>- plánovitě </a:t>
            </a:r>
            <a:r>
              <a:rPr lang="cs-CZ" dirty="0" err="1"/>
              <a:t>zal</a:t>
            </a:r>
            <a:r>
              <a:rPr lang="cs-CZ" dirty="0"/>
              <a:t>. 1194</a:t>
            </a:r>
          </a:p>
          <a:p>
            <a:r>
              <a:rPr lang="cs-CZ" dirty="0"/>
              <a:t>Rozvoj </a:t>
            </a:r>
            <a:r>
              <a:rPr lang="cs-CZ" b="1" dirty="0"/>
              <a:t>Vídně</a:t>
            </a:r>
            <a:r>
              <a:rPr lang="cs-CZ" dirty="0"/>
              <a:t> začíná až usazením vévody Jindřicha řeč. </a:t>
            </a:r>
            <a:r>
              <a:rPr lang="cs-CZ" dirty="0" err="1"/>
              <a:t>Jasomirgott</a:t>
            </a:r>
            <a:r>
              <a:rPr lang="cs-CZ" dirty="0"/>
              <a:t>  po 1152; 1137 – kostel sv. Petra jako farní, lokalita označena jako </a:t>
            </a:r>
            <a:r>
              <a:rPr lang="cs-CZ" i="1" dirty="0" err="1"/>
              <a:t>civitas</a:t>
            </a:r>
            <a:r>
              <a:rPr lang="cs-CZ" i="1" dirty="0"/>
              <a:t> (</a:t>
            </a:r>
            <a:r>
              <a:rPr lang="cs-CZ" dirty="0"/>
              <a:t>ještě ne město</a:t>
            </a:r>
            <a:r>
              <a:rPr lang="cs-CZ" i="1" dirty="0"/>
              <a:t>).</a:t>
            </a:r>
            <a:r>
              <a:rPr lang="cs-CZ" dirty="0"/>
              <a:t> Sv. Štěpán založen asi před 1147.  Význam vlády Leopolda VI; 1221 privilegium, doplněno privilegiem Friedricha II. z r. 1237, poskytujícího mj. Vídeňanům vliv na obsazení rychtáře. Od práv Vídně a Enže odvozena městská práva Brna</a:t>
            </a:r>
          </a:p>
          <a:p>
            <a:r>
              <a:rPr lang="cs-CZ" b="1" dirty="0"/>
              <a:t>Přemysl Otakar II. </a:t>
            </a:r>
            <a:r>
              <a:rPr lang="cs-CZ" dirty="0"/>
              <a:t>–  asi r. 1268 </a:t>
            </a:r>
            <a:r>
              <a:rPr lang="cs-CZ" b="1" dirty="0" err="1"/>
              <a:t>Marchegg</a:t>
            </a:r>
            <a:r>
              <a:rPr lang="cs-CZ" b="1" dirty="0"/>
              <a:t>,</a:t>
            </a:r>
            <a:r>
              <a:rPr lang="cs-CZ" dirty="0"/>
              <a:t>  </a:t>
            </a:r>
            <a:r>
              <a:rPr lang="cs-CZ" dirty="0" err="1"/>
              <a:t>Loeben</a:t>
            </a:r>
            <a:r>
              <a:rPr lang="cs-CZ" dirty="0"/>
              <a:t> (1263 – 1268), </a:t>
            </a:r>
            <a:r>
              <a:rPr lang="cs-CZ" dirty="0" err="1"/>
              <a:t>Bruck</a:t>
            </a:r>
            <a:r>
              <a:rPr lang="cs-CZ" dirty="0"/>
              <a:t> </a:t>
            </a:r>
            <a:r>
              <a:rPr lang="cs-CZ" dirty="0" err="1"/>
              <a:t>an</a:t>
            </a:r>
            <a:r>
              <a:rPr lang="cs-CZ" dirty="0"/>
              <a:t> der Mur, </a:t>
            </a:r>
            <a:r>
              <a:rPr lang="cs-CZ" dirty="0" err="1"/>
              <a:t>Radkersburg</a:t>
            </a:r>
            <a:r>
              <a:rPr lang="cs-CZ" dirty="0"/>
              <a:t> (po 1260).</a:t>
            </a:r>
          </a:p>
          <a:p>
            <a:endParaRPr lang="cs-CZ"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151507"/>
            <a:ext cx="10438133" cy="8356134"/>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cs-CZ" b="1" dirty="0">
                <a:latin typeface="Arial" pitchFamily="34" charset="0"/>
                <a:cs typeface="Arial" pitchFamily="34" charset="0"/>
              </a:rPr>
              <a:t>Vznik měst na území Polska</a:t>
            </a:r>
          </a:p>
          <a:p>
            <a:endParaRPr lang="cs-CZ" b="1" dirty="0">
              <a:latin typeface="Arial" pitchFamily="34" charset="0"/>
              <a:cs typeface="Arial" pitchFamily="34" charset="0"/>
            </a:endParaRPr>
          </a:p>
          <a:p>
            <a:r>
              <a:rPr lang="cs-CZ" b="1" dirty="0" err="1">
                <a:latin typeface="Arial" pitchFamily="34" charset="0"/>
                <a:cs typeface="Arial" pitchFamily="34" charset="0"/>
              </a:rPr>
              <a:t>Předlokační</a:t>
            </a:r>
            <a:r>
              <a:rPr lang="cs-CZ" b="1" dirty="0">
                <a:latin typeface="Arial" pitchFamily="34" charset="0"/>
                <a:cs typeface="Arial" pitchFamily="34" charset="0"/>
              </a:rPr>
              <a:t> centra:</a:t>
            </a:r>
          </a:p>
          <a:p>
            <a:r>
              <a:rPr lang="cs-CZ" dirty="0">
                <a:latin typeface="+mj-lt"/>
                <a:cs typeface="Arial" pitchFamily="34" charset="0"/>
              </a:rPr>
              <a:t>Správní (knížecí, kastelánské) hrady s podhradími; od 11. stol.  rozvoj sídlištních komplexů (</a:t>
            </a:r>
            <a:r>
              <a:rPr lang="cs-CZ" dirty="0">
                <a:latin typeface="+mj-lt"/>
              </a:rPr>
              <a:t>Wrocław, Poznań, Gniezno, Krakov, Gdańsk, Štětín, Kruszwica). Trhové vsi, krčmy. Otázka tzv. zakládání měst na “polském právu“ (K. </a:t>
            </a:r>
            <a:r>
              <a:rPr lang="cs-CZ" dirty="0" err="1">
                <a:latin typeface="+mj-lt"/>
              </a:rPr>
              <a:t>Buczek</a:t>
            </a:r>
            <a:r>
              <a:rPr lang="cs-CZ" dirty="0">
                <a:latin typeface="+mj-lt"/>
              </a:rPr>
              <a:t>), dnes opuštěn. Přítomnost obcí cizích kupců před založením města (Štětín, </a:t>
            </a:r>
            <a:r>
              <a:rPr lang="cs-CZ" dirty="0" err="1">
                <a:latin typeface="+mj-lt"/>
              </a:rPr>
              <a:t>Wrocław</a:t>
            </a:r>
            <a:r>
              <a:rPr lang="cs-CZ" dirty="0">
                <a:latin typeface="+mj-lt"/>
              </a:rPr>
              <a:t>, </a:t>
            </a:r>
            <a:r>
              <a:rPr lang="cs-CZ" dirty="0" err="1">
                <a:latin typeface="+mj-lt"/>
              </a:rPr>
              <a:t>Płock</a:t>
            </a:r>
            <a:r>
              <a:rPr lang="cs-CZ" dirty="0">
                <a:latin typeface="+mj-lt"/>
              </a:rPr>
              <a:t>)</a:t>
            </a:r>
            <a:endParaRPr lang="cs-CZ" dirty="0">
              <a:latin typeface="+mj-lt"/>
              <a:cs typeface="Arial" pitchFamily="34" charset="0"/>
            </a:endParaRPr>
          </a:p>
          <a:p>
            <a:endParaRPr lang="cs-CZ" b="1" dirty="0">
              <a:latin typeface="+mj-lt"/>
            </a:endParaRPr>
          </a:p>
          <a:p>
            <a:pPr>
              <a:spcAft>
                <a:spcPts val="0"/>
              </a:spcAft>
            </a:pPr>
            <a:r>
              <a:rPr lang="cs-CZ" dirty="0">
                <a:latin typeface="+mj-lt"/>
                <a:ea typeface="Times New Roman" panose="02020603050405020304" pitchFamily="18" charset="0"/>
                <a:cs typeface="Times New Roman" panose="02020603050405020304" pitchFamily="18" charset="0"/>
              </a:rPr>
              <a:t>Až do vlády Kazimíra Velkého(1330-1370) se dle Henryka </a:t>
            </a:r>
            <a:r>
              <a:rPr lang="cs-CZ" dirty="0" err="1">
                <a:latin typeface="+mj-lt"/>
                <a:ea typeface="Times New Roman" panose="02020603050405020304" pitchFamily="18" charset="0"/>
                <a:cs typeface="Times New Roman" panose="02020603050405020304" pitchFamily="18" charset="0"/>
              </a:rPr>
              <a:t>Samsonowicze</a:t>
            </a:r>
            <a:r>
              <a:rPr lang="cs-CZ" dirty="0">
                <a:latin typeface="+mj-lt"/>
                <a:ea typeface="Times New Roman" panose="02020603050405020304" pitchFamily="18" charset="0"/>
                <a:cs typeface="Times New Roman" panose="02020603050405020304" pitchFamily="18" charset="0"/>
              </a:rPr>
              <a:t> z hlediska zakládání měst Polsko dělilo na dvě oblasti: </a:t>
            </a:r>
            <a:endParaRPr lang="cs-CZ" dirty="0">
              <a:latin typeface="+mj-lt"/>
              <a:ea typeface="Times New Roman" panose="02020603050405020304" pitchFamily="18" charset="0"/>
            </a:endParaRPr>
          </a:p>
          <a:p>
            <a:pPr marL="342900" indent="-342900">
              <a:spcAft>
                <a:spcPts val="0"/>
              </a:spcAft>
              <a:buAutoNum type="arabicParenR"/>
            </a:pPr>
            <a:r>
              <a:rPr lang="cs-CZ" dirty="0">
                <a:latin typeface="+mj-lt"/>
                <a:ea typeface="Times New Roman" panose="02020603050405020304" pitchFamily="18" charset="0"/>
                <a:cs typeface="Times New Roman" panose="02020603050405020304" pitchFamily="18" charset="0"/>
              </a:rPr>
              <a:t>Slezsko, Velkopolsko, Malopolsko, </a:t>
            </a:r>
          </a:p>
          <a:p>
            <a:pPr marL="342900" indent="-342900">
              <a:spcAft>
                <a:spcPts val="0"/>
              </a:spcAft>
              <a:buAutoNum type="arabicParenR"/>
            </a:pPr>
            <a:r>
              <a:rPr lang="cs-CZ" dirty="0">
                <a:latin typeface="+mj-lt"/>
                <a:ea typeface="Times New Roman" panose="02020603050405020304" pitchFamily="18" charset="0"/>
                <a:cs typeface="Times New Roman" panose="02020603050405020304" pitchFamily="18" charset="0"/>
              </a:rPr>
              <a:t>2) </a:t>
            </a:r>
            <a:r>
              <a:rPr lang="cs-CZ" dirty="0" err="1">
                <a:latin typeface="+mj-lt"/>
                <a:ea typeface="Times New Roman" panose="02020603050405020304" pitchFamily="18" charset="0"/>
                <a:cs typeface="Times New Roman" panose="02020603050405020304" pitchFamily="18" charset="0"/>
              </a:rPr>
              <a:t>Mazovsko</a:t>
            </a:r>
            <a:r>
              <a:rPr lang="cs-CZ" dirty="0">
                <a:latin typeface="+mj-lt"/>
                <a:ea typeface="Times New Roman" panose="02020603050405020304" pitchFamily="18" charset="0"/>
                <a:cs typeface="Times New Roman" panose="02020603050405020304" pitchFamily="18" charset="0"/>
              </a:rPr>
              <a:t>, země </a:t>
            </a:r>
            <a:r>
              <a:rPr lang="cs-CZ" dirty="0" err="1">
                <a:latin typeface="+mj-lt"/>
                <a:ea typeface="Times New Roman" panose="02020603050405020304" pitchFamily="18" charset="0"/>
                <a:cs typeface="Times New Roman" panose="02020603050405020304" pitchFamily="18" charset="0"/>
              </a:rPr>
              <a:t>leczycka</a:t>
            </a:r>
            <a:r>
              <a:rPr lang="cs-CZ" dirty="0">
                <a:latin typeface="+mj-lt"/>
                <a:ea typeface="Times New Roman" panose="02020603050405020304" pitchFamily="18" charset="0"/>
                <a:cs typeface="Times New Roman" panose="02020603050405020304" pitchFamily="18" charset="0"/>
              </a:rPr>
              <a:t>, </a:t>
            </a:r>
            <a:r>
              <a:rPr lang="cs-CZ" dirty="0" err="1">
                <a:latin typeface="+mj-lt"/>
                <a:ea typeface="Times New Roman" panose="02020603050405020304" pitchFamily="18" charset="0"/>
                <a:cs typeface="Times New Roman" panose="02020603050405020304" pitchFamily="18" charset="0"/>
              </a:rPr>
              <a:t>sieradzká</a:t>
            </a:r>
            <a:r>
              <a:rPr lang="cs-CZ" dirty="0">
                <a:latin typeface="+mj-lt"/>
                <a:ea typeface="Times New Roman" panose="02020603050405020304" pitchFamily="18" charset="0"/>
                <a:cs typeface="Times New Roman" panose="02020603050405020304" pitchFamily="18" charset="0"/>
              </a:rPr>
              <a:t>, </a:t>
            </a:r>
            <a:r>
              <a:rPr lang="cs-CZ" dirty="0" err="1">
                <a:latin typeface="+mj-lt"/>
                <a:ea typeface="Times New Roman" panose="02020603050405020304" pitchFamily="18" charset="0"/>
                <a:cs typeface="Times New Roman" panose="02020603050405020304" pitchFamily="18" charset="0"/>
              </a:rPr>
              <a:t>Kujawy</a:t>
            </a:r>
            <a:r>
              <a:rPr lang="cs-CZ" dirty="0">
                <a:latin typeface="+mj-lt"/>
                <a:ea typeface="Times New Roman" panose="02020603050405020304" pitchFamily="18" charset="0"/>
                <a:cs typeface="Times New Roman" panose="02020603050405020304" pitchFamily="18" charset="0"/>
              </a:rPr>
              <a:t>, Pomoří – opožděné regiony.</a:t>
            </a:r>
          </a:p>
          <a:p>
            <a:endParaRPr lang="cs-CZ" b="1" dirty="0">
              <a:latin typeface="+mj-lt"/>
            </a:endParaRPr>
          </a:p>
          <a:p>
            <a:r>
              <a:rPr lang="cs-CZ" b="1" dirty="0">
                <a:latin typeface="+mj-lt"/>
              </a:rPr>
              <a:t>Slezsko</a:t>
            </a:r>
            <a:endParaRPr lang="cs-CZ" dirty="0">
              <a:latin typeface="+mj-lt"/>
            </a:endParaRPr>
          </a:p>
          <a:p>
            <a:r>
              <a:rPr lang="cs-CZ" dirty="0">
                <a:latin typeface="+mj-lt"/>
              </a:rPr>
              <a:t>Území s nejranější  urbanizací. Zásadní úloha vládců jednotlivých knížectví, také vratislavských biskupů.</a:t>
            </a:r>
          </a:p>
          <a:p>
            <a:r>
              <a:rPr lang="cs-CZ" dirty="0">
                <a:latin typeface="+mj-lt"/>
              </a:rPr>
              <a:t>1211 – </a:t>
            </a:r>
            <a:r>
              <a:rPr lang="cs-CZ" dirty="0" err="1">
                <a:latin typeface="+mj-lt"/>
              </a:rPr>
              <a:t>Zlotoryja</a:t>
            </a:r>
            <a:r>
              <a:rPr lang="cs-CZ" dirty="0">
                <a:latin typeface="+mj-lt"/>
              </a:rPr>
              <a:t>, 1217??, 1242, 1261 -Wrocław –; 1217 – Opole, Racibórz; 1221 – </a:t>
            </a:r>
            <a:r>
              <a:rPr lang="cs-CZ" dirty="0" err="1">
                <a:latin typeface="+mj-lt"/>
              </a:rPr>
              <a:t>Sobótka</a:t>
            </a:r>
            <a:r>
              <a:rPr lang="cs-CZ" dirty="0">
                <a:latin typeface="+mj-lt"/>
              </a:rPr>
              <a:t> ; 1223 – </a:t>
            </a:r>
            <a:r>
              <a:rPr lang="cs-CZ" dirty="0" err="1">
                <a:latin typeface="+mj-lt"/>
              </a:rPr>
              <a:t>Nysa</a:t>
            </a:r>
            <a:r>
              <a:rPr lang="cs-CZ" dirty="0">
                <a:latin typeface="+mj-lt"/>
              </a:rPr>
              <a:t>, </a:t>
            </a:r>
            <a:r>
              <a:rPr lang="cs-CZ" dirty="0" err="1">
                <a:latin typeface="+mj-lt"/>
              </a:rPr>
              <a:t>Śróda</a:t>
            </a:r>
            <a:r>
              <a:rPr lang="cs-CZ" dirty="0">
                <a:latin typeface="+mj-lt"/>
              </a:rPr>
              <a:t>; 1253 – </a:t>
            </a:r>
            <a:r>
              <a:rPr lang="cs-CZ" dirty="0" err="1">
                <a:latin typeface="+mj-lt"/>
              </a:rPr>
              <a:t>Glogów</a:t>
            </a:r>
            <a:r>
              <a:rPr lang="cs-CZ" dirty="0">
                <a:latin typeface="+mj-lt"/>
              </a:rPr>
              <a:t>, 1254 – </a:t>
            </a:r>
            <a:r>
              <a:rPr lang="cs-CZ" dirty="0" err="1">
                <a:latin typeface="+mj-lt"/>
              </a:rPr>
              <a:t>Oleśnica</a:t>
            </a:r>
            <a:r>
              <a:rPr lang="cs-CZ" dirty="0">
                <a:latin typeface="+mj-lt"/>
              </a:rPr>
              <a:t>, 1263 – Těšín</a:t>
            </a:r>
          </a:p>
          <a:p>
            <a:endParaRPr kumimoji="0" lang="cs-CZ" b="1" i="0" u="none" strike="noStrike" cap="none" normalizeH="0" baseline="0" dirty="0">
              <a:ln>
                <a:noFill/>
              </a:ln>
              <a:solidFill>
                <a:schemeClr val="tx1"/>
              </a:solidFill>
              <a:effectLst/>
              <a:latin typeface="+mj-lt"/>
              <a:cs typeface="Times New Roman" pitchFamily="18" charset="0"/>
            </a:endParaRPr>
          </a:p>
          <a:p>
            <a:r>
              <a:rPr kumimoji="0" lang="cs-CZ" b="1" i="0" u="none" strike="noStrike" cap="none" normalizeH="0" baseline="0" dirty="0">
                <a:ln>
                  <a:noFill/>
                </a:ln>
                <a:solidFill>
                  <a:schemeClr val="tx1"/>
                </a:solidFill>
                <a:effectLst/>
                <a:latin typeface="+mj-lt"/>
                <a:cs typeface="Times New Roman" pitchFamily="18" charset="0"/>
              </a:rPr>
              <a:t> </a:t>
            </a:r>
            <a:r>
              <a:rPr lang="cs-CZ" dirty="0">
                <a:latin typeface="+mj-lt"/>
              </a:rPr>
              <a:t>První založení </a:t>
            </a:r>
            <a:r>
              <a:rPr lang="cs-CZ" b="1" dirty="0">
                <a:latin typeface="+mj-lt"/>
              </a:rPr>
              <a:t>Wrocłavi</a:t>
            </a:r>
            <a:r>
              <a:rPr lang="cs-CZ" dirty="0">
                <a:latin typeface="+mj-lt"/>
              </a:rPr>
              <a:t> : 1241 za knížete Boleslava </a:t>
            </a:r>
            <a:r>
              <a:rPr lang="cs-CZ" dirty="0" err="1">
                <a:latin typeface="+mj-lt"/>
              </a:rPr>
              <a:t>Rogatky</a:t>
            </a:r>
            <a:r>
              <a:rPr lang="cs-CZ" dirty="0">
                <a:latin typeface="+mj-lt"/>
              </a:rPr>
              <a:t> – vznik Starého města s Rynkem); 1261: lokace východní části - Nowy targ. </a:t>
            </a:r>
          </a:p>
          <a:p>
            <a:r>
              <a:rPr kumimoji="0" lang="cs-CZ" b="1" i="0" u="none" strike="noStrike" cap="none" normalizeH="0" baseline="0" dirty="0">
                <a:ln>
                  <a:noFill/>
                </a:ln>
                <a:solidFill>
                  <a:schemeClr val="tx1"/>
                </a:solidFill>
                <a:effectLst/>
                <a:latin typeface="+mj-lt"/>
                <a:cs typeface="Times New Roman" pitchFamily="18" charset="0"/>
              </a:rPr>
              <a:t> </a:t>
            </a:r>
            <a:r>
              <a:rPr lang="cs-CZ" dirty="0">
                <a:latin typeface="+mj-lt"/>
              </a:rPr>
              <a:t>Lokační privilegia – umožňují vlastní soudnictví, daňové úlevy (2 - 20 let), vybavení obcí polnostmi i celými vesnicemi; svobodný trh. Jde o svého druhu </a:t>
            </a:r>
            <a:r>
              <a:rPr lang="cs-CZ" i="1" dirty="0">
                <a:latin typeface="+mj-lt"/>
              </a:rPr>
              <a:t>imunitu</a:t>
            </a:r>
            <a:r>
              <a:rPr lang="cs-CZ" dirty="0">
                <a:latin typeface="+mj-lt"/>
              </a:rPr>
              <a:t>, vynětí z pravomoci hradských </a:t>
            </a:r>
            <a:r>
              <a:rPr lang="cs-CZ" dirty="0" err="1">
                <a:latin typeface="+mj-lt"/>
              </a:rPr>
              <a:t>úředníků.Úloha</a:t>
            </a:r>
            <a:r>
              <a:rPr lang="cs-CZ" dirty="0">
                <a:latin typeface="+mj-lt"/>
              </a:rPr>
              <a:t> rychtářů, stojících v čele soudu složeného z přísežných.</a:t>
            </a:r>
          </a:p>
          <a:p>
            <a:r>
              <a:rPr lang="cs-CZ" dirty="0">
                <a:latin typeface="+mj-lt"/>
              </a:rPr>
              <a:t>První doklad městské rady: 1261  Wroclaw. </a:t>
            </a:r>
          </a:p>
          <a:p>
            <a:r>
              <a:rPr lang="cs-CZ" b="1" dirty="0">
                <a:latin typeface="+mj-lt"/>
              </a:rPr>
              <a:t> </a:t>
            </a:r>
            <a:endParaRPr lang="cs-CZ" dirty="0">
              <a:latin typeface="+mj-lt"/>
            </a:endParaRPr>
          </a:p>
          <a:p>
            <a:endParaRPr lang="cs-CZ" dirty="0"/>
          </a:p>
          <a:p>
            <a:r>
              <a:rPr lang="cs-CZ" dirty="0"/>
              <a:t> </a:t>
            </a:r>
          </a:p>
          <a:p>
            <a:endParaRPr kumimoji="0" lang="cs-CZ"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a:ln>
                <a:noFill/>
              </a:ln>
              <a:solidFill>
                <a:schemeClr val="tx1"/>
              </a:solidFill>
              <a:effectLst/>
              <a:latin typeface="Arial" pitchFamily="34" charset="0"/>
              <a:cs typeface="Arial" pitchFamily="34" charset="0"/>
            </a:endParaRPr>
          </a:p>
        </p:txBody>
      </p:sp>
      <p:pic>
        <p:nvPicPr>
          <p:cNvPr id="2" name="Obrázek 1"/>
          <p:cNvPicPr>
            <a:picLocks noChangeAspect="1"/>
          </p:cNvPicPr>
          <p:nvPr/>
        </p:nvPicPr>
        <p:blipFill>
          <a:blip r:embed="rId2"/>
          <a:stretch>
            <a:fillRect/>
          </a:stretch>
        </p:blipFill>
        <p:spPr>
          <a:xfrm>
            <a:off x="7649928" y="0"/>
            <a:ext cx="4483883" cy="3639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04058" y="252580"/>
            <a:ext cx="9853352" cy="3139321"/>
          </a:xfrm>
          <a:prstGeom prst="rect">
            <a:avLst/>
          </a:prstGeom>
        </p:spPr>
        <p:txBody>
          <a:bodyPr wrap="square">
            <a:spAutoFit/>
          </a:bodyPr>
          <a:lstStyle/>
          <a:p>
            <a:r>
              <a:rPr lang="cs-CZ" b="1" dirty="0"/>
              <a:t>Velkopolsko</a:t>
            </a:r>
            <a:r>
              <a:rPr lang="cs-CZ" dirty="0"/>
              <a:t> </a:t>
            </a:r>
          </a:p>
          <a:p>
            <a:r>
              <a:rPr lang="cs-CZ" dirty="0"/>
              <a:t>1231 – </a:t>
            </a:r>
            <a:r>
              <a:rPr lang="cs-CZ" dirty="0" err="1"/>
              <a:t>Śródka</a:t>
            </a:r>
            <a:r>
              <a:rPr lang="cs-CZ" dirty="0"/>
              <a:t>, 1239 - </a:t>
            </a:r>
            <a:r>
              <a:rPr lang="cs-CZ" dirty="0" err="1"/>
              <a:t>Gniezno</a:t>
            </a:r>
            <a:r>
              <a:rPr lang="cs-CZ" dirty="0"/>
              <a:t> (privilegium Vladislava </a:t>
            </a:r>
            <a:r>
              <a:rPr lang="cs-CZ" dirty="0" err="1"/>
              <a:t>Odonice</a:t>
            </a:r>
            <a:r>
              <a:rPr lang="cs-CZ" dirty="0"/>
              <a:t> ztraceno, lokátor jistý Ondřej), 1243 – </a:t>
            </a:r>
            <a:r>
              <a:rPr lang="cs-CZ" dirty="0" err="1"/>
              <a:t>Powidze</a:t>
            </a:r>
            <a:r>
              <a:rPr lang="cs-CZ" dirty="0"/>
              <a:t> (Boleslav Pobožný);  1248 - </a:t>
            </a:r>
            <a:r>
              <a:rPr lang="cs-CZ" dirty="0" err="1"/>
              <a:t>Niemcze</a:t>
            </a:r>
            <a:r>
              <a:rPr lang="cs-CZ" dirty="0"/>
              <a:t> 1248;  </a:t>
            </a:r>
            <a:r>
              <a:rPr lang="cs-CZ" dirty="0" err="1"/>
              <a:t>Ladek</a:t>
            </a:r>
            <a:r>
              <a:rPr lang="cs-CZ" dirty="0"/>
              <a:t> -1250, </a:t>
            </a:r>
            <a:r>
              <a:rPr lang="cs-CZ" dirty="0" err="1"/>
              <a:t>Kostrzyn</a:t>
            </a:r>
            <a:r>
              <a:rPr lang="cs-CZ" dirty="0"/>
              <a:t> -1251; 1253 – </a:t>
            </a:r>
            <a:r>
              <a:rPr lang="cs-CZ" dirty="0" err="1"/>
              <a:t>Poznań</a:t>
            </a:r>
            <a:r>
              <a:rPr lang="cs-CZ" dirty="0"/>
              <a:t>; 1253 – 1260 </a:t>
            </a:r>
            <a:r>
              <a:rPr lang="cs-CZ" dirty="0" err="1"/>
              <a:t>Kalisz</a:t>
            </a:r>
            <a:r>
              <a:rPr lang="cs-CZ" dirty="0"/>
              <a:t>. K r. 1320 - 76 měst, 1 město/733 km</a:t>
            </a:r>
            <a:r>
              <a:rPr lang="cs-CZ" baseline="30000" dirty="0"/>
              <a:t>2;</a:t>
            </a:r>
            <a:r>
              <a:rPr lang="cs-CZ" dirty="0"/>
              <a:t> r. 1386 - 130 měst. Nerovnoměrné rozložení měst: nejvíce  do r. 1320 - oblast </a:t>
            </a:r>
            <a:r>
              <a:rPr lang="cs-CZ" dirty="0" err="1"/>
              <a:t>poznańsko-kališská</a:t>
            </a:r>
            <a:r>
              <a:rPr lang="cs-CZ" dirty="0"/>
              <a:t>, pak knížectví </a:t>
            </a:r>
            <a:r>
              <a:rPr lang="cs-CZ" dirty="0" err="1"/>
              <a:t>sieradzko-leczycké</a:t>
            </a:r>
            <a:r>
              <a:rPr lang="cs-CZ" dirty="0"/>
              <a:t>,  nejméně - </a:t>
            </a:r>
            <a:r>
              <a:rPr lang="cs-CZ" dirty="0" err="1"/>
              <a:t>Kujawy</a:t>
            </a:r>
            <a:r>
              <a:rPr lang="cs-CZ" dirty="0"/>
              <a:t>. Z velkých měst jedině </a:t>
            </a:r>
            <a:r>
              <a:rPr lang="cs-CZ" dirty="0" err="1"/>
              <a:t>Bydgosć</a:t>
            </a:r>
            <a:r>
              <a:rPr lang="cs-CZ" dirty="0"/>
              <a:t> byla </a:t>
            </a:r>
            <a:r>
              <a:rPr lang="cs-CZ" dirty="0" err="1"/>
              <a:t>lokována</a:t>
            </a:r>
            <a:r>
              <a:rPr lang="cs-CZ" dirty="0"/>
              <a:t> Vladislavem </a:t>
            </a:r>
            <a:r>
              <a:rPr lang="cs-CZ" dirty="0" err="1"/>
              <a:t>Lokýtkem</a:t>
            </a:r>
            <a:r>
              <a:rPr lang="cs-CZ" dirty="0"/>
              <a:t>, ostatní byla založena v období údělného systému. </a:t>
            </a:r>
            <a:r>
              <a:rPr lang="cs-CZ" dirty="0" err="1"/>
              <a:t>Poznań</a:t>
            </a:r>
            <a:r>
              <a:rPr lang="cs-CZ" dirty="0"/>
              <a:t>- </a:t>
            </a:r>
            <a:r>
              <a:rPr lang="cs-CZ" dirty="0" err="1"/>
              <a:t>předlokační</a:t>
            </a:r>
            <a:r>
              <a:rPr lang="cs-CZ" dirty="0"/>
              <a:t> osady, zvl. u sv. Gottharda, město založeno na opačném břehu; v lokačním privilegiu je v čele fojt, 1280 se uvádí městská rada.</a:t>
            </a:r>
          </a:p>
          <a:p>
            <a:r>
              <a:rPr lang="cs-CZ" dirty="0"/>
              <a:t> Lokace </a:t>
            </a:r>
            <a:r>
              <a:rPr lang="cs-CZ" b="1" dirty="0"/>
              <a:t>Vladislava</a:t>
            </a:r>
            <a:r>
              <a:rPr lang="cs-CZ" dirty="0"/>
              <a:t> </a:t>
            </a:r>
            <a:r>
              <a:rPr lang="cs-CZ" b="1" dirty="0" err="1"/>
              <a:t>Lokýtka</a:t>
            </a:r>
            <a:r>
              <a:rPr lang="cs-CZ" dirty="0"/>
              <a:t> (1306–1333) ve Velkopolsku, zemi chelmsko-</a:t>
            </a:r>
            <a:r>
              <a:rPr lang="cs-CZ" dirty="0" err="1"/>
              <a:t>sieradzké</a:t>
            </a:r>
            <a:r>
              <a:rPr lang="cs-CZ" dirty="0"/>
              <a:t> a </a:t>
            </a:r>
            <a:r>
              <a:rPr lang="cs-CZ" dirty="0" err="1"/>
              <a:t>kujavské</a:t>
            </a:r>
            <a:r>
              <a:rPr lang="cs-CZ" dirty="0"/>
              <a:t>:</a:t>
            </a:r>
          </a:p>
          <a:p>
            <a:r>
              <a:rPr lang="cs-CZ" dirty="0" err="1"/>
              <a:t>Skrzynno</a:t>
            </a:r>
            <a:r>
              <a:rPr lang="cs-CZ" dirty="0"/>
              <a:t> -1308;  rozmach nastal po r. 1315, založeno asi  12 měst (mj. </a:t>
            </a:r>
            <a:r>
              <a:rPr lang="cs-CZ" dirty="0" err="1"/>
              <a:t>Tarnów</a:t>
            </a:r>
            <a:r>
              <a:rPr lang="cs-CZ" dirty="0"/>
              <a:t>, Lublin, </a:t>
            </a:r>
            <a:r>
              <a:rPr lang="cs-CZ" dirty="0" err="1"/>
              <a:t>Skrzynno</a:t>
            </a:r>
            <a:r>
              <a:rPr lang="cs-CZ" dirty="0"/>
              <a:t>) aj.). Dalších 7 vzniklo buď v pozdním období jeho vlády, nebo v počátcích vlády Kazimíra Velikého.</a:t>
            </a:r>
          </a:p>
        </p:txBody>
      </p:sp>
      <p:sp>
        <p:nvSpPr>
          <p:cNvPr id="3" name="Obdélník 2"/>
          <p:cNvSpPr/>
          <p:nvPr/>
        </p:nvSpPr>
        <p:spPr>
          <a:xfrm>
            <a:off x="604058" y="3656156"/>
            <a:ext cx="9928167" cy="3693319"/>
          </a:xfrm>
          <a:prstGeom prst="rect">
            <a:avLst/>
          </a:prstGeom>
        </p:spPr>
        <p:txBody>
          <a:bodyPr wrap="square">
            <a:spAutoFit/>
          </a:bodyPr>
          <a:lstStyle/>
          <a:p>
            <a:pPr>
              <a:spcAft>
                <a:spcPts val="0"/>
              </a:spcAft>
            </a:pPr>
            <a:r>
              <a:rPr lang="cs-CZ" b="1" dirty="0">
                <a:ea typeface="Times New Roman" panose="02020603050405020304" pitchFamily="18" charset="0"/>
                <a:cs typeface="Times New Roman" panose="02020603050405020304" pitchFamily="18" charset="0"/>
              </a:rPr>
              <a:t>Malopolsko </a:t>
            </a:r>
            <a:r>
              <a:rPr lang="cs-CZ" dirty="0">
                <a:ea typeface="Times New Roman" panose="02020603050405020304" pitchFamily="18" charset="0"/>
                <a:cs typeface="Times New Roman" panose="02020603050405020304" pitchFamily="18" charset="0"/>
              </a:rPr>
              <a:t> </a:t>
            </a:r>
            <a:endParaRPr lang="cs-CZ" dirty="0">
              <a:ea typeface="Times New Roman" panose="02020603050405020304" pitchFamily="18" charset="0"/>
            </a:endParaRPr>
          </a:p>
          <a:p>
            <a:pPr>
              <a:spcAft>
                <a:spcPts val="0"/>
              </a:spcAft>
            </a:pPr>
            <a:r>
              <a:rPr lang="cs-CZ" dirty="0">
                <a:ea typeface="Times New Roman" panose="02020603050405020304" pitchFamily="18" charset="0"/>
                <a:cs typeface="Times New Roman" panose="02020603050405020304" pitchFamily="18" charset="0"/>
              </a:rPr>
              <a:t>1228, 1257 – </a:t>
            </a:r>
            <a:r>
              <a:rPr lang="cs-CZ" dirty="0" err="1">
                <a:ea typeface="Times New Roman" panose="02020603050405020304" pitchFamily="18" charset="0"/>
                <a:cs typeface="Times New Roman" panose="02020603050405020304" pitchFamily="18" charset="0"/>
              </a:rPr>
              <a:t>Kraków</a:t>
            </a:r>
            <a:r>
              <a:rPr lang="cs-CZ" dirty="0">
                <a:ea typeface="Times New Roman" panose="02020603050405020304" pitchFamily="18" charset="0"/>
                <a:cs typeface="Times New Roman" panose="02020603050405020304" pitchFamily="18" charset="0"/>
              </a:rPr>
              <a:t>, 1244 – </a:t>
            </a:r>
            <a:r>
              <a:rPr lang="cs-CZ" dirty="0" err="1">
                <a:ea typeface="Times New Roman" panose="02020603050405020304" pitchFamily="18" charset="0"/>
                <a:cs typeface="Times New Roman" panose="02020603050405020304" pitchFamily="18" charset="0"/>
              </a:rPr>
              <a:t>Sandomierz</a:t>
            </a:r>
            <a:r>
              <a:rPr lang="cs-CZ" dirty="0">
                <a:ea typeface="Times New Roman" panose="02020603050405020304" pitchFamily="18" charset="0"/>
                <a:cs typeface="Times New Roman" panose="02020603050405020304" pitchFamily="18" charset="0"/>
              </a:rPr>
              <a:t>, 1250 </a:t>
            </a:r>
            <a:r>
              <a:rPr lang="cs-CZ" dirty="0" err="1">
                <a:ea typeface="Times New Roman" panose="02020603050405020304" pitchFamily="18" charset="0"/>
                <a:cs typeface="Times New Roman" panose="02020603050405020304" pitchFamily="18" charset="0"/>
              </a:rPr>
              <a:t>Zawichost</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Lagów</a:t>
            </a:r>
            <a:r>
              <a:rPr lang="cs-CZ" dirty="0">
                <a:ea typeface="Times New Roman" panose="02020603050405020304" pitchFamily="18" charset="0"/>
                <a:cs typeface="Times New Roman" panose="02020603050405020304" pitchFamily="18" charset="0"/>
              </a:rPr>
              <a:t> (1253), </a:t>
            </a:r>
            <a:r>
              <a:rPr lang="cs-CZ" dirty="0" err="1">
                <a:ea typeface="Times New Roman" panose="02020603050405020304" pitchFamily="18" charset="0"/>
                <a:cs typeface="Times New Roman" panose="02020603050405020304" pitchFamily="18" charset="0"/>
              </a:rPr>
              <a:t>Bochnie</a:t>
            </a:r>
            <a:r>
              <a:rPr lang="cs-CZ" dirty="0">
                <a:ea typeface="Times New Roman" panose="02020603050405020304" pitchFamily="18" charset="0"/>
                <a:cs typeface="Times New Roman" panose="02020603050405020304" pitchFamily="18" charset="0"/>
              </a:rPr>
              <a:t> (1253).  </a:t>
            </a:r>
          </a:p>
          <a:p>
            <a:pPr>
              <a:spcAft>
                <a:spcPts val="0"/>
              </a:spcAft>
            </a:pPr>
            <a:endParaRPr lang="cs-CZ" b="1" dirty="0">
              <a:ea typeface="Times New Roman" panose="02020603050405020304" pitchFamily="18" charset="0"/>
              <a:cs typeface="Times New Roman" panose="02020603050405020304" pitchFamily="18" charset="0"/>
            </a:endParaRPr>
          </a:p>
          <a:p>
            <a:pPr>
              <a:spcAft>
                <a:spcPts val="0"/>
              </a:spcAft>
            </a:pPr>
            <a:r>
              <a:rPr lang="cs-CZ" b="1" dirty="0">
                <a:ea typeface="Times New Roman" panose="02020603050405020304" pitchFamily="18" charset="0"/>
                <a:cs typeface="Times New Roman" panose="02020603050405020304" pitchFamily="18" charset="0"/>
              </a:rPr>
              <a:t>Krakov</a:t>
            </a:r>
            <a:endParaRPr lang="cs-CZ" dirty="0">
              <a:ea typeface="Times New Roman" panose="02020603050405020304" pitchFamily="18" charset="0"/>
            </a:endParaRPr>
          </a:p>
          <a:p>
            <a:pPr>
              <a:spcAft>
                <a:spcPts val="0"/>
              </a:spcAft>
            </a:pPr>
            <a:r>
              <a:rPr lang="cs-CZ" dirty="0">
                <a:ea typeface="Times New Roman" panose="02020603050405020304" pitchFamily="18" charset="0"/>
                <a:cs typeface="Times New Roman" panose="02020603050405020304" pitchFamily="18" charset="0"/>
              </a:rPr>
              <a:t>Lokační privilegium 1257.  Lokaci provedli tři slezští Němci, jeden, Jakub, pocházel z Nisy a byl 1254 rychtářem. Druhý, </a:t>
            </a:r>
            <a:r>
              <a:rPr lang="cs-CZ" dirty="0" err="1">
                <a:ea typeface="Times New Roman" panose="02020603050405020304" pitchFamily="18" charset="0"/>
                <a:cs typeface="Times New Roman" panose="02020603050405020304" pitchFamily="18" charset="0"/>
              </a:rPr>
              <a:t>Gedko</a:t>
            </a:r>
            <a:r>
              <a:rPr lang="cs-CZ" dirty="0">
                <a:ea typeface="Times New Roman" panose="02020603050405020304" pitchFamily="18" charset="0"/>
                <a:cs typeface="Times New Roman" panose="02020603050405020304" pitchFamily="18" charset="0"/>
              </a:rPr>
              <a:t>, byl 1254 byl přísežným ve </a:t>
            </a:r>
            <a:r>
              <a:rPr lang="cs-CZ" dirty="0" err="1">
                <a:ea typeface="Times New Roman" panose="02020603050405020304" pitchFamily="18" charset="0"/>
                <a:cs typeface="Times New Roman" panose="02020603050405020304" pitchFamily="18" charset="0"/>
              </a:rPr>
              <a:t>Wroc</a:t>
            </a:r>
            <a:r>
              <a:rPr lang="cs-CZ" dirty="0" err="1">
                <a:ea typeface="Times New Roman" panose="02020603050405020304" pitchFamily="18" charset="0"/>
              </a:rPr>
              <a:t>ł</a:t>
            </a:r>
            <a:r>
              <a:rPr lang="cs-CZ" dirty="0" err="1">
                <a:ea typeface="Times New Roman" panose="02020603050405020304" pitchFamily="18" charset="0"/>
                <a:cs typeface="Times New Roman" panose="02020603050405020304" pitchFamily="18" charset="0"/>
              </a:rPr>
              <a:t>avi</a:t>
            </a:r>
            <a:r>
              <a:rPr lang="cs-CZ" dirty="0">
                <a:ea typeface="Times New Roman" panose="02020603050405020304" pitchFamily="18" charset="0"/>
                <a:cs typeface="Times New Roman" panose="02020603050405020304" pitchFamily="18" charset="0"/>
              </a:rPr>
              <a:t>, třetí, </a:t>
            </a:r>
            <a:r>
              <a:rPr lang="cs-CZ" dirty="0" err="1">
                <a:ea typeface="Times New Roman" panose="02020603050405020304" pitchFamily="18" charset="0"/>
                <a:cs typeface="Times New Roman" panose="02020603050405020304" pitchFamily="18" charset="0"/>
              </a:rPr>
              <a:t>Wolk</a:t>
            </a:r>
            <a:r>
              <a:rPr lang="cs-CZ" dirty="0">
                <a:ea typeface="Times New Roman" panose="02020603050405020304" pitchFamily="18" charset="0"/>
                <a:cs typeface="Times New Roman" panose="02020603050405020304" pitchFamily="18" charset="0"/>
              </a:rPr>
              <a:t>, se r. 1267 ujal lokace města Skaly. Po r. 1257 se objevuje městská rada</a:t>
            </a:r>
            <a:r>
              <a:rPr lang="cs-CZ" sz="1200" dirty="0">
                <a:ea typeface="Times New Roman" panose="02020603050405020304" pitchFamily="18" charset="0"/>
                <a:cs typeface="Times New Roman" panose="02020603050405020304" pitchFamily="18" charset="0"/>
              </a:rPr>
              <a:t>. </a:t>
            </a:r>
            <a:endParaRPr lang="cs-CZ" sz="1200" dirty="0">
              <a:ea typeface="Times New Roman" panose="02020603050405020304" pitchFamily="18" charset="0"/>
            </a:endParaRPr>
          </a:p>
          <a:p>
            <a:pPr>
              <a:spcAft>
                <a:spcPts val="0"/>
              </a:spcAft>
            </a:pPr>
            <a:endParaRPr lang="cs-CZ" b="1" dirty="0">
              <a:ea typeface="Times New Roman" panose="02020603050405020304" pitchFamily="18" charset="0"/>
              <a:cs typeface="Times New Roman" panose="02020603050405020304" pitchFamily="18" charset="0"/>
            </a:endParaRPr>
          </a:p>
          <a:p>
            <a:r>
              <a:rPr lang="cs-CZ" b="1" dirty="0">
                <a:ea typeface="Times New Roman" panose="02020603050405020304" pitchFamily="18" charset="0"/>
                <a:cs typeface="Times New Roman" panose="02020603050405020304" pitchFamily="18" charset="0"/>
              </a:rPr>
              <a:t>Země </a:t>
            </a:r>
            <a:r>
              <a:rPr lang="cs-CZ" b="1" dirty="0" err="1">
                <a:ea typeface="Times New Roman" panose="02020603050405020304" pitchFamily="18" charset="0"/>
                <a:cs typeface="Times New Roman" panose="02020603050405020304" pitchFamily="18" charset="0"/>
              </a:rPr>
              <a:t>lęczycká</a:t>
            </a:r>
            <a:r>
              <a:rPr lang="cs-CZ" b="1" dirty="0">
                <a:ea typeface="Times New Roman" panose="02020603050405020304" pitchFamily="18" charset="0"/>
                <a:cs typeface="Times New Roman" panose="02020603050405020304" pitchFamily="18" charset="0"/>
              </a:rPr>
              <a:t> a </a:t>
            </a:r>
            <a:r>
              <a:rPr lang="cs-CZ" b="1" dirty="0" err="1">
                <a:ea typeface="Times New Roman" panose="02020603050405020304" pitchFamily="18" charset="0"/>
                <a:cs typeface="Times New Roman" panose="02020603050405020304" pitchFamily="18" charset="0"/>
              </a:rPr>
              <a:t>sieradzká</a:t>
            </a:r>
            <a:r>
              <a:rPr lang="cs-CZ" dirty="0">
                <a:ea typeface="Times New Roman" panose="02020603050405020304" pitchFamily="18" charset="0"/>
                <a:cs typeface="Times New Roman" panose="02020603050405020304" pitchFamily="18" charset="0"/>
              </a:rPr>
              <a:t>: 1253 – Lubnice; 1255 – </a:t>
            </a:r>
            <a:r>
              <a:rPr lang="cs-CZ" dirty="0" err="1">
                <a:ea typeface="Times New Roman" panose="02020603050405020304" pitchFamily="18" charset="0"/>
                <a:cs typeface="Times New Roman" panose="02020603050405020304" pitchFamily="18" charset="0"/>
              </a:rPr>
              <a:t>Sieradz</a:t>
            </a:r>
            <a:r>
              <a:rPr lang="cs-CZ" dirty="0">
                <a:ea typeface="Times New Roman" panose="02020603050405020304" pitchFamily="18" charset="0"/>
                <a:cs typeface="Times New Roman" panose="02020603050405020304" pitchFamily="18" charset="0"/>
              </a:rPr>
              <a:t>;  </a:t>
            </a:r>
            <a:r>
              <a:rPr lang="cs-CZ" b="1" kern="0" dirty="0">
                <a:cs typeface="Times New Roman" panose="02020603050405020304" pitchFamily="18" charset="0"/>
              </a:rPr>
              <a:t>Gdaňské Pomoří :  </a:t>
            </a:r>
            <a:r>
              <a:rPr lang="cs-CZ" dirty="0">
                <a:ea typeface="Times New Roman" panose="02020603050405020304" pitchFamily="18" charset="0"/>
                <a:cs typeface="Times New Roman" panose="02020603050405020304" pitchFamily="18" charset="0"/>
              </a:rPr>
              <a:t>1260 - </a:t>
            </a:r>
            <a:r>
              <a:rPr lang="cs-CZ" dirty="0" err="1">
                <a:ea typeface="Times New Roman" panose="02020603050405020304" pitchFamily="18" charset="0"/>
                <a:cs typeface="Times New Roman" panose="02020603050405020304" pitchFamily="18" charset="0"/>
              </a:rPr>
              <a:t>Tczew</a:t>
            </a:r>
            <a:r>
              <a:rPr lang="cs-CZ" dirty="0">
                <a:ea typeface="Times New Roman" panose="02020603050405020304" pitchFamily="18" charset="0"/>
                <a:cs typeface="Times New Roman" panose="02020603050405020304" pitchFamily="18" charset="0"/>
              </a:rPr>
              <a:t>, 1263 – </a:t>
            </a:r>
            <a:r>
              <a:rPr lang="cs-CZ" dirty="0" err="1">
                <a:ea typeface="Times New Roman" panose="02020603050405020304" pitchFamily="18" charset="0"/>
                <a:cs typeface="Times New Roman" panose="02020603050405020304" pitchFamily="18" charset="0"/>
              </a:rPr>
              <a:t>Gdańsk</a:t>
            </a:r>
            <a:r>
              <a:rPr lang="cs-CZ" dirty="0">
                <a:ea typeface="Times New Roman" panose="02020603050405020304" pitchFamily="18" charset="0"/>
                <a:cs typeface="Times New Roman" panose="02020603050405020304" pitchFamily="18" charset="0"/>
              </a:rPr>
              <a:t> /1.lokace, druhá po 1308 (Řád německých rytířů</a:t>
            </a:r>
            <a:r>
              <a:rPr lang="cs-CZ" b="1" dirty="0">
                <a:ea typeface="Times New Roman" panose="02020603050405020304" pitchFamily="18" charset="0"/>
                <a:cs typeface="Times New Roman" panose="02020603050405020304" pitchFamily="18" charset="0"/>
              </a:rPr>
              <a:t>). </a:t>
            </a:r>
            <a:r>
              <a:rPr lang="cs-CZ" b="1" dirty="0" err="1">
                <a:ea typeface="Times New Roman" panose="02020603050405020304" pitchFamily="18" charset="0"/>
                <a:cs typeface="Times New Roman" panose="02020603050405020304" pitchFamily="18" charset="0"/>
              </a:rPr>
              <a:t>Mazovsko</a:t>
            </a:r>
            <a:r>
              <a:rPr lang="cs-CZ" dirty="0">
                <a:ea typeface="Times New Roman" panose="02020603050405020304" pitchFamily="18" charset="0"/>
                <a:cs typeface="Times New Roman" panose="02020603050405020304" pitchFamily="18" charset="0"/>
              </a:rPr>
              <a:t>: </a:t>
            </a:r>
            <a:r>
              <a:rPr lang="cs-CZ" dirty="0">
                <a:latin typeface="Arial" panose="020B0604020202020204" pitchFamily="34" charset="0"/>
                <a:ea typeface="Times New Roman" panose="02020603050405020304" pitchFamily="18" charset="0"/>
                <a:cs typeface="Times New Roman" panose="02020603050405020304" pitchFamily="18" charset="0"/>
              </a:rPr>
              <a:t>1237 – </a:t>
            </a:r>
            <a:r>
              <a:rPr lang="cs-CZ" dirty="0" err="1">
                <a:latin typeface="Arial" panose="020B0604020202020204" pitchFamily="34" charset="0"/>
                <a:ea typeface="Times New Roman" panose="02020603050405020304" pitchFamily="18" charset="0"/>
                <a:cs typeface="Times New Roman" panose="02020603050405020304" pitchFamily="18" charset="0"/>
              </a:rPr>
              <a:t>Plock</a:t>
            </a:r>
            <a:r>
              <a:rPr lang="cs-CZ" dirty="0">
                <a:latin typeface="Arial" panose="020B0604020202020204" pitchFamily="34" charset="0"/>
                <a:ea typeface="Times New Roman" panose="02020603050405020304" pitchFamily="18" charset="0"/>
                <a:cs typeface="Times New Roman" panose="02020603050405020304" pitchFamily="18" charset="0"/>
              </a:rPr>
              <a:t>, 1300 – </a:t>
            </a:r>
            <a:r>
              <a:rPr lang="cs-CZ" dirty="0" err="1">
                <a:latin typeface="Arial" panose="020B0604020202020204" pitchFamily="34" charset="0"/>
                <a:ea typeface="Times New Roman" panose="02020603050405020304" pitchFamily="18" charset="0"/>
                <a:cs typeface="Times New Roman" panose="02020603050405020304" pitchFamily="18" charset="0"/>
              </a:rPr>
              <a:t>Lowicz</a:t>
            </a:r>
            <a:r>
              <a:rPr lang="cs-CZ" dirty="0">
                <a:latin typeface="Arial" panose="020B0604020202020204" pitchFamily="34" charset="0"/>
                <a:ea typeface="Times New Roman" panose="02020603050405020304" pitchFamily="18" charset="0"/>
                <a:cs typeface="Times New Roman" panose="02020603050405020304" pitchFamily="18" charset="0"/>
              </a:rPr>
              <a:t>, </a:t>
            </a:r>
            <a:r>
              <a:rPr lang="cs-CZ" dirty="0" err="1">
                <a:latin typeface="Arial" panose="020B0604020202020204" pitchFamily="34" charset="0"/>
                <a:ea typeface="Times New Roman" panose="02020603050405020304" pitchFamily="18" charset="0"/>
                <a:cs typeface="Times New Roman" panose="02020603050405020304" pitchFamily="18" charset="0"/>
              </a:rPr>
              <a:t>Pultusk</a:t>
            </a:r>
            <a:r>
              <a:rPr lang="cs-CZ" dirty="0">
                <a:latin typeface="Arial" panose="020B0604020202020204" pitchFamily="34" charset="0"/>
                <a:ea typeface="Times New Roman" panose="02020603050405020304" pitchFamily="18" charset="0"/>
                <a:cs typeface="Times New Roman" panose="02020603050405020304" pitchFamily="18" charset="0"/>
              </a:rPr>
              <a:t>, Warszawa</a:t>
            </a:r>
            <a:endParaRPr lang="cs-CZ" dirty="0">
              <a:latin typeface="Times New Roman" panose="02020603050405020304" pitchFamily="18" charset="0"/>
              <a:ea typeface="Times New Roman" panose="02020603050405020304" pitchFamily="18" charset="0"/>
            </a:endParaRPr>
          </a:p>
          <a:p>
            <a:pPr>
              <a:spcAft>
                <a:spcPts val="0"/>
              </a:spcAft>
            </a:pPr>
            <a:endParaRPr lang="cs-CZ" dirty="0">
              <a:ea typeface="Times New Roman" panose="02020603050405020304" pitchFamily="18" charset="0"/>
            </a:endParaRPr>
          </a:p>
          <a:p>
            <a:pPr>
              <a:spcAft>
                <a:spcPts val="0"/>
              </a:spcAft>
            </a:pPr>
            <a:r>
              <a:rPr lang="cs-CZ" dirty="0">
                <a:ea typeface="Times New Roman" panose="02020603050405020304" pitchFamily="18" charset="0"/>
                <a:cs typeface="Times New Roman" panose="02020603050405020304" pitchFamily="18" charset="0"/>
              </a:rPr>
              <a:t> </a:t>
            </a:r>
            <a:endParaRPr lang="cs-CZ" dirty="0">
              <a:ea typeface="Times New Roman" panose="02020603050405020304" pitchFamily="18" charset="0"/>
            </a:endParaRPr>
          </a:p>
        </p:txBody>
      </p:sp>
    </p:spTree>
    <p:extLst>
      <p:ext uri="{BB962C8B-B14F-4D97-AF65-F5344CB8AC3E}">
        <p14:creationId xmlns:p14="http://schemas.microsoft.com/office/powerpoint/2010/main" val="2049545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áta\fotografie\Přednášky\Právní města\mapy\velkopolsko 13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355" y="591590"/>
            <a:ext cx="676592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3"/>
          <a:stretch>
            <a:fillRect/>
          </a:stretch>
        </p:blipFill>
        <p:spPr>
          <a:xfrm>
            <a:off x="4856769" y="796336"/>
            <a:ext cx="3316511" cy="493819"/>
          </a:xfrm>
          <a:prstGeom prst="rect">
            <a:avLst/>
          </a:prstGeom>
        </p:spPr>
      </p:pic>
    </p:spTree>
    <p:extLst>
      <p:ext uri="{BB962C8B-B14F-4D97-AF65-F5344CB8AC3E}">
        <p14:creationId xmlns:p14="http://schemas.microsoft.com/office/powerpoint/2010/main" val="67408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áta\fotografie\Přednášky\Právní města\mapy\uhry 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864"/>
            <a:ext cx="91440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7467600" y="533401"/>
            <a:ext cx="1878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cs-CZ" altLang="cs-CZ" sz="2400" b="1" dirty="0"/>
              <a:t>Uhry 13. stol</a:t>
            </a:r>
            <a:r>
              <a:rPr lang="cs-CZ" altLang="cs-CZ" sz="2400" dirty="0"/>
              <a:t>.</a:t>
            </a:r>
          </a:p>
        </p:txBody>
      </p:sp>
      <p:sp>
        <p:nvSpPr>
          <p:cNvPr id="3076" name="AutoShape 5"/>
          <p:cNvSpPr>
            <a:spLocks noChangeArrowheads="1"/>
          </p:cNvSpPr>
          <p:nvPr/>
        </p:nvSpPr>
        <p:spPr bwMode="auto">
          <a:xfrm>
            <a:off x="4191000" y="1143000"/>
            <a:ext cx="76200" cy="762000"/>
          </a:xfrm>
          <a:prstGeom prst="downArrow">
            <a:avLst>
              <a:gd name="adj1" fmla="val 50000"/>
              <a:gd name="adj2" fmla="val 250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
        <p:nvSpPr>
          <p:cNvPr id="3077" name="AutoShape 6"/>
          <p:cNvSpPr>
            <a:spLocks noChangeArrowheads="1"/>
          </p:cNvSpPr>
          <p:nvPr/>
        </p:nvSpPr>
        <p:spPr bwMode="auto">
          <a:xfrm>
            <a:off x="4038600" y="1600200"/>
            <a:ext cx="76200" cy="1524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
        <p:nvSpPr>
          <p:cNvPr id="3078" name="AutoShape 7"/>
          <p:cNvSpPr>
            <a:spLocks noChangeArrowheads="1"/>
          </p:cNvSpPr>
          <p:nvPr/>
        </p:nvSpPr>
        <p:spPr bwMode="auto">
          <a:xfrm>
            <a:off x="3886200" y="1981200"/>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
        <p:nvSpPr>
          <p:cNvPr id="3079" name="AutoShape 8"/>
          <p:cNvSpPr>
            <a:spLocks noChangeArrowheads="1"/>
          </p:cNvSpPr>
          <p:nvPr/>
        </p:nvSpPr>
        <p:spPr bwMode="auto">
          <a:xfrm>
            <a:off x="4876800" y="1371600"/>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
        <p:nvSpPr>
          <p:cNvPr id="3080" name="AutoShape 9"/>
          <p:cNvSpPr>
            <a:spLocks noChangeArrowheads="1"/>
          </p:cNvSpPr>
          <p:nvPr/>
        </p:nvSpPr>
        <p:spPr bwMode="auto">
          <a:xfrm>
            <a:off x="3733800" y="2743200"/>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
        <p:nvSpPr>
          <p:cNvPr id="3081" name="AutoShape 10"/>
          <p:cNvSpPr>
            <a:spLocks noChangeArrowheads="1"/>
          </p:cNvSpPr>
          <p:nvPr/>
        </p:nvSpPr>
        <p:spPr bwMode="auto">
          <a:xfrm>
            <a:off x="3200400" y="1066800"/>
            <a:ext cx="76200" cy="304800"/>
          </a:xfrm>
          <a:prstGeom prst="downArrow">
            <a:avLst>
              <a:gd name="adj1" fmla="val 50000"/>
              <a:gd name="adj2" fmla="val 100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
        <p:nvSpPr>
          <p:cNvPr id="3082" name="AutoShape 11"/>
          <p:cNvSpPr>
            <a:spLocks noChangeArrowheads="1"/>
          </p:cNvSpPr>
          <p:nvPr/>
        </p:nvSpPr>
        <p:spPr bwMode="auto">
          <a:xfrm>
            <a:off x="5105400" y="533400"/>
            <a:ext cx="76200" cy="304800"/>
          </a:xfrm>
          <a:prstGeom prst="downArrow">
            <a:avLst>
              <a:gd name="adj1" fmla="val 50000"/>
              <a:gd name="adj2" fmla="val 100000"/>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cs-CZ" altLang="cs-CZ"/>
          </a:p>
        </p:txBody>
      </p:sp>
    </p:spTree>
    <p:extLst>
      <p:ext uri="{BB962C8B-B14F-4D97-AF65-F5344CB8AC3E}">
        <p14:creationId xmlns:p14="http://schemas.microsoft.com/office/powerpoint/2010/main" val="210702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05074" y="153846"/>
            <a:ext cx="1653017" cy="369332"/>
          </a:xfrm>
          <a:prstGeom prst="rect">
            <a:avLst/>
          </a:prstGeom>
        </p:spPr>
        <p:txBody>
          <a:bodyPr wrap="none">
            <a:spAutoFit/>
          </a:bodyPr>
          <a:lstStyle/>
          <a:p>
            <a:r>
              <a:rPr lang="cs-CZ" b="1" dirty="0"/>
              <a:t>Uherská města</a:t>
            </a:r>
          </a:p>
        </p:txBody>
      </p:sp>
      <p:sp>
        <p:nvSpPr>
          <p:cNvPr id="3" name="Obdélník 2"/>
          <p:cNvSpPr/>
          <p:nvPr/>
        </p:nvSpPr>
        <p:spPr>
          <a:xfrm>
            <a:off x="194523" y="595345"/>
            <a:ext cx="11320144" cy="6740307"/>
          </a:xfrm>
          <a:prstGeom prst="rect">
            <a:avLst/>
          </a:prstGeom>
        </p:spPr>
        <p:txBody>
          <a:bodyPr wrap="square">
            <a:spAutoFit/>
          </a:bodyPr>
          <a:lstStyle/>
          <a:p>
            <a:pPr>
              <a:spcAft>
                <a:spcPts val="0"/>
              </a:spcAft>
            </a:pPr>
            <a:r>
              <a:rPr lang="cs-CZ" dirty="0">
                <a:latin typeface="Times New Roman" panose="02020603050405020304" pitchFamily="18" charset="0"/>
                <a:ea typeface="Times New Roman" panose="02020603050405020304" pitchFamily="18" charset="0"/>
              </a:rPr>
              <a:t>Uherské království kolem 1200: zahrnovalo kromě dnešního Maďarska také Slovensko, Chorvatsko, Sedmihradsko </a:t>
            </a:r>
          </a:p>
          <a:p>
            <a:pPr>
              <a:spcAft>
                <a:spcPts val="0"/>
              </a:spcAft>
            </a:pPr>
            <a:r>
              <a:rPr lang="cs-CZ" dirty="0" err="1">
                <a:latin typeface="Times New Roman" panose="02020603050405020304" pitchFamily="18" charset="0"/>
                <a:ea typeface="Times New Roman" panose="02020603050405020304" pitchFamily="18" charset="0"/>
              </a:rPr>
              <a:t>Předlokační</a:t>
            </a:r>
            <a:r>
              <a:rPr lang="cs-CZ" dirty="0">
                <a:latin typeface="Times New Roman" panose="02020603050405020304" pitchFamily="18" charset="0"/>
                <a:ea typeface="Times New Roman" panose="02020603050405020304" pitchFamily="18" charset="0"/>
              </a:rPr>
              <a:t> struktura významných center byla obdobná jako v polských  a českých zemích. </a:t>
            </a:r>
            <a:r>
              <a:rPr lang="cs-CZ" dirty="0" err="1">
                <a:latin typeface="Times New Roman" panose="02020603050405020304" pitchFamily="18" charset="0"/>
                <a:ea typeface="Times New Roman" panose="02020603050405020304" pitchFamily="18" charset="0"/>
              </a:rPr>
              <a:t>Székesfehérvár</a:t>
            </a:r>
            <a:r>
              <a:rPr lang="cs-CZ" dirty="0">
                <a:latin typeface="Times New Roman" panose="02020603050405020304" pitchFamily="18" charset="0"/>
                <a:ea typeface="Times New Roman" panose="02020603050405020304" pitchFamily="18" charset="0"/>
              </a:rPr>
              <a:t>, </a:t>
            </a:r>
            <a:r>
              <a:rPr lang="cs-CZ" dirty="0" err="1">
                <a:latin typeface="Times New Roman" panose="02020603050405020304" pitchFamily="18" charset="0"/>
                <a:ea typeface="Times New Roman" panose="02020603050405020304" pitchFamily="18" charset="0"/>
              </a:rPr>
              <a:t>Gyulafehérvár</a:t>
            </a:r>
            <a:r>
              <a:rPr lang="cs-CZ" dirty="0">
                <a:latin typeface="Times New Roman" panose="02020603050405020304" pitchFamily="18" charset="0"/>
                <a:ea typeface="Times New Roman" panose="02020603050405020304" pitchFamily="18" charset="0"/>
              </a:rPr>
              <a:t>, Bratislava, Trnava, Ostřihom.</a:t>
            </a:r>
          </a:p>
          <a:p>
            <a:pPr>
              <a:spcAft>
                <a:spcPts val="0"/>
              </a:spcAft>
            </a:pPr>
            <a:r>
              <a:rPr lang="cs-CZ" dirty="0">
                <a:latin typeface="Times New Roman" panose="02020603050405020304" pitchFamily="18" charset="0"/>
                <a:ea typeface="Times New Roman" panose="02020603050405020304" pitchFamily="18" charset="0"/>
              </a:rPr>
              <a:t> </a:t>
            </a:r>
            <a:r>
              <a:rPr lang="cs-CZ" b="1" dirty="0"/>
              <a:t>Zlatá bula Ondřeje II. r. 1222</a:t>
            </a:r>
            <a:r>
              <a:rPr lang="cs-CZ" dirty="0"/>
              <a:t>;  zaručovala příchozím hostům svobodný život podle vlastních právních zvyklostí. 1224  týž panovník vydal výsadu pro sedmihradské Sasy (tzv. </a:t>
            </a:r>
            <a:r>
              <a:rPr lang="cs-CZ" i="1" dirty="0" err="1"/>
              <a:t>Andreanum</a:t>
            </a:r>
            <a:r>
              <a:rPr lang="cs-CZ" dirty="0"/>
              <a:t>);  právo korporativního jednání,  impuls k vytvoření samosprávných obcí se svobodnou držbou půdy, osvobozením od cel,  tržním právem. Mezi králem a hosty byl  úředník, zvaný soudce nebo hrabě (</a:t>
            </a:r>
            <a:r>
              <a:rPr lang="cs-CZ" i="1" dirty="0" err="1"/>
              <a:t>iudex</a:t>
            </a:r>
            <a:r>
              <a:rPr lang="cs-CZ" i="1" dirty="0"/>
              <a:t>, </a:t>
            </a:r>
            <a:r>
              <a:rPr lang="cs-CZ" i="1" dirty="0" err="1"/>
              <a:t>comes</a:t>
            </a:r>
            <a:r>
              <a:rPr lang="cs-CZ" dirty="0"/>
              <a:t>). Těmto privilegiím předcházely dílčí výsady pro hosty:  1201 pro Latiny ze </a:t>
            </a:r>
            <a:r>
              <a:rPr lang="cs-CZ" dirty="0" err="1"/>
              <a:t>Šaryšského</a:t>
            </a:r>
            <a:r>
              <a:rPr lang="cs-CZ" dirty="0"/>
              <a:t> potoka – již zde volba rychtáře, rozšířeno v oblasti soudní autonomie r. 1238. 1230 - obdobná výsada  pro Němcům v oblasti </a:t>
            </a:r>
            <a:r>
              <a:rPr lang="cs-CZ" dirty="0" err="1"/>
              <a:t>Sathmáru</a:t>
            </a:r>
            <a:r>
              <a:rPr lang="cs-CZ" dirty="0"/>
              <a:t> ve východních Uhrách. Na počátku 12. st. se král Koloman zmocnil Chorvatska včetně dalmatského pobřeží, kde se setkal již s rozvinutými městy. V 1. pol. 12. st.-  privilegia </a:t>
            </a:r>
            <a:r>
              <a:rPr lang="cs-CZ" dirty="0" err="1"/>
              <a:t>Trogiru</a:t>
            </a:r>
            <a:r>
              <a:rPr lang="cs-CZ" dirty="0"/>
              <a:t> a Splitu, která mj. obsahovala svobodnou volbu biskupa, hraběte jako městského soudce.</a:t>
            </a:r>
            <a:r>
              <a:rPr lang="cs-CZ" dirty="0">
                <a:latin typeface="Times New Roman" panose="02020603050405020304" pitchFamily="18" charset="0"/>
                <a:ea typeface="Times New Roman" panose="02020603050405020304" pitchFamily="18" charset="0"/>
              </a:rPr>
              <a:t> </a:t>
            </a:r>
          </a:p>
          <a:p>
            <a:pPr>
              <a:spcAft>
                <a:spcPts val="0"/>
              </a:spcAft>
            </a:pPr>
            <a:r>
              <a:rPr lang="cs-CZ" b="1" dirty="0" err="1">
                <a:latin typeface="Times New Roman" panose="02020603050405020304" pitchFamily="18" charset="0"/>
                <a:ea typeface="Times New Roman" panose="02020603050405020304" pitchFamily="18" charset="0"/>
              </a:rPr>
              <a:t>Székesfehérvár</a:t>
            </a:r>
            <a:r>
              <a:rPr lang="cs-CZ" b="1" dirty="0">
                <a:latin typeface="Times New Roman" panose="02020603050405020304" pitchFamily="18" charset="0"/>
                <a:ea typeface="Times New Roman" panose="02020603050405020304" pitchFamily="18" charset="0"/>
              </a:rPr>
              <a:t> -</a:t>
            </a:r>
            <a:r>
              <a:rPr lang="cs-CZ" dirty="0">
                <a:latin typeface="Times New Roman" panose="02020603050405020304" pitchFamily="18" charset="0"/>
                <a:ea typeface="Times New Roman" panose="02020603050405020304" pitchFamily="18" charset="0"/>
              </a:rPr>
              <a:t> 1238 privilegium pro tzv. Latiny (Valony); </a:t>
            </a:r>
            <a:r>
              <a:rPr lang="cs-CZ" dirty="0"/>
              <a:t>Pešť -  výsady 1244</a:t>
            </a:r>
          </a:p>
          <a:p>
            <a:r>
              <a:rPr lang="cs-CZ" dirty="0"/>
              <a:t>Královská města se členila na čtyři skupiny 1) sedm svobodných(</a:t>
            </a:r>
            <a:r>
              <a:rPr lang="cs-CZ" dirty="0" err="1"/>
              <a:t>tavernikálních</a:t>
            </a:r>
            <a:r>
              <a:rPr lang="cs-CZ" dirty="0"/>
              <a:t>) měst; tyto lokality používaly právo Budy (Buda, Bratislava, Košice, Szeged 2) Ostřihom, Székesfehérvár, </a:t>
            </a:r>
            <a:r>
              <a:rPr lang="cs-CZ" dirty="0" err="1"/>
              <a:t>Segedin</a:t>
            </a:r>
            <a:r>
              <a:rPr lang="cs-CZ" dirty="0"/>
              <a:t>, Levoča – spadala pod pravomoc královského úředníka tzv. </a:t>
            </a:r>
            <a:r>
              <a:rPr lang="cs-CZ" dirty="0" err="1"/>
              <a:t>personála</a:t>
            </a:r>
            <a:r>
              <a:rPr lang="cs-CZ" dirty="0"/>
              <a:t>, 3) královská hornická města, 4) města sedmihradských Sasů.</a:t>
            </a:r>
          </a:p>
          <a:p>
            <a:r>
              <a:rPr lang="cs-CZ" dirty="0"/>
              <a:t>Dominance magdeburského práva</a:t>
            </a:r>
          </a:p>
          <a:p>
            <a:r>
              <a:rPr lang="cs-CZ" b="1" dirty="0"/>
              <a:t>Buda a Pest: </a:t>
            </a:r>
            <a:r>
              <a:rPr lang="cs-CZ" dirty="0"/>
              <a:t>Buda - přesun části německých obyvatel z </a:t>
            </a:r>
            <a:r>
              <a:rPr lang="cs-CZ" dirty="0" err="1"/>
              <a:t>Pesti</a:t>
            </a:r>
            <a:r>
              <a:rPr lang="cs-CZ" dirty="0"/>
              <a:t> (po 1247) na hradní vrch v dnešní Budapešti; proces dokončen r. 1255 – </a:t>
            </a:r>
            <a:r>
              <a:rPr lang="cs-CZ" dirty="0" err="1"/>
              <a:t>Novus</a:t>
            </a:r>
            <a:r>
              <a:rPr lang="cs-CZ" dirty="0"/>
              <a:t> </a:t>
            </a:r>
            <a:r>
              <a:rPr lang="cs-CZ" dirty="0" err="1"/>
              <a:t>Mons</a:t>
            </a:r>
            <a:r>
              <a:rPr lang="cs-CZ" dirty="0"/>
              <a:t> </a:t>
            </a:r>
            <a:r>
              <a:rPr lang="cs-CZ" dirty="0" err="1"/>
              <a:t>Pestiensis</a:t>
            </a:r>
            <a:r>
              <a:rPr lang="cs-CZ" dirty="0"/>
              <a:t>. </a:t>
            </a:r>
            <a:r>
              <a:rPr lang="cs-CZ" b="1" dirty="0"/>
              <a:t>Pešť</a:t>
            </a:r>
            <a:r>
              <a:rPr lang="cs-CZ" dirty="0"/>
              <a:t> – městské privilegium z let 1205–1235 plyne z mladší listiny výsad z r. 1244; vzorem asi nezachované privilegium o pro </a:t>
            </a:r>
            <a:r>
              <a:rPr lang="cs-CZ" dirty="0" err="1"/>
              <a:t>Székesfehérvár</a:t>
            </a:r>
            <a:r>
              <a:rPr lang="cs-CZ" dirty="0"/>
              <a:t>. Budínské právo doloženo r. 1244, bylo od 1263 udělováno i dalším městům.</a:t>
            </a:r>
          </a:p>
          <a:p>
            <a:r>
              <a:rPr lang="cs-CZ" b="1" dirty="0"/>
              <a:t>Bratislava: </a:t>
            </a:r>
            <a:r>
              <a:rPr lang="cs-CZ" dirty="0" err="1"/>
              <a:t>Městotvorný</a:t>
            </a:r>
            <a:r>
              <a:rPr lang="cs-CZ" dirty="0"/>
              <a:t> proces - 1. třetina 13. stol. (klarisky na místě cisterciaček 1235), v místě staršího podhradí;  1280 "obec měšťanů" (</a:t>
            </a:r>
            <a:r>
              <a:rPr lang="cs-CZ" i="1" dirty="0" err="1"/>
              <a:t>universitas</a:t>
            </a:r>
            <a:r>
              <a:rPr lang="cs-CZ" i="1" dirty="0"/>
              <a:t> </a:t>
            </a:r>
            <a:r>
              <a:rPr lang="cs-CZ" i="1" dirty="0" err="1"/>
              <a:t>civium</a:t>
            </a:r>
            <a:r>
              <a:rPr lang="cs-CZ" dirty="0"/>
              <a:t>), 1287 doložena rada, 1291 privilegium Ondřeje II</a:t>
            </a:r>
            <a:endParaRPr lang="cs-CZ" b="1" dirty="0"/>
          </a:p>
          <a:p>
            <a:endParaRPr lang="cs-CZ" dirty="0"/>
          </a:p>
          <a:p>
            <a:pPr>
              <a:spcAft>
                <a:spcPts val="0"/>
              </a:spcAft>
            </a:pPr>
            <a:endParaRPr lang="cs-CZ"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544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áta\fotografie\Přednášky\Právní města\mapy\slovensko 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71601"/>
            <a:ext cx="89154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2270125" y="447676"/>
            <a:ext cx="3864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cs-CZ" altLang="cs-CZ" sz="2400" b="1" dirty="0"/>
              <a:t>Slovensko</a:t>
            </a:r>
          </a:p>
          <a:p>
            <a:r>
              <a:rPr lang="cs-CZ" altLang="cs-CZ" sz="2400" b="1" dirty="0"/>
              <a:t>Města privilegovaná do 1300</a:t>
            </a:r>
          </a:p>
        </p:txBody>
      </p:sp>
    </p:spTree>
    <p:extLst>
      <p:ext uri="{BB962C8B-B14F-4D97-AF65-F5344CB8AC3E}">
        <p14:creationId xmlns:p14="http://schemas.microsoft.com/office/powerpoint/2010/main" val="64505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65199" y="612845"/>
            <a:ext cx="10532533" cy="6186309"/>
          </a:xfrm>
          <a:prstGeom prst="rect">
            <a:avLst/>
          </a:prstGeom>
        </p:spPr>
        <p:txBody>
          <a:bodyPr wrap="square">
            <a:spAutoFit/>
          </a:bodyPr>
          <a:lstStyle/>
          <a:p>
            <a:r>
              <a:rPr lang="cs-CZ" b="1" dirty="0">
                <a:ea typeface="Times New Roman" panose="02020603050405020304" pitchFamily="18" charset="0"/>
                <a:cs typeface="Times New Roman" panose="02020603050405020304" pitchFamily="18" charset="0"/>
              </a:rPr>
              <a:t>Spišská města</a:t>
            </a:r>
          </a:p>
          <a:p>
            <a:r>
              <a:rPr lang="cs-CZ" dirty="0">
                <a:ea typeface="Times New Roman" panose="02020603050405020304" pitchFamily="18" charset="0"/>
                <a:cs typeface="Times New Roman" panose="02020603050405020304" pitchFamily="18" charset="0"/>
              </a:rPr>
              <a:t>Kolektivní privilegium spišským Sasům  udělené Štěpánem V. na základě staršího privilegia Bély IV. r. 1271: úprava poplatků do královské pokladny, vojenská povinnost (50 ozbrojenců), právo zvolit si soudce (</a:t>
            </a:r>
            <a:r>
              <a:rPr lang="cs-CZ" i="1" dirty="0" err="1">
                <a:ea typeface="Times New Roman" panose="02020603050405020304" pitchFamily="18" charset="0"/>
                <a:cs typeface="Times New Roman" panose="02020603050405020304" pitchFamily="18" charset="0"/>
              </a:rPr>
              <a:t>comitem</a:t>
            </a:r>
            <a:r>
              <a:rPr lang="cs-CZ" i="1" dirty="0">
                <a:ea typeface="Times New Roman" panose="02020603050405020304" pitchFamily="18" charset="0"/>
                <a:cs typeface="Times New Roman" panose="02020603050405020304" pitchFamily="18" charset="0"/>
              </a:rPr>
              <a:t> </a:t>
            </a:r>
            <a:r>
              <a:rPr lang="cs-CZ" i="1" dirty="0" err="1">
                <a:ea typeface="Times New Roman" panose="02020603050405020304" pitchFamily="18" charset="0"/>
                <a:cs typeface="Times New Roman" panose="02020603050405020304" pitchFamily="18" charset="0"/>
              </a:rPr>
              <a:t>seu</a:t>
            </a:r>
            <a:r>
              <a:rPr lang="cs-CZ" i="1" dirty="0">
                <a:ea typeface="Times New Roman" panose="02020603050405020304" pitchFamily="18" charset="0"/>
                <a:cs typeface="Times New Roman" panose="02020603050405020304" pitchFamily="18" charset="0"/>
              </a:rPr>
              <a:t> </a:t>
            </a:r>
            <a:r>
              <a:rPr lang="cs-CZ" i="1" dirty="0" err="1">
                <a:ea typeface="Times New Roman" panose="02020603050405020304" pitchFamily="18" charset="0"/>
                <a:cs typeface="Times New Roman" panose="02020603050405020304" pitchFamily="18" charset="0"/>
              </a:rPr>
              <a:t>iudicem</a:t>
            </a:r>
            <a:r>
              <a:rPr lang="cs-CZ" dirty="0">
                <a:ea typeface="Times New Roman" panose="02020603050405020304" pitchFamily="18" charset="0"/>
                <a:cs typeface="Times New Roman" panose="02020603050405020304" pitchFamily="18" charset="0"/>
              </a:rPr>
              <a:t>), který sám rozhodoval ve sféře nižšího soudnictví, ostatní případy řešil ve spolupráci se spišským županem na Spišském hradě; z pokut mu připadla 1/3. Privilegium rozšířil v konfirmaci z r. 1312 král Karel Robert, který osvobodil Sasy od povinnosti postavit ozbrojence i ubytovat krále s doprovodem, zvýšil však poplatek na čtyřnásobek (1200 </a:t>
            </a:r>
            <a:r>
              <a:rPr lang="cs-CZ" dirty="0" err="1">
                <a:ea typeface="Times New Roman" panose="02020603050405020304" pitchFamily="18" charset="0"/>
                <a:cs typeface="Times New Roman" panose="02020603050405020304" pitchFamily="18" charset="0"/>
              </a:rPr>
              <a:t>hř</a:t>
            </a:r>
            <a:r>
              <a:rPr lang="cs-CZ" dirty="0">
                <a:ea typeface="Times New Roman" panose="02020603050405020304" pitchFamily="18" charset="0"/>
                <a:cs typeface="Times New Roman" panose="02020603050405020304" pitchFamily="18" charset="0"/>
              </a:rPr>
              <a:t>. stříbra). V té době patřilo ke společenství spišských Sasů: Levoča jako centrum, Spišský </a:t>
            </a:r>
            <a:r>
              <a:rPr lang="cs-CZ" dirty="0" err="1">
                <a:ea typeface="Times New Roman" panose="02020603050405020304" pitchFamily="18" charset="0"/>
                <a:cs typeface="Times New Roman" panose="02020603050405020304" pitchFamily="18" charset="0"/>
              </a:rPr>
              <a:t>Štvrtok</a:t>
            </a:r>
            <a:r>
              <a:rPr lang="cs-CZ" dirty="0">
                <a:ea typeface="Times New Roman" panose="02020603050405020304" pitchFamily="18" charset="0"/>
                <a:cs typeface="Times New Roman" panose="02020603050405020304" pitchFamily="18" charset="0"/>
              </a:rPr>
              <a:t>, Spišské Vlachy, Spišská Nová Ves, Tvarožné, Poprad, Spišské </a:t>
            </a:r>
            <a:r>
              <a:rPr lang="cs-CZ" dirty="0" err="1">
                <a:ea typeface="Times New Roman" panose="02020603050405020304" pitchFamily="18" charset="0"/>
                <a:cs typeface="Times New Roman" panose="02020603050405020304" pitchFamily="18" charset="0"/>
              </a:rPr>
              <a:t>Podhradie</a:t>
            </a:r>
            <a:r>
              <a:rPr lang="cs-CZ" dirty="0">
                <a:ea typeface="Times New Roman" panose="02020603050405020304" pitchFamily="18" charset="0"/>
                <a:cs typeface="Times New Roman" panose="02020603050405020304" pitchFamily="18" charset="0"/>
              </a:rPr>
              <a:t>, Stráže, </a:t>
            </a:r>
            <a:r>
              <a:rPr lang="cs-CZ" dirty="0" err="1">
                <a:ea typeface="Times New Roman" panose="02020603050405020304" pitchFamily="18" charset="0"/>
                <a:cs typeface="Times New Roman" panose="02020603050405020304" pitchFamily="18" charset="0"/>
              </a:rPr>
              <a:t>Veľká</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Matejovce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Ruskinovce</a:t>
            </a:r>
            <a:r>
              <a:rPr lang="cs-CZ" dirty="0">
                <a:ea typeface="Times New Roman" panose="02020603050405020304" pitchFamily="18" charset="0"/>
                <a:cs typeface="Times New Roman" panose="02020603050405020304" pitchFamily="18" charset="0"/>
              </a:rPr>
              <a:t>, Spišská Sobota, Spišská </a:t>
            </a:r>
            <a:r>
              <a:rPr lang="cs-CZ" dirty="0" err="1">
                <a:ea typeface="Times New Roman" panose="02020603050405020304" pitchFamily="18" charset="0"/>
                <a:cs typeface="Times New Roman" panose="02020603050405020304" pitchFamily="18" charset="0"/>
              </a:rPr>
              <a:t>Belá</a:t>
            </a:r>
            <a:r>
              <a:rPr lang="cs-CZ" dirty="0">
                <a:ea typeface="Times New Roman" panose="02020603050405020304" pitchFamily="18" charset="0"/>
                <a:cs typeface="Times New Roman" panose="02020603050405020304" pitchFamily="18" charset="0"/>
              </a:rPr>
              <a:t>, Kežmarok, </a:t>
            </a:r>
            <a:r>
              <a:rPr lang="cs-CZ" dirty="0" err="1">
                <a:ea typeface="Times New Roman" panose="02020603050405020304" pitchFamily="18" charset="0"/>
                <a:cs typeface="Times New Roman" panose="02020603050405020304" pitchFamily="18" charset="0"/>
              </a:rPr>
              <a:t>Lubica</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Hrabušice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Žakovce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Iliašovce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Kurimany</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Mlynica</a:t>
            </a:r>
            <a:r>
              <a:rPr lang="cs-CZ" dirty="0">
                <a:ea typeface="Times New Roman" panose="02020603050405020304" pitchFamily="18" charset="0"/>
                <a:cs typeface="Times New Roman" panose="02020603050405020304" pitchFamily="18" charset="0"/>
              </a:rPr>
              <a:t>, a Vrbové, Velký Slavkov, </a:t>
            </a:r>
            <a:r>
              <a:rPr lang="cs-CZ" dirty="0" err="1">
                <a:ea typeface="Times New Roman" panose="02020603050405020304" pitchFamily="18" charset="0"/>
                <a:cs typeface="Times New Roman" panose="02020603050405020304" pitchFamily="18" charset="0"/>
              </a:rPr>
              <a:t>Odorín</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Harichovce</a:t>
            </a:r>
            <a:r>
              <a:rPr lang="cs-CZ" dirty="0">
                <a:ea typeface="Times New Roman" panose="02020603050405020304" pitchFamily="18" charset="0"/>
                <a:cs typeface="Times New Roman" panose="02020603050405020304" pitchFamily="18" charset="0"/>
              </a:rPr>
              <a:t>, </a:t>
            </a:r>
            <a:r>
              <a:rPr lang="cs-CZ" dirty="0" err="1">
                <a:ea typeface="Times New Roman" panose="02020603050405020304" pitchFamily="18" charset="0"/>
                <a:cs typeface="Times New Roman" panose="02020603050405020304" pitchFamily="18" charset="0"/>
              </a:rPr>
              <a:t>Bystrany</a:t>
            </a:r>
            <a:r>
              <a:rPr lang="cs-CZ" dirty="0">
                <a:ea typeface="Times New Roman" panose="02020603050405020304" pitchFamily="18" charset="0"/>
                <a:cs typeface="Times New Roman" panose="02020603050405020304" pitchFamily="18" charset="0"/>
              </a:rPr>
              <a:t> a Vlkovce a řada vsí. Kežmarok a Levoča se staly svobodnými královskými městy, ostatní upadly do poddanství různých subjektů.</a:t>
            </a:r>
          </a:p>
          <a:p>
            <a:endParaRPr lang="cs-CZ" b="1" dirty="0">
              <a:cs typeface="Times New Roman" panose="02020603050405020304" pitchFamily="18" charset="0"/>
            </a:endParaRPr>
          </a:p>
          <a:p>
            <a:r>
              <a:rPr lang="cs-CZ" b="1" dirty="0">
                <a:cs typeface="Times New Roman" panose="02020603050405020304" pitchFamily="18" charset="0"/>
              </a:rPr>
              <a:t>Horní města</a:t>
            </a:r>
          </a:p>
          <a:p>
            <a:r>
              <a:rPr lang="cs-CZ" dirty="0"/>
              <a:t>Banská Bystrica, Banská </a:t>
            </a:r>
            <a:r>
              <a:rPr lang="cs-CZ" dirty="0" err="1"/>
              <a:t>Štiavnica</a:t>
            </a:r>
            <a:r>
              <a:rPr lang="cs-CZ" dirty="0"/>
              <a:t>, Kremnica, </a:t>
            </a:r>
            <a:r>
              <a:rPr lang="cs-CZ" dirty="0" err="1"/>
              <a:t>Gelnica</a:t>
            </a:r>
            <a:r>
              <a:rPr lang="cs-CZ" dirty="0"/>
              <a:t>, Smolník. Pozoruhodné je udělení městského práva Kutné Hory r. 1328 Kremnici.</a:t>
            </a:r>
          </a:p>
          <a:p>
            <a:r>
              <a:rPr lang="cs-CZ" b="1" i="1" dirty="0"/>
              <a:t>Banská </a:t>
            </a:r>
            <a:r>
              <a:rPr lang="cs-CZ" b="1" i="1" dirty="0" err="1"/>
              <a:t>Štiavnica</a:t>
            </a:r>
            <a:endParaRPr lang="cs-CZ" dirty="0"/>
          </a:p>
          <a:p>
            <a:r>
              <a:rPr lang="cs-CZ" dirty="0"/>
              <a:t>Už r. 1156 se zdejší - jako </a:t>
            </a:r>
            <a:r>
              <a:rPr lang="cs-CZ" i="1" dirty="0" err="1"/>
              <a:t>terra</a:t>
            </a:r>
            <a:r>
              <a:rPr lang="cs-CZ" i="1" dirty="0"/>
              <a:t> </a:t>
            </a:r>
            <a:r>
              <a:rPr lang="cs-CZ" i="1" dirty="0" err="1"/>
              <a:t>bannensium</a:t>
            </a:r>
            <a:r>
              <a:rPr lang="cs-CZ" i="1" dirty="0"/>
              <a:t>. </a:t>
            </a:r>
            <a:r>
              <a:rPr lang="cs-CZ" dirty="0"/>
              <a:t>Více sídlištních jader; hornické sídliště s hradem na vrcholu tzv. </a:t>
            </a:r>
            <a:r>
              <a:rPr lang="cs-CZ" dirty="0" err="1"/>
              <a:t>Glanzenbergu</a:t>
            </a:r>
            <a:r>
              <a:rPr lang="cs-CZ" dirty="0"/>
              <a:t>, </a:t>
            </a:r>
            <a:r>
              <a:rPr lang="cs-CZ" dirty="0" err="1"/>
              <a:t>zv</a:t>
            </a:r>
            <a:r>
              <a:rPr lang="cs-CZ" dirty="0"/>
              <a:t>. Staré město (13. – 15. stol.) . Vlastní město se vyvíjelo v nižší, nicméně rovněž členité poloze jižněji; dvě sídlištní jádra s kostely P. Marie a sv. Mikuláše. Výsady německým hostům asi už 1238, zmiňují se v privilegiu pro Banskou Bystrici r. 1255.</a:t>
            </a:r>
          </a:p>
          <a:p>
            <a:endParaRPr lang="cs-CZ" dirty="0"/>
          </a:p>
          <a:p>
            <a:endParaRPr lang="cs-CZ" b="1" dirty="0"/>
          </a:p>
        </p:txBody>
      </p:sp>
    </p:spTree>
    <p:extLst>
      <p:ext uri="{BB962C8B-B14F-4D97-AF65-F5344CB8AC3E}">
        <p14:creationId xmlns:p14="http://schemas.microsoft.com/office/powerpoint/2010/main" val="199313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A46A746-A5B4-E00D-D088-2710206DFB54}"/>
              </a:ext>
            </a:extLst>
          </p:cNvPr>
          <p:cNvSpPr txBox="1"/>
          <p:nvPr/>
        </p:nvSpPr>
        <p:spPr>
          <a:xfrm>
            <a:off x="1542361" y="848299"/>
            <a:ext cx="1095172" cy="369332"/>
          </a:xfrm>
          <a:prstGeom prst="rect">
            <a:avLst/>
          </a:prstGeom>
          <a:noFill/>
        </p:spPr>
        <p:txBody>
          <a:bodyPr wrap="none" rtlCol="0">
            <a:spAutoFit/>
          </a:bodyPr>
          <a:lstStyle/>
          <a:p>
            <a:r>
              <a:rPr lang="cs-CZ" dirty="0"/>
              <a:t>Literatura</a:t>
            </a:r>
          </a:p>
        </p:txBody>
      </p:sp>
      <p:sp>
        <p:nvSpPr>
          <p:cNvPr id="4" name="TextovéPole 3">
            <a:extLst>
              <a:ext uri="{FF2B5EF4-FFF2-40B4-BE49-F238E27FC236}">
                <a16:creationId xmlns:a16="http://schemas.microsoft.com/office/drawing/2014/main" id="{83F44D89-AFC4-E58A-392F-D7A36FEFD3D2}"/>
              </a:ext>
            </a:extLst>
          </p:cNvPr>
          <p:cNvSpPr txBox="1"/>
          <p:nvPr/>
        </p:nvSpPr>
        <p:spPr>
          <a:xfrm>
            <a:off x="581140" y="1498549"/>
            <a:ext cx="10600980" cy="5078313"/>
          </a:xfrm>
          <a:prstGeom prst="rect">
            <a:avLst/>
          </a:prstGeom>
          <a:noFill/>
        </p:spPr>
        <p:txBody>
          <a:bodyPr wrap="square">
            <a:spAutoFit/>
          </a:bodyPr>
          <a:lstStyle/>
          <a:p>
            <a:pPr marL="285750" indent="-285750">
              <a:buFont typeface="Arial" panose="020B0604020202020204" pitchFamily="34" charset="0"/>
              <a:buChar char="•"/>
            </a:pPr>
            <a:endParaRPr lang="cs-CZ"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cs-CZ" sz="1800" dirty="0" err="1">
                <a:effectLst/>
                <a:latin typeface="Times New Roman" panose="02020603050405020304" pitchFamily="18" charset="0"/>
                <a:ea typeface="Times New Roman" panose="02020603050405020304" pitchFamily="18" charset="0"/>
              </a:rPr>
              <a:t>Bogucka</a:t>
            </a:r>
            <a:r>
              <a:rPr lang="cs-CZ" sz="1800" dirty="0">
                <a:effectLst/>
                <a:latin typeface="Times New Roman" panose="02020603050405020304" pitchFamily="18" charset="0"/>
                <a:ea typeface="Times New Roman" panose="02020603050405020304" pitchFamily="18" charset="0"/>
              </a:rPr>
              <a:t>, M. – </a:t>
            </a:r>
            <a:r>
              <a:rPr lang="cs-CZ" sz="1800" dirty="0" err="1">
                <a:effectLst/>
                <a:latin typeface="Times New Roman" panose="02020603050405020304" pitchFamily="18" charset="0"/>
                <a:ea typeface="Times New Roman" panose="02020603050405020304" pitchFamily="18" charset="0"/>
              </a:rPr>
              <a:t>Samsonowicz</a:t>
            </a:r>
            <a:r>
              <a:rPr lang="cs-CZ" sz="1800" dirty="0">
                <a:effectLst/>
                <a:latin typeface="Times New Roman" panose="02020603050405020304" pitchFamily="18" charset="0"/>
                <a:ea typeface="Times New Roman" panose="02020603050405020304" pitchFamily="18" charset="0"/>
              </a:rPr>
              <a:t>, H. 1986: </a:t>
            </a:r>
            <a:r>
              <a:rPr lang="cs-CZ" sz="1800" dirty="0" err="1">
                <a:effectLst/>
                <a:latin typeface="Times New Roman" panose="02020603050405020304" pitchFamily="18" charset="0"/>
                <a:ea typeface="Times New Roman" panose="02020603050405020304" pitchFamily="18" charset="0"/>
              </a:rPr>
              <a:t>Dzieje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miast</a:t>
            </a:r>
            <a:r>
              <a:rPr lang="cs-CZ" sz="1800" dirty="0">
                <a:effectLst/>
                <a:latin typeface="Times New Roman" panose="02020603050405020304" pitchFamily="18" charset="0"/>
                <a:ea typeface="Times New Roman" panose="02020603050405020304" pitchFamily="18" charset="0"/>
              </a:rPr>
              <a:t> i </a:t>
            </a:r>
            <a:r>
              <a:rPr lang="cs-CZ" sz="1800" dirty="0" err="1">
                <a:effectLst/>
                <a:latin typeface="Times New Roman" panose="02020603050405020304" pitchFamily="18" charset="0"/>
                <a:ea typeface="Times New Roman" panose="02020603050405020304" pitchFamily="18" charset="0"/>
              </a:rPr>
              <a:t>mieszczaństwa</a:t>
            </a:r>
            <a:r>
              <a:rPr lang="cs-CZ" sz="1800" dirty="0">
                <a:effectLst/>
                <a:latin typeface="Times New Roman" panose="02020603050405020304" pitchFamily="18" charset="0"/>
                <a:ea typeface="Times New Roman" panose="02020603050405020304" pitchFamily="18" charset="0"/>
              </a:rPr>
              <a:t> v </a:t>
            </a:r>
            <a:r>
              <a:rPr lang="cs-CZ" sz="1800" dirty="0" err="1">
                <a:effectLst/>
                <a:latin typeface="Times New Roman" panose="02020603050405020304" pitchFamily="18" charset="0"/>
                <a:ea typeface="Times New Roman" panose="02020603050405020304" pitchFamily="18" charset="0"/>
              </a:rPr>
              <a:t>Polsce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przedrozbiorowej</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Wroclaw</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Engel</a:t>
            </a:r>
            <a:r>
              <a:rPr lang="cs-CZ" sz="1800" dirty="0">
                <a:effectLst/>
                <a:latin typeface="Times New Roman" panose="02020603050405020304" pitchFamily="18" charset="0"/>
                <a:ea typeface="Times New Roman" panose="02020603050405020304" pitchFamily="18" charset="0"/>
              </a:rPr>
              <a:t>, E. 2005: Die </a:t>
            </a:r>
            <a:r>
              <a:rPr lang="cs-CZ" sz="1800" dirty="0" err="1">
                <a:effectLst/>
                <a:latin typeface="Times New Roman" panose="02020603050405020304" pitchFamily="18" charset="0"/>
                <a:ea typeface="Times New Roman" panose="02020603050405020304" pitchFamily="18" charset="0"/>
              </a:rPr>
              <a:t>deutsche</a:t>
            </a:r>
            <a:r>
              <a:rPr lang="cs-CZ" sz="1800" dirty="0">
                <a:effectLst/>
                <a:latin typeface="Times New Roman" panose="02020603050405020304" pitchFamily="18" charset="0"/>
                <a:ea typeface="Times New Roman" panose="02020603050405020304" pitchFamily="18" charset="0"/>
              </a:rPr>
              <a:t> Stadt im </a:t>
            </a:r>
            <a:r>
              <a:rPr lang="cs-CZ" sz="1800" dirty="0" err="1">
                <a:effectLst/>
                <a:latin typeface="Times New Roman" panose="02020603050405020304" pitchFamily="18" charset="0"/>
                <a:ea typeface="Times New Roman" panose="02020603050405020304" pitchFamily="18" charset="0"/>
              </a:rPr>
              <a:t>Mittelelter</a:t>
            </a:r>
            <a:r>
              <a:rPr lang="cs-CZ" sz="1800" dirty="0">
                <a:effectLst/>
                <a:latin typeface="Times New Roman" panose="02020603050405020304" pitchFamily="18" charset="0"/>
                <a:ea typeface="Times New Roman" panose="02020603050405020304" pitchFamily="18" charset="0"/>
              </a:rPr>
              <a:t>, Düsseldorf.  </a:t>
            </a:r>
          </a:p>
          <a:p>
            <a:pPr marL="285750" indent="-285750">
              <a:buFont typeface="Arial" panose="020B0604020202020204" pitchFamily="34" charset="0"/>
              <a:buChar char="•"/>
            </a:pPr>
            <a:endParaRPr lang="cs-CZ"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cs-CZ" sz="1800" dirty="0" err="1">
                <a:effectLst/>
                <a:latin typeface="Times New Roman" panose="02020603050405020304" pitchFamily="18" charset="0"/>
                <a:ea typeface="Times New Roman" panose="02020603050405020304" pitchFamily="18" charset="0"/>
              </a:rPr>
              <a:t>Dilcher</a:t>
            </a:r>
            <a:r>
              <a:rPr lang="cs-CZ" sz="1800" dirty="0">
                <a:effectLst/>
                <a:latin typeface="Times New Roman" panose="02020603050405020304" pitchFamily="18" charset="0"/>
                <a:ea typeface="Times New Roman" panose="02020603050405020304" pitchFamily="18" charset="0"/>
              </a:rPr>
              <a:t>, G. 1996: </a:t>
            </a:r>
            <a:r>
              <a:rPr lang="cs-CZ" sz="1800" dirty="0" err="1">
                <a:effectLst/>
                <a:latin typeface="Times New Roman" panose="02020603050405020304" pitchFamily="18" charset="0"/>
                <a:ea typeface="Times New Roman" panose="02020603050405020304" pitchFamily="18" charset="0"/>
              </a:rPr>
              <a:t>Bürgerrecht</a:t>
            </a:r>
            <a:r>
              <a:rPr lang="cs-CZ" sz="1800" dirty="0">
                <a:effectLst/>
                <a:latin typeface="Times New Roman" panose="02020603050405020304" pitchFamily="18" charset="0"/>
                <a:ea typeface="Times New Roman" panose="02020603050405020304" pitchFamily="18" charset="0"/>
              </a:rPr>
              <a:t> und </a:t>
            </a:r>
            <a:r>
              <a:rPr lang="cs-CZ" sz="1800" dirty="0" err="1">
                <a:effectLst/>
                <a:latin typeface="Times New Roman" panose="02020603050405020304" pitchFamily="18" charset="0"/>
                <a:ea typeface="Times New Roman" panose="02020603050405020304" pitchFamily="18" charset="0"/>
              </a:rPr>
              <a:t>Stadtverfassung</a:t>
            </a:r>
            <a:r>
              <a:rPr lang="cs-CZ" sz="1800" dirty="0">
                <a:effectLst/>
                <a:latin typeface="Times New Roman" panose="02020603050405020304" pitchFamily="18" charset="0"/>
                <a:ea typeface="Times New Roman" panose="02020603050405020304" pitchFamily="18" charset="0"/>
              </a:rPr>
              <a:t> im </a:t>
            </a:r>
            <a:r>
              <a:rPr lang="cs-CZ" sz="1800" dirty="0" err="1">
                <a:effectLst/>
                <a:latin typeface="Times New Roman" panose="02020603050405020304" pitchFamily="18" charset="0"/>
                <a:ea typeface="Times New Roman" panose="02020603050405020304" pitchFamily="18" charset="0"/>
              </a:rPr>
              <a:t>europäischen</a:t>
            </a:r>
            <a:r>
              <a:rPr lang="cs-CZ" sz="1800" dirty="0">
                <a:effectLst/>
                <a:latin typeface="Times New Roman" panose="02020603050405020304" pitchFamily="18" charset="0"/>
                <a:ea typeface="Times New Roman" panose="02020603050405020304" pitchFamily="18" charset="0"/>
              </a:rPr>
              <a:t> Mittelalter, Köln </a:t>
            </a:r>
            <a:r>
              <a:rPr lang="cs-CZ" sz="1800" dirty="0" err="1">
                <a:effectLst/>
                <a:latin typeface="Times New Roman" panose="02020603050405020304" pitchFamily="18" charset="0"/>
                <a:ea typeface="Times New Roman" panose="02020603050405020304" pitchFamily="18" charset="0"/>
              </a:rPr>
              <a:t>Weimar</a:t>
            </a:r>
            <a:r>
              <a:rPr lang="cs-CZ" sz="1800" dirty="0">
                <a:effectLst/>
                <a:latin typeface="Times New Roman" panose="02020603050405020304" pitchFamily="18" charset="0"/>
                <a:ea typeface="Times New Roman" panose="02020603050405020304" pitchFamily="18" charset="0"/>
              </a:rPr>
              <a:t> –Wien. </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Gawlas, S. 2005: Przełom lokacyjny w dziejach miast środkowoeuropejskich, in: Z. Kurnatowska, T. Jurek (eds.), Civitas Posnaniensis. Studia z dziejów średniowiecznego Poznania, Poznań</a:t>
            </a:r>
          </a:p>
          <a:p>
            <a:pPr marL="285750" indent="-285750">
              <a:buFont typeface="Arial" panose="020B0604020202020204" pitchFamily="34" charset="0"/>
              <a:buChar char="•"/>
            </a:pPr>
            <a:endParaRPr lang="cs-CZ" dirty="0">
              <a:latin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Isenmann</a:t>
            </a:r>
            <a:r>
              <a:rPr lang="cs-CZ" sz="1800" dirty="0">
                <a:effectLst/>
                <a:latin typeface="Times New Roman" panose="02020603050405020304" pitchFamily="18" charset="0"/>
                <a:ea typeface="Times New Roman" panose="02020603050405020304" pitchFamily="18" charset="0"/>
              </a:rPr>
              <a:t> E. 1988(2012): Die </a:t>
            </a:r>
            <a:r>
              <a:rPr lang="cs-CZ" sz="1800" dirty="0" err="1">
                <a:effectLst/>
                <a:latin typeface="Times New Roman" panose="02020603050405020304" pitchFamily="18" charset="0"/>
                <a:ea typeface="Times New Roman" panose="02020603050405020304" pitchFamily="18" charset="0"/>
              </a:rPr>
              <a:t>deutsche</a:t>
            </a:r>
            <a:r>
              <a:rPr lang="cs-CZ" sz="1800" dirty="0">
                <a:effectLst/>
                <a:latin typeface="Times New Roman" panose="02020603050405020304" pitchFamily="18" charset="0"/>
                <a:ea typeface="Times New Roman" panose="02020603050405020304" pitchFamily="18" charset="0"/>
              </a:rPr>
              <a:t> Stadt im </a:t>
            </a:r>
            <a:r>
              <a:rPr lang="cs-CZ" sz="1800" dirty="0" err="1">
                <a:effectLst/>
                <a:latin typeface="Times New Roman" panose="02020603050405020304" pitchFamily="18" charset="0"/>
                <a:ea typeface="Times New Roman" panose="02020603050405020304" pitchFamily="18" charset="0"/>
              </a:rPr>
              <a:t>Spätmittelalter</a:t>
            </a:r>
            <a:r>
              <a:rPr lang="cs-CZ" sz="1800" dirty="0">
                <a:effectLst/>
                <a:latin typeface="Times New Roman" panose="02020603050405020304" pitchFamily="18" charset="0"/>
                <a:ea typeface="Times New Roman" panose="02020603050405020304" pitchFamily="18" charset="0"/>
              </a:rPr>
              <a:t>, Stuttgart.</a:t>
            </a:r>
          </a:p>
          <a:p>
            <a:pPr marL="285750" indent="-285750">
              <a:buFont typeface="Arial" panose="020B0604020202020204" pitchFamily="34" charset="0"/>
              <a:buChar char="•"/>
            </a:pPr>
            <a:r>
              <a:rPr lang="cs-CZ" dirty="0">
                <a:latin typeface="Times New Roman" panose="02020603050405020304" pitchFamily="18" charset="0"/>
              </a:rPr>
              <a:t> </a:t>
            </a:r>
          </a:p>
          <a:p>
            <a:pPr marL="285750" indent="-285750">
              <a:buFont typeface="Arial" panose="020B0604020202020204" pitchFamily="34" charset="0"/>
              <a:buChar char="•"/>
            </a:pPr>
            <a:r>
              <a:rPr lang="cs-CZ" sz="1800" dirty="0">
                <a:effectLst/>
                <a:latin typeface="Times New Roman" panose="02020603050405020304" pitchFamily="18" charset="0"/>
                <a:ea typeface="Times New Roman" panose="02020603050405020304" pitchFamily="18" charset="0"/>
              </a:rPr>
              <a:t>Kejř, J. 1998: Vznik městského zřízení v českých zemích, Praha.</a:t>
            </a:r>
          </a:p>
          <a:p>
            <a:pPr marL="285750" indent="-285750">
              <a:buFont typeface="Arial" panose="020B0604020202020204" pitchFamily="34" charset="0"/>
              <a:buChar char="•"/>
            </a:pPr>
            <a:r>
              <a:rPr lang="cs-CZ" dirty="0">
                <a:latin typeface="Times New Roman" panose="02020603050405020304" pitchFamily="18" charset="0"/>
                <a:ea typeface="Times New Roman" panose="02020603050405020304" pitchFamily="18" charset="0"/>
              </a:rPr>
              <a:t> </a:t>
            </a:r>
          </a:p>
          <a:p>
            <a:pPr marL="285750" indent="-285750">
              <a:buFont typeface="Arial" panose="020B0604020202020204" pitchFamily="34" charset="0"/>
              <a:buChar char="•"/>
            </a:pPr>
            <a:r>
              <a:rPr lang="cs-CZ" sz="1800" dirty="0" err="1">
                <a:effectLst/>
                <a:latin typeface="Times New Roman" panose="02020603050405020304" pitchFamily="18" charset="0"/>
                <a:ea typeface="Times New Roman" panose="02020603050405020304" pitchFamily="18" charset="0"/>
              </a:rPr>
              <a:t>Planitz</a:t>
            </a:r>
            <a:r>
              <a:rPr lang="cs-CZ" sz="1800" dirty="0">
                <a:effectLst/>
                <a:latin typeface="Times New Roman" panose="02020603050405020304" pitchFamily="18" charset="0"/>
                <a:ea typeface="Times New Roman" panose="02020603050405020304" pitchFamily="18" charset="0"/>
              </a:rPr>
              <a:t>, H. 1965: </a:t>
            </a:r>
            <a:r>
              <a:rPr lang="cs-CZ" sz="1800" dirty="0" err="1">
                <a:effectLst/>
                <a:latin typeface="Times New Roman" panose="02020603050405020304" pitchFamily="18" charset="0"/>
                <a:ea typeface="Times New Roman" panose="02020603050405020304" pitchFamily="18" charset="0"/>
              </a:rPr>
              <a:t>Deutsche</a:t>
            </a:r>
            <a:r>
              <a:rPr lang="cs-CZ" sz="1800" dirty="0">
                <a:effectLst/>
                <a:latin typeface="Times New Roman" panose="02020603050405020304" pitchFamily="18" charset="0"/>
                <a:ea typeface="Times New Roman" panose="02020603050405020304" pitchFamily="18" charset="0"/>
              </a:rPr>
              <a:t> Stadt des Mittelalters, Wien – Graz.</a:t>
            </a:r>
          </a:p>
          <a:p>
            <a:pPr marL="285750" indent="-285750">
              <a:buFont typeface="Arial" panose="020B0604020202020204" pitchFamily="34" charset="0"/>
              <a:buChar char="•"/>
            </a:pPr>
            <a:endParaRPr lang="cs-CZ"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err="1"/>
              <a:t>Szende</a:t>
            </a:r>
            <a:r>
              <a:rPr lang="en-US" dirty="0"/>
              <a:t>, </a:t>
            </a:r>
            <a:r>
              <a:rPr lang="cs-CZ" dirty="0"/>
              <a:t>K:</a:t>
            </a:r>
            <a:r>
              <a:rPr lang="en-US" dirty="0"/>
              <a:t>.</a:t>
            </a:r>
            <a:r>
              <a:rPr lang="cs-CZ" dirty="0"/>
              <a:t> 2016:</a:t>
            </a:r>
            <a:r>
              <a:rPr lang="en-US" dirty="0"/>
              <a:t> Town Foundations in East Central Europe and the New World in a Comparative Perspective.” In Medieval East Central Europe in a Comparative Perspective. From Frontier Zones to Lands in Focus, edited by Gerhard </a:t>
            </a:r>
            <a:r>
              <a:rPr lang="en-US" dirty="0" err="1"/>
              <a:t>Jaritz</a:t>
            </a:r>
            <a:r>
              <a:rPr lang="en-US" dirty="0"/>
              <a:t> and Katalin </a:t>
            </a:r>
            <a:r>
              <a:rPr lang="en-US" dirty="0" err="1"/>
              <a:t>Szende</a:t>
            </a:r>
            <a:r>
              <a:rPr lang="en-US" dirty="0"/>
              <a:t>, 157–84. London: Routledge, 2016.</a:t>
            </a:r>
            <a:endParaRPr lang="cs-CZ" dirty="0"/>
          </a:p>
        </p:txBody>
      </p:sp>
    </p:spTree>
    <p:extLst>
      <p:ext uri="{BB962C8B-B14F-4D97-AF65-F5344CB8AC3E}">
        <p14:creationId xmlns:p14="http://schemas.microsoft.com/office/powerpoint/2010/main" val="45997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37945" y="101213"/>
            <a:ext cx="11205556" cy="7109639"/>
          </a:xfrm>
          <a:prstGeom prst="rect">
            <a:avLst/>
          </a:prstGeom>
          <a:noFill/>
        </p:spPr>
        <p:txBody>
          <a:bodyPr wrap="square" rtlCol="0">
            <a:spAutoFit/>
          </a:bodyPr>
          <a:lstStyle/>
          <a:p>
            <a:r>
              <a:rPr lang="cs-CZ" sz="2400" b="1" dirty="0"/>
              <a:t>Osnova přednášky</a:t>
            </a:r>
          </a:p>
          <a:p>
            <a:endParaRPr lang="cs-CZ" dirty="0"/>
          </a:p>
          <a:p>
            <a:pPr marL="342900" indent="-342900">
              <a:buAutoNum type="arabicPeriod"/>
            </a:pPr>
            <a:r>
              <a:rPr lang="cs-CZ" dirty="0"/>
              <a:t>Urbanizace jako společenský proces</a:t>
            </a:r>
          </a:p>
          <a:p>
            <a:pPr marL="342900" indent="-342900">
              <a:buAutoNum type="arabicPeriod"/>
            </a:pPr>
            <a:endParaRPr lang="cs-CZ" dirty="0"/>
          </a:p>
          <a:p>
            <a:pPr marL="342900" indent="-342900">
              <a:buAutoNum type="arabicPeriod"/>
            </a:pPr>
            <a:r>
              <a:rPr lang="cs-CZ" dirty="0"/>
              <a:t>Předchůdci  vrcholně středověkých měst latinské Evropy</a:t>
            </a:r>
          </a:p>
          <a:p>
            <a:endParaRPr lang="cs-CZ" dirty="0">
              <a:solidFill>
                <a:schemeClr val="accent4"/>
              </a:solidFill>
            </a:endParaRPr>
          </a:p>
          <a:p>
            <a:r>
              <a:rPr lang="cs-CZ" dirty="0">
                <a:solidFill>
                  <a:schemeClr val="accent4"/>
                </a:solidFill>
              </a:rPr>
              <a:t>3. Souběžně existující sídla Asie a Afriky (islámská, čínská, indická města apod.).</a:t>
            </a:r>
          </a:p>
          <a:p>
            <a:endParaRPr lang="cs-CZ" dirty="0">
              <a:solidFill>
                <a:schemeClr val="accent4"/>
              </a:solidFill>
            </a:endParaRPr>
          </a:p>
          <a:p>
            <a:r>
              <a:rPr lang="cs-CZ" dirty="0">
                <a:solidFill>
                  <a:schemeClr val="accent4"/>
                </a:solidFill>
              </a:rPr>
              <a:t>4. Znaky vrcholně středověkého (komunálního, právního) města, městské právo  </a:t>
            </a:r>
          </a:p>
          <a:p>
            <a:endParaRPr lang="cs-CZ" dirty="0">
              <a:solidFill>
                <a:schemeClr val="accent4"/>
              </a:solidFill>
            </a:endParaRPr>
          </a:p>
          <a:p>
            <a:r>
              <a:rPr lang="cs-CZ" dirty="0">
                <a:solidFill>
                  <a:schemeClr val="accent4"/>
                </a:solidFill>
              </a:rPr>
              <a:t>5. Obyvatelstvo evropských středověkých měst.  Socioekonomický a kulturní profil.</a:t>
            </a:r>
          </a:p>
          <a:p>
            <a:endParaRPr lang="cs-CZ" dirty="0">
              <a:solidFill>
                <a:schemeClr val="accent4"/>
              </a:solidFill>
            </a:endParaRPr>
          </a:p>
          <a:p>
            <a:r>
              <a:rPr lang="cs-CZ" dirty="0">
                <a:solidFill>
                  <a:schemeClr val="accent4"/>
                </a:solidFill>
              </a:rPr>
              <a:t>6. Cesty vzniku měst: 1) komunální hnutí, 2) zakládání různými vrchnostmi.</a:t>
            </a:r>
          </a:p>
          <a:p>
            <a:endParaRPr lang="cs-CZ" dirty="0">
              <a:solidFill>
                <a:schemeClr val="accent4"/>
              </a:solidFill>
            </a:endParaRPr>
          </a:p>
          <a:p>
            <a:r>
              <a:rPr lang="cs-CZ" dirty="0">
                <a:solidFill>
                  <a:schemeClr val="accent4"/>
                </a:solidFill>
              </a:rPr>
              <a:t>7. Komunální hnutí v západní Evropě. Městské státy v Itálii a Flandrech.</a:t>
            </a:r>
          </a:p>
          <a:p>
            <a:endParaRPr lang="cs-CZ" dirty="0">
              <a:solidFill>
                <a:schemeClr val="accent4"/>
              </a:solidFill>
            </a:endParaRPr>
          </a:p>
          <a:p>
            <a:r>
              <a:rPr lang="cs-CZ" dirty="0">
                <a:solidFill>
                  <a:schemeClr val="accent4"/>
                </a:solidFill>
              </a:rPr>
              <a:t>8. Vznik a rozvoj měst v německých zemích v 13. století.</a:t>
            </a:r>
          </a:p>
          <a:p>
            <a:endParaRPr lang="cs-CZ" dirty="0">
              <a:solidFill>
                <a:schemeClr val="accent4"/>
              </a:solidFill>
            </a:endParaRPr>
          </a:p>
          <a:p>
            <a:r>
              <a:rPr lang="cs-CZ" dirty="0">
                <a:solidFill>
                  <a:schemeClr val="accent4"/>
                </a:solidFill>
              </a:rPr>
              <a:t>9. Kolonizace a zakládání měst ve středovýchodní Evropě. </a:t>
            </a:r>
          </a:p>
          <a:p>
            <a:endParaRPr lang="cs-CZ" dirty="0">
              <a:solidFill>
                <a:schemeClr val="accent4"/>
              </a:solidFill>
            </a:endParaRPr>
          </a:p>
          <a:p>
            <a:r>
              <a:rPr lang="cs-CZ" dirty="0">
                <a:solidFill>
                  <a:schemeClr val="accent4"/>
                </a:solidFill>
              </a:rPr>
              <a:t>10. Prameny k městským středověkým dějinám. </a:t>
            </a:r>
          </a:p>
          <a:p>
            <a:endParaRPr lang="cs-CZ" dirty="0">
              <a:solidFill>
                <a:schemeClr val="accent4"/>
              </a:solidFill>
            </a:endParaRPr>
          </a:p>
          <a:p>
            <a:endParaRPr lang="cs-CZ" dirty="0">
              <a:solidFill>
                <a:schemeClr val="accent4"/>
              </a:solidFill>
            </a:endParaRPr>
          </a:p>
          <a:p>
            <a:endParaRPr lang="cs-CZ" dirty="0">
              <a:solidFill>
                <a:schemeClr val="accent4"/>
              </a:solidFill>
            </a:endParaRPr>
          </a:p>
          <a:p>
            <a:endParaRPr lang="cs-CZ" dirty="0"/>
          </a:p>
        </p:txBody>
      </p:sp>
    </p:spTree>
    <p:extLst>
      <p:ext uri="{BB962C8B-B14F-4D97-AF65-F5344CB8AC3E}">
        <p14:creationId xmlns:p14="http://schemas.microsoft.com/office/powerpoint/2010/main" val="21564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47890" y="-63872"/>
            <a:ext cx="8703425" cy="6863417"/>
          </a:xfrm>
          <a:prstGeom prst="rect">
            <a:avLst/>
          </a:prstGeom>
        </p:spPr>
        <p:txBody>
          <a:bodyPr wrap="square">
            <a:spAutoFit/>
          </a:bodyPr>
          <a:lstStyle/>
          <a:p>
            <a:r>
              <a:rPr lang="cs-CZ" b="1" dirty="0" err="1"/>
              <a:t>Christallerova</a:t>
            </a:r>
            <a:r>
              <a:rPr lang="cs-CZ" b="1" dirty="0"/>
              <a:t>  teorie centrálních funkcí </a:t>
            </a:r>
            <a:r>
              <a:rPr lang="cs-CZ" sz="1600" dirty="0"/>
              <a:t>(Walter </a:t>
            </a:r>
            <a:r>
              <a:rPr lang="cs-CZ" sz="1600" dirty="0" err="1"/>
              <a:t>Christaller</a:t>
            </a:r>
            <a:r>
              <a:rPr lang="cs-CZ" sz="1600" dirty="0"/>
              <a:t>, 1893-1969, německý geograf),. Teorie centrálních míst (teorie prostorové rovnováhy) se zabývá problematikou prostorového systému osídlení, tedy velikosti a rozmístění sídel v sídelní struktuře především na základě ekonomických charakteristik, závislých hlavně na chování spotřebitelů a obchodníků v reálném čase. Teorie má šest základních předpokladů: </a:t>
            </a:r>
          </a:p>
          <a:p>
            <a:pPr marL="342900" indent="-342900">
              <a:buAutoNum type="arabicPeriod"/>
            </a:pPr>
            <a:r>
              <a:rPr lang="cs-CZ" sz="1600" dirty="0"/>
              <a:t>homogenní rovina se stejnou mírou dopravní dostupnosti v každém bodě, jeden typ dopravy, dopravní náklady jsou proporcionální </a:t>
            </a:r>
          </a:p>
          <a:p>
            <a:pPr marL="342900" indent="-342900">
              <a:buAutoNum type="arabicPeriod"/>
            </a:pPr>
            <a:r>
              <a:rPr lang="cs-CZ" sz="1600" dirty="0"/>
              <a:t>rovnoměrně rozmístěná populace</a:t>
            </a:r>
          </a:p>
          <a:p>
            <a:r>
              <a:rPr lang="cs-CZ" sz="1600" dirty="0"/>
              <a:t>3.   centrální místa poskytují zboží, služby a administrativní funkce jejich zázemí</a:t>
            </a:r>
          </a:p>
          <a:p>
            <a:r>
              <a:rPr lang="cs-CZ" sz="1600" dirty="0"/>
              <a:t>4.  spotřebitelé minimalizují svoji cestovní vzdálenost</a:t>
            </a:r>
          </a:p>
          <a:p>
            <a:r>
              <a:rPr lang="cs-CZ" sz="1600" dirty="0"/>
              <a:t>5.  poskytovatelé služeb se snaží pokrýt co nejširší možnou oblast trhu</a:t>
            </a:r>
          </a:p>
          <a:p>
            <a:r>
              <a:rPr lang="cs-CZ" sz="1600" dirty="0"/>
              <a:t>6.  všichni spotřebitelé mají stejný příjem a stejné požadavky na služby</a:t>
            </a:r>
          </a:p>
          <a:p>
            <a:endParaRPr lang="cs-CZ" sz="1600" dirty="0"/>
          </a:p>
          <a:p>
            <a:r>
              <a:rPr lang="cs-CZ" sz="1600" dirty="0" err="1"/>
              <a:t>Löschova</a:t>
            </a:r>
            <a:r>
              <a:rPr lang="cs-CZ" sz="1600" dirty="0"/>
              <a:t> modifikace: Různě velké sítě pro různé druhy zboží a služeb, přičemž tyto sítě překládá přes sebe do uspořádané podoby. Každé centrální místi vyšší hierarchie nemusí nabízet všechny služby (zboží) jako místo na nižším stupni centrality. Model je budován postupně od sídel s nejnižší hierarchií k sídlům s nejvyšší hierarchií. Umožňuje specializaci, odráží rozdíly ve struktuře produkce a nabídky. Výsledkem </a:t>
            </a:r>
            <a:r>
              <a:rPr lang="cs-CZ" sz="1600" dirty="0" err="1"/>
              <a:t>Löschovy</a:t>
            </a:r>
            <a:r>
              <a:rPr lang="cs-CZ" sz="1600" dirty="0"/>
              <a:t> modifikace </a:t>
            </a:r>
            <a:r>
              <a:rPr lang="cs-CZ" sz="1600" dirty="0" err="1"/>
              <a:t>Christallerovy</a:t>
            </a:r>
            <a:r>
              <a:rPr lang="cs-CZ" sz="1600" dirty="0"/>
              <a:t> teorie je struktura s jedním společným dominantním centrem, z něhož vychází prostorové výseče s různým počtem center nižších řádů</a:t>
            </a:r>
          </a:p>
          <a:p>
            <a:endParaRPr lang="cs-CZ" sz="1600" dirty="0"/>
          </a:p>
          <a:p>
            <a:r>
              <a:rPr lang="cs-CZ" sz="1600" dirty="0"/>
              <a:t>Teorie tržní dostupnosti center. Aplikace na mocenské struktury ( ovladatelnost území v jediné administrativní úrovni)   </a:t>
            </a:r>
            <a:endParaRPr lang="cs-CZ" dirty="0"/>
          </a:p>
          <a:p>
            <a:endParaRPr lang="cs-CZ" sz="1400" dirty="0"/>
          </a:p>
          <a:p>
            <a:r>
              <a:rPr lang="cs-CZ" sz="1400" dirty="0" err="1"/>
              <a:t>Christaller</a:t>
            </a:r>
            <a:r>
              <a:rPr lang="cs-CZ" sz="1400" dirty="0"/>
              <a:t>, W. 1933: Die </a:t>
            </a:r>
            <a:r>
              <a:rPr lang="cs-CZ" sz="1400" dirty="0" err="1"/>
              <a:t>zentrale</a:t>
            </a:r>
            <a:r>
              <a:rPr lang="cs-CZ" sz="1400" dirty="0"/>
              <a:t> Orte in Süddeutschland. E</a:t>
            </a:r>
            <a:r>
              <a:rPr lang="de-DE" sz="1400" dirty="0" err="1"/>
              <a:t>ine</a:t>
            </a:r>
            <a:r>
              <a:rPr lang="de-DE" sz="1400" dirty="0"/>
              <a:t> </a:t>
            </a:r>
            <a:r>
              <a:rPr lang="cs-CZ" sz="1400" dirty="0"/>
              <a:t>ö</a:t>
            </a:r>
            <a:r>
              <a:rPr lang="de-DE" sz="1400" dirty="0"/>
              <a:t>̈</a:t>
            </a:r>
            <a:r>
              <a:rPr lang="de-DE" sz="1400" dirty="0" err="1"/>
              <a:t>konomisch</a:t>
            </a:r>
            <a:r>
              <a:rPr lang="de-DE" sz="1400" dirty="0"/>
              <a:t>-geographische Untersuchung </a:t>
            </a:r>
            <a:r>
              <a:rPr lang="de-DE" sz="1400" dirty="0" err="1"/>
              <a:t>über</a:t>
            </a:r>
            <a:r>
              <a:rPr lang="de-DE" sz="1400" dirty="0"/>
              <a:t> die </a:t>
            </a:r>
            <a:r>
              <a:rPr lang="de-DE" sz="1400" dirty="0" err="1"/>
              <a:t>Gesotzmässigkeit</a:t>
            </a:r>
            <a:r>
              <a:rPr lang="de-DE" sz="1400" dirty="0"/>
              <a:t> der Verbreitung und Entwicklung der Siedlungen mit </a:t>
            </a:r>
            <a:r>
              <a:rPr lang="de-DE" sz="1400" dirty="0" err="1"/>
              <a:t>städtischen</a:t>
            </a:r>
            <a:r>
              <a:rPr lang="de-DE" sz="1400" dirty="0"/>
              <a:t> Funktionen</a:t>
            </a:r>
            <a:r>
              <a:rPr lang="cs-CZ" sz="1400" dirty="0"/>
              <a:t>. Jena.</a:t>
            </a:r>
            <a:endParaRPr lang="de-DE" sz="1400" dirty="0"/>
          </a:p>
          <a:p>
            <a:endParaRPr lang="cs-CZ" sz="1400" dirty="0"/>
          </a:p>
          <a:p>
            <a:r>
              <a:rPr lang="cs-CZ" sz="1400" dirty="0"/>
              <a:t> </a:t>
            </a:r>
            <a:r>
              <a:rPr lang="cs-CZ" sz="1400" dirty="0" err="1"/>
              <a:t>Čerba</a:t>
            </a:r>
            <a:r>
              <a:rPr lang="cs-CZ" sz="1400" dirty="0"/>
              <a:t>, O. 2003–2004 : Databázové systémy GIS, Plzeň; https://www.klett.de/alias/1004478</a:t>
            </a:r>
          </a:p>
        </p:txBody>
      </p:sp>
      <p:pic>
        <p:nvPicPr>
          <p:cNvPr id="1026" name="Picture 2" descr="Löschova modifik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635" y="3570304"/>
            <a:ext cx="1629496" cy="156483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a:stretch>
            <a:fillRect/>
          </a:stretch>
        </p:blipFill>
        <p:spPr>
          <a:xfrm>
            <a:off x="9279327" y="576811"/>
            <a:ext cx="2177233" cy="2529945"/>
          </a:xfrm>
          <a:prstGeom prst="rect">
            <a:avLst/>
          </a:prstGeom>
        </p:spPr>
      </p:pic>
    </p:spTree>
    <p:extLst>
      <p:ext uri="{BB962C8B-B14F-4D97-AF65-F5344CB8AC3E}">
        <p14:creationId xmlns:p14="http://schemas.microsoft.com/office/powerpoint/2010/main" val="3436902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60320" y="340821"/>
            <a:ext cx="6487673" cy="461665"/>
          </a:xfrm>
          <a:prstGeom prst="rect">
            <a:avLst/>
          </a:prstGeom>
          <a:noFill/>
        </p:spPr>
        <p:txBody>
          <a:bodyPr wrap="none" rtlCol="0">
            <a:spAutoFit/>
          </a:bodyPr>
          <a:lstStyle/>
          <a:p>
            <a:r>
              <a:rPr lang="cs-CZ" sz="2400" b="1" dirty="0"/>
              <a:t>Od pozdní antiky do konce raného středověku 1</a:t>
            </a:r>
          </a:p>
        </p:txBody>
      </p:sp>
      <p:sp>
        <p:nvSpPr>
          <p:cNvPr id="3" name="TextovéPole 2"/>
          <p:cNvSpPr txBox="1"/>
          <p:nvPr/>
        </p:nvSpPr>
        <p:spPr>
          <a:xfrm>
            <a:off x="1571105" y="1064030"/>
            <a:ext cx="8844741" cy="5632311"/>
          </a:xfrm>
          <a:prstGeom prst="rect">
            <a:avLst/>
          </a:prstGeom>
          <a:noFill/>
        </p:spPr>
        <p:txBody>
          <a:bodyPr wrap="square" rtlCol="0">
            <a:spAutoFit/>
          </a:bodyPr>
          <a:lstStyle/>
          <a:p>
            <a:r>
              <a:rPr lang="cs-CZ" b="1" i="1" dirty="0"/>
              <a:t>Antické město: </a:t>
            </a:r>
            <a:r>
              <a:rPr lang="cs-CZ" dirty="0"/>
              <a:t>městský stát-polis; pojem plnoprávného občana (</a:t>
            </a:r>
            <a:r>
              <a:rPr lang="cs-CZ" i="1" dirty="0" err="1"/>
              <a:t>cives</a:t>
            </a:r>
            <a:r>
              <a:rPr lang="cs-CZ" dirty="0"/>
              <a:t>); městské elity; organizace prostoru –pravidelné šachovnicové/ortogonální uspořádání; veřejné budovy, chrámy.</a:t>
            </a:r>
          </a:p>
          <a:p>
            <a:endParaRPr lang="cs-CZ" i="1" dirty="0"/>
          </a:p>
          <a:p>
            <a:r>
              <a:rPr lang="cs-CZ" i="1" dirty="0"/>
              <a:t>Města pozdní antiky</a:t>
            </a:r>
          </a:p>
          <a:p>
            <a:endParaRPr lang="cs-CZ" dirty="0"/>
          </a:p>
          <a:p>
            <a:r>
              <a:rPr lang="cs-CZ" dirty="0"/>
              <a:t>Rostoucí daňová zátěž ruinovala  zejména střední vrstvu, z níž se zčásti rekrutovali radní (</a:t>
            </a:r>
            <a:r>
              <a:rPr lang="cs-CZ" dirty="0" err="1"/>
              <a:t>kuriálové</a:t>
            </a:r>
            <a:r>
              <a:rPr lang="cs-CZ" dirty="0"/>
              <a:t>). </a:t>
            </a:r>
            <a:r>
              <a:rPr lang="cs-CZ" dirty="0" err="1"/>
              <a:t>Kuriálové</a:t>
            </a:r>
            <a:r>
              <a:rPr lang="cs-CZ" dirty="0"/>
              <a:t> se stali doživotní nucenou kastou, spoutanou pevnými povinnostmi k římskému státu, ručili také za daňové nedoplatky. Byli obvykle pozemkovými vlastníky, neboť vlastnictví půdy se považovalo za nejjistější kapitálový vklad. Stali nucenými, neplacenými vykonavateli vůle státu. Přesun velkých vlastníků na venkov.</a:t>
            </a:r>
          </a:p>
          <a:p>
            <a:r>
              <a:rPr lang="cs-CZ" dirty="0"/>
              <a:t>Nový jev – </a:t>
            </a:r>
            <a:r>
              <a:rPr lang="cs-CZ" i="1" dirty="0"/>
              <a:t>křesťanští biskupové,</a:t>
            </a:r>
            <a:r>
              <a:rPr lang="cs-CZ" dirty="0"/>
              <a:t> jejich diecéze  s podřízenými farnostmi se stala  totožnou s </a:t>
            </a:r>
            <a:r>
              <a:rPr lang="cs-CZ" i="1" dirty="0"/>
              <a:t>civitas </a:t>
            </a:r>
            <a:r>
              <a:rPr lang="cs-CZ" dirty="0"/>
              <a:t>a působila proti rozpadu vazeb město – venkov. Biskupům bylo posléze předáno i civilní soudnictví, nahradili hlavního císařského úředníka (</a:t>
            </a:r>
            <a:r>
              <a:rPr lang="cs-CZ" i="1" dirty="0"/>
              <a:t>defensor civitatis).</a:t>
            </a:r>
          </a:p>
          <a:p>
            <a:r>
              <a:rPr lang="cs-CZ" dirty="0"/>
              <a:t>Redukce obyvatelstva i plochy měst. Zánik veřejných staveb z „pohanského“ období</a:t>
            </a:r>
          </a:p>
          <a:p>
            <a:r>
              <a:rPr lang="cs-CZ" dirty="0"/>
              <a:t>Rozdílná kontinuita městského života v různých částech říše; velký úpadek ve střed. Podunají, lepší situace v Porýní; rozkvět v některých částech východořímské říše (Egypt aj., období vlády Justiniána I.). Pevnostní funkce měst v době nejistoty (byzantská centra na Balkáně)</a:t>
            </a:r>
          </a:p>
          <a:p>
            <a:r>
              <a:rPr lang="cs-CZ" dirty="0"/>
              <a:t>Převzetí měst elitami barbarských států (Frankové, Langobardi, Vizigótové).</a:t>
            </a:r>
          </a:p>
          <a:p>
            <a:r>
              <a:rPr lang="cs-CZ" dirty="0"/>
              <a:t>Následky arabského výboje v 7. stol.</a:t>
            </a:r>
          </a:p>
        </p:txBody>
      </p:sp>
    </p:spTree>
    <p:extLst>
      <p:ext uri="{BB962C8B-B14F-4D97-AF65-F5344CB8AC3E}">
        <p14:creationId xmlns:p14="http://schemas.microsoft.com/office/powerpoint/2010/main" val="376002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25013" y="152544"/>
            <a:ext cx="4804064" cy="5870957"/>
          </a:xfrm>
          <a:prstGeom prst="rect">
            <a:avLst/>
          </a:prstGeom>
        </p:spPr>
      </p:pic>
      <p:pic>
        <p:nvPicPr>
          <p:cNvPr id="7" name="Obrázek 6"/>
          <p:cNvPicPr>
            <a:picLocks noChangeAspect="1"/>
          </p:cNvPicPr>
          <p:nvPr/>
        </p:nvPicPr>
        <p:blipFill>
          <a:blip r:embed="rId3"/>
          <a:stretch>
            <a:fillRect/>
          </a:stretch>
        </p:blipFill>
        <p:spPr>
          <a:xfrm>
            <a:off x="8338994" y="355745"/>
            <a:ext cx="3853006" cy="6017274"/>
          </a:xfrm>
          <a:prstGeom prst="rect">
            <a:avLst/>
          </a:prstGeom>
        </p:spPr>
      </p:pic>
      <p:pic>
        <p:nvPicPr>
          <p:cNvPr id="8" name="Obrázek 7"/>
          <p:cNvPicPr>
            <a:picLocks noChangeAspect="1"/>
          </p:cNvPicPr>
          <p:nvPr/>
        </p:nvPicPr>
        <p:blipFill>
          <a:blip r:embed="rId4"/>
          <a:stretch>
            <a:fillRect/>
          </a:stretch>
        </p:blipFill>
        <p:spPr>
          <a:xfrm>
            <a:off x="5071533" y="2361532"/>
            <a:ext cx="3353442" cy="4330506"/>
          </a:xfrm>
          <a:prstGeom prst="rect">
            <a:avLst/>
          </a:prstGeom>
        </p:spPr>
      </p:pic>
      <p:pic>
        <p:nvPicPr>
          <p:cNvPr id="9" name="Obrázek 8"/>
          <p:cNvPicPr>
            <a:picLocks noChangeAspect="1"/>
          </p:cNvPicPr>
          <p:nvPr/>
        </p:nvPicPr>
        <p:blipFill>
          <a:blip r:embed="rId5"/>
          <a:stretch>
            <a:fillRect/>
          </a:stretch>
        </p:blipFill>
        <p:spPr>
          <a:xfrm>
            <a:off x="3395481" y="73231"/>
            <a:ext cx="2603218" cy="2609314"/>
          </a:xfrm>
          <a:prstGeom prst="rect">
            <a:avLst/>
          </a:prstGeom>
        </p:spPr>
      </p:pic>
      <p:pic>
        <p:nvPicPr>
          <p:cNvPr id="10" name="Obrázek 9"/>
          <p:cNvPicPr>
            <a:picLocks noChangeAspect="1"/>
          </p:cNvPicPr>
          <p:nvPr/>
        </p:nvPicPr>
        <p:blipFill>
          <a:blip r:embed="rId6"/>
          <a:stretch>
            <a:fillRect/>
          </a:stretch>
        </p:blipFill>
        <p:spPr>
          <a:xfrm>
            <a:off x="10695612" y="665016"/>
            <a:ext cx="1356253" cy="1110661"/>
          </a:xfrm>
          <a:prstGeom prst="rect">
            <a:avLst/>
          </a:prstGeom>
        </p:spPr>
      </p:pic>
      <p:sp>
        <p:nvSpPr>
          <p:cNvPr id="11" name="TextovéPole 10"/>
          <p:cNvSpPr txBox="1"/>
          <p:nvPr/>
        </p:nvSpPr>
        <p:spPr>
          <a:xfrm>
            <a:off x="806335" y="6188353"/>
            <a:ext cx="710451" cy="369332"/>
          </a:xfrm>
          <a:prstGeom prst="rect">
            <a:avLst/>
          </a:prstGeom>
          <a:noFill/>
        </p:spPr>
        <p:txBody>
          <a:bodyPr wrap="none" rtlCol="0">
            <a:spAutoFit/>
          </a:bodyPr>
          <a:lstStyle/>
          <a:p>
            <a:r>
              <a:rPr lang="cs-CZ" b="1" dirty="0" err="1"/>
              <a:t>Milét</a:t>
            </a:r>
            <a:endParaRPr lang="cs-CZ" b="1" dirty="0"/>
          </a:p>
        </p:txBody>
      </p:sp>
      <p:sp>
        <p:nvSpPr>
          <p:cNvPr id="12" name="TextovéPole 11"/>
          <p:cNvSpPr txBox="1"/>
          <p:nvPr/>
        </p:nvSpPr>
        <p:spPr>
          <a:xfrm>
            <a:off x="6270057" y="1591011"/>
            <a:ext cx="1742785" cy="369332"/>
          </a:xfrm>
          <a:prstGeom prst="rect">
            <a:avLst/>
          </a:prstGeom>
          <a:noFill/>
        </p:spPr>
        <p:txBody>
          <a:bodyPr wrap="none" rtlCol="0">
            <a:spAutoFit/>
          </a:bodyPr>
          <a:lstStyle/>
          <a:p>
            <a:r>
              <a:rPr lang="cs-CZ" b="1" dirty="0"/>
              <a:t>Kolín n. Rýnem</a:t>
            </a:r>
          </a:p>
        </p:txBody>
      </p:sp>
    </p:spTree>
    <p:extLst>
      <p:ext uri="{BB962C8B-B14F-4D97-AF65-F5344CB8AC3E}">
        <p14:creationId xmlns:p14="http://schemas.microsoft.com/office/powerpoint/2010/main" val="1296266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27691" y="226814"/>
            <a:ext cx="6506909" cy="461665"/>
          </a:xfrm>
          <a:prstGeom prst="rect">
            <a:avLst/>
          </a:prstGeom>
        </p:spPr>
        <p:txBody>
          <a:bodyPr wrap="none">
            <a:spAutoFit/>
          </a:bodyPr>
          <a:lstStyle/>
          <a:p>
            <a:r>
              <a:rPr lang="cs-CZ" sz="2400" b="1" dirty="0"/>
              <a:t>Od pozdní antiky do konce raného středověku </a:t>
            </a:r>
            <a:r>
              <a:rPr lang="cs-CZ" b="1" dirty="0"/>
              <a:t>2 </a:t>
            </a:r>
            <a:endParaRPr lang="cs-CZ" dirty="0"/>
          </a:p>
        </p:txBody>
      </p:sp>
      <p:sp>
        <p:nvSpPr>
          <p:cNvPr id="3" name="TextovéPole 2"/>
          <p:cNvSpPr txBox="1"/>
          <p:nvPr/>
        </p:nvSpPr>
        <p:spPr>
          <a:xfrm>
            <a:off x="1309739" y="1521230"/>
            <a:ext cx="9995570" cy="4801314"/>
          </a:xfrm>
          <a:prstGeom prst="rect">
            <a:avLst/>
          </a:prstGeom>
          <a:noFill/>
        </p:spPr>
        <p:txBody>
          <a:bodyPr wrap="square" rtlCol="0">
            <a:spAutoFit/>
          </a:bodyPr>
          <a:lstStyle/>
          <a:p>
            <a:r>
              <a:rPr lang="cs-CZ" dirty="0"/>
              <a:t>Území franské říše:</a:t>
            </a:r>
          </a:p>
          <a:p>
            <a:r>
              <a:rPr lang="cs-CZ" i="1" dirty="0"/>
              <a:t>Merovejské období</a:t>
            </a:r>
            <a:r>
              <a:rPr lang="cs-CZ" dirty="0"/>
              <a:t>-  města přestala být samosprávnými útvary – pozůstatky municipálního zřízení dosvědčeny z dnešní Francie. Hlavní slovo ale začala mít vrchnost – hrabě, biskup apod. Obyvatelstvo se stávalo ze svobodných obchodníků a buď svobodných či nesvobodných řemeslníků</a:t>
            </a:r>
          </a:p>
          <a:p>
            <a:endParaRPr lang="cs-CZ" dirty="0"/>
          </a:p>
          <a:p>
            <a:r>
              <a:rPr lang="cs-CZ" i="1" dirty="0"/>
              <a:t>Karolinské a ottonské období </a:t>
            </a:r>
            <a:r>
              <a:rPr lang="cs-CZ" dirty="0"/>
              <a:t>(8. – 10. stol.)</a:t>
            </a:r>
          </a:p>
          <a:p>
            <a:r>
              <a:rPr lang="cs-CZ" dirty="0"/>
              <a:t>Královský tržní, mincovní, celní regál; jeho propůjčování vrchnostem, často církevním; imunity. K tomu někdy přistupoval tzv. </a:t>
            </a:r>
            <a:r>
              <a:rPr lang="cs-CZ" dirty="0" err="1"/>
              <a:t>Bannrecht</a:t>
            </a:r>
            <a:r>
              <a:rPr lang="cs-CZ" dirty="0"/>
              <a:t> v místě trhu - právo zákazu a příkazu. Nejstarší příklad – 833 pro opatství </a:t>
            </a:r>
            <a:r>
              <a:rPr lang="cs-CZ" b="1" dirty="0" err="1"/>
              <a:t>Corvey</a:t>
            </a:r>
            <a:r>
              <a:rPr lang="cs-CZ" dirty="0"/>
              <a:t>. Ještě v 9. stol.- Brémy, Osnabrück, </a:t>
            </a:r>
            <a:r>
              <a:rPr lang="cs-CZ" dirty="0" err="1"/>
              <a:t>Herford</a:t>
            </a:r>
            <a:r>
              <a:rPr lang="cs-CZ" dirty="0"/>
              <a:t>, </a:t>
            </a:r>
            <a:r>
              <a:rPr lang="cs-CZ" dirty="0" err="1"/>
              <a:t>Würzburg</a:t>
            </a:r>
            <a:r>
              <a:rPr lang="cs-CZ" dirty="0"/>
              <a:t>, Esslingen. Vrchol udělování tržních výsad – kolem r. 1000; v té době v Německu již 200–300 trhů. Ve 2.pol. 10. stol. první privilegia pro obchodníky</a:t>
            </a:r>
          </a:p>
          <a:p>
            <a:r>
              <a:rPr lang="cs-CZ" dirty="0"/>
              <a:t>Obchodníci- v gesci elit; </a:t>
            </a:r>
            <a:r>
              <a:rPr lang="cs-CZ" dirty="0" err="1"/>
              <a:t>Diedenhofenský</a:t>
            </a:r>
            <a:r>
              <a:rPr lang="cs-CZ" dirty="0"/>
              <a:t> </a:t>
            </a:r>
            <a:r>
              <a:rPr lang="cs-CZ" dirty="0" err="1"/>
              <a:t>kapitulář</a:t>
            </a:r>
            <a:r>
              <a:rPr lang="cs-CZ" dirty="0"/>
              <a:t> (805); raffelstettenský tarif  (903). Fríský obchod. Vikingové. Rozvoj obchodnických gild po r. 1000. „Svobodní“ řemeslníci - v privilegiu pro Wormského arcibiskupa z r . 973 se hovoří o </a:t>
            </a:r>
            <a:r>
              <a:rPr lang="cs-CZ" i="1" dirty="0" err="1"/>
              <a:t>negotiatores</a:t>
            </a:r>
            <a:r>
              <a:rPr lang="cs-CZ" i="1" dirty="0"/>
              <a:t> vel </a:t>
            </a:r>
            <a:r>
              <a:rPr lang="cs-CZ" i="1" dirty="0" err="1"/>
              <a:t>artifices</a:t>
            </a:r>
            <a:r>
              <a:rPr lang="cs-CZ" dirty="0"/>
              <a:t>.  </a:t>
            </a:r>
            <a:r>
              <a:rPr lang="cs-CZ" dirty="0" err="1"/>
              <a:t>Protoměstské</a:t>
            </a:r>
            <a:r>
              <a:rPr lang="cs-CZ" dirty="0"/>
              <a:t> útvary kolem biskupských sídel a klášterů v 10.-11. stol. mimo území někdejší římské říše (Regensburg, Soest, </a:t>
            </a:r>
            <a:r>
              <a:rPr lang="cs-CZ" dirty="0" err="1"/>
              <a:t>Paderborn</a:t>
            </a:r>
            <a:r>
              <a:rPr lang="cs-CZ" dirty="0"/>
              <a:t>, </a:t>
            </a:r>
            <a:r>
              <a:rPr lang="cs-CZ" dirty="0" err="1"/>
              <a:t>Münster</a:t>
            </a:r>
            <a:r>
              <a:rPr lang="cs-CZ" dirty="0"/>
              <a:t>). Předpoklady pro zásadní změny, které přinesl přelom 11. /12. stol.</a:t>
            </a:r>
          </a:p>
          <a:p>
            <a:endParaRPr lang="cs-CZ" dirty="0"/>
          </a:p>
        </p:txBody>
      </p:sp>
    </p:spTree>
    <p:extLst>
      <p:ext uri="{BB962C8B-B14F-4D97-AF65-F5344CB8AC3E}">
        <p14:creationId xmlns:p14="http://schemas.microsoft.com/office/powerpoint/2010/main" val="3298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028" descr="D:\Fotografie\Přednášky\Raný středověk města\Franská říše 8.9. st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9392" y="897775"/>
            <a:ext cx="5862608" cy="572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6" descr="D:\táta\fotografie\Přednášky\Německo raná města\trh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661" y="955965"/>
            <a:ext cx="5597016" cy="577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74441" y="284403"/>
            <a:ext cx="5643468" cy="369332"/>
          </a:xfrm>
          <a:prstGeom prst="rect">
            <a:avLst/>
          </a:prstGeom>
        </p:spPr>
        <p:txBody>
          <a:bodyPr wrap="none">
            <a:spAutoFit/>
          </a:bodyPr>
          <a:lstStyle/>
          <a:p>
            <a:r>
              <a:rPr lang="cs-CZ" b="1" dirty="0"/>
              <a:t>Trhy v Německu písemně doložené v 8.-  poč. 11. století </a:t>
            </a:r>
          </a:p>
        </p:txBody>
      </p:sp>
      <p:sp>
        <p:nvSpPr>
          <p:cNvPr id="3" name="TextovéPole 2"/>
          <p:cNvSpPr txBox="1"/>
          <p:nvPr/>
        </p:nvSpPr>
        <p:spPr>
          <a:xfrm>
            <a:off x="7015942" y="284403"/>
            <a:ext cx="2691763" cy="369332"/>
          </a:xfrm>
          <a:prstGeom prst="rect">
            <a:avLst/>
          </a:prstGeom>
          <a:noFill/>
        </p:spPr>
        <p:txBody>
          <a:bodyPr wrap="none" rtlCol="0">
            <a:spAutoFit/>
          </a:bodyPr>
          <a:lstStyle/>
          <a:p>
            <a:r>
              <a:rPr lang="cs-CZ" b="1" dirty="0"/>
              <a:t>Karlovská říše kolem 800</a:t>
            </a:r>
          </a:p>
        </p:txBody>
      </p:sp>
    </p:spTree>
    <p:extLst>
      <p:ext uri="{BB962C8B-B14F-4D97-AF65-F5344CB8AC3E}">
        <p14:creationId xmlns:p14="http://schemas.microsoft.com/office/powerpoint/2010/main" val="248804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26057" y="481724"/>
            <a:ext cx="3668633" cy="369332"/>
          </a:xfrm>
          <a:prstGeom prst="rect">
            <a:avLst/>
          </a:prstGeom>
          <a:noFill/>
        </p:spPr>
        <p:txBody>
          <a:bodyPr wrap="none" rtlCol="0">
            <a:spAutoFit/>
          </a:bodyPr>
          <a:lstStyle/>
          <a:p>
            <a:r>
              <a:rPr lang="cs-CZ" b="1" dirty="0"/>
              <a:t>Komunální hnutí v západní Evropě</a:t>
            </a:r>
          </a:p>
        </p:txBody>
      </p:sp>
      <p:sp>
        <p:nvSpPr>
          <p:cNvPr id="3" name="TextovéPole 2"/>
          <p:cNvSpPr txBox="1"/>
          <p:nvPr/>
        </p:nvSpPr>
        <p:spPr>
          <a:xfrm>
            <a:off x="519459" y="1102721"/>
            <a:ext cx="10130612" cy="5909310"/>
          </a:xfrm>
          <a:prstGeom prst="rect">
            <a:avLst/>
          </a:prstGeom>
          <a:noFill/>
        </p:spPr>
        <p:txBody>
          <a:bodyPr wrap="square" rtlCol="0">
            <a:spAutoFit/>
          </a:bodyPr>
          <a:lstStyle/>
          <a:p>
            <a:r>
              <a:rPr lang="cs-CZ" dirty="0"/>
              <a:t>Politické a hospodářské předpoklady v </a:t>
            </a:r>
            <a:r>
              <a:rPr lang="cs-CZ" b="1" dirty="0"/>
              <a:t>německé říši</a:t>
            </a:r>
            <a:r>
              <a:rPr lang="cs-CZ" dirty="0"/>
              <a:t>:  ekonomický rozvoj (obchod včetně námořního, rozmach vnitřního trhu, specializované řemeslo, boj o investituru – velká centra se stavěla na stranu císaře Jindřicha IV. v boji s papežem.  Privilegia Jindřicha V: pro raná města (</a:t>
            </a:r>
            <a:r>
              <a:rPr lang="cs-CZ" b="1" dirty="0" err="1"/>
              <a:t>Lüttich</a:t>
            </a:r>
            <a:r>
              <a:rPr lang="cs-CZ" b="1" dirty="0"/>
              <a:t> 1107</a:t>
            </a:r>
            <a:r>
              <a:rPr lang="cs-CZ" dirty="0"/>
              <a:t>, </a:t>
            </a:r>
            <a:r>
              <a:rPr lang="cs-CZ" b="1" dirty="0"/>
              <a:t>Maastricht 1109</a:t>
            </a:r>
            <a:r>
              <a:rPr lang="cs-CZ" dirty="0"/>
              <a:t>, </a:t>
            </a:r>
            <a:r>
              <a:rPr lang="cs-CZ" b="1" dirty="0" err="1"/>
              <a:t>Speyer</a:t>
            </a:r>
            <a:r>
              <a:rPr lang="cs-CZ" b="1" dirty="0"/>
              <a:t>  1111 </a:t>
            </a:r>
            <a:r>
              <a:rPr lang="cs-CZ" dirty="0"/>
              <a:t>dosvědčují uvolňování řemeslníků ze závislosti a výrobě pro trh  Termín </a:t>
            </a:r>
            <a:r>
              <a:rPr lang="cs-CZ" i="1" dirty="0" err="1"/>
              <a:t>mercatus</a:t>
            </a:r>
            <a:r>
              <a:rPr lang="cs-CZ" i="1" dirty="0"/>
              <a:t> </a:t>
            </a:r>
            <a:r>
              <a:rPr lang="cs-CZ" dirty="0"/>
              <a:t>nahrazuje  </a:t>
            </a:r>
            <a:r>
              <a:rPr lang="cs-CZ" i="1" dirty="0"/>
              <a:t>forum, </a:t>
            </a:r>
            <a:r>
              <a:rPr lang="cs-CZ" i="1" dirty="0" err="1"/>
              <a:t>mercatores</a:t>
            </a:r>
            <a:r>
              <a:rPr lang="cs-CZ" i="1" dirty="0"/>
              <a:t> </a:t>
            </a:r>
            <a:r>
              <a:rPr lang="cs-CZ" dirty="0"/>
              <a:t>je nahrazováno pojmem </a:t>
            </a:r>
            <a:r>
              <a:rPr lang="cs-CZ" i="1" dirty="0" err="1"/>
              <a:t>cives</a:t>
            </a:r>
            <a:r>
              <a:rPr lang="cs-CZ" i="1" dirty="0"/>
              <a:t>. </a:t>
            </a:r>
            <a:r>
              <a:rPr lang="cs-CZ" dirty="0"/>
              <a:t>Spojování ministeriálů a měšťanů v biskupských městech</a:t>
            </a:r>
          </a:p>
          <a:p>
            <a:endParaRPr lang="cs-CZ" dirty="0"/>
          </a:p>
          <a:p>
            <a:r>
              <a:rPr lang="cs-CZ" dirty="0"/>
              <a:t>Komunální hnutí v biskupských městech namířené proti vrchnosti (Porýní, severovýchodní Francie, dnešní Belgie). </a:t>
            </a:r>
            <a:r>
              <a:rPr lang="cs-CZ" b="1" dirty="0"/>
              <a:t>Toul- 1069 </a:t>
            </a:r>
            <a:r>
              <a:rPr lang="cs-CZ" dirty="0"/>
              <a:t>shromáždění měšťanů; </a:t>
            </a:r>
            <a:r>
              <a:rPr lang="cs-CZ" b="1" dirty="0"/>
              <a:t>1076 povstání v </a:t>
            </a:r>
            <a:r>
              <a:rPr lang="cs-CZ" b="1" dirty="0" err="1"/>
              <a:t>Cambrai</a:t>
            </a:r>
            <a:r>
              <a:rPr lang="cs-CZ" dirty="0"/>
              <a:t>; </a:t>
            </a:r>
            <a:r>
              <a:rPr lang="cs-CZ" b="1" dirty="0" err="1"/>
              <a:t>Worms</a:t>
            </a:r>
            <a:r>
              <a:rPr lang="cs-CZ" b="1" dirty="0"/>
              <a:t> 1073</a:t>
            </a:r>
            <a:r>
              <a:rPr lang="cs-CZ" dirty="0"/>
              <a:t>;  </a:t>
            </a:r>
            <a:r>
              <a:rPr lang="cs-CZ" b="1" dirty="0"/>
              <a:t>Mainz/Mohuč 1077</a:t>
            </a:r>
            <a:r>
              <a:rPr lang="cs-CZ" dirty="0"/>
              <a:t>; </a:t>
            </a:r>
            <a:r>
              <a:rPr lang="cs-CZ" b="1" dirty="0"/>
              <a:t>Kolín 1074-1112 </a:t>
            </a:r>
            <a:r>
              <a:rPr lang="cs-CZ" dirty="0"/>
              <a:t>(do 1119 pečeť); </a:t>
            </a:r>
            <a:r>
              <a:rPr lang="cs-CZ" b="1" dirty="0" err="1"/>
              <a:t>Speyer</a:t>
            </a:r>
            <a:r>
              <a:rPr lang="cs-CZ" b="1" dirty="0"/>
              <a:t> – 1101 </a:t>
            </a:r>
            <a:r>
              <a:rPr lang="cs-CZ" dirty="0"/>
              <a:t>městské právo. Wormské privilegium (osvobození od cla) odlišuje území uvnitř a vně města; spříseženstvo (</a:t>
            </a:r>
            <a:r>
              <a:rPr lang="cs-CZ" i="1" dirty="0" err="1"/>
              <a:t>coniuratio</a:t>
            </a:r>
            <a:r>
              <a:rPr lang="cs-CZ" dirty="0"/>
              <a:t>) proti biskupovi. </a:t>
            </a:r>
            <a:r>
              <a:rPr lang="cs-CZ" dirty="0" err="1"/>
              <a:t>Trier</a:t>
            </a:r>
            <a:r>
              <a:rPr lang="cs-CZ" dirty="0"/>
              <a:t>/Trevír -1132 spříseženstvo, 1149 městská pečeť;  </a:t>
            </a:r>
            <a:r>
              <a:rPr lang="pl-PL" dirty="0"/>
              <a:t>Řezno po 1080 – jakýsi svobodný </a:t>
            </a:r>
            <a:r>
              <a:rPr lang="cs-CZ" dirty="0"/>
              <a:t>propouští svou ženu a potomky z nevolnictví (</a:t>
            </a:r>
            <a:r>
              <a:rPr lang="cs-CZ" dirty="0" err="1"/>
              <a:t>Servilität</a:t>
            </a:r>
            <a:r>
              <a:rPr lang="cs-CZ" dirty="0"/>
              <a:t>) a převádí je do "</a:t>
            </a:r>
            <a:r>
              <a:rPr lang="cs-CZ" i="1" dirty="0" err="1"/>
              <a:t>urbani</a:t>
            </a:r>
            <a:r>
              <a:rPr lang="cs-CZ" i="1" dirty="0"/>
              <a:t> </a:t>
            </a:r>
            <a:r>
              <a:rPr lang="cs-CZ" i="1" dirty="0" err="1"/>
              <a:t>iurem</a:t>
            </a:r>
            <a:r>
              <a:rPr lang="cs-CZ" i="1" dirty="0"/>
              <a:t> </a:t>
            </a:r>
            <a:r>
              <a:rPr lang="cs-CZ" i="1" dirty="0" err="1"/>
              <a:t>conditionem</a:t>
            </a:r>
            <a:r>
              <a:rPr lang="cs-CZ" i="1" dirty="0"/>
              <a:t>" </a:t>
            </a:r>
            <a:r>
              <a:rPr lang="cs-CZ" dirty="0"/>
              <a:t>tedy do sféry městského práva;  </a:t>
            </a:r>
            <a:r>
              <a:rPr lang="cs-CZ" b="1" dirty="0"/>
              <a:t>Konstanz </a:t>
            </a:r>
            <a:r>
              <a:rPr lang="cs-CZ" dirty="0"/>
              <a:t>-komunální hnutí proti biskupovi r. 1105; r. 1153 shromáždění měšťanů. </a:t>
            </a:r>
            <a:r>
              <a:rPr lang="cs-CZ" dirty="0" err="1"/>
              <a:t>Strassbourg</a:t>
            </a:r>
            <a:r>
              <a:rPr lang="cs-CZ" dirty="0"/>
              <a:t>: Jindřich V. 1119 udělil všem měšťanům městské právo; obdobně Mohuč 1157 –odpor proti neoprávněnému zdanění; 1215/1216 - Lipsko- vzpoura proti markraběti. Magdeburg 1129- 1244 zápas o autonomii , obrannou suverenitu; zápas biskupských měst pokračoval i ve 13. stol.: Pasov 1216.  </a:t>
            </a:r>
            <a:r>
              <a:rPr lang="cs-CZ" dirty="0" err="1"/>
              <a:t>Paderborn</a:t>
            </a:r>
            <a:r>
              <a:rPr lang="cs-CZ" dirty="0"/>
              <a:t> 1222 aj.</a:t>
            </a:r>
            <a:endParaRPr lang="cs-CZ" b="1" dirty="0"/>
          </a:p>
          <a:p>
            <a:r>
              <a:rPr lang="cs-CZ" b="1" dirty="0"/>
              <a:t> Itálie</a:t>
            </a:r>
            <a:r>
              <a:rPr lang="cs-CZ" dirty="0"/>
              <a:t> – počátky komun na sklonku 10. stol. – Janov 958 a 966 vystupuje jako právní partner;  v zápasech papežů s německými panovníky sílí význam měst; emancipace od moci biskupů; </a:t>
            </a:r>
            <a:r>
              <a:rPr lang="cs-CZ" dirty="0" err="1"/>
              <a:t>Savona</a:t>
            </a:r>
            <a:r>
              <a:rPr lang="cs-CZ" dirty="0"/>
              <a:t> – 1014 privilegium osvobozující měšťany; Cremona 1031 spříseženstvo proti biskupovi; </a:t>
            </a:r>
            <a:r>
              <a:rPr lang="cs-CZ" dirty="0" err="1"/>
              <a:t>ombardské</a:t>
            </a:r>
            <a:r>
              <a:rPr lang="cs-CZ" dirty="0"/>
              <a:t> komuny v boji s Fridrichem Barbarossou ve 2.pol. 12. stol. (1177 bitva u </a:t>
            </a:r>
            <a:r>
              <a:rPr lang="cs-CZ" dirty="0" err="1"/>
              <a:t>Legnana</a:t>
            </a:r>
            <a:r>
              <a:rPr lang="cs-CZ" dirty="0"/>
              <a:t>). Oblast Toskánska – 1137 </a:t>
            </a:r>
            <a:r>
              <a:rPr lang="cs-CZ" dirty="0" err="1"/>
              <a:t>Orvietto</a:t>
            </a:r>
            <a:r>
              <a:rPr lang="cs-CZ" dirty="0"/>
              <a:t>, zpráva o komuně. </a:t>
            </a:r>
          </a:p>
        </p:txBody>
      </p:sp>
    </p:spTree>
    <p:extLst>
      <p:ext uri="{BB962C8B-B14F-4D97-AF65-F5344CB8AC3E}">
        <p14:creationId xmlns:p14="http://schemas.microsoft.com/office/powerpoint/2010/main" val="3450733784"/>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1254</TotalTime>
  <Words>5194</Words>
  <Application>Microsoft Office PowerPoint</Application>
  <PresentationFormat>Širokoúhlá obrazovka</PresentationFormat>
  <Paragraphs>245</Paragraphs>
  <Slides>29</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29</vt:i4>
      </vt:variant>
    </vt:vector>
  </HeadingPairs>
  <TitlesOfParts>
    <vt:vector size="34" baseType="lpstr">
      <vt:lpstr>Arial</vt:lpstr>
      <vt:lpstr>Calibri</vt:lpstr>
      <vt:lpstr>Times New Roman</vt:lpstr>
      <vt:lpstr>Default Design</vt:lpstr>
      <vt:lpstr>1_Default Design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Rudolf Procházka</dc:creator>
  <cp:lastModifiedBy>Rudolf Procházka</cp:lastModifiedBy>
  <cp:revision>105</cp:revision>
  <dcterms:created xsi:type="dcterms:W3CDTF">2017-03-27T08:48:27Z</dcterms:created>
  <dcterms:modified xsi:type="dcterms:W3CDTF">2023-11-22T07:11:20Z</dcterms:modified>
</cp:coreProperties>
</file>