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1" r:id="rId4"/>
    <p:sldId id="259" r:id="rId5"/>
    <p:sldId id="257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56" autoAdjust="0"/>
    <p:restoredTop sz="8809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ationalphoneticassociation.org/content/ipa-chart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IPA Chart, </a:t>
            </a:r>
            <a:r>
              <a:rPr lang="en-US" b="0" i="0" u="none" strike="noStrike" dirty="0">
                <a:solidFill>
                  <a:srgbClr val="E6683B"/>
                </a:solidFill>
                <a:effectLst/>
                <a:latin typeface="Trebuchet MS" panose="020B0603020202020204" pitchFamily="34" charset="0"/>
                <a:hlinkClick r:id="rId3"/>
              </a:rPr>
              <a:t>http://www.internationalphoneticassociation.org/content/ipa-chart</a:t>
            </a:r>
            <a:r>
              <a:rPr lang="en-US" b="0" i="0" dirty="0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, available under a Creative Commons Attribution-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Sharealike</a:t>
            </a:r>
            <a:r>
              <a:rPr lang="en-US" b="0" i="0" dirty="0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 3.0 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Unported</a:t>
            </a:r>
            <a:r>
              <a:rPr lang="en-US" b="0" i="0" dirty="0">
                <a:solidFill>
                  <a:srgbClr val="323232"/>
                </a:solidFill>
                <a:effectLst/>
                <a:latin typeface="Trebuchet MS" panose="020B0603020202020204" pitchFamily="34" charset="0"/>
              </a:rPr>
              <a:t> License. Copyright © 2018 International Phonetic Association.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93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media" Target="../media/media2.m4a"/><Relationship Id="rId7" Type="http://schemas.openxmlformats.org/officeDocument/2006/relationships/image" Target="../media/image5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4.xml"/><Relationship Id="rId4" Type="http://schemas.openxmlformats.org/officeDocument/2006/relationships/audio" Target="../media/media2.m4a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media" Target="../media/media4.m4a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4.m4a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bc.ca/player/play/2442617322?fbclid=IwAR05Iy6oPC7EjmT6lGr3jopMjEIdYjaCisPGFAFJ0-dR-cuAEeokOps-IOc" TargetMode="External"/><Relationship Id="rId2" Type="http://schemas.openxmlformats.org/officeDocument/2006/relationships/hyperlink" Target="https://doi.org/10.1017/S09543945050500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SOME FEATURES OF MONTREALIAN ACCENT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845065"/>
            <a:ext cx="11361600" cy="1585898"/>
          </a:xfrm>
        </p:spPr>
        <p:txBody>
          <a:bodyPr/>
          <a:lstStyle/>
          <a:p>
            <a:pPr algn="r"/>
            <a:r>
              <a:rPr lang="sk-SK" dirty="0"/>
              <a:t>Annamária Zemanová &amp; Catherine </a:t>
            </a:r>
            <a:r>
              <a:rPr lang="sk-SK" dirty="0" err="1"/>
              <a:t>Girard</a:t>
            </a:r>
            <a:endParaRPr lang="sk-SK" dirty="0"/>
          </a:p>
          <a:p>
            <a:pPr algn="r"/>
            <a:r>
              <a:rPr lang="sk-SK" dirty="0"/>
              <a:t>AJL22093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5903B41C-41C4-920E-5A86-105346C5B7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/>
              <a:t>SOME FEATURES OF MONTREALIAN ACCENT / DEPARTMENT OF ENGLISH AND AMERICAN STUDIES</a:t>
            </a:r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C2B02D-25B5-EB42-477C-F97ACEF36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en-GB" altLang="cs-CZ" noProof="0" smtClean="0"/>
              <a:pPr>
                <a:spcAft>
                  <a:spcPts val="600"/>
                </a:spcAft>
              </a:pPr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94446-3806-21F5-FF68-24716D8BB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CANADIAN RAISING AND CANADIAN SHIFT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CC78B-B33D-6031-07A3-EA207CE1C2BE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5676900" y="1701505"/>
            <a:ext cx="5794378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 err="1"/>
              <a:t>Centralization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/</a:t>
            </a:r>
            <a:r>
              <a:rPr lang="cs-CZ" sz="2400" dirty="0" err="1"/>
              <a:t>aɪ</a:t>
            </a:r>
            <a:r>
              <a:rPr lang="cs-CZ" sz="2400" dirty="0"/>
              <a:t>/ </a:t>
            </a:r>
            <a:r>
              <a:rPr lang="cs-CZ" sz="2400" dirty="0" err="1"/>
              <a:t>or</a:t>
            </a:r>
            <a:r>
              <a:rPr lang="cs-CZ" sz="2400" dirty="0"/>
              <a:t> /</a:t>
            </a:r>
            <a:r>
              <a:rPr lang="cs-CZ" sz="2400" dirty="0" err="1"/>
              <a:t>aʊ</a:t>
            </a:r>
            <a:r>
              <a:rPr lang="cs-CZ" sz="2400" dirty="0"/>
              <a:t>/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voiceless</a:t>
            </a:r>
            <a:r>
              <a:rPr lang="cs-CZ" sz="2400" dirty="0"/>
              <a:t> </a:t>
            </a:r>
            <a:r>
              <a:rPr lang="cs-CZ" sz="2400" dirty="0" err="1"/>
              <a:t>consonants</a:t>
            </a:r>
            <a:r>
              <a:rPr lang="cs-CZ" sz="2400" dirty="0"/>
              <a:t>, </a:t>
            </a:r>
            <a:r>
              <a:rPr lang="cs-CZ" sz="2400" dirty="0" err="1"/>
              <a:t>raising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open a </a:t>
            </a:r>
            <a:r>
              <a:rPr lang="cs-CZ" sz="2400" dirty="0" err="1"/>
              <a:t>sound</a:t>
            </a:r>
            <a:r>
              <a:rPr lang="cs-CZ" sz="2400" dirty="0"/>
              <a:t> to /ɐ/, /ʌ/, </a:t>
            </a:r>
            <a:r>
              <a:rPr lang="cs-CZ" sz="2400" dirty="0" err="1"/>
              <a:t>or</a:t>
            </a:r>
            <a:r>
              <a:rPr lang="cs-CZ" sz="2400" dirty="0"/>
              <a:t> /ə/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4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 err="1"/>
              <a:t>Example</a:t>
            </a:r>
            <a:r>
              <a:rPr lang="cs-CZ" dirty="0"/>
              <a:t>: „</a:t>
            </a:r>
            <a:r>
              <a:rPr lang="cs-CZ" dirty="0" err="1"/>
              <a:t>price</a:t>
            </a:r>
            <a:r>
              <a:rPr lang="cs-CZ" dirty="0"/>
              <a:t>“ and „</a:t>
            </a:r>
            <a:r>
              <a:rPr lang="cs-CZ" dirty="0" err="1"/>
              <a:t>clout</a:t>
            </a:r>
            <a:r>
              <a:rPr lang="cs-CZ" dirty="0"/>
              <a:t>“ but not „</a:t>
            </a:r>
            <a:r>
              <a:rPr lang="cs-CZ" dirty="0" err="1"/>
              <a:t>prize</a:t>
            </a:r>
            <a:r>
              <a:rPr lang="cs-CZ" dirty="0"/>
              <a:t>“ </a:t>
            </a:r>
            <a:r>
              <a:rPr lang="cs-CZ" dirty="0" err="1"/>
              <a:t>or</a:t>
            </a:r>
            <a:r>
              <a:rPr lang="cs-CZ" dirty="0"/>
              <a:t> „cloud“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typical</a:t>
            </a:r>
            <a:r>
              <a:rPr lang="cs-CZ" dirty="0"/>
              <a:t> „out and </a:t>
            </a:r>
            <a:r>
              <a:rPr lang="cs-CZ" dirty="0" err="1"/>
              <a:t>about</a:t>
            </a:r>
            <a:r>
              <a:rPr lang="cs-CZ" dirty="0"/>
              <a:t>“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k-SK" sz="2400" dirty="0"/>
              <a:t>M</a:t>
            </a:r>
            <a:r>
              <a:rPr lang="en-US" sz="2400" dirty="0" err="1"/>
              <a:t>erger</a:t>
            </a:r>
            <a:r>
              <a:rPr lang="sk-SK" sz="2400" dirty="0"/>
              <a:t> of</a:t>
            </a:r>
            <a:r>
              <a:rPr lang="en-US" sz="2400" dirty="0"/>
              <a:t> </a:t>
            </a:r>
            <a:r>
              <a:rPr lang="sk-SK" sz="2400" dirty="0"/>
              <a:t>/ɑ/ (</a:t>
            </a:r>
            <a:r>
              <a:rPr lang="sk-SK" sz="2400" i="1" dirty="0" err="1"/>
              <a:t>cot</a:t>
            </a:r>
            <a:r>
              <a:rPr lang="sk-SK" sz="2400" i="1" dirty="0"/>
              <a:t>) </a:t>
            </a:r>
            <a:r>
              <a:rPr lang="en-US" sz="2400" dirty="0"/>
              <a:t>with /ɔ/</a:t>
            </a:r>
            <a:r>
              <a:rPr lang="sk-SK" sz="2400" dirty="0"/>
              <a:t> (</a:t>
            </a:r>
            <a:r>
              <a:rPr lang="sk-SK" sz="2400" i="1" dirty="0" err="1"/>
              <a:t>caught</a:t>
            </a:r>
            <a:r>
              <a:rPr lang="sk-SK" sz="2400" dirty="0"/>
              <a:t>) </a:t>
            </a:r>
            <a:r>
              <a:rPr lang="en-US" sz="2400" dirty="0"/>
              <a:t>in low back position as </a:t>
            </a:r>
            <a:r>
              <a:rPr lang="sk-SK" sz="2400" dirty="0"/>
              <a:t>/</a:t>
            </a:r>
            <a:r>
              <a:rPr lang="sk-SK" sz="2400" b="0" i="0" dirty="0">
                <a:effectLst/>
              </a:rPr>
              <a:t>ɒ</a:t>
            </a:r>
            <a:r>
              <a:rPr lang="sk-SK" sz="2400" dirty="0"/>
              <a:t>/ (</a:t>
            </a:r>
            <a:r>
              <a:rPr lang="sk-SK" sz="2400" i="1" dirty="0"/>
              <a:t>on)</a:t>
            </a:r>
            <a:endParaRPr lang="sk-SK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k-SK" sz="2400" dirty="0" err="1"/>
              <a:t>Lowering</a:t>
            </a:r>
            <a:r>
              <a:rPr lang="sk-SK" sz="2400" dirty="0"/>
              <a:t> of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tongue</a:t>
            </a:r>
            <a:r>
              <a:rPr lang="sk-SK" sz="2400" dirty="0"/>
              <a:t> in </a:t>
            </a:r>
            <a:r>
              <a:rPr lang="sk-SK" sz="2400" dirty="0" err="1"/>
              <a:t>the</a:t>
            </a:r>
            <a:r>
              <a:rPr lang="sk-SK" sz="2400" dirty="0"/>
              <a:t> front </a:t>
            </a:r>
            <a:r>
              <a:rPr lang="sk-SK" sz="2400" dirty="0" err="1"/>
              <a:t>short</a:t>
            </a:r>
            <a:r>
              <a:rPr lang="sk-SK" sz="2400" dirty="0"/>
              <a:t> </a:t>
            </a:r>
            <a:r>
              <a:rPr lang="sk-SK" sz="2400" dirty="0" err="1"/>
              <a:t>vowels</a:t>
            </a:r>
            <a:r>
              <a:rPr lang="sk-SK" sz="2400" dirty="0"/>
              <a:t> /</a:t>
            </a:r>
            <a:r>
              <a:rPr lang="en-US" sz="2400" dirty="0"/>
              <a:t>æ</a:t>
            </a:r>
            <a:r>
              <a:rPr lang="sk-SK" sz="2400" dirty="0"/>
              <a:t>/ (</a:t>
            </a:r>
            <a:r>
              <a:rPr lang="sk-SK" sz="2400" i="1" dirty="0"/>
              <a:t>trap</a:t>
            </a:r>
            <a:r>
              <a:rPr lang="sk-SK" sz="2400" dirty="0"/>
              <a:t>), /</a:t>
            </a:r>
            <a:r>
              <a:rPr lang="en-US" sz="2400" b="0" i="0" dirty="0">
                <a:effectLst/>
              </a:rPr>
              <a:t>ɛ</a:t>
            </a:r>
            <a:r>
              <a:rPr lang="sk-SK" sz="2400" dirty="0"/>
              <a:t>/ (</a:t>
            </a:r>
            <a:r>
              <a:rPr lang="sk-SK" sz="2400" i="1" dirty="0" err="1"/>
              <a:t>dress</a:t>
            </a:r>
            <a:r>
              <a:rPr lang="sk-SK" sz="2400" dirty="0"/>
              <a:t>), and /</a:t>
            </a:r>
            <a:r>
              <a:rPr lang="en-US" sz="2400" b="0" i="0" dirty="0">
                <a:effectLst/>
              </a:rPr>
              <a:t>ɪ</a:t>
            </a:r>
            <a:r>
              <a:rPr lang="sk-SK" sz="2400" dirty="0"/>
              <a:t>/ (</a:t>
            </a:r>
            <a:r>
              <a:rPr lang="sk-SK" sz="2400" i="1" dirty="0" err="1"/>
              <a:t>kit</a:t>
            </a:r>
            <a:r>
              <a:rPr lang="sk-SK" sz="2400" dirty="0"/>
              <a:t>)</a:t>
            </a:r>
          </a:p>
        </p:txBody>
      </p:sp>
      <p:pic>
        <p:nvPicPr>
          <p:cNvPr id="1030" name="Picture 6" descr="The vowel chart used in the International Phonetic Alphabet (IPA). |  Download Scientific Diagram">
            <a:extLst>
              <a:ext uri="{FF2B5EF4-FFF2-40B4-BE49-F238E27FC236}">
                <a16:creationId xmlns:a16="http://schemas.microsoft.com/office/drawing/2014/main" id="{4E810B84-3FAA-0539-B8A7-E562C0735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61" y="1701505"/>
            <a:ext cx="5010900" cy="390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rice prize clout cloud">
            <a:hlinkClick r:id="" action="ppaction://media"/>
            <a:extLst>
              <a:ext uri="{FF2B5EF4-FFF2-40B4-BE49-F238E27FC236}">
                <a16:creationId xmlns:a16="http://schemas.microsoft.com/office/drawing/2014/main" id="{5392C17D-FF98-8ED4-69EB-C8C60C84904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412543" y="2633266"/>
            <a:ext cx="609600" cy="609600"/>
          </a:xfrm>
          <a:prstGeom prst="rect">
            <a:avLst/>
          </a:prstGeom>
        </p:spPr>
      </p:pic>
      <p:pic>
        <p:nvPicPr>
          <p:cNvPr id="8" name="out and about">
            <a:hlinkClick r:id="" action="ppaction://media"/>
            <a:extLst>
              <a:ext uri="{FF2B5EF4-FFF2-40B4-BE49-F238E27FC236}">
                <a16:creationId xmlns:a16="http://schemas.microsoft.com/office/drawing/2014/main" id="{9A082BEE-A11B-0C7B-2840-D361CA5CF8FF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405817" y="334806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1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5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9B1F97-F151-2888-6AF6-9FF9236081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CD3383-F0C1-7DF6-8729-7DF73F4C4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57FD5F-FA1C-A29A-E4F9-E52F19CC3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CANADIAN SHIFT IN MONTREAL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EBAD6F-A643-1A71-BE47-BD1F622AD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9701"/>
            <a:ext cx="6566625" cy="4280173"/>
          </a:xfrm>
        </p:spPr>
        <p:txBody>
          <a:bodyPr/>
          <a:lstStyle/>
          <a:p>
            <a:r>
              <a:rPr lang="cs-CZ" sz="2400" dirty="0" err="1"/>
              <a:t>According</a:t>
            </a:r>
            <a:r>
              <a:rPr lang="cs-CZ" sz="2400" dirty="0"/>
              <a:t> to </a:t>
            </a:r>
            <a:r>
              <a:rPr lang="cs-CZ" sz="2400" dirty="0" err="1"/>
              <a:t>Boberg‘s</a:t>
            </a:r>
            <a:r>
              <a:rPr lang="cs-CZ" sz="2400" dirty="0"/>
              <a:t> 2005 study</a:t>
            </a:r>
          </a:p>
          <a:p>
            <a:pPr lvl="1"/>
            <a:r>
              <a:rPr lang="en-US" sz="2400" dirty="0"/>
              <a:t>The Canadian Shift, or something very similar to it, is active in Montreal,</a:t>
            </a:r>
            <a:r>
              <a:rPr lang="sk-SK" sz="2400" dirty="0"/>
              <a:t> </a:t>
            </a:r>
            <a:r>
              <a:rPr lang="en-US" sz="2400" dirty="0"/>
              <a:t>but its phonetic character is not identical with the version of the Shift reported</a:t>
            </a:r>
            <a:r>
              <a:rPr lang="sk-SK" sz="2400" dirty="0"/>
              <a:t> </a:t>
            </a:r>
            <a:r>
              <a:rPr lang="en-US" sz="2400" dirty="0"/>
              <a:t>for Ontario </a:t>
            </a:r>
            <a:r>
              <a:rPr lang="en-US" sz="2400" dirty="0" err="1"/>
              <a:t>Englis</a:t>
            </a:r>
            <a:r>
              <a:rPr lang="sk-SK" sz="2400" dirty="0"/>
              <a:t>h</a:t>
            </a:r>
          </a:p>
          <a:p>
            <a:pPr lvl="1"/>
            <a:endParaRPr lang="sk-SK" sz="2400" kern="0" dirty="0"/>
          </a:p>
          <a:p>
            <a:pPr lvl="1"/>
            <a:r>
              <a:rPr lang="sk-SK" sz="2400" kern="0" dirty="0"/>
              <a:t>T</a:t>
            </a:r>
            <a:r>
              <a:rPr lang="en-US" sz="2400" kern="0" dirty="0"/>
              <a:t>he retraction of /ɛ/ is the most active part of the Canadian Shift in Montreal</a:t>
            </a:r>
            <a:endParaRPr lang="sk-SK" sz="2400" kern="0" dirty="0"/>
          </a:p>
          <a:p>
            <a:pPr lvl="1"/>
            <a:endParaRPr lang="sk-SK" sz="2400" kern="0" dirty="0"/>
          </a:p>
          <a:p>
            <a:pPr lvl="1"/>
            <a:r>
              <a:rPr lang="sk-SK" sz="2400" kern="0" dirty="0" err="1"/>
              <a:t>The</a:t>
            </a:r>
            <a:r>
              <a:rPr lang="sk-SK" sz="2400" kern="0" dirty="0"/>
              <a:t> </a:t>
            </a:r>
            <a:r>
              <a:rPr lang="sk-SK" sz="2400" kern="0" dirty="0" err="1"/>
              <a:t>Shift</a:t>
            </a:r>
            <a:r>
              <a:rPr lang="sk-SK" sz="2400" kern="0" dirty="0"/>
              <a:t> </a:t>
            </a:r>
            <a:r>
              <a:rPr lang="sk-SK" sz="2400" kern="0" dirty="0" err="1"/>
              <a:t>is</a:t>
            </a:r>
            <a:r>
              <a:rPr lang="sk-SK" sz="2400" kern="0" dirty="0"/>
              <a:t> </a:t>
            </a:r>
            <a:r>
              <a:rPr lang="sk-SK" sz="2400" kern="0" dirty="0" err="1"/>
              <a:t>somewhat</a:t>
            </a:r>
            <a:r>
              <a:rPr lang="sk-SK" sz="2400" kern="0" dirty="0"/>
              <a:t> </a:t>
            </a:r>
            <a:r>
              <a:rPr lang="sk-SK" sz="2400" kern="0" dirty="0" err="1"/>
              <a:t>influenced</a:t>
            </a:r>
            <a:r>
              <a:rPr lang="sk-SK" sz="2400" kern="0" dirty="0"/>
              <a:t> by </a:t>
            </a:r>
            <a:r>
              <a:rPr lang="sk-SK" sz="2400" kern="0" dirty="0" err="1"/>
              <a:t>gender</a:t>
            </a:r>
            <a:r>
              <a:rPr lang="sk-SK" sz="2400" kern="0" dirty="0"/>
              <a:t> and </a:t>
            </a:r>
            <a:r>
              <a:rPr lang="sk-SK" sz="2400" kern="0" dirty="0" err="1"/>
              <a:t>age</a:t>
            </a:r>
            <a:r>
              <a:rPr lang="sk-SK" sz="2400" kern="0" dirty="0"/>
              <a:t> of </a:t>
            </a:r>
            <a:r>
              <a:rPr lang="sk-SK" sz="2400" kern="0" dirty="0" err="1"/>
              <a:t>the</a:t>
            </a:r>
            <a:r>
              <a:rPr lang="sk-SK" sz="2400" kern="0" dirty="0"/>
              <a:t> </a:t>
            </a:r>
            <a:r>
              <a:rPr lang="sk-SK" sz="2400" kern="0" dirty="0" err="1"/>
              <a:t>speakers</a:t>
            </a:r>
            <a:endParaRPr lang="en-US" sz="2400" kern="0" dirty="0"/>
          </a:p>
          <a:p>
            <a:endParaRPr lang="cs-CZ" sz="24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6920EE-A245-76D8-CFA1-A37AF3D597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4" t="2838" r="3751" b="3766"/>
          <a:stretch/>
        </p:blipFill>
        <p:spPr>
          <a:xfrm>
            <a:off x="8124425" y="1765171"/>
            <a:ext cx="3347575" cy="38692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322543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E46C6A-1990-C942-714F-A881351D2B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6E90E8-5147-C8E9-D49B-4A7653D66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02DF70-ED01-C154-22EC-13CD67DA2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DISTINCTIVE MONTREALIAN FEATURES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AED7AD-EC08-6205-BFB4-8EE32C1A0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r>
              <a:rPr lang="en-US" dirty="0"/>
              <a:t>Among</a:t>
            </a:r>
            <a:r>
              <a:rPr lang="sk-SK" dirty="0"/>
              <a:t> </a:t>
            </a:r>
            <a:r>
              <a:rPr lang="en-US" dirty="0"/>
              <a:t>young Canadian women in particular, the pronunciation of </a:t>
            </a:r>
            <a:r>
              <a:rPr lang="sk-SK" dirty="0"/>
              <a:t>/ɛ/</a:t>
            </a:r>
            <a:r>
              <a:rPr lang="en-US" dirty="0"/>
              <a:t> is sometimes low</a:t>
            </a:r>
            <a:r>
              <a:rPr lang="sk-SK" dirty="0"/>
              <a:t> </a:t>
            </a:r>
            <a:r>
              <a:rPr lang="en-US" dirty="0"/>
              <a:t>enough to produce potential confusion with </a:t>
            </a:r>
            <a:r>
              <a:rPr lang="sk-SK" dirty="0"/>
              <a:t>/</a:t>
            </a:r>
            <a:r>
              <a:rPr lang="en-US" dirty="0"/>
              <a:t>æ</a:t>
            </a:r>
            <a:r>
              <a:rPr lang="sk-SK" dirty="0"/>
              <a:t>/</a:t>
            </a:r>
            <a:r>
              <a:rPr lang="en-US" dirty="0"/>
              <a:t>, at least when taken out of context</a:t>
            </a:r>
            <a:endParaRPr lang="sk-SK" dirty="0"/>
          </a:p>
          <a:p>
            <a:endParaRPr lang="sk-SK" dirty="0"/>
          </a:p>
          <a:p>
            <a:pPr lvl="1"/>
            <a:r>
              <a:rPr lang="sk-SK" sz="2800" i="1" dirty="0" err="1">
                <a:ea typeface="+mn-ea"/>
                <a:cs typeface="+mn-cs"/>
              </a:rPr>
              <a:t>left</a:t>
            </a:r>
            <a:r>
              <a:rPr lang="sk-SK" sz="2800" i="1" dirty="0">
                <a:ea typeface="+mn-ea"/>
                <a:cs typeface="+mn-cs"/>
              </a:rPr>
              <a:t>, </a:t>
            </a:r>
            <a:r>
              <a:rPr lang="sk-SK" sz="2800" i="1" dirty="0" err="1">
                <a:ea typeface="+mn-ea"/>
                <a:cs typeface="+mn-cs"/>
              </a:rPr>
              <a:t>bet</a:t>
            </a:r>
            <a:r>
              <a:rPr lang="sk-SK" sz="2800" i="1" dirty="0">
                <a:ea typeface="+mn-ea"/>
                <a:cs typeface="+mn-cs"/>
              </a:rPr>
              <a:t> → </a:t>
            </a:r>
            <a:r>
              <a:rPr lang="sk-SK" sz="2800" i="1" dirty="0" err="1">
                <a:ea typeface="+mn-ea"/>
                <a:cs typeface="+mn-cs"/>
              </a:rPr>
              <a:t>laughed</a:t>
            </a:r>
            <a:r>
              <a:rPr lang="sk-SK" sz="2800" i="1" dirty="0">
                <a:ea typeface="+mn-ea"/>
                <a:cs typeface="+mn-cs"/>
              </a:rPr>
              <a:t>, </a:t>
            </a:r>
            <a:r>
              <a:rPr lang="sk-SK" sz="2800" i="1" dirty="0" err="1">
                <a:ea typeface="+mn-ea"/>
                <a:cs typeface="+mn-cs"/>
              </a:rPr>
              <a:t>bat</a:t>
            </a:r>
            <a:endParaRPr lang="cs-CZ" sz="2800" i="1" dirty="0">
              <a:ea typeface="+mn-ea"/>
              <a:cs typeface="+mn-cs"/>
            </a:endParaRPr>
          </a:p>
          <a:p>
            <a:endParaRPr lang="cs-CZ" dirty="0"/>
          </a:p>
          <a:p>
            <a:r>
              <a:rPr lang="cs-CZ" dirty="0" err="1"/>
              <a:t>Vowel</a:t>
            </a:r>
            <a:r>
              <a:rPr lang="cs-CZ" dirty="0"/>
              <a:t> </a:t>
            </a:r>
            <a:r>
              <a:rPr lang="cs-CZ" dirty="0" err="1"/>
              <a:t>sounds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intervocalic</a:t>
            </a:r>
            <a:r>
              <a:rPr lang="cs-CZ" dirty="0"/>
              <a:t> /r/</a:t>
            </a:r>
          </a:p>
          <a:p>
            <a:pPr lvl="1"/>
            <a:r>
              <a:rPr lang="cs-CZ" sz="2800" dirty="0" err="1"/>
              <a:t>Resistance</a:t>
            </a:r>
            <a:r>
              <a:rPr lang="cs-CZ" sz="2800" dirty="0"/>
              <a:t> to „</a:t>
            </a:r>
            <a:r>
              <a:rPr lang="cs-CZ" sz="2800" dirty="0" err="1"/>
              <a:t>merry-marry</a:t>
            </a:r>
            <a:r>
              <a:rPr lang="cs-CZ" sz="2800" dirty="0"/>
              <a:t>“ </a:t>
            </a:r>
            <a:r>
              <a:rPr lang="cs-CZ" sz="2800" dirty="0" err="1"/>
              <a:t>merger</a:t>
            </a:r>
            <a:endParaRPr lang="cs-CZ" sz="2800" dirty="0"/>
          </a:p>
          <a:p>
            <a:pPr lvl="1"/>
            <a:endParaRPr lang="cs-CZ" sz="2800" dirty="0"/>
          </a:p>
          <a:p>
            <a:pPr lvl="1"/>
            <a:r>
              <a:rPr lang="cs-CZ" sz="2800" i="1" dirty="0"/>
              <a:t>Mary vs </a:t>
            </a:r>
            <a:r>
              <a:rPr lang="cs-CZ" sz="2800" i="1" dirty="0" err="1"/>
              <a:t>merry</a:t>
            </a:r>
            <a:r>
              <a:rPr lang="cs-CZ" sz="2800" i="1" dirty="0"/>
              <a:t> vs </a:t>
            </a:r>
            <a:r>
              <a:rPr lang="cs-CZ" sz="2800" i="1" dirty="0" err="1"/>
              <a:t>marry</a:t>
            </a:r>
            <a:endParaRPr lang="cs-CZ" sz="2800" i="1" dirty="0"/>
          </a:p>
        </p:txBody>
      </p:sp>
      <p:pic>
        <p:nvPicPr>
          <p:cNvPr id="6" name="mary merry marry">
            <a:hlinkClick r:id="" action="ppaction://media"/>
            <a:extLst>
              <a:ext uri="{FF2B5EF4-FFF2-40B4-BE49-F238E27FC236}">
                <a16:creationId xmlns:a16="http://schemas.microsoft.com/office/drawing/2014/main" id="{8F6D46CB-11D9-7287-7992-729B0790688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486400" y="5253899"/>
            <a:ext cx="609600" cy="609600"/>
          </a:xfrm>
          <a:prstGeom prst="rect">
            <a:avLst/>
          </a:prstGeom>
        </p:spPr>
      </p:pic>
      <p:pic>
        <p:nvPicPr>
          <p:cNvPr id="7" name="left-bet">
            <a:hlinkClick r:id="" action="ppaction://media"/>
            <a:extLst>
              <a:ext uri="{FF2B5EF4-FFF2-40B4-BE49-F238E27FC236}">
                <a16:creationId xmlns:a16="http://schemas.microsoft.com/office/drawing/2014/main" id="{A9B8C5A0-5438-4FD2-9AF0-CE24BD288CA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438775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7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20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56BF28-4387-6FE9-A4EB-3A27679BB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8879BF-5391-A7DF-DD3E-CE05BA4A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CULTURAL INFLUENCES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77DCB5-37CC-DC21-C160-99DC1410B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Italian</a:t>
            </a:r>
            <a:r>
              <a:rPr lang="cs-CZ" dirty="0"/>
              <a:t>, </a:t>
            </a:r>
            <a:r>
              <a:rPr lang="cs-CZ" dirty="0" err="1"/>
              <a:t>Jewish</a:t>
            </a:r>
            <a:r>
              <a:rPr lang="cs-CZ" dirty="0"/>
              <a:t>, </a:t>
            </a:r>
            <a:r>
              <a:rPr lang="cs-CZ" dirty="0" err="1"/>
              <a:t>British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Surrounded</a:t>
            </a:r>
            <a:r>
              <a:rPr lang="cs-CZ" dirty="0"/>
              <a:t> by </a:t>
            </a:r>
            <a:r>
              <a:rPr lang="cs-CZ" dirty="0" err="1"/>
              <a:t>French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Local</a:t>
            </a:r>
            <a:r>
              <a:rPr lang="cs-CZ" dirty="0"/>
              <a:t> vs.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prestige</a:t>
            </a:r>
            <a:endParaRPr lang="cs-CZ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B4EE745C-6081-69A5-9E9D-CD0805CCD6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sk-SK" dirty="0"/>
              <a:t>SOME FEATURES OF MONTREALIAN ACCENT / DEPARTMENT OF ENGLISH AND AMERICAN STUDIES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667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E8B026-D2BC-BF83-00CC-F4AE5110C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E23E74-4A0E-EE90-D6A8-75C2B92069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D64C1F-F54C-48F5-070A-2BEBA5B8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RESOURCES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425D79-53EF-44D5-0536-EEA78E8DF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268800" cy="4139998"/>
          </a:xfrm>
        </p:spPr>
        <p:txBody>
          <a:bodyPr/>
          <a:lstStyle/>
          <a:p>
            <a:r>
              <a:rPr lang="en-US" sz="2000" dirty="0" err="1"/>
              <a:t>Boberg</a:t>
            </a:r>
            <a:r>
              <a:rPr lang="en-US" sz="2000" dirty="0"/>
              <a:t>, C. (2005). The Canadian shift in Montreal. </a:t>
            </a:r>
            <a:r>
              <a:rPr lang="en-US" sz="2000" i="1" dirty="0"/>
              <a:t>Language Variation and Change, </a:t>
            </a:r>
            <a:r>
              <a:rPr lang="en-US" sz="2000" dirty="0"/>
              <a:t>17(2), 133-154</a:t>
            </a:r>
            <a:r>
              <a:rPr lang="en-US" sz="2000" dirty="0">
                <a:latin typeface="+mj-lt"/>
              </a:rPr>
              <a:t>.</a:t>
            </a:r>
            <a:r>
              <a:rPr lang="sk-SK" sz="2000" dirty="0">
                <a:latin typeface="+mj-lt"/>
              </a:rPr>
              <a:t> </a:t>
            </a:r>
            <a:r>
              <a:rPr lang="sk-SK" sz="2000" b="0" i="0" u="sng" dirty="0">
                <a:solidFill>
                  <a:srgbClr val="006FCA"/>
                </a:solidFill>
                <a:effectLst/>
                <a:latin typeface="+mj-lt"/>
                <a:hlinkClick r:id="rId2"/>
              </a:rPr>
              <a:t>https://doi.org/10.1017/S0954394505050064</a:t>
            </a:r>
            <a:endParaRPr lang="sk-SK" sz="2000" b="0" i="0" u="sng" dirty="0">
              <a:solidFill>
                <a:srgbClr val="006FCA"/>
              </a:solidFill>
              <a:effectLst/>
              <a:latin typeface="+mj-lt"/>
            </a:endParaRPr>
          </a:p>
          <a:p>
            <a:endParaRPr lang="sk-SK" sz="2000" dirty="0"/>
          </a:p>
          <a:p>
            <a:r>
              <a:rPr lang="sk-SK" sz="2000" dirty="0" err="1"/>
              <a:t>Kelly</a:t>
            </a:r>
            <a:r>
              <a:rPr lang="sk-SK" sz="2000" dirty="0"/>
              <a:t>, J. (2014, </a:t>
            </a:r>
            <a:r>
              <a:rPr lang="sk-SK" sz="2000" dirty="0" err="1"/>
              <a:t>February</a:t>
            </a:r>
            <a:r>
              <a:rPr lang="sk-SK" sz="2000" dirty="0"/>
              <a:t> 22). </a:t>
            </a:r>
            <a:r>
              <a:rPr lang="en-US" sz="2000" i="1" dirty="0"/>
              <a:t>The quest for the Montreal English accent</a:t>
            </a:r>
            <a:r>
              <a:rPr lang="sk-SK" sz="2000" i="1" dirty="0"/>
              <a:t> </a:t>
            </a:r>
            <a:r>
              <a:rPr lang="sk-SK" sz="2000" dirty="0"/>
              <a:t>[</a:t>
            </a:r>
            <a:r>
              <a:rPr lang="sk-SK" sz="2000" dirty="0" err="1"/>
              <a:t>Radio</a:t>
            </a:r>
            <a:r>
              <a:rPr lang="sk-SK" sz="2000" dirty="0"/>
              <a:t> </a:t>
            </a:r>
            <a:r>
              <a:rPr lang="sk-SK" sz="2000" dirty="0" err="1"/>
              <a:t>broadcast</a:t>
            </a:r>
            <a:r>
              <a:rPr lang="sk-SK" sz="2000" dirty="0"/>
              <a:t>]. CBC, </a:t>
            </a:r>
            <a:r>
              <a:rPr lang="sk-SK" sz="2000" dirty="0">
                <a:hlinkClick r:id="rId3"/>
              </a:rPr>
              <a:t>https://www.cbc.ca/player/play/2442617322?fbclid=IwAR05Iy6oPC7EjmT6lGr3jopMjEIdYjaCisPGFAFJ0-dR-cuAEeokOps-IOc</a:t>
            </a:r>
            <a:endParaRPr lang="sk-SK" sz="2000" dirty="0"/>
          </a:p>
          <a:p>
            <a:endParaRPr lang="sk-SK" sz="2000" dirty="0"/>
          </a:p>
          <a:p>
            <a:r>
              <a:rPr lang="en-US" sz="2000" dirty="0" err="1"/>
              <a:t>Labov</a:t>
            </a:r>
            <a:r>
              <a:rPr lang="en-US" sz="2000" dirty="0"/>
              <a:t>, W</a:t>
            </a:r>
            <a:r>
              <a:rPr lang="sk-SK" sz="2000" dirty="0"/>
              <a:t>.,</a:t>
            </a:r>
            <a:r>
              <a:rPr lang="en-US" sz="2000" dirty="0"/>
              <a:t> Ash, S</a:t>
            </a:r>
            <a:r>
              <a:rPr lang="sk-SK" sz="2000" dirty="0"/>
              <a:t>.,</a:t>
            </a:r>
            <a:r>
              <a:rPr lang="en-US" sz="2000" dirty="0"/>
              <a:t> </a:t>
            </a:r>
            <a:r>
              <a:rPr lang="sk-SK" sz="2000" dirty="0"/>
              <a:t>&amp; </a:t>
            </a:r>
            <a:r>
              <a:rPr lang="en-US" sz="2000" dirty="0" err="1"/>
              <a:t>Boberg</a:t>
            </a:r>
            <a:r>
              <a:rPr lang="en-US" sz="2000" dirty="0"/>
              <a:t>, C</a:t>
            </a:r>
            <a:r>
              <a:rPr lang="sk-SK" sz="2000" dirty="0"/>
              <a:t>.</a:t>
            </a:r>
            <a:r>
              <a:rPr lang="en-US" sz="2000" dirty="0"/>
              <a:t> (2006). </a:t>
            </a:r>
            <a:r>
              <a:rPr lang="en-US" sz="2000" i="1" dirty="0"/>
              <a:t>The Atlas of North American English. </a:t>
            </a:r>
            <a:r>
              <a:rPr lang="en-US" sz="2000" dirty="0"/>
              <a:t>Berlin: Mouton-de Gruyter.</a:t>
            </a:r>
            <a:endParaRPr lang="sk-SK" sz="2000" dirty="0"/>
          </a:p>
          <a:p>
            <a:endParaRPr lang="sk-SK" sz="2000" dirty="0"/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48016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CE3F3B-8BB9-3944-708C-FDB18033EC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SOME FEATURES OF MONTREALIAN ACCENT / DEPARTMENT OF ENGLISH AND AMERICAN STUDIES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AE582B-0537-AD17-A95D-7E9C51FEE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9DC2A901-80D3-FB59-B8A8-D272D9859A10}"/>
              </a:ext>
            </a:extLst>
          </p:cNvPr>
          <p:cNvSpPr txBox="1">
            <a:spLocks/>
          </p:cNvSpPr>
          <p:nvPr/>
        </p:nvSpPr>
        <p:spPr>
          <a:xfrm>
            <a:off x="3686174" y="3429000"/>
            <a:ext cx="4543425" cy="211888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13800" kern="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90033065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1472</TotalTime>
  <Words>493</Words>
  <Application>Microsoft Office PowerPoint</Application>
  <PresentationFormat>Širokoúhlá obrazovka</PresentationFormat>
  <Paragraphs>54</Paragraphs>
  <Slides>7</Slides>
  <Notes>1</Notes>
  <HiddenSlides>0</HiddenSlides>
  <MMClips>4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</vt:lpstr>
      <vt:lpstr>Presentation_MU_EN</vt:lpstr>
      <vt:lpstr>SOME FEATURES OF MONTREALIAN ACCENT</vt:lpstr>
      <vt:lpstr>CANADIAN RAISING AND CANADIAN SHIFT</vt:lpstr>
      <vt:lpstr>CANADIAN SHIFT IN MONTREAL</vt:lpstr>
      <vt:lpstr>DISTINCTIVE MONTREALIAN FEATURES</vt:lpstr>
      <vt:lpstr>CULTURAL INFLUENCES</vt:lpstr>
      <vt:lpstr>RESOURCES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Annamária Zemanová</dc:creator>
  <cp:lastModifiedBy>Annamária Zemanová</cp:lastModifiedBy>
  <cp:revision>15</cp:revision>
  <cp:lastPrinted>1601-01-01T00:00:00Z</cp:lastPrinted>
  <dcterms:created xsi:type="dcterms:W3CDTF">2022-11-13T17:40:07Z</dcterms:created>
  <dcterms:modified xsi:type="dcterms:W3CDTF">2022-11-17T22:27:35Z</dcterms:modified>
</cp:coreProperties>
</file>