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63" r:id="rId6"/>
    <p:sldId id="272" r:id="rId7"/>
    <p:sldId id="273" r:id="rId8"/>
    <p:sldId id="264" r:id="rId9"/>
    <p:sldId id="274" r:id="rId10"/>
    <p:sldId id="265" r:id="rId11"/>
    <p:sldId id="275" r:id="rId12"/>
    <p:sldId id="276" r:id="rId13"/>
    <p:sldId id="277" r:id="rId14"/>
    <p:sldId id="266" r:id="rId15"/>
    <p:sldId id="267" r:id="rId16"/>
    <p:sldId id="268" r:id="rId17"/>
    <p:sldId id="278" r:id="rId18"/>
    <p:sldId id="279" r:id="rId19"/>
    <p:sldId id="269" r:id="rId20"/>
    <p:sldId id="270" r:id="rId21"/>
    <p:sldId id="28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67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13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3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95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5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73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03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12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9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5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CEA6D73-40A4-4EA0-8FFE-C7B4974A01D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31ADC6-4854-4D2E-9819-DA032005F31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02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D2C9E2-9FBA-4A4E-ABF4-444F9E3D2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404" y="1577340"/>
            <a:ext cx="6228950" cy="37033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 b="1">
                <a:solidFill>
                  <a:schemeClr val="tx2"/>
                </a:solidFill>
              </a:rPr>
              <a:t>ČECHY POSLEDNÍCH PŘEMYSLOVCŮ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61FB40-0DA0-41F7-8095-4ADFF4C47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25. 10. 2023</a:t>
            </a:r>
            <a:endParaRPr lang="cs-CZ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510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3" y="1396537"/>
            <a:ext cx="11164275" cy="500426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zahraniční politika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český král může volit římského císaře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neúspěch při zisku říšské koruny a římského císařství</a:t>
            </a: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spory s Rudolfem Habsburským</a:t>
            </a: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1278 bitva na Moravském poli – Přemysl II. Otakar umírá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hodnocení vlády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prolomení bariér mezi českým a německým prostředím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možnost vytvoření širší integrace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kroky k vytvoření silné monarchie</a:t>
            </a:r>
          </a:p>
          <a:p>
            <a:pPr marL="630000" lvl="2" indent="0">
              <a:lnSpc>
                <a:spcPct val="90000"/>
              </a:lnSpc>
              <a:buNone/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EE864B-665A-4884-9F22-92665087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619">
            <a:off x="4959073" y="1092250"/>
            <a:ext cx="3789405" cy="47815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93B705-4077-479A-8295-9CC94284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063" y="725656"/>
            <a:ext cx="4068398" cy="54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82E50E-CB9A-47BD-A87A-68AB092A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57" y="926431"/>
            <a:ext cx="6678847" cy="5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dirty="0" err="1">
                <a:solidFill>
                  <a:schemeClr val="accent2"/>
                </a:solidFill>
              </a:rPr>
              <a:t>záviš</a:t>
            </a:r>
            <a:r>
              <a:rPr lang="cs-CZ" dirty="0">
                <a:solidFill>
                  <a:schemeClr val="accent2"/>
                </a:solidFill>
              </a:rPr>
              <a:t> z </a:t>
            </a:r>
            <a:r>
              <a:rPr lang="cs-CZ" dirty="0" err="1">
                <a:solidFill>
                  <a:schemeClr val="accent2"/>
                </a:solidFill>
              </a:rPr>
              <a:t>falkenštejna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ambiciózní rytířská generace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obnovil svrchované postavení královského dvora a pražského zemského soudu jako středisek české státnosti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rozšířil úlohu měst v politickém systému země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odpůrce habsburské strany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1290 popraven před zámkem hluboká</a:t>
            </a:r>
          </a:p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Václav II. </a:t>
            </a:r>
            <a:r>
              <a:rPr lang="cs-CZ" dirty="0">
                <a:solidFill>
                  <a:schemeClr val="accent2"/>
                </a:solidFill>
              </a:rPr>
              <a:t>(1283–1305)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599"/>
            <a:ext cx="11029615" cy="418869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nelehké postavení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obnovení panovnické svrchovanosti + rozmach královské moci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myšlenka na vznik univerzity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vnitřní politika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obratná diplomacie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zdokonalení správy země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těžba stříbra v Kutné Hoře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1300 horní zákoník Václava II. – prvky sociální péče pro horníky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1300 mincovní reforma – ražba českých (pražských) grošů</a:t>
            </a: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3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599"/>
            <a:ext cx="11029615" cy="418869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rozšiřování území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kombinace zbraní a českého stříbra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zisk rozdrobených říšských oblastí na severozápadě Čech (Chebsko, </a:t>
            </a:r>
            <a:r>
              <a:rPr lang="cs-CZ" sz="2000" dirty="0" err="1">
                <a:solidFill>
                  <a:schemeClr val="accent2">
                    <a:lumMod val="50000"/>
                  </a:schemeClr>
                </a:solidFill>
              </a:rPr>
              <a:t>Pliseňsko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accent2">
                    <a:lumMod val="50000"/>
                  </a:schemeClr>
                </a:solidFill>
              </a:rPr>
              <a:t>Freiberg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 a další)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1300 nabídnuta polská koruna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1301 nabídnuta uherská koruna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spory s Albrechtem Habsburským – 1304 vpád do Čech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1305 – Václav II. umírá</a:t>
            </a:r>
          </a:p>
        </p:txBody>
      </p:sp>
    </p:spTree>
    <p:extLst>
      <p:ext uri="{BB962C8B-B14F-4D97-AF65-F5344CB8AC3E}">
        <p14:creationId xmlns:p14="http://schemas.microsoft.com/office/powerpoint/2010/main" val="210552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405C14-B7F8-4D86-B42C-A914F5D2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85" y="1367061"/>
            <a:ext cx="8674114" cy="403346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7722B4-25F3-4803-90DD-F037AB84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62" y="1081938"/>
            <a:ext cx="6858001" cy="46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1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Václav III. </a:t>
            </a:r>
            <a:r>
              <a:rPr lang="cs-CZ" dirty="0">
                <a:solidFill>
                  <a:schemeClr val="accent2"/>
                </a:solidFill>
              </a:rPr>
              <a:t>(1305–1306)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599"/>
            <a:ext cx="11029615" cy="418869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odboj polské šlechty – příprava na tažení do Polska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umírá 1306 v Olomouci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Přemyslovci vymírají po meči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>
              <a:lnSpc>
                <a:spcPct val="90000"/>
              </a:lnSpc>
              <a:buNone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>
              <a:lnSpc>
                <a:spcPct val="90000"/>
              </a:lnSpc>
              <a:buNone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>
              <a:lnSpc>
                <a:spcPct val="90000"/>
              </a:lnSpc>
              <a:buNone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Přemysl I. Otakar </a:t>
            </a:r>
            <a:r>
              <a:rPr lang="cs-CZ" dirty="0">
                <a:solidFill>
                  <a:schemeClr val="accent2"/>
                </a:solidFill>
              </a:rPr>
              <a:t>(1197–1230) 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obnovení královského titulu (1198)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Zlatá bula sicilská (1212)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spory s pražským biskupem 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→ privilegium pro pražské biskupství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změna v nástupnictví → nejstarší syn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1210 mincovní reforma: nekvalitní denáry → brakteáty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vrcholí románské umění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Mater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verborum</a:t>
            </a:r>
            <a:endParaRPr lang="cs-CZ" sz="2400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chorál sv. Václave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shrnutí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599"/>
            <a:ext cx="11029615" cy="418869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období upevnění českého státu – autorita starobylé dynastie, hodnost krále 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dědičným územím Přemyslovců jsou Čechy a Morava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vznik a rozvoj měst, hradů, dovršení osídlení země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úzké spojení s evropským kulturním a politickým životem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vybudování vrcholně středověké monarchie</a:t>
            </a:r>
          </a:p>
        </p:txBody>
      </p:sp>
    </p:spTree>
    <p:extLst>
      <p:ext uri="{BB962C8B-B14F-4D97-AF65-F5344CB8AC3E}">
        <p14:creationId xmlns:p14="http://schemas.microsoft.com/office/powerpoint/2010/main" val="210838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kultura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599"/>
            <a:ext cx="11029615" cy="418869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latinská, česká, německá literatura; církevní a světské motivy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česká duchovní poezie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prostředí Jiřského kláštera – výchova mladých Přemysloven – 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Pasionál abatyše Kunhuty</a:t>
            </a:r>
          </a:p>
          <a:p>
            <a:pPr lvl="2">
              <a:lnSpc>
                <a:spcPct val="90000"/>
              </a:lnSpc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https://www.youtube.com/watch?v=JCdtJrHdkBc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rozvoj česky psané literatury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materiály právní, školní, účetní povahy + příručka českého zemského práva, tzv. 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Rožmberská právní kniha</a:t>
            </a: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>
              <a:lnSpc>
                <a:spcPct val="90000"/>
              </a:lnSpc>
              <a:buNone/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AC0EE84-A129-404A-8873-6410C00D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97" y="1218448"/>
            <a:ext cx="3941808" cy="4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21283B0-D80B-4D93-8CF9-BF752F3A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031" y="1097392"/>
            <a:ext cx="4699822" cy="4572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3595EF-8114-4801-80CB-1571C9207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755937"/>
            <a:ext cx="3590925" cy="53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VÁCLAV i. </a:t>
            </a:r>
            <a:r>
              <a:rPr lang="cs-CZ" dirty="0">
                <a:solidFill>
                  <a:schemeClr val="accent2"/>
                </a:solidFill>
              </a:rPr>
              <a:t>(1230–1253) 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české království jedním z předních států ve střední Evropě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podpora kolonizace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rozkvět stříbrných dolů – Jihlava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rozkvět rytířské kultury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prohlubování zbožnosti – sv. Anežka </a:t>
            </a:r>
          </a:p>
        </p:txBody>
      </p:sp>
    </p:spTree>
    <p:extLst>
      <p:ext uri="{BB962C8B-B14F-4D97-AF65-F5344CB8AC3E}">
        <p14:creationId xmlns:p14="http://schemas.microsoft.com/office/powerpoint/2010/main" val="35230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FFB0F01-986B-497B-8665-6C398FA9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6" y="752458"/>
            <a:ext cx="7933332" cy="52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9B24EC-6EC1-4225-97BE-95240869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148" y="1162748"/>
            <a:ext cx="6060546" cy="4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Přemysl Otakar II. </a:t>
            </a:r>
            <a:r>
              <a:rPr lang="cs-CZ" dirty="0">
                <a:solidFill>
                  <a:schemeClr val="accent2"/>
                </a:solidFill>
              </a:rPr>
              <a:t>(1253–1278)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tzv. král železný a zlatý (nejmocnější přemyslovský panovník v Čechách a střední Evropě)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mocný panovník – těžiště moci se posouvá na východní okraj Římské říše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výbojná politika – územní zisky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vnitřní politika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podpora kolonizace a hospodářského podnikání</a:t>
            </a:r>
          </a:p>
          <a:p>
            <a:pPr lvl="1">
              <a:lnSpc>
                <a:spcPct val="90000"/>
              </a:lnSpc>
            </a:pPr>
            <a:r>
              <a:rPr lang="cs-CZ" sz="2200" dirty="0">
                <a:solidFill>
                  <a:schemeClr val="accent2">
                    <a:lumMod val="50000"/>
                  </a:schemeClr>
                </a:solidFill>
              </a:rPr>
              <a:t>budování hradů a měst jako zdrojů moci – hospodářská, správní a obranná soustava</a:t>
            </a:r>
          </a:p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2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FB461-B3E5-429F-BB94-EE677BD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br>
              <a:rPr lang="cs-CZ" b="1" dirty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01040-9C3A-4A78-9C0F-8E30A99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 marL="324000" lvl="1" indent="0" algn="ctr">
              <a:lnSpc>
                <a:spcPct val="90000"/>
              </a:lnSpc>
              <a:buNone/>
            </a:pP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„Jako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róži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prostřed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lúky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postavi</a:t>
            </a:r>
            <a:endParaRPr lang="cs-CZ" sz="22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takež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bóh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české zemi Přemyslem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oslavi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Krásné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nravy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on ovšem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jmieše</a:t>
            </a:r>
            <a:endParaRPr lang="cs-CZ" sz="22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a životem hrdinským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bieše</a:t>
            </a:r>
            <a:endParaRPr lang="cs-CZ" sz="22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v radě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netřěba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múdřějšieho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z mladu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nikdiež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knězě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200" i="1" dirty="0" err="1">
                <a:solidFill>
                  <a:schemeClr val="accent2">
                    <a:lumMod val="50000"/>
                  </a:schemeClr>
                </a:solidFill>
              </a:rPr>
              <a:t>sčedřejšieho</a:t>
            </a:r>
            <a:r>
              <a:rPr lang="cs-CZ" sz="2200" i="1" dirty="0">
                <a:solidFill>
                  <a:schemeClr val="accent2">
                    <a:lumMod val="50000"/>
                  </a:schemeClr>
                </a:solidFill>
              </a:rPr>
              <a:t>“ </a:t>
            </a: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sz="1400" i="1" dirty="0">
                <a:solidFill>
                  <a:schemeClr val="accent2">
                    <a:lumMod val="50000"/>
                  </a:schemeClr>
                </a:solidFill>
              </a:rPr>
              <a:t>(Kronika tzv. Dalimila)</a:t>
            </a:r>
          </a:p>
          <a:p>
            <a:pPr lvl="1">
              <a:lnSpc>
                <a:spcPct val="90000"/>
              </a:lnSpc>
            </a:pPr>
            <a:endParaRPr lang="cs-CZ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09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507</Words>
  <Application>Microsoft Office PowerPoint</Application>
  <PresentationFormat>Širokoúhlá obrazovka</PresentationFormat>
  <Paragraphs>92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Gill Sans MT</vt:lpstr>
      <vt:lpstr>Wingdings 2</vt:lpstr>
      <vt:lpstr>Dividenda</vt:lpstr>
      <vt:lpstr>ČECHY POSLEDNÍCH PŘEMYSLOVCŮ</vt:lpstr>
      <vt:lpstr> Přemysl I. Otakar (1197–1230) </vt:lpstr>
      <vt:lpstr>Prezentace aplikace PowerPoint</vt:lpstr>
      <vt:lpstr>Prezentace aplikace PowerPoint</vt:lpstr>
      <vt:lpstr> VÁCLAV i. (1230–1253) </vt:lpstr>
      <vt:lpstr>Prezentace aplikace PowerPoint</vt:lpstr>
      <vt:lpstr>Prezentace aplikace PowerPoint</vt:lpstr>
      <vt:lpstr> Přemysl Otakar II. (1253–1278)</vt:lpstr>
      <vt:lpstr> </vt:lpstr>
      <vt:lpstr> </vt:lpstr>
      <vt:lpstr>Prezentace aplikace PowerPoint</vt:lpstr>
      <vt:lpstr>Prezentace aplikace PowerPoint</vt:lpstr>
      <vt:lpstr>Prezentace aplikace PowerPoint</vt:lpstr>
      <vt:lpstr> záviš z falkenštejna</vt:lpstr>
      <vt:lpstr> Václav II. (1283–1305)</vt:lpstr>
      <vt:lpstr> </vt:lpstr>
      <vt:lpstr>Prezentace aplikace PowerPoint</vt:lpstr>
      <vt:lpstr>Prezentace aplikace PowerPoint</vt:lpstr>
      <vt:lpstr> Václav III. (1305–1306)</vt:lpstr>
      <vt:lpstr> shrnutí</vt:lpstr>
      <vt:lpstr> kultura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ČECHY POSLEDNÍCH PŘEMYSLOVCŮ</dc:title>
  <dc:creator>Jílková Veronika (190274)</dc:creator>
  <cp:lastModifiedBy>Jílková Veronika (190274)</cp:lastModifiedBy>
  <cp:revision>3</cp:revision>
  <dcterms:created xsi:type="dcterms:W3CDTF">2023-10-24T19:46:49Z</dcterms:created>
  <dcterms:modified xsi:type="dcterms:W3CDTF">2023-10-24T19:59:00Z</dcterms:modified>
</cp:coreProperties>
</file>