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0DDEB1-FCD6-4240-8002-86C94874C6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HUSITSTVÍ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A3BF5BE-225F-40D2-9C5C-B53FBDEE81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8. 11. 2023</a:t>
            </a:r>
          </a:p>
        </p:txBody>
      </p:sp>
    </p:spTree>
    <p:extLst>
      <p:ext uri="{BB962C8B-B14F-4D97-AF65-F5344CB8AC3E}">
        <p14:creationId xmlns:p14="http://schemas.microsoft.com/office/powerpoint/2010/main" val="289011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31DE1C-A31D-4178-9CC9-EB3D061AE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VÝSLEDKY ANEB </a:t>
            </a:r>
            <a:br>
              <a:rPr lang="cs-CZ" b="1" dirty="0"/>
            </a:br>
            <a:r>
              <a:rPr lang="cs-CZ" b="1" dirty="0"/>
              <a:t>CO SE ZMĚNILO?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14D4E85-FB6D-411F-A41F-50C25B1C5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katolická církev zbavena majetku (ve prospěch panstva, zemanů </a:t>
            </a:r>
            <a:br>
              <a:rPr lang="cs-CZ" dirty="0"/>
            </a:br>
            <a:r>
              <a:rPr lang="cs-CZ" dirty="0"/>
              <a:t>a měst)</a:t>
            </a:r>
          </a:p>
          <a:p>
            <a:r>
              <a:rPr lang="cs-CZ" dirty="0"/>
              <a:t>vznik kališnické církve</a:t>
            </a:r>
          </a:p>
          <a:p>
            <a:r>
              <a:rPr lang="cs-CZ" dirty="0"/>
              <a:t>růst českého sebevědomí</a:t>
            </a:r>
          </a:p>
          <a:p>
            <a:r>
              <a:rPr lang="cs-CZ" dirty="0"/>
              <a:t>růst vzdělanosti</a:t>
            </a:r>
          </a:p>
          <a:p>
            <a:r>
              <a:rPr lang="cs-CZ" dirty="0"/>
              <a:t>hospodářské důsledky</a:t>
            </a:r>
          </a:p>
          <a:p>
            <a:pPr lvl="1"/>
            <a:r>
              <a:rPr lang="cs-CZ" dirty="0"/>
              <a:t>vyčerpání, devastace, pokles mezinárodního obchodu</a:t>
            </a:r>
          </a:p>
          <a:p>
            <a:pPr lvl="1"/>
            <a:r>
              <a:rPr lang="cs-CZ" dirty="0"/>
              <a:t>požáry, neúroda, hlad, hladomor, úbytek obyvatelstva</a:t>
            </a:r>
          </a:p>
          <a:p>
            <a:pPr lvl="1"/>
            <a:r>
              <a:rPr lang="cs-CZ" dirty="0"/>
              <a:t>izolace Čech od vyspělých jižních a západních oblastí</a:t>
            </a:r>
          </a:p>
        </p:txBody>
      </p:sp>
    </p:spTree>
    <p:extLst>
      <p:ext uri="{BB962C8B-B14F-4D97-AF65-F5344CB8AC3E}">
        <p14:creationId xmlns:p14="http://schemas.microsoft.com/office/powerpoint/2010/main" val="1063437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CFCA77-69C8-4F0B-9DC8-4E7766A09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1146E8-69C9-4795-95BE-5E7FA71C3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umění </a:t>
            </a:r>
          </a:p>
          <a:p>
            <a:pPr lvl="1"/>
            <a:r>
              <a:rPr lang="cs-CZ" dirty="0"/>
              <a:t>svébytná kulturní epocha</a:t>
            </a:r>
          </a:p>
          <a:p>
            <a:pPr lvl="1"/>
            <a:r>
              <a:rPr lang="cs-CZ" dirty="0"/>
              <a:t>ústřední místo získává Bible a její výklady</a:t>
            </a:r>
          </a:p>
          <a:p>
            <a:pPr lvl="1"/>
            <a:r>
              <a:rPr lang="cs-CZ" dirty="0"/>
              <a:t>důležitost zpěvu a písně</a:t>
            </a:r>
          </a:p>
          <a:p>
            <a:pPr lvl="1"/>
            <a:r>
              <a:rPr lang="cs-CZ" dirty="0"/>
              <a:t>literatura – hlavně funkční zaměření</a:t>
            </a:r>
          </a:p>
          <a:p>
            <a:pPr lvl="2"/>
            <a:r>
              <a:rPr lang="cs-CZ" i="1" dirty="0"/>
              <a:t>Husitská kronika, Jistebnický kancionál</a:t>
            </a:r>
          </a:p>
          <a:p>
            <a:pPr lvl="1"/>
            <a:r>
              <a:rPr lang="cs-CZ" dirty="0"/>
              <a:t>stagnace výtvarného umění</a:t>
            </a:r>
          </a:p>
          <a:p>
            <a:pPr lvl="1"/>
            <a:r>
              <a:rPr lang="cs-CZ" dirty="0"/>
              <a:t>agitace</a:t>
            </a:r>
          </a:p>
        </p:txBody>
      </p:sp>
    </p:spTree>
    <p:extLst>
      <p:ext uri="{BB962C8B-B14F-4D97-AF65-F5344CB8AC3E}">
        <p14:creationId xmlns:p14="http://schemas.microsoft.com/office/powerpoint/2010/main" val="104072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60922F-1CE2-4C09-965C-6157ED5F8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ČECHY </a:t>
            </a:r>
            <a:br>
              <a:rPr lang="cs-CZ" b="1" dirty="0"/>
            </a:br>
            <a:r>
              <a:rPr lang="cs-CZ" b="1" dirty="0"/>
              <a:t>V DOBĚ POHUSITSKÉ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CF0865-E1CE-40F5-8BC6-0E506550F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po husitských válkách a smrti krále Zikmunda neklid – boj o moc (katolíci vs. kališníci)</a:t>
            </a:r>
          </a:p>
          <a:p>
            <a:r>
              <a:rPr lang="cs-CZ" dirty="0"/>
              <a:t>spojení zemí Koruny české uvolněno – o veřejných záležitostech rozhoduje sněm</a:t>
            </a:r>
          </a:p>
          <a:p>
            <a:r>
              <a:rPr lang="cs-CZ" dirty="0"/>
              <a:t>zklamání po bitvě u Lipan + odpor k poměrů doby = základ učení Petra Chelčického</a:t>
            </a:r>
          </a:p>
          <a:p>
            <a:pPr lvl="1"/>
            <a:r>
              <a:rPr lang="cs-CZ" dirty="0"/>
              <a:t>filozof, kritik společnosti</a:t>
            </a:r>
          </a:p>
          <a:p>
            <a:pPr lvl="1"/>
            <a:r>
              <a:rPr lang="cs-CZ" dirty="0"/>
              <a:t>odmítá rozdělení společnosti</a:t>
            </a:r>
          </a:p>
          <a:p>
            <a:pPr lvl="1"/>
            <a:r>
              <a:rPr lang="cs-CZ" dirty="0"/>
              <a:t>neodporovat zlu zlem</a:t>
            </a:r>
          </a:p>
          <a:p>
            <a:pPr lvl="1"/>
            <a:r>
              <a:rPr lang="cs-CZ" dirty="0"/>
              <a:t>jeho učení základem jednoty bratrské</a:t>
            </a:r>
          </a:p>
          <a:p>
            <a:r>
              <a:rPr lang="cs-CZ" dirty="0"/>
              <a:t>českým králem Albrecht II. Habsburský – nepřijat všemi – umírá – Ladislav, zvaný Pohrobek</a:t>
            </a:r>
          </a:p>
          <a:p>
            <a:r>
              <a:rPr lang="cs-CZ" dirty="0"/>
              <a:t>1440 mírný list – dohoda katolíků a kališníků o míru a pořádku v zemi</a:t>
            </a:r>
          </a:p>
          <a:p>
            <a:r>
              <a:rPr lang="cs-CZ" dirty="0"/>
              <a:t>1452 správcem země se stává Jiří z Poděbrad</a:t>
            </a:r>
          </a:p>
        </p:txBody>
      </p:sp>
    </p:spTree>
    <p:extLst>
      <p:ext uri="{BB962C8B-B14F-4D97-AF65-F5344CB8AC3E}">
        <p14:creationId xmlns:p14="http://schemas.microsoft.com/office/powerpoint/2010/main" val="90748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8E55AD-EB21-4FC2-81EC-5D1FA7CAF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DRUHÝ ŽIVOT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63AD29-1385-4389-8D16-EBC4B4374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posílení národního sebevědomí</a:t>
            </a:r>
          </a:p>
          <a:p>
            <a:r>
              <a:rPr lang="cs-CZ" dirty="0"/>
              <a:t>inspirace </a:t>
            </a:r>
          </a:p>
          <a:p>
            <a:pPr lvl="1"/>
            <a:r>
              <a:rPr lang="cs-CZ" dirty="0"/>
              <a:t>básníci: J. Vrchlický, J. V. Sládek</a:t>
            </a:r>
          </a:p>
          <a:p>
            <a:pPr lvl="1"/>
            <a:r>
              <a:rPr lang="cs-CZ" dirty="0"/>
              <a:t>prozaici: A. Jirásek</a:t>
            </a:r>
          </a:p>
          <a:p>
            <a:pPr lvl="1"/>
            <a:r>
              <a:rPr lang="cs-CZ" dirty="0"/>
              <a:t>hudební skladatelé: B. Smetana, A. Dvořák</a:t>
            </a:r>
          </a:p>
          <a:p>
            <a:pPr lvl="1"/>
            <a:r>
              <a:rPr lang="cs-CZ" dirty="0"/>
              <a:t>malíři: M. Aleš</a:t>
            </a:r>
          </a:p>
          <a:p>
            <a:pPr lvl="1"/>
            <a:r>
              <a:rPr lang="cs-CZ" dirty="0"/>
              <a:t>sochaři: J. V. </a:t>
            </a:r>
            <a:r>
              <a:rPr lang="cs-CZ" dirty="0" err="1"/>
              <a:t>Myslbek</a:t>
            </a:r>
            <a:endParaRPr lang="cs-CZ" dirty="0"/>
          </a:p>
          <a:p>
            <a:r>
              <a:rPr lang="cs-CZ" dirty="0"/>
              <a:t>F. Palacký – poprvé vyzvedl období husitství</a:t>
            </a:r>
          </a:p>
          <a:p>
            <a:r>
              <a:rPr lang="cs-CZ" dirty="0"/>
              <a:t>T. G. Masaryk – </a:t>
            </a:r>
            <a:r>
              <a:rPr lang="cs-CZ" i="1" dirty="0"/>
              <a:t>Česká otázka </a:t>
            </a:r>
          </a:p>
          <a:p>
            <a:r>
              <a:rPr lang="cs-CZ" dirty="0"/>
              <a:t>po r. 1948 – černobílý, prvoplánový pohled – celonárodní demokratické hnutí</a:t>
            </a:r>
          </a:p>
          <a:p>
            <a:r>
              <a:rPr lang="cs-CZ" dirty="0" err="1"/>
              <a:t>Jiráskovská</a:t>
            </a:r>
            <a:r>
              <a:rPr lang="cs-CZ" dirty="0"/>
              <a:t> akce</a:t>
            </a:r>
          </a:p>
          <a:p>
            <a:r>
              <a:rPr lang="cs-CZ" dirty="0"/>
              <a:t>filmová tvorba</a:t>
            </a:r>
          </a:p>
          <a:p>
            <a:r>
              <a:rPr lang="cs-CZ" dirty="0"/>
              <a:t>současní badatelé: P. </a:t>
            </a:r>
            <a:r>
              <a:rPr lang="cs-CZ" dirty="0" err="1"/>
              <a:t>Čornej</a:t>
            </a:r>
            <a:r>
              <a:rPr lang="cs-CZ" dirty="0"/>
              <a:t>, F. Šmahel</a:t>
            </a:r>
          </a:p>
        </p:txBody>
      </p:sp>
    </p:spTree>
    <p:extLst>
      <p:ext uri="{BB962C8B-B14F-4D97-AF65-F5344CB8AC3E}">
        <p14:creationId xmlns:p14="http://schemas.microsoft.com/office/powerpoint/2010/main" val="1314084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FB26DF-1058-4FF2-A7D8-CC9D04982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3D59E87-7285-4D5C-817B-3A84574FD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000" y="758952"/>
            <a:ext cx="4424689" cy="53309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F663E57-5EFE-40CA-99A5-7BDB95908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86869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FB26DF-1058-4FF2-A7D8-CC9D04982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C1AAD96-45EF-477E-BBB2-57E131C3B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256" y="758952"/>
            <a:ext cx="4078178" cy="53309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F663E57-5EFE-40CA-99A5-7BDB95908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7491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F0787C-E912-414F-BB09-C20DE0E9F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HUSOVI</a:t>
            </a:r>
            <a:br>
              <a:rPr lang="cs-CZ" b="1" dirty="0"/>
            </a:br>
            <a:r>
              <a:rPr lang="cs-CZ" b="1" dirty="0"/>
              <a:t>PŘEDCHŮDCI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2C875A-E042-44CE-A594-46042AB46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Konrád z </a:t>
            </a:r>
            <a:r>
              <a:rPr lang="cs-CZ" dirty="0" err="1"/>
              <a:t>Waldhauseru</a:t>
            </a:r>
            <a:endParaRPr lang="cs-CZ" dirty="0"/>
          </a:p>
          <a:p>
            <a:r>
              <a:rPr lang="cs-CZ" dirty="0"/>
              <a:t>Jan Milíč z Kroměříže</a:t>
            </a:r>
          </a:p>
          <a:p>
            <a:r>
              <a:rPr lang="cs-CZ" dirty="0"/>
              <a:t>Matěj z Janova</a:t>
            </a:r>
          </a:p>
          <a:p>
            <a:r>
              <a:rPr lang="cs-CZ" dirty="0"/>
              <a:t>Jeroným Pražský</a:t>
            </a:r>
          </a:p>
          <a:p>
            <a:r>
              <a:rPr lang="cs-CZ" dirty="0"/>
              <a:t>Jakoubek ze Stříbra</a:t>
            </a:r>
          </a:p>
          <a:p>
            <a:r>
              <a:rPr lang="cs-CZ" dirty="0"/>
              <a:t>Tomáš Štítný ze Štítného</a:t>
            </a:r>
          </a:p>
        </p:txBody>
      </p:sp>
    </p:spTree>
    <p:extLst>
      <p:ext uri="{BB962C8B-B14F-4D97-AF65-F5344CB8AC3E}">
        <p14:creationId xmlns:p14="http://schemas.microsoft.com/office/powerpoint/2010/main" val="429353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AE5C7E-29DD-49CE-BB7C-BB50629F4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MISTR </a:t>
            </a:r>
            <a:br>
              <a:rPr lang="cs-CZ" b="1" dirty="0"/>
            </a:br>
            <a:r>
              <a:rPr lang="cs-CZ" b="1" dirty="0"/>
              <a:t>JAN HUS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77EA4F-497A-4199-AE45-356FE83BB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filozof, teolog, řečník – kazatel v Betlémské kapli</a:t>
            </a:r>
          </a:p>
          <a:p>
            <a:r>
              <a:rPr lang="cs-CZ" dirty="0"/>
              <a:t>respektovat Boží zákon, Písmo svaté nejvyšší autoritou</a:t>
            </a:r>
          </a:p>
          <a:p>
            <a:r>
              <a:rPr lang="cs-CZ" dirty="0"/>
              <a:t>kritika církve – požadavek křesťanského způsobu života, prodej odpustků apod.</a:t>
            </a:r>
          </a:p>
          <a:p>
            <a:r>
              <a:rPr lang="cs-CZ" dirty="0"/>
              <a:t>1409 Dekret kutnohorský – počeštění univerzity</a:t>
            </a:r>
          </a:p>
          <a:p>
            <a:r>
              <a:rPr lang="cs-CZ" dirty="0"/>
              <a:t>vyhlášení klatby, interdikt nad Prahou</a:t>
            </a:r>
          </a:p>
          <a:p>
            <a:r>
              <a:rPr lang="cs-CZ" dirty="0"/>
              <a:t>6. 7. 1415 upálen v Kostnici</a:t>
            </a:r>
          </a:p>
        </p:txBody>
      </p:sp>
    </p:spTree>
    <p:extLst>
      <p:ext uri="{BB962C8B-B14F-4D97-AF65-F5344CB8AC3E}">
        <p14:creationId xmlns:p14="http://schemas.microsoft.com/office/powerpoint/2010/main" val="176008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EE1628-1F7D-4B0D-AE97-68DE8C04D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POČÁTKY HUSITSKÉHO HNUTÍ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3DB36A1-1AB4-41BD-AEFB-CFE7AF27D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Husova smrt – protesty, nepokoje, protestní list české šlechty do Kostnice</a:t>
            </a:r>
          </a:p>
          <a:p>
            <a:r>
              <a:rPr lang="cs-CZ" dirty="0"/>
              <a:t>Husovi přívrženci – husité (lidoví kazatelé, venkovský lid, městská chudina, řemeslníci, část univerzitních mistrů a studentů atd.)</a:t>
            </a:r>
          </a:p>
          <a:p>
            <a:r>
              <a:rPr lang="cs-CZ" dirty="0"/>
              <a:t>1420 čtyři pražské artikuly (články)</a:t>
            </a:r>
          </a:p>
          <a:p>
            <a:r>
              <a:rPr lang="cs-CZ" dirty="0"/>
              <a:t>poutě venkovanů na hory – čekají konec světa</a:t>
            </a:r>
          </a:p>
          <a:p>
            <a:r>
              <a:rPr lang="cs-CZ" dirty="0"/>
              <a:t>30. 7. 1419 – první pražská defenestrace</a:t>
            </a:r>
          </a:p>
          <a:p>
            <a:r>
              <a:rPr lang="cs-CZ" dirty="0"/>
              <a:t>hlavní husitské směry</a:t>
            </a:r>
          </a:p>
          <a:p>
            <a:pPr lvl="1"/>
            <a:r>
              <a:rPr lang="cs-CZ" dirty="0"/>
              <a:t>umírnění</a:t>
            </a:r>
          </a:p>
          <a:p>
            <a:pPr lvl="1"/>
            <a:r>
              <a:rPr lang="cs-CZ" dirty="0"/>
              <a:t>Pražané</a:t>
            </a:r>
          </a:p>
          <a:p>
            <a:pPr lvl="1"/>
            <a:r>
              <a:rPr lang="cs-CZ" dirty="0"/>
              <a:t>radikálové</a:t>
            </a:r>
          </a:p>
        </p:txBody>
      </p:sp>
    </p:spTree>
    <p:extLst>
      <p:ext uri="{BB962C8B-B14F-4D97-AF65-F5344CB8AC3E}">
        <p14:creationId xmlns:p14="http://schemas.microsoft.com/office/powerpoint/2010/main" val="73789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887ABD-7FC3-4B05-94D1-60A1D0B3B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HUSITSKÉ HNUTÍ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BFFDAB6-0316-4762-91A9-79F01BDAF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husitství a jejich program bez větší odezvy</a:t>
            </a:r>
          </a:p>
          <a:p>
            <a:r>
              <a:rPr lang="cs-CZ" dirty="0"/>
              <a:t>1420 založeno město Tábor</a:t>
            </a:r>
          </a:p>
          <a:p>
            <a:r>
              <a:rPr lang="cs-CZ" dirty="0"/>
              <a:t>vyhlášení křížové výpravy (celkem 5 tažení)</a:t>
            </a:r>
          </a:p>
          <a:p>
            <a:r>
              <a:rPr lang="cs-CZ" dirty="0"/>
              <a:t>boje s katolickou šlechtou</a:t>
            </a:r>
          </a:p>
          <a:p>
            <a:r>
              <a:rPr lang="cs-CZ" dirty="0"/>
              <a:t>1421 vznik husitských vojensko-politických městských svazů</a:t>
            </a:r>
          </a:p>
          <a:p>
            <a:r>
              <a:rPr lang="cs-CZ" dirty="0"/>
              <a:t>Jan Žižka z Trocnova, Prokop Holý</a:t>
            </a:r>
          </a:p>
          <a:p>
            <a:r>
              <a:rPr lang="cs-CZ" dirty="0"/>
              <a:t>spanilé jízdy </a:t>
            </a:r>
          </a:p>
          <a:p>
            <a:r>
              <a:rPr lang="cs-CZ" dirty="0"/>
              <a:t>1431–1449 koncil v Basileji – basilejská kompaktáta</a:t>
            </a:r>
          </a:p>
          <a:p>
            <a:r>
              <a:rPr lang="cs-CZ" dirty="0"/>
              <a:t>30. 5. 1434 bitva u Lipan (husité poraženi)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8558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B542CE-B2FB-4459-BF8E-A0695FCE5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8A3DE67-C5F6-4D7C-A2E0-B49427FE4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cs-CZ" dirty="0"/>
              <a:t>Ktož </a:t>
            </a:r>
            <a:r>
              <a:rPr lang="cs-CZ" dirty="0" err="1"/>
              <a:t>jsú</a:t>
            </a:r>
            <a:r>
              <a:rPr lang="cs-CZ" dirty="0"/>
              <a:t> boží bojovníci</a:t>
            </a:r>
            <a:br>
              <a:rPr lang="cs-CZ" dirty="0"/>
            </a:br>
            <a:r>
              <a:rPr lang="cs-CZ" dirty="0"/>
              <a:t>a zákona jeho,</a:t>
            </a:r>
            <a:br>
              <a:rPr lang="cs-CZ" dirty="0"/>
            </a:br>
            <a:r>
              <a:rPr lang="cs-CZ" dirty="0" err="1"/>
              <a:t>prostež</a:t>
            </a:r>
            <a:r>
              <a:rPr lang="cs-CZ" dirty="0"/>
              <a:t> od boha pomoci</a:t>
            </a:r>
            <a:br>
              <a:rPr lang="cs-CZ" dirty="0"/>
            </a:br>
            <a:r>
              <a:rPr lang="cs-CZ" dirty="0"/>
              <a:t>a </a:t>
            </a:r>
            <a:r>
              <a:rPr lang="cs-CZ" dirty="0" err="1"/>
              <a:t>dúfajte</a:t>
            </a:r>
            <a:r>
              <a:rPr lang="cs-CZ" dirty="0"/>
              <a:t> v něho,</a:t>
            </a:r>
            <a:br>
              <a:rPr lang="cs-CZ" dirty="0"/>
            </a:br>
            <a:r>
              <a:rPr lang="cs-CZ" dirty="0"/>
              <a:t>že konečně vždycky s ním zvítězíte.</a:t>
            </a:r>
          </a:p>
          <a:p>
            <a:pPr fontAlgn="base"/>
            <a:r>
              <a:rPr lang="cs-CZ" dirty="0" err="1"/>
              <a:t>Kristusť</a:t>
            </a:r>
            <a:r>
              <a:rPr lang="cs-CZ" dirty="0"/>
              <a:t> vám za škody stojí,</a:t>
            </a:r>
            <a:br>
              <a:rPr lang="cs-CZ" dirty="0"/>
            </a:br>
            <a:r>
              <a:rPr lang="cs-CZ" dirty="0"/>
              <a:t>stokrát </a:t>
            </a:r>
            <a:r>
              <a:rPr lang="cs-CZ" dirty="0" err="1"/>
              <a:t>viec</a:t>
            </a:r>
            <a:r>
              <a:rPr lang="cs-CZ" dirty="0"/>
              <a:t> slibuje,</a:t>
            </a:r>
            <a:br>
              <a:rPr lang="cs-CZ" dirty="0"/>
            </a:br>
            <a:r>
              <a:rPr lang="cs-CZ" dirty="0"/>
              <a:t>pakli </a:t>
            </a:r>
            <a:r>
              <a:rPr lang="cs-CZ" dirty="0" err="1"/>
              <a:t>kto</a:t>
            </a:r>
            <a:r>
              <a:rPr lang="cs-CZ" dirty="0"/>
              <a:t> proň život složí,</a:t>
            </a:r>
            <a:br>
              <a:rPr lang="cs-CZ" dirty="0"/>
            </a:br>
            <a:r>
              <a:rPr lang="cs-CZ" dirty="0"/>
              <a:t>věčný </a:t>
            </a:r>
            <a:r>
              <a:rPr lang="cs-CZ" dirty="0" err="1"/>
              <a:t>mieti</a:t>
            </a:r>
            <a:r>
              <a:rPr lang="cs-CZ" dirty="0"/>
              <a:t> bude;</a:t>
            </a:r>
            <a:br>
              <a:rPr lang="cs-CZ" dirty="0"/>
            </a:br>
            <a:r>
              <a:rPr lang="cs-CZ" dirty="0"/>
              <a:t>blaze každému, ktož na pravdě </a:t>
            </a:r>
            <a:r>
              <a:rPr lang="cs-CZ" dirty="0" err="1"/>
              <a:t>sende</a:t>
            </a:r>
            <a:r>
              <a:rPr lang="cs-CZ" dirty="0"/>
              <a:t>.</a:t>
            </a:r>
          </a:p>
          <a:p>
            <a:pPr fontAlgn="base"/>
            <a:r>
              <a:rPr lang="cs-CZ" dirty="0" err="1"/>
              <a:t>Tenť</a:t>
            </a:r>
            <a:r>
              <a:rPr lang="cs-CZ" dirty="0"/>
              <a:t> pán </a:t>
            </a:r>
            <a:r>
              <a:rPr lang="cs-CZ" dirty="0" err="1"/>
              <a:t>velíť</a:t>
            </a:r>
            <a:r>
              <a:rPr lang="cs-CZ" dirty="0"/>
              <a:t> se nebáti</a:t>
            </a:r>
            <a:br>
              <a:rPr lang="cs-CZ" dirty="0"/>
            </a:br>
            <a:r>
              <a:rPr lang="cs-CZ" dirty="0" err="1"/>
              <a:t>záhubcí</a:t>
            </a:r>
            <a:r>
              <a:rPr lang="cs-CZ" dirty="0"/>
              <a:t> tělesných,</a:t>
            </a:r>
            <a:br>
              <a:rPr lang="cs-CZ" dirty="0"/>
            </a:br>
            <a:r>
              <a:rPr lang="cs-CZ" dirty="0" err="1"/>
              <a:t>velíť</a:t>
            </a:r>
            <a:r>
              <a:rPr lang="cs-CZ" dirty="0"/>
              <a:t> i život složiti</a:t>
            </a:r>
            <a:br>
              <a:rPr lang="cs-CZ" dirty="0"/>
            </a:br>
            <a:r>
              <a:rPr lang="cs-CZ" dirty="0"/>
              <a:t>pro lásku svých bližních.</a:t>
            </a:r>
          </a:p>
          <a:p>
            <a:pPr marL="0" indent="0">
              <a:buNone/>
            </a:pPr>
            <a:r>
              <a:rPr lang="cs-CZ" dirty="0"/>
              <a:t>https://www.youtube.com/watch?v=FhPy0TdNu9E</a:t>
            </a:r>
          </a:p>
        </p:txBody>
      </p:sp>
    </p:spTree>
    <p:extLst>
      <p:ext uri="{BB962C8B-B14F-4D97-AF65-F5344CB8AC3E}">
        <p14:creationId xmlns:p14="http://schemas.microsoft.com/office/powerpoint/2010/main" val="730736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9A2DCD-4C07-4238-9448-52B618B99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PŘÍČINY ÚSPĚCHU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B642D84-BF69-4AEC-BD92-F9B1CB7E7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morální uvědomění – boj za pravdu, spravedlnost cílů, přísná kázeň vojska, nadšení a ochota bojovat za Boží zákon</a:t>
            </a:r>
          </a:p>
          <a:p>
            <a:r>
              <a:rPr lang="cs-CZ" dirty="0"/>
              <a:t>demokratické vztahy, veřejná jednání</a:t>
            </a:r>
          </a:p>
          <a:p>
            <a:r>
              <a:rPr lang="cs-CZ" dirty="0"/>
              <a:t>zkušení velitelé – organizace lidových houfů</a:t>
            </a:r>
          </a:p>
          <a:p>
            <a:r>
              <a:rPr lang="cs-CZ" dirty="0"/>
              <a:t>využití „nástrojů“, se kterými uměli pracovat = upravené selské nářadí</a:t>
            </a:r>
          </a:p>
          <a:p>
            <a:r>
              <a:rPr lang="cs-CZ" dirty="0"/>
              <a:t>využití selských vozů – vozová hradba</a:t>
            </a:r>
          </a:p>
        </p:txBody>
      </p:sp>
    </p:spTree>
    <p:extLst>
      <p:ext uri="{BB962C8B-B14F-4D97-AF65-F5344CB8AC3E}">
        <p14:creationId xmlns:p14="http://schemas.microsoft.com/office/powerpoint/2010/main" val="15931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49477189-1C3B-4AFF-9283-E1807BE227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EF52E4-EF5D-433B-909A-76D4D87B2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6DC629-CCE0-4055-A701-869C1250F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144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95436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E959B03-C937-4569-9026-32FFFD1F4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9EBD784-B8CE-4659-8174-D885D5C7CC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220"/>
          <a:stretch/>
        </p:blipFill>
        <p:spPr>
          <a:xfrm>
            <a:off x="3607693" y="758952"/>
            <a:ext cx="8047304" cy="533095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B2A55B3-2539-4BF5-BA64-F7590B870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5226854"/>
      </p:ext>
    </p:extLst>
  </p:cSld>
  <p:clrMapOvr>
    <a:masterClrMapping/>
  </p:clrMapOvr>
</p:sld>
</file>

<file path=ppt/theme/theme1.xml><?xml version="1.0" encoding="utf-8"?>
<a:theme xmlns:a="http://schemas.openxmlformats.org/drawingml/2006/main" name="Rámeček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629</Words>
  <Application>Microsoft Office PowerPoint</Application>
  <PresentationFormat>Širokoúhlá obrazovka</PresentationFormat>
  <Paragraphs>88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Corbel</vt:lpstr>
      <vt:lpstr>Wingdings 2</vt:lpstr>
      <vt:lpstr>Rámeček</vt:lpstr>
      <vt:lpstr>HUSITSTVÍ</vt:lpstr>
      <vt:lpstr>HUSOVI PŘEDCHŮDCI</vt:lpstr>
      <vt:lpstr>MISTR  JAN HUS</vt:lpstr>
      <vt:lpstr>POČÁTKY HUSITSKÉHO HNUTÍ</vt:lpstr>
      <vt:lpstr>HUSITSKÉ HNUTÍ</vt:lpstr>
      <vt:lpstr>Prezentace aplikace PowerPoint</vt:lpstr>
      <vt:lpstr>PŘÍČINY ÚSPĚCHU</vt:lpstr>
      <vt:lpstr>Prezentace aplikace PowerPoint</vt:lpstr>
      <vt:lpstr>Prezentace aplikace PowerPoint</vt:lpstr>
      <vt:lpstr>VÝSLEDKY ANEB  CO SE ZMĚNILO?</vt:lpstr>
      <vt:lpstr>Prezentace aplikace PowerPoint</vt:lpstr>
      <vt:lpstr>ČECHY  V DOBĚ POHUSITSKÉ</vt:lpstr>
      <vt:lpstr>DRUHÝ ŽIVOT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HUSITSTVÍ</dc:title>
  <dc:creator>Jílková Veronika (190274)</dc:creator>
  <cp:lastModifiedBy>Veronika Jílková</cp:lastModifiedBy>
  <cp:revision>4</cp:revision>
  <dcterms:created xsi:type="dcterms:W3CDTF">2023-11-07T23:06:45Z</dcterms:created>
  <dcterms:modified xsi:type="dcterms:W3CDTF">2023-11-08T12:43:21Z</dcterms:modified>
</cp:coreProperties>
</file>