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9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5" autoAdjust="0"/>
    <p:restoredTop sz="96270" autoAdjust="0"/>
  </p:normalViewPr>
  <p:slideViewPr>
    <p:cSldViewPr snapToGrid="0">
      <p:cViewPr varScale="1">
        <p:scale>
          <a:sx n="113" d="100"/>
          <a:sy n="113" d="100"/>
        </p:scale>
        <p:origin x="115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CZS36 + CMA018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Jelínek Gmiterková</a:t>
            </a:r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2023</a:t>
            </a:r>
          </a:p>
          <a:p>
            <a:pPr algn="ctr"/>
            <a:r>
              <a:rPr lang="cs-CZ" b="1" dirty="0"/>
              <a:t>12. 10. 2023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B38907-5655-4F43-A9D1-DB5463E31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9903DE-6FBE-5F4B-BFEC-05BB510A9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A597B5-FD1B-EF40-B7EC-2A015301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Storytelling</a:t>
            </a:r>
            <a:r>
              <a:rPr lang="cs-CZ" dirty="0"/>
              <a:t> and </a:t>
            </a:r>
            <a:r>
              <a:rPr lang="cs-CZ" dirty="0" err="1"/>
              <a:t>characters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59C273-AB80-1646-A603-DF97647B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Lack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psychological</a:t>
            </a:r>
            <a:r>
              <a:rPr lang="cs-CZ" sz="2000" b="1" dirty="0"/>
              <a:t> </a:t>
            </a:r>
            <a:r>
              <a:rPr lang="cs-CZ" sz="2000" b="1" dirty="0" err="1"/>
              <a:t>depth</a:t>
            </a:r>
            <a:r>
              <a:rPr lang="cs-CZ" sz="2000" b="1" dirty="0"/>
              <a:t> in </a:t>
            </a:r>
            <a:r>
              <a:rPr lang="cs-CZ" sz="2000" b="1" dirty="0" err="1"/>
              <a:t>characters</a:t>
            </a:r>
            <a:r>
              <a:rPr lang="cs-CZ" sz="2000" b="1" dirty="0"/>
              <a:t> </a:t>
            </a:r>
            <a:r>
              <a:rPr lang="cs-CZ" sz="2000" dirty="0"/>
              <a:t>&gt;&gt; </a:t>
            </a:r>
            <a:r>
              <a:rPr lang="cs-CZ" sz="2000" dirty="0" err="1"/>
              <a:t>wider</a:t>
            </a:r>
            <a:r>
              <a:rPr lang="cs-CZ" sz="2000" dirty="0"/>
              <a:t> </a:t>
            </a:r>
            <a:r>
              <a:rPr lang="cs-CZ" sz="2000" dirty="0" err="1"/>
              <a:t>existential</a:t>
            </a:r>
            <a:r>
              <a:rPr lang="cs-CZ" sz="2000" dirty="0"/>
              <a:t> </a:t>
            </a:r>
            <a:r>
              <a:rPr lang="cs-CZ" sz="2000" dirty="0" err="1"/>
              <a:t>portraits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generation</a:t>
            </a:r>
            <a:r>
              <a:rPr lang="cs-CZ" sz="2000" dirty="0"/>
              <a:t>/</a:t>
            </a:r>
            <a:r>
              <a:rPr lang="cs-CZ" sz="2000" dirty="0" err="1"/>
              <a:t>class</a:t>
            </a:r>
            <a:r>
              <a:rPr lang="cs-CZ" sz="2000" dirty="0"/>
              <a:t> </a:t>
            </a:r>
            <a:r>
              <a:rPr lang="cs-CZ" sz="2000" dirty="0" err="1"/>
              <a:t>rather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cs-CZ" sz="2000" dirty="0"/>
              <a:t> a </a:t>
            </a:r>
            <a:r>
              <a:rPr lang="cs-CZ" sz="2000" dirty="0" err="1"/>
              <a:t>tight</a:t>
            </a:r>
            <a:r>
              <a:rPr lang="cs-CZ" sz="2000" dirty="0"/>
              <a:t> story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protagonist</a:t>
            </a:r>
            <a:r>
              <a:rPr lang="cs-CZ" sz="2000" dirty="0"/>
              <a:t> in a </a:t>
            </a:r>
            <a:r>
              <a:rPr lang="cs-CZ" sz="2000" dirty="0" err="1"/>
              <a:t>particular</a:t>
            </a:r>
            <a:r>
              <a:rPr lang="cs-CZ" sz="2000" dirty="0"/>
              <a:t> </a:t>
            </a:r>
            <a:r>
              <a:rPr lang="cs-CZ" sz="2000" dirty="0" err="1"/>
              <a:t>surrounding</a:t>
            </a:r>
            <a:r>
              <a:rPr lang="cs-CZ" sz="2000" dirty="0"/>
              <a:t> </a:t>
            </a:r>
          </a:p>
          <a:p>
            <a:r>
              <a:rPr lang="cs-CZ" sz="2000" b="1" dirty="0"/>
              <a:t>Male </a:t>
            </a:r>
            <a:r>
              <a:rPr lang="cs-CZ" sz="2000" b="1" dirty="0" err="1"/>
              <a:t>figures</a:t>
            </a:r>
            <a:r>
              <a:rPr lang="cs-CZ" sz="2000" b="1" dirty="0"/>
              <a:t> </a:t>
            </a:r>
            <a:r>
              <a:rPr lang="cs-CZ" sz="2000" dirty="0" err="1"/>
              <a:t>dominate</a:t>
            </a:r>
            <a:endParaRPr lang="cs-CZ" sz="2000" dirty="0"/>
          </a:p>
          <a:p>
            <a:r>
              <a:rPr lang="cs-CZ" sz="2000" b="1" dirty="0" err="1"/>
              <a:t>Accidents</a:t>
            </a:r>
            <a:r>
              <a:rPr lang="cs-CZ" sz="2000" b="1" dirty="0"/>
              <a:t> and </a:t>
            </a:r>
            <a:r>
              <a:rPr lang="cs-CZ" sz="2000" b="1" dirty="0" err="1"/>
              <a:t>improvisations</a:t>
            </a:r>
            <a:r>
              <a:rPr lang="cs-CZ" sz="2000" b="1" dirty="0"/>
              <a:t> </a:t>
            </a:r>
            <a:r>
              <a:rPr lang="cs-CZ" sz="2000" dirty="0"/>
              <a:t>&gt;&gt; not </a:t>
            </a:r>
            <a:r>
              <a:rPr lang="cs-CZ" sz="2000" dirty="0" err="1"/>
              <a:t>only</a:t>
            </a:r>
            <a:r>
              <a:rPr lang="cs-CZ" sz="2000" dirty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production</a:t>
            </a:r>
            <a:r>
              <a:rPr lang="cs-CZ" sz="2000" dirty="0"/>
              <a:t>, but </a:t>
            </a:r>
            <a:r>
              <a:rPr lang="cs-CZ" sz="2000" dirty="0" err="1"/>
              <a:t>accident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frequently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as a </a:t>
            </a:r>
            <a:r>
              <a:rPr lang="cs-CZ" sz="2000" dirty="0" err="1"/>
              <a:t>storytelling</a:t>
            </a:r>
            <a:r>
              <a:rPr lang="cs-CZ" sz="2000" dirty="0"/>
              <a:t> </a:t>
            </a:r>
            <a:r>
              <a:rPr lang="cs-CZ" sz="2000" dirty="0" err="1"/>
              <a:t>device</a:t>
            </a:r>
            <a:r>
              <a:rPr lang="cs-CZ" sz="2000" dirty="0"/>
              <a:t> </a:t>
            </a:r>
          </a:p>
          <a:p>
            <a:r>
              <a:rPr lang="cs-CZ" sz="2000" b="1" dirty="0"/>
              <a:t>Open </a:t>
            </a:r>
            <a:r>
              <a:rPr lang="cs-CZ" sz="2000" b="1" dirty="0" err="1"/>
              <a:t>endings</a:t>
            </a:r>
            <a:r>
              <a:rPr lang="cs-CZ" sz="2000" dirty="0"/>
              <a:t>,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 err="1"/>
              <a:t>without</a:t>
            </a:r>
            <a:r>
              <a:rPr lang="cs-CZ" sz="2000" dirty="0"/>
              <a:t> </a:t>
            </a:r>
            <a:r>
              <a:rPr lang="cs-CZ" sz="2000" dirty="0" err="1"/>
              <a:t>conclusions</a:t>
            </a:r>
            <a:r>
              <a:rPr lang="cs-CZ" sz="2000" dirty="0"/>
              <a:t> and/</a:t>
            </a:r>
            <a:r>
              <a:rPr lang="cs-CZ" sz="2000" dirty="0" err="1"/>
              <a:t>or</a:t>
            </a:r>
            <a:r>
              <a:rPr lang="cs-CZ" sz="2000" dirty="0"/>
              <a:t> status quo </a:t>
            </a:r>
            <a:r>
              <a:rPr lang="cs-CZ" sz="2000" dirty="0" err="1"/>
              <a:t>reinstalled</a:t>
            </a:r>
            <a:endParaRPr lang="cs-CZ" sz="2000" dirty="0"/>
          </a:p>
          <a:p>
            <a:r>
              <a:rPr lang="cs-CZ" sz="2000" b="1" dirty="0" err="1"/>
              <a:t>Circular</a:t>
            </a:r>
            <a:r>
              <a:rPr lang="cs-CZ" sz="2000" b="1" dirty="0"/>
              <a:t> </a:t>
            </a:r>
            <a:r>
              <a:rPr lang="cs-CZ" sz="2000" b="1" dirty="0" err="1"/>
              <a:t>narratives</a:t>
            </a:r>
            <a:r>
              <a:rPr lang="cs-CZ" sz="2000" b="1" dirty="0"/>
              <a:t> </a:t>
            </a:r>
            <a:r>
              <a:rPr lang="cs-CZ" sz="2000" dirty="0"/>
              <a:t>– in </a:t>
            </a:r>
            <a:r>
              <a:rPr lang="cs-CZ" sz="2000" dirty="0" err="1"/>
              <a:t>contrast</a:t>
            </a:r>
            <a:r>
              <a:rPr lang="cs-CZ" sz="2000" dirty="0"/>
              <a:t> to </a:t>
            </a:r>
            <a:r>
              <a:rPr lang="cs-CZ" sz="2000" dirty="0" err="1"/>
              <a:t>classical</a:t>
            </a:r>
            <a:r>
              <a:rPr lang="cs-CZ" sz="2000" dirty="0"/>
              <a:t> </a:t>
            </a:r>
            <a:r>
              <a:rPr lang="cs-CZ" sz="2000" dirty="0" err="1"/>
              <a:t>storytelling</a:t>
            </a:r>
            <a:r>
              <a:rPr lang="cs-CZ" sz="2000" dirty="0"/>
              <a:t> these </a:t>
            </a:r>
            <a:r>
              <a:rPr lang="cs-CZ" sz="2000" dirty="0" err="1"/>
              <a:t>ones</a:t>
            </a:r>
            <a:r>
              <a:rPr lang="cs-CZ" sz="2000" dirty="0"/>
              <a:t> are more </a:t>
            </a:r>
            <a:r>
              <a:rPr lang="cs-CZ" sz="2000" dirty="0" err="1"/>
              <a:t>descriptive</a:t>
            </a:r>
            <a:r>
              <a:rPr lang="cs-CZ" sz="2000" dirty="0"/>
              <a:t>.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provides</a:t>
            </a:r>
            <a:r>
              <a:rPr lang="cs-CZ" sz="2000" dirty="0"/>
              <a:t> </a:t>
            </a:r>
            <a:r>
              <a:rPr lang="cs-CZ" sz="2000" dirty="0" err="1"/>
              <a:t>us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insight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problems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hero</a:t>
            </a:r>
            <a:r>
              <a:rPr lang="cs-CZ" sz="2000" dirty="0"/>
              <a:t> </a:t>
            </a:r>
            <a:r>
              <a:rPr lang="cs-CZ" sz="2000" dirty="0" err="1"/>
              <a:t>faces</a:t>
            </a:r>
            <a:r>
              <a:rPr lang="cs-CZ" sz="2000" dirty="0"/>
              <a:t>, but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lacks</a:t>
            </a:r>
            <a:r>
              <a:rPr lang="cs-CZ" sz="2000" dirty="0"/>
              <a:t> </a:t>
            </a:r>
            <a:r>
              <a:rPr lang="cs-CZ" sz="2000" dirty="0" err="1"/>
              <a:t>solutions</a:t>
            </a:r>
            <a:r>
              <a:rPr lang="cs-CZ" sz="20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2786CB-60BE-D149-9F37-2B7E09208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CDD24-1C87-D743-85BB-B9CFB4BA2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F03BAB-2819-2249-B442-E743F44D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1950s…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A0977D-B395-A745-82F6-0DACBB263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cinemagoing</a:t>
            </a:r>
            <a:r>
              <a:rPr lang="cs-CZ" dirty="0"/>
              <a:t> &gt;&gt; more </a:t>
            </a:r>
            <a:r>
              <a:rPr lang="cs-CZ" dirty="0" err="1"/>
              <a:t>than</a:t>
            </a:r>
            <a:r>
              <a:rPr lang="cs-CZ" dirty="0"/>
              <a:t> 35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 1954 and 1959 </a:t>
            </a:r>
            <a:r>
              <a:rPr lang="cs-CZ" dirty="0" err="1"/>
              <a:t>attracted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viewers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Demografical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(</a:t>
            </a:r>
            <a:r>
              <a:rPr lang="cs-CZ" dirty="0" err="1"/>
              <a:t>audiences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), </a:t>
            </a:r>
            <a:r>
              <a:rPr lang="cs-CZ" dirty="0" err="1"/>
              <a:t>economical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(not many </a:t>
            </a:r>
            <a:r>
              <a:rPr lang="cs-CZ" dirty="0" err="1"/>
              <a:t>households</a:t>
            </a:r>
            <a:r>
              <a:rPr lang="cs-CZ" dirty="0"/>
              <a:t> </a:t>
            </a:r>
            <a:r>
              <a:rPr lang="cs-CZ" dirty="0" err="1"/>
              <a:t>equipped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tv</a:t>
            </a:r>
            <a:r>
              <a:rPr lang="cs-CZ" dirty="0"/>
              <a:t>),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Western </a:t>
            </a:r>
            <a:r>
              <a:rPr lang="cs-CZ" dirty="0" err="1"/>
              <a:t>Europe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– most </a:t>
            </a:r>
            <a:r>
              <a:rPr lang="cs-CZ" dirty="0" err="1"/>
              <a:t>succesfull</a:t>
            </a:r>
            <a:r>
              <a:rPr lang="cs-CZ" dirty="0"/>
              <a:t> are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male </a:t>
            </a:r>
            <a:r>
              <a:rPr lang="cs-CZ" dirty="0" err="1"/>
              <a:t>stars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prewar</a:t>
            </a:r>
            <a:r>
              <a:rPr lang="cs-CZ" dirty="0"/>
              <a:t> </a:t>
            </a:r>
            <a:r>
              <a:rPr lang="cs-CZ" dirty="0" err="1"/>
              <a:t>years</a:t>
            </a:r>
            <a:endParaRPr lang="cs-CZ" dirty="0"/>
          </a:p>
          <a:p>
            <a:pPr lvl="1"/>
            <a:r>
              <a:rPr lang="cs-CZ" b="1" dirty="0" err="1"/>
              <a:t>Satire</a:t>
            </a:r>
            <a:r>
              <a:rPr lang="cs-CZ" dirty="0"/>
              <a:t> – </a:t>
            </a:r>
            <a:r>
              <a:rPr lang="cs-CZ" dirty="0" err="1"/>
              <a:t>helps</a:t>
            </a:r>
            <a:r>
              <a:rPr lang="cs-CZ" dirty="0"/>
              <a:t> to infuse </a:t>
            </a:r>
            <a:r>
              <a:rPr lang="cs-CZ" dirty="0" err="1"/>
              <a:t>lighthearted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, 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adress</a:t>
            </a:r>
            <a:r>
              <a:rPr lang="cs-CZ" dirty="0"/>
              <a:t> </a:t>
            </a:r>
            <a:r>
              <a:rPr lang="cs-CZ" dirty="0" err="1"/>
              <a:t>shortcomings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socialist</a:t>
            </a:r>
            <a:r>
              <a:rPr lang="cs-CZ" dirty="0"/>
              <a:t> society X </a:t>
            </a:r>
            <a:r>
              <a:rPr lang="cs-CZ" dirty="0" err="1"/>
              <a:t>shoud</a:t>
            </a:r>
            <a:r>
              <a:rPr lang="cs-CZ" dirty="0"/>
              <a:t> </a:t>
            </a:r>
            <a:r>
              <a:rPr lang="cs-CZ" dirty="0" err="1"/>
              <a:t>leave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=&gt; </a:t>
            </a:r>
            <a:r>
              <a:rPr lang="cs-CZ" dirty="0" err="1"/>
              <a:t>impossible</a:t>
            </a:r>
            <a:r>
              <a:rPr lang="cs-CZ" dirty="0"/>
              <a:t> </a:t>
            </a:r>
            <a:r>
              <a:rPr lang="cs-CZ" dirty="0" err="1"/>
              <a:t>genre</a:t>
            </a:r>
            <a:r>
              <a:rPr lang="cs-CZ" dirty="0"/>
              <a:t>?</a:t>
            </a:r>
          </a:p>
          <a:p>
            <a:pPr lvl="1"/>
            <a:r>
              <a:rPr lang="cs-CZ" b="1" i="1" dirty="0" err="1"/>
              <a:t>Three</a:t>
            </a:r>
            <a:r>
              <a:rPr lang="cs-CZ" b="1" i="1" dirty="0"/>
              <a:t> </a:t>
            </a:r>
            <a:r>
              <a:rPr lang="cs-CZ" b="1" i="1" dirty="0" err="1"/>
              <a:t>Wishes</a:t>
            </a:r>
            <a:r>
              <a:rPr lang="cs-CZ" b="1" i="1" dirty="0"/>
              <a:t> </a:t>
            </a:r>
            <a:r>
              <a:rPr lang="cs-CZ" dirty="0"/>
              <a:t>(1958, </a:t>
            </a:r>
            <a:r>
              <a:rPr lang="cs-CZ" dirty="0" err="1"/>
              <a:t>dir</a:t>
            </a:r>
            <a:r>
              <a:rPr lang="cs-CZ" dirty="0"/>
              <a:t>. Ján Kadár, Elmar Klos)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(</a:t>
            </a:r>
            <a:r>
              <a:rPr lang="cs-CZ" dirty="0" err="1"/>
              <a:t>intimate</a:t>
            </a:r>
            <a:r>
              <a:rPr lang="cs-CZ" dirty="0"/>
              <a:t>) </a:t>
            </a:r>
            <a:r>
              <a:rPr lang="cs-CZ" dirty="0" err="1"/>
              <a:t>dramas</a:t>
            </a:r>
            <a:endParaRPr lang="cs-CZ" dirty="0"/>
          </a:p>
          <a:p>
            <a:pPr lvl="1"/>
            <a:r>
              <a:rPr lang="cs-CZ" b="1" i="1" dirty="0"/>
              <a:t>House </a:t>
            </a:r>
            <a:r>
              <a:rPr lang="cs-CZ" b="1" i="1" dirty="0" err="1"/>
              <a:t>at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Terminus </a:t>
            </a:r>
            <a:r>
              <a:rPr lang="cs-CZ" dirty="0"/>
              <a:t>(1958, </a:t>
            </a:r>
            <a:r>
              <a:rPr lang="cs-CZ" dirty="0" err="1"/>
              <a:t>dir</a:t>
            </a:r>
            <a:r>
              <a:rPr lang="cs-CZ" dirty="0"/>
              <a:t>. Ján Kadár, Elmar Klos)</a:t>
            </a:r>
          </a:p>
          <a:p>
            <a:pPr lvl="1"/>
            <a:r>
              <a:rPr lang="cs-CZ" b="1" i="1" dirty="0" err="1"/>
              <a:t>September</a:t>
            </a:r>
            <a:r>
              <a:rPr lang="cs-CZ" b="1" i="1" dirty="0"/>
              <a:t> </a:t>
            </a:r>
            <a:r>
              <a:rPr lang="cs-CZ" b="1" i="1" dirty="0" err="1"/>
              <a:t>Nights</a:t>
            </a:r>
            <a:r>
              <a:rPr lang="cs-CZ" b="1" i="1" dirty="0"/>
              <a:t> </a:t>
            </a:r>
            <a:r>
              <a:rPr lang="cs-CZ" dirty="0"/>
              <a:t>(1957, </a:t>
            </a:r>
            <a:r>
              <a:rPr lang="cs-CZ" dirty="0" err="1"/>
              <a:t>dir</a:t>
            </a:r>
            <a:r>
              <a:rPr lang="cs-CZ" dirty="0"/>
              <a:t>. Vojtěch Jasný)</a:t>
            </a:r>
          </a:p>
          <a:p>
            <a:pPr lvl="1"/>
            <a:r>
              <a:rPr lang="cs-CZ" b="1" i="1" dirty="0" err="1"/>
              <a:t>School</a:t>
            </a:r>
            <a:r>
              <a:rPr lang="cs-CZ" b="1" i="1" dirty="0"/>
              <a:t> </a:t>
            </a:r>
            <a:r>
              <a:rPr lang="cs-CZ" b="1" i="1" dirty="0" err="1"/>
              <a:t>for</a:t>
            </a:r>
            <a:r>
              <a:rPr lang="cs-CZ" b="1" i="1" dirty="0"/>
              <a:t> </a:t>
            </a:r>
            <a:r>
              <a:rPr lang="cs-CZ" b="1" i="1" dirty="0" err="1"/>
              <a:t>Fathers</a:t>
            </a:r>
            <a:r>
              <a:rPr lang="cs-CZ" b="1" i="1" dirty="0"/>
              <a:t> </a:t>
            </a:r>
            <a:r>
              <a:rPr lang="cs-CZ" dirty="0"/>
              <a:t>(1957, </a:t>
            </a:r>
            <a:r>
              <a:rPr lang="cs-CZ" dirty="0" err="1"/>
              <a:t>dir</a:t>
            </a:r>
            <a:r>
              <a:rPr lang="cs-CZ" dirty="0"/>
              <a:t>. Ladislav </a:t>
            </a:r>
            <a:r>
              <a:rPr lang="cs-CZ" dirty="0" err="1"/>
              <a:t>Helge</a:t>
            </a:r>
            <a:r>
              <a:rPr lang="cs-CZ" dirty="0"/>
              <a:t>)</a:t>
            </a:r>
          </a:p>
          <a:p>
            <a:pPr lvl="1"/>
            <a:r>
              <a:rPr lang="cs-CZ" b="1" i="1" dirty="0" err="1"/>
              <a:t>Scars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Past </a:t>
            </a:r>
            <a:r>
              <a:rPr lang="cs-CZ" dirty="0"/>
              <a:t>(1957, </a:t>
            </a:r>
            <a:r>
              <a:rPr lang="cs-CZ" dirty="0" err="1"/>
              <a:t>dir</a:t>
            </a:r>
            <a:r>
              <a:rPr lang="cs-CZ" dirty="0"/>
              <a:t>. Václav Krška)</a:t>
            </a:r>
          </a:p>
        </p:txBody>
      </p:sp>
    </p:spTree>
    <p:extLst>
      <p:ext uri="{BB962C8B-B14F-4D97-AF65-F5344CB8AC3E}">
        <p14:creationId xmlns:p14="http://schemas.microsoft.com/office/powerpoint/2010/main" val="58669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2F98AB-E3B5-CB4E-9C10-5431B22CE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E72867-4B83-2D49-946A-9862F07FE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0C790A-B861-7545-A18E-4484C05EE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1" y="166252"/>
            <a:ext cx="4500748" cy="28129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3DC2768-97A5-8D47-AEE5-893994ADE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" y="166252"/>
            <a:ext cx="4500749" cy="28129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D683044-EF84-A24D-99CB-4D4FE7F90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2" y="3038602"/>
            <a:ext cx="4880758" cy="305047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205FF70-6F39-9242-B0C4-C912FD7C50BF}"/>
              </a:ext>
            </a:extLst>
          </p:cNvPr>
          <p:cNvSpPr txBox="1"/>
          <p:nvPr/>
        </p:nvSpPr>
        <p:spPr>
          <a:xfrm>
            <a:off x="5177642" y="3990091"/>
            <a:ext cx="3716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Direct </a:t>
            </a:r>
            <a:r>
              <a:rPr lang="cs-CZ" sz="2800" b="1" dirty="0" err="1">
                <a:latin typeface="+mn-lt"/>
              </a:rPr>
              <a:t>address</a:t>
            </a:r>
            <a:r>
              <a:rPr lang="cs-CZ" sz="2800" b="1" dirty="0">
                <a:latin typeface="+mn-lt"/>
              </a:rPr>
              <a:t>:</a:t>
            </a:r>
          </a:p>
          <a:p>
            <a:pPr algn="l"/>
            <a:r>
              <a:rPr lang="cs-CZ" sz="2800" dirty="0" err="1">
                <a:latin typeface="+mn-lt"/>
              </a:rPr>
              <a:t>Speaking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directly</a:t>
            </a:r>
            <a:endParaRPr lang="cs-CZ" sz="2800" dirty="0">
              <a:latin typeface="+mn-lt"/>
            </a:endParaRPr>
          </a:p>
          <a:p>
            <a:pPr algn="l"/>
            <a:r>
              <a:rPr lang="cs-CZ" sz="2800" dirty="0">
                <a:latin typeface="+mn-lt"/>
              </a:rPr>
              <a:t>to </a:t>
            </a:r>
            <a:r>
              <a:rPr lang="cs-CZ" sz="2800" dirty="0" err="1">
                <a:latin typeface="+mn-lt"/>
              </a:rPr>
              <a:t>the</a:t>
            </a:r>
            <a:r>
              <a:rPr lang="cs-CZ" sz="2800" dirty="0">
                <a:latin typeface="+mn-lt"/>
              </a:rPr>
              <a:t> audience</a:t>
            </a:r>
          </a:p>
        </p:txBody>
      </p:sp>
    </p:spTree>
    <p:extLst>
      <p:ext uri="{BB962C8B-B14F-4D97-AF65-F5344CB8AC3E}">
        <p14:creationId xmlns:p14="http://schemas.microsoft.com/office/powerpoint/2010/main" val="110495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10B05C-0052-0C4C-8DFA-F9A8E16AE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78CE80-4624-CC42-BEED-0A81332C5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9679F6-2D83-6645-9091-7EB6C6D5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68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Fist</a:t>
            </a:r>
            <a:r>
              <a:rPr lang="cs-CZ" dirty="0"/>
              <a:t> Festival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in Banská Bystrica (BB), </a:t>
            </a:r>
            <a:r>
              <a:rPr lang="cs-CZ" dirty="0" err="1"/>
              <a:t>February</a:t>
            </a:r>
            <a:r>
              <a:rPr lang="cs-CZ" dirty="0"/>
              <a:t> 1959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297EFF-C77B-E147-85E3-0E4F7FD4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418870"/>
            <a:ext cx="8378369" cy="4139998"/>
          </a:xfrm>
        </p:spPr>
        <p:txBody>
          <a:bodyPr/>
          <a:lstStyle/>
          <a:p>
            <a:r>
              <a:rPr lang="cs-CZ" sz="2000" dirty="0"/>
              <a:t>BB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context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cultural</a:t>
            </a:r>
            <a:r>
              <a:rPr lang="cs-CZ" sz="2000" dirty="0"/>
              <a:t> </a:t>
            </a:r>
            <a:r>
              <a:rPr lang="cs-CZ" sz="2000" dirty="0" err="1"/>
              <a:t>events</a:t>
            </a:r>
            <a:r>
              <a:rPr lang="cs-CZ" sz="2000" dirty="0"/>
              <a:t>, </a:t>
            </a:r>
            <a:r>
              <a:rPr lang="cs-CZ" sz="2000" dirty="0" err="1"/>
              <a:t>aiming</a:t>
            </a:r>
            <a:r>
              <a:rPr lang="cs-CZ" sz="2000" dirty="0"/>
              <a:t> to manifest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progress</a:t>
            </a:r>
            <a:r>
              <a:rPr lang="cs-CZ" sz="2000" dirty="0"/>
              <a:t> in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sphere</a:t>
            </a:r>
            <a:r>
              <a:rPr lang="cs-CZ" sz="2000" dirty="0"/>
              <a:t> and </a:t>
            </a:r>
            <a:r>
              <a:rPr lang="cs-CZ" sz="2000" dirty="0" err="1"/>
              <a:t>how</a:t>
            </a:r>
            <a:r>
              <a:rPr lang="cs-CZ" sz="2000" dirty="0"/>
              <a:t> </a:t>
            </a:r>
            <a:r>
              <a:rPr lang="cs-CZ" sz="2000" dirty="0" err="1"/>
              <a:t>tightly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 </a:t>
            </a:r>
            <a:r>
              <a:rPr lang="cs-CZ" sz="2000" dirty="0" err="1"/>
              <a:t>directed</a:t>
            </a:r>
            <a:r>
              <a:rPr lang="cs-CZ" sz="2000" dirty="0"/>
              <a:t> by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Communist</a:t>
            </a:r>
            <a:r>
              <a:rPr lang="cs-CZ" sz="2000" dirty="0"/>
              <a:t> party</a:t>
            </a:r>
          </a:p>
          <a:p>
            <a:endParaRPr lang="cs-CZ" sz="2000" dirty="0"/>
          </a:p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minister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 ad </a:t>
            </a:r>
            <a:r>
              <a:rPr lang="cs-CZ" sz="2000" dirty="0" err="1"/>
              <a:t>education</a:t>
            </a:r>
            <a:r>
              <a:rPr lang="cs-CZ" sz="2000" dirty="0"/>
              <a:t> František </a:t>
            </a:r>
            <a:r>
              <a:rPr lang="cs-CZ" sz="2000" dirty="0" err="1"/>
              <a:t>Kahuda</a:t>
            </a:r>
            <a:r>
              <a:rPr lang="cs-CZ" sz="2000" dirty="0"/>
              <a:t> </a:t>
            </a:r>
            <a:r>
              <a:rPr lang="cs-CZ" sz="2000" dirty="0" err="1"/>
              <a:t>harshly</a:t>
            </a:r>
            <a:r>
              <a:rPr lang="cs-CZ" sz="2000" dirty="0"/>
              <a:t> </a:t>
            </a:r>
            <a:r>
              <a:rPr lang="cs-CZ" sz="2000" dirty="0" err="1"/>
              <a:t>criticized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aforementioned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as prime </a:t>
            </a:r>
            <a:r>
              <a:rPr lang="cs-CZ" sz="2000" dirty="0" err="1"/>
              <a:t>examples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unwelcomed</a:t>
            </a:r>
            <a:r>
              <a:rPr lang="cs-CZ" sz="2000" dirty="0"/>
              <a:t> </a:t>
            </a:r>
            <a:r>
              <a:rPr lang="cs-CZ" sz="2000" dirty="0" err="1"/>
              <a:t>tendencies</a:t>
            </a:r>
            <a:r>
              <a:rPr lang="cs-CZ" sz="2000" dirty="0"/>
              <a:t> in </a:t>
            </a:r>
            <a:r>
              <a:rPr lang="cs-CZ" sz="2000" dirty="0" err="1"/>
              <a:t>socialist</a:t>
            </a:r>
            <a:r>
              <a:rPr lang="cs-CZ" sz="2000" dirty="0"/>
              <a:t> </a:t>
            </a:r>
            <a:r>
              <a:rPr lang="cs-CZ" sz="2000" dirty="0" err="1"/>
              <a:t>cinema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„ […] </a:t>
            </a:r>
            <a:r>
              <a:rPr lang="cs-CZ" sz="2000" dirty="0" err="1"/>
              <a:t>main</a:t>
            </a:r>
            <a:r>
              <a:rPr lang="cs-CZ" sz="2000" dirty="0"/>
              <a:t> </a:t>
            </a:r>
            <a:r>
              <a:rPr lang="cs-CZ" sz="2000" dirty="0" err="1"/>
              <a:t>topics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our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[…] are </a:t>
            </a:r>
            <a:r>
              <a:rPr lang="cs-CZ" sz="2000" dirty="0" err="1"/>
              <a:t>still</a:t>
            </a:r>
            <a:r>
              <a:rPr lang="cs-CZ" sz="2000" dirty="0"/>
              <a:t> limited to Prague, to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private</a:t>
            </a:r>
            <a:r>
              <a:rPr lang="cs-CZ" sz="2000" dirty="0"/>
              <a:t> </a:t>
            </a:r>
            <a:r>
              <a:rPr lang="cs-CZ" sz="2000" dirty="0" err="1"/>
              <a:t>lives</a:t>
            </a:r>
            <a:r>
              <a:rPr lang="cs-CZ" sz="2000" dirty="0"/>
              <a:t> and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pessimistic</a:t>
            </a:r>
            <a:r>
              <a:rPr lang="cs-CZ" sz="2000" dirty="0"/>
              <a:t> </a:t>
            </a:r>
            <a:r>
              <a:rPr lang="cs-CZ" sz="2000" dirty="0" err="1"/>
              <a:t>nature</a:t>
            </a:r>
            <a:r>
              <a:rPr lang="cs-CZ" sz="2000" dirty="0"/>
              <a:t>, </a:t>
            </a:r>
            <a:r>
              <a:rPr lang="cs-CZ" sz="2000" dirty="0" err="1"/>
              <a:t>adressing</a:t>
            </a:r>
            <a:r>
              <a:rPr lang="cs-CZ" sz="2000" dirty="0"/>
              <a:t> </a:t>
            </a:r>
            <a:r>
              <a:rPr lang="cs-CZ" sz="2000" dirty="0" err="1"/>
              <a:t>issues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certain</a:t>
            </a:r>
            <a:r>
              <a:rPr lang="cs-CZ" sz="2000" dirty="0"/>
              <a:t> </a:t>
            </a:r>
            <a:r>
              <a:rPr lang="cs-CZ" sz="2000" dirty="0" err="1"/>
              <a:t>youth</a:t>
            </a:r>
            <a:r>
              <a:rPr lang="cs-CZ" sz="2000" dirty="0"/>
              <a:t> </a:t>
            </a:r>
            <a:r>
              <a:rPr lang="cs-CZ" sz="2000" dirty="0" err="1"/>
              <a:t>groups</a:t>
            </a:r>
            <a:r>
              <a:rPr lang="cs-CZ" sz="2000" dirty="0"/>
              <a:t> </a:t>
            </a:r>
            <a:r>
              <a:rPr lang="cs-CZ" sz="2000" dirty="0" err="1"/>
              <a:t>only</a:t>
            </a:r>
            <a:r>
              <a:rPr lang="cs-CZ" sz="2000" dirty="0"/>
              <a:t>. […] </a:t>
            </a:r>
            <a:r>
              <a:rPr lang="cs-CZ" sz="2000" dirty="0" err="1"/>
              <a:t>Does</a:t>
            </a:r>
            <a:r>
              <a:rPr lang="cs-CZ" sz="2000" dirty="0"/>
              <a:t> </a:t>
            </a:r>
            <a:r>
              <a:rPr lang="cs-CZ" sz="2000" dirty="0" err="1"/>
              <a:t>healthy</a:t>
            </a:r>
            <a:r>
              <a:rPr lang="cs-CZ" sz="2000" dirty="0"/>
              <a:t> </a:t>
            </a:r>
            <a:r>
              <a:rPr lang="cs-CZ" sz="2000" dirty="0" err="1"/>
              <a:t>family</a:t>
            </a:r>
            <a:r>
              <a:rPr lang="cs-CZ" sz="2000" dirty="0"/>
              <a:t> </a:t>
            </a:r>
            <a:r>
              <a:rPr lang="cs-CZ" sz="2000" dirty="0" err="1"/>
              <a:t>still</a:t>
            </a:r>
            <a:r>
              <a:rPr lang="cs-CZ" sz="2000" dirty="0"/>
              <a:t> </a:t>
            </a:r>
            <a:r>
              <a:rPr lang="cs-CZ" sz="2000" dirty="0" err="1"/>
              <a:t>exist</a:t>
            </a:r>
            <a:r>
              <a:rPr lang="cs-CZ" sz="2000" dirty="0"/>
              <a:t>, are 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appartments</a:t>
            </a:r>
            <a:r>
              <a:rPr lang="cs-CZ" sz="2000" dirty="0"/>
              <a:t> </a:t>
            </a:r>
            <a:r>
              <a:rPr lang="cs-CZ" sz="2000" dirty="0" err="1"/>
              <a:t>under</a:t>
            </a:r>
            <a:r>
              <a:rPr lang="cs-CZ" sz="2000" dirty="0"/>
              <a:t> </a:t>
            </a:r>
            <a:r>
              <a:rPr lang="cs-CZ" sz="2000" dirty="0" err="1"/>
              <a:t>construction</a:t>
            </a:r>
            <a:r>
              <a:rPr lang="cs-CZ" sz="2000" dirty="0"/>
              <a:t>, do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associate</a:t>
            </a:r>
            <a:r>
              <a:rPr lang="cs-CZ" sz="2000" dirty="0"/>
              <a:t> </a:t>
            </a:r>
            <a:r>
              <a:rPr lang="cs-CZ" sz="2000" dirty="0" err="1"/>
              <a:t>teenagers</a:t>
            </a:r>
            <a:r>
              <a:rPr lang="cs-CZ" sz="2000" dirty="0"/>
              <a:t> </a:t>
            </a:r>
            <a:r>
              <a:rPr lang="cs-CZ" sz="2000" dirty="0" err="1"/>
              <a:t>solely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gangsters</a:t>
            </a:r>
            <a:r>
              <a:rPr lang="cs-CZ" sz="2000" dirty="0"/>
              <a:t>,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alcoholism</a:t>
            </a:r>
            <a:r>
              <a:rPr lang="cs-CZ" sz="2000" dirty="0"/>
              <a:t> such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important</a:t>
            </a:r>
            <a:r>
              <a:rPr lang="cs-CZ" sz="2000" dirty="0"/>
              <a:t> part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?“</a:t>
            </a:r>
          </a:p>
        </p:txBody>
      </p:sp>
    </p:spTree>
    <p:extLst>
      <p:ext uri="{BB962C8B-B14F-4D97-AF65-F5344CB8AC3E}">
        <p14:creationId xmlns:p14="http://schemas.microsoft.com/office/powerpoint/2010/main" val="16816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7B28A5-1C50-964B-AF60-92122B2ECE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4ED29E-9240-D341-AE28-042790718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B6FB82-BE66-9B4B-8C02-66B901E3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BB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121216-424C-4047-B972-D4132856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110112"/>
            <a:ext cx="8690996" cy="4139998"/>
          </a:xfrm>
        </p:spPr>
        <p:txBody>
          <a:bodyPr/>
          <a:lstStyle/>
          <a:p>
            <a:r>
              <a:rPr lang="cs-CZ" sz="2400" b="1" dirty="0" err="1"/>
              <a:t>The</a:t>
            </a:r>
            <a:r>
              <a:rPr lang="cs-CZ" sz="2400" b="1" dirty="0"/>
              <a:t> proces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decentralization</a:t>
            </a:r>
            <a:r>
              <a:rPr lang="cs-CZ" sz="2400" b="1" dirty="0"/>
              <a:t> and </a:t>
            </a:r>
            <a:r>
              <a:rPr lang="cs-CZ" sz="2400" b="1" dirty="0" err="1"/>
              <a:t>gradual</a:t>
            </a:r>
            <a:r>
              <a:rPr lang="cs-CZ" sz="2400" b="1" dirty="0"/>
              <a:t> </a:t>
            </a:r>
            <a:r>
              <a:rPr lang="cs-CZ" sz="2400" b="1" dirty="0" err="1"/>
              <a:t>liberalization</a:t>
            </a:r>
            <a:r>
              <a:rPr lang="cs-CZ" sz="2400" b="1" dirty="0"/>
              <a:t> </a:t>
            </a:r>
            <a:r>
              <a:rPr lang="cs-CZ" sz="2400" b="1" dirty="0" err="1"/>
              <a:t>was</a:t>
            </a:r>
            <a:r>
              <a:rPr lang="cs-CZ" sz="2400" b="1" dirty="0"/>
              <a:t> </a:t>
            </a:r>
            <a:r>
              <a:rPr lang="cs-CZ" sz="2400" b="1" dirty="0" err="1"/>
              <a:t>defered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two</a:t>
            </a:r>
            <a:r>
              <a:rPr lang="cs-CZ" sz="2400" b="1" dirty="0"/>
              <a:t> </a:t>
            </a:r>
            <a:r>
              <a:rPr lang="cs-CZ" sz="2400" b="1" dirty="0" err="1"/>
              <a:t>years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dirty="0" err="1"/>
              <a:t>Personal</a:t>
            </a:r>
            <a:r>
              <a:rPr lang="cs-CZ" sz="2400" dirty="0"/>
              <a:t> </a:t>
            </a:r>
            <a:r>
              <a:rPr lang="cs-CZ" sz="2400" dirty="0" err="1"/>
              <a:t>changes</a:t>
            </a:r>
            <a:r>
              <a:rPr lang="cs-CZ" sz="2400" dirty="0"/>
              <a:t> on top </a:t>
            </a:r>
            <a:r>
              <a:rPr lang="cs-CZ" sz="2400" dirty="0" err="1"/>
              <a:t>of</a:t>
            </a:r>
            <a:r>
              <a:rPr lang="cs-CZ" sz="2400" dirty="0"/>
              <a:t> Barrandov </a:t>
            </a:r>
            <a:r>
              <a:rPr lang="cs-CZ" sz="2400" dirty="0" err="1"/>
              <a:t>studios</a:t>
            </a:r>
            <a:r>
              <a:rPr lang="cs-CZ" sz="2400" dirty="0"/>
              <a:t> (BS) and </a:t>
            </a:r>
            <a:r>
              <a:rPr lang="cs-CZ" sz="2400" dirty="0" err="1"/>
              <a:t>Czechoslovak</a:t>
            </a:r>
            <a:r>
              <a:rPr lang="cs-CZ" sz="2400" dirty="0"/>
              <a:t> </a:t>
            </a:r>
            <a:r>
              <a:rPr lang="cs-CZ" sz="2400" dirty="0" err="1"/>
              <a:t>State</a:t>
            </a:r>
            <a:r>
              <a:rPr lang="cs-CZ" sz="2400" dirty="0"/>
              <a:t> </a:t>
            </a:r>
            <a:r>
              <a:rPr lang="cs-CZ" sz="2400" dirty="0" err="1"/>
              <a:t>Films</a:t>
            </a:r>
            <a:r>
              <a:rPr lang="cs-CZ" sz="2400" dirty="0"/>
              <a:t> (CSF)</a:t>
            </a:r>
          </a:p>
          <a:p>
            <a:r>
              <a:rPr lang="cs-CZ" sz="2400" dirty="0" err="1"/>
              <a:t>Stricter</a:t>
            </a:r>
            <a:r>
              <a:rPr lang="cs-CZ" sz="2400" dirty="0"/>
              <a:t> </a:t>
            </a:r>
            <a:r>
              <a:rPr lang="cs-CZ" sz="2400" dirty="0" err="1"/>
              <a:t>censorship</a:t>
            </a:r>
            <a:r>
              <a:rPr lang="cs-CZ" sz="2400" dirty="0"/>
              <a:t> &gt;&gt;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future</a:t>
            </a:r>
            <a:r>
              <a:rPr lang="cs-CZ" sz="2400" dirty="0"/>
              <a:t> not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story </a:t>
            </a:r>
            <a:r>
              <a:rPr lang="cs-CZ" sz="2400" dirty="0" err="1"/>
              <a:t>should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considered</a:t>
            </a:r>
            <a:r>
              <a:rPr lang="cs-CZ" sz="2400" dirty="0"/>
              <a:t>, but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profiles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cs-CZ" sz="2400" dirty="0" err="1"/>
              <a:t>authors</a:t>
            </a:r>
            <a:r>
              <a:rPr lang="cs-CZ" sz="2400" dirty="0"/>
              <a:t> and casting as </a:t>
            </a:r>
            <a:r>
              <a:rPr lang="cs-CZ" sz="2400" dirty="0" err="1"/>
              <a:t>well</a:t>
            </a:r>
            <a:endParaRPr lang="cs-CZ" sz="2400" dirty="0"/>
          </a:p>
          <a:p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directors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banned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filmmaking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years</a:t>
            </a:r>
            <a:r>
              <a:rPr lang="cs-CZ" sz="2400" dirty="0"/>
              <a:t>; </a:t>
            </a:r>
            <a:r>
              <a:rPr lang="cs-CZ" sz="2400" dirty="0" err="1"/>
              <a:t>production</a:t>
            </a:r>
            <a:r>
              <a:rPr lang="cs-CZ" sz="2400" dirty="0"/>
              <a:t> </a:t>
            </a:r>
            <a:r>
              <a:rPr lang="cs-CZ" sz="2400" dirty="0" err="1"/>
              <a:t>Creative</a:t>
            </a:r>
            <a:r>
              <a:rPr lang="cs-CZ" sz="2400" dirty="0"/>
              <a:t> Group (CG) </a:t>
            </a:r>
            <a:r>
              <a:rPr lang="cs-CZ" sz="2400" dirty="0" err="1"/>
              <a:t>Feix</a:t>
            </a:r>
            <a:r>
              <a:rPr lang="cs-CZ" sz="2400" dirty="0"/>
              <a:t>-Daniel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cancelled</a:t>
            </a:r>
            <a:endParaRPr lang="cs-CZ" sz="2400" dirty="0"/>
          </a:p>
          <a:p>
            <a:r>
              <a:rPr lang="cs-CZ" sz="2400" dirty="0"/>
              <a:t>CSF </a:t>
            </a:r>
            <a:r>
              <a:rPr lang="cs-CZ" sz="2400" dirty="0" err="1"/>
              <a:t>lost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right</a:t>
            </a:r>
            <a:r>
              <a:rPr lang="cs-CZ" sz="2400" dirty="0"/>
              <a:t> to </a:t>
            </a:r>
            <a:r>
              <a:rPr lang="cs-CZ" sz="2400" dirty="0" err="1"/>
              <a:t>greenlight</a:t>
            </a:r>
            <a:r>
              <a:rPr lang="cs-CZ" sz="2400" dirty="0"/>
              <a:t> </a:t>
            </a:r>
            <a:r>
              <a:rPr lang="cs-CZ" sz="2400" dirty="0" err="1"/>
              <a:t>films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distribution</a:t>
            </a:r>
            <a:r>
              <a:rPr lang="cs-CZ" sz="2400" dirty="0"/>
              <a:t> on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cs-CZ" sz="2400" dirty="0" err="1"/>
              <a:t>own</a:t>
            </a:r>
            <a:r>
              <a:rPr lang="cs-CZ" sz="2400" dirty="0"/>
              <a:t> in </a:t>
            </a:r>
            <a:r>
              <a:rPr lang="cs-CZ" sz="2400" dirty="0" err="1"/>
              <a:t>favor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ministry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 and </a:t>
            </a:r>
            <a:r>
              <a:rPr lang="cs-CZ" sz="2400" dirty="0" err="1"/>
              <a:t>education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BS </a:t>
            </a:r>
            <a:r>
              <a:rPr lang="cs-CZ" sz="2400" b="1" dirty="0" err="1"/>
              <a:t>willing</a:t>
            </a:r>
            <a:r>
              <a:rPr lang="cs-CZ" sz="2400" b="1" dirty="0"/>
              <a:t> to </a:t>
            </a:r>
            <a:r>
              <a:rPr lang="cs-CZ" sz="2400" b="1" dirty="0" err="1"/>
              <a:t>cooperate</a:t>
            </a:r>
            <a:r>
              <a:rPr lang="cs-CZ" sz="2400" b="1" dirty="0"/>
              <a:t>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next</a:t>
            </a:r>
            <a:r>
              <a:rPr lang="cs-CZ" sz="2400" b="1" dirty="0"/>
              <a:t> </a:t>
            </a:r>
            <a:r>
              <a:rPr lang="cs-CZ" sz="2400" b="1" dirty="0" err="1"/>
              <a:t>generation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filmmakers</a:t>
            </a:r>
            <a:r>
              <a:rPr lang="cs-CZ" sz="2400" dirty="0"/>
              <a:t> (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older</a:t>
            </a:r>
            <a:r>
              <a:rPr lang="cs-CZ" sz="2400" dirty="0"/>
              <a:t> </a:t>
            </a:r>
            <a:r>
              <a:rPr lang="cs-CZ" sz="2400" dirty="0" err="1"/>
              <a:t>directors</a:t>
            </a:r>
            <a:r>
              <a:rPr lang="cs-CZ" sz="2400" dirty="0"/>
              <a:t> </a:t>
            </a:r>
            <a:r>
              <a:rPr lang="cs-CZ" sz="2400" dirty="0" err="1"/>
              <a:t>lost</a:t>
            </a:r>
            <a:r>
              <a:rPr lang="cs-CZ" sz="2400" dirty="0"/>
              <a:t> trust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studio </a:t>
            </a:r>
            <a:r>
              <a:rPr lang="cs-CZ" sz="2400" dirty="0" err="1"/>
              <a:t>leadership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65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F8DE29-C2F1-0C4B-AD4D-27C053EAA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C8DE773-DBF5-A544-8136-A9C2E08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42" y="1769423"/>
            <a:ext cx="3934889" cy="1294411"/>
          </a:xfrm>
        </p:spPr>
        <p:txBody>
          <a:bodyPr/>
          <a:lstStyle/>
          <a:p>
            <a:pPr algn="ctr"/>
            <a:r>
              <a:rPr lang="cs-CZ" i="1" dirty="0" err="1"/>
              <a:t>Loves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Blonde</a:t>
            </a:r>
            <a:r>
              <a:rPr lang="cs-CZ" i="1" dirty="0"/>
              <a:t> </a:t>
            </a:r>
            <a:br>
              <a:rPr lang="cs-CZ" dirty="0"/>
            </a:br>
            <a:r>
              <a:rPr lang="cs-CZ" sz="2400" dirty="0"/>
              <a:t>(</a:t>
            </a:r>
            <a:r>
              <a:rPr lang="cs-CZ" sz="2400" dirty="0" err="1"/>
              <a:t>dir</a:t>
            </a:r>
            <a:r>
              <a:rPr lang="cs-CZ" sz="2400" dirty="0"/>
              <a:t>. Miloš Forman)</a:t>
            </a:r>
            <a:br>
              <a:rPr lang="cs-CZ" sz="2400" dirty="0"/>
            </a:br>
            <a:r>
              <a:rPr lang="cs-CZ" sz="2400" dirty="0"/>
              <a:t>1965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E9CDDE3-3421-A94B-B8AD-02110605B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3170713"/>
            <a:ext cx="3934889" cy="1644188"/>
          </a:xfrm>
        </p:spPr>
        <p:txBody>
          <a:bodyPr/>
          <a:lstStyle/>
          <a:p>
            <a:r>
              <a:rPr lang="cs-CZ" sz="1700" u="sng" dirty="0" err="1"/>
              <a:t>Screenplay</a:t>
            </a:r>
            <a:r>
              <a:rPr lang="cs-CZ" sz="1700" dirty="0"/>
              <a:t>: Miloš Forman, Ivan Passer, Jaroslav Papoušek</a:t>
            </a:r>
          </a:p>
          <a:p>
            <a:r>
              <a:rPr lang="cs-CZ" sz="1700" u="sng" dirty="0" err="1"/>
              <a:t>Cinematography</a:t>
            </a:r>
            <a:r>
              <a:rPr lang="cs-CZ" sz="1700" dirty="0"/>
              <a:t>: Miroslav Ondříček</a:t>
            </a:r>
          </a:p>
          <a:p>
            <a:r>
              <a:rPr lang="cs-CZ" sz="1700" u="sng" dirty="0"/>
              <a:t>Music</a:t>
            </a:r>
            <a:r>
              <a:rPr lang="cs-CZ" sz="1700" dirty="0"/>
              <a:t>: Evžen </a:t>
            </a:r>
            <a:r>
              <a:rPr lang="cs-CZ" sz="1700" dirty="0" err="1"/>
              <a:t>Illín</a:t>
            </a:r>
            <a:r>
              <a:rPr lang="cs-CZ" sz="1700" dirty="0"/>
              <a:t> </a:t>
            </a:r>
          </a:p>
          <a:p>
            <a:r>
              <a:rPr lang="cs-CZ" sz="1700" u="sng" dirty="0" err="1"/>
              <a:t>Starring</a:t>
            </a:r>
            <a:r>
              <a:rPr lang="cs-CZ" sz="1700" dirty="0"/>
              <a:t>: Hana Brejchová, Vladimír </a:t>
            </a:r>
            <a:r>
              <a:rPr lang="cs-CZ" sz="1700" dirty="0" err="1"/>
              <a:t>Pucholt</a:t>
            </a:r>
            <a:r>
              <a:rPr lang="cs-CZ" sz="1700" dirty="0"/>
              <a:t>, Vladimír Menšík, Josef Šebánek, Jan </a:t>
            </a:r>
            <a:r>
              <a:rPr lang="cs-CZ" sz="1700" dirty="0" err="1"/>
              <a:t>Vostrčil</a:t>
            </a:r>
            <a:r>
              <a:rPr lang="cs-CZ" sz="1700" dirty="0"/>
              <a:t>, Milada Ježková</a:t>
            </a:r>
          </a:p>
          <a:p>
            <a:endParaRPr lang="cs-CZ" sz="1700" dirty="0"/>
          </a:p>
          <a:p>
            <a:r>
              <a:rPr lang="cs-CZ" sz="1700" b="1" dirty="0"/>
              <a:t>„</a:t>
            </a:r>
            <a:r>
              <a:rPr lang="cs-CZ" sz="1700" b="1" dirty="0" err="1"/>
              <a:t>The</a:t>
            </a:r>
            <a:r>
              <a:rPr lang="cs-CZ" sz="1700" b="1" dirty="0"/>
              <a:t> film </a:t>
            </a:r>
            <a:r>
              <a:rPr lang="cs-CZ" sz="1700" b="1" dirty="0" err="1"/>
              <a:t>starring</a:t>
            </a:r>
            <a:r>
              <a:rPr lang="cs-CZ" sz="1700" b="1" dirty="0"/>
              <a:t> Jana </a:t>
            </a:r>
            <a:r>
              <a:rPr lang="cs-CZ" sz="1700" b="1" dirty="0" err="1"/>
              <a:t>Brejchová‘s</a:t>
            </a:r>
            <a:r>
              <a:rPr lang="cs-CZ" sz="1700" b="1" dirty="0"/>
              <a:t> </a:t>
            </a:r>
            <a:r>
              <a:rPr lang="cs-CZ" sz="1700" b="1" dirty="0" err="1"/>
              <a:t>sister</a:t>
            </a:r>
            <a:r>
              <a:rPr lang="cs-CZ" sz="1700" b="1" dirty="0"/>
              <a:t>“</a:t>
            </a:r>
          </a:p>
          <a:p>
            <a:endParaRPr lang="cs-CZ" sz="17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F4BFED83-457B-0E46-9C90-163A1714E7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r="8592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43B12F-E343-CE43-9F83-871C6C247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77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6F45F-9BD3-B24E-8ECD-2FF0D4E97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7D69E6-167E-C046-84B8-6E8ABD00E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1AE3D65-D3D5-A14D-B252-1064AA26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68"/>
            <a:ext cx="8064900" cy="451576"/>
          </a:xfrm>
        </p:spPr>
        <p:txBody>
          <a:bodyPr/>
          <a:lstStyle/>
          <a:p>
            <a:pPr algn="ctr"/>
            <a:r>
              <a:rPr lang="cs-CZ" i="1" dirty="0" err="1"/>
              <a:t>Loves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Blonde</a:t>
            </a:r>
            <a:br>
              <a:rPr lang="cs-CZ" dirty="0"/>
            </a:br>
            <a:r>
              <a:rPr lang="cs-CZ" dirty="0"/>
              <a:t> Background and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4E70AC3-F404-C149-826D-0C4A5066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448790"/>
            <a:ext cx="8585860" cy="4383210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a </a:t>
            </a:r>
            <a:r>
              <a:rPr lang="cs-CZ" dirty="0" err="1"/>
              <a:t>late</a:t>
            </a:r>
            <a:r>
              <a:rPr lang="cs-CZ" dirty="0"/>
              <a:t> night in Prague, I </a:t>
            </a:r>
            <a:r>
              <a:rPr lang="cs-CZ" dirty="0" err="1"/>
              <a:t>saw</a:t>
            </a:r>
            <a:r>
              <a:rPr lang="cs-CZ" dirty="0"/>
              <a:t> a </a:t>
            </a:r>
            <a:r>
              <a:rPr lang="cs-CZ" dirty="0" err="1"/>
              <a:t>young</a:t>
            </a:r>
            <a:r>
              <a:rPr lang="cs-CZ" dirty="0"/>
              <a:t> girl.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draging</a:t>
            </a:r>
            <a:r>
              <a:rPr lang="cs-CZ" dirty="0"/>
              <a:t> a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suitcase</a:t>
            </a:r>
            <a:r>
              <a:rPr lang="cs-CZ" dirty="0"/>
              <a:t>, but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didn‘t</a:t>
            </a:r>
            <a:r>
              <a:rPr lang="cs-CZ" dirty="0"/>
              <a:t> </a:t>
            </a:r>
            <a:r>
              <a:rPr lang="cs-CZ" dirty="0" err="1"/>
              <a:t>seem</a:t>
            </a:r>
            <a:r>
              <a:rPr lang="cs-CZ" dirty="0"/>
              <a:t> in a </a:t>
            </a:r>
            <a:r>
              <a:rPr lang="cs-CZ" dirty="0" err="1"/>
              <a:t>hurry</a:t>
            </a:r>
            <a:r>
              <a:rPr lang="cs-CZ" dirty="0"/>
              <a:t>, not </a:t>
            </a:r>
            <a:r>
              <a:rPr lang="cs-CZ" dirty="0" err="1"/>
              <a:t>asking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anyone</a:t>
            </a:r>
            <a:r>
              <a:rPr lang="cs-CZ" dirty="0"/>
              <a:t> and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wasn‘t</a:t>
            </a:r>
            <a:r>
              <a:rPr lang="cs-CZ" dirty="0"/>
              <a:t> a prostitute.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seemed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. And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didn‘t</a:t>
            </a:r>
            <a:r>
              <a:rPr lang="cs-CZ" dirty="0"/>
              <a:t> mind. I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curious</a:t>
            </a:r>
            <a:r>
              <a:rPr lang="cs-CZ" dirty="0"/>
              <a:t>, so I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talking</a:t>
            </a:r>
            <a:r>
              <a:rPr lang="cs-CZ" dirty="0"/>
              <a:t> to her and </a:t>
            </a:r>
            <a:r>
              <a:rPr lang="cs-CZ" dirty="0" err="1"/>
              <a:t>persuaded</a:t>
            </a:r>
            <a:r>
              <a:rPr lang="cs-CZ" dirty="0"/>
              <a:t> her to go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.“</a:t>
            </a:r>
          </a:p>
          <a:p>
            <a:pPr marL="243000" lvl="1" indent="0">
              <a:buNone/>
            </a:pPr>
            <a:r>
              <a:rPr lang="cs-CZ" dirty="0"/>
              <a:t>(Miloš FORMAN, 1994)</a:t>
            </a:r>
          </a:p>
          <a:p>
            <a:pPr marL="243000" lvl="1" indent="0">
              <a:buNone/>
            </a:pPr>
            <a:endParaRPr lang="cs-CZ" dirty="0"/>
          </a:p>
          <a:p>
            <a:pPr marL="511200" indent="-457200">
              <a:buAutoNum type="arabicPeriod"/>
            </a:pP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title</a:t>
            </a:r>
            <a:r>
              <a:rPr lang="cs-CZ" dirty="0"/>
              <a:t> and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above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film </a:t>
            </a:r>
            <a:r>
              <a:rPr lang="cs-CZ" dirty="0" err="1"/>
              <a:t>portray</a:t>
            </a:r>
            <a:r>
              <a:rPr lang="cs-CZ" dirty="0"/>
              <a:t> romance (and sexuality)?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ideals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 and </a:t>
            </a:r>
            <a:r>
              <a:rPr lang="cs-CZ" dirty="0" err="1"/>
              <a:t>obstacles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coupling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early 1960s </a:t>
            </a:r>
            <a:r>
              <a:rPr lang="cs-CZ" dirty="0" err="1"/>
              <a:t>Czechoslovakia</a:t>
            </a:r>
            <a:r>
              <a:rPr lang="cs-CZ" dirty="0"/>
              <a:t>?</a:t>
            </a:r>
          </a:p>
          <a:p>
            <a:pPr marL="511200" indent="-457200">
              <a:buAutoNum type="arabicPeriod"/>
            </a:pP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Forman‘s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film </a:t>
            </a:r>
            <a:r>
              <a:rPr lang="cs-CZ" i="1" dirty="0"/>
              <a:t>Black Peter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emotions</a:t>
            </a:r>
            <a:r>
              <a:rPr lang="cs-CZ" dirty="0"/>
              <a:t>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in </a:t>
            </a:r>
            <a:r>
              <a:rPr lang="cs-CZ" dirty="0" err="1"/>
              <a:t>portraying</a:t>
            </a:r>
            <a:r>
              <a:rPr lang="cs-CZ" dirty="0"/>
              <a:t> and </a:t>
            </a:r>
            <a:r>
              <a:rPr lang="cs-CZ" dirty="0" err="1"/>
              <a:t>communicating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he </a:t>
            </a:r>
            <a:r>
              <a:rPr lang="cs-CZ" dirty="0" err="1"/>
              <a:t>achieves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70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1B130-1FB8-474E-9817-10E30B4A04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21F5AC-ADDA-AD4F-9BDC-617A8FC66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8F4C2A8-1466-A145-89C1-6C65E2D26F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0500" y="1296000"/>
            <a:ext cx="4145044" cy="665001"/>
          </a:xfrm>
        </p:spPr>
        <p:txBody>
          <a:bodyPr/>
          <a:lstStyle/>
          <a:p>
            <a:r>
              <a:rPr lang="cs-CZ" dirty="0"/>
              <a:t>In</a:t>
            </a:r>
            <a:r>
              <a:rPr lang="cs-CZ" i="1" dirty="0"/>
              <a:t>: </a:t>
            </a:r>
            <a:r>
              <a:rPr lang="cs-CZ" i="1" dirty="0" err="1"/>
              <a:t>Camera</a:t>
            </a:r>
            <a:r>
              <a:rPr lang="cs-CZ" i="1" dirty="0"/>
              <a:t> </a:t>
            </a:r>
            <a:r>
              <a:rPr lang="cs-CZ" i="1" dirty="0" err="1"/>
              <a:t>Obscura</a:t>
            </a:r>
            <a:r>
              <a:rPr lang="cs-CZ" i="1" dirty="0"/>
              <a:t>: </a:t>
            </a:r>
            <a:r>
              <a:rPr lang="cs-CZ" i="1" dirty="0" err="1"/>
              <a:t>Feminism</a:t>
            </a:r>
            <a:r>
              <a:rPr lang="cs-CZ" i="1" dirty="0"/>
              <a:t>, </a:t>
            </a:r>
            <a:r>
              <a:rPr lang="cs-CZ" i="1" dirty="0" err="1"/>
              <a:t>culture</a:t>
            </a:r>
            <a:r>
              <a:rPr lang="cs-CZ" i="1" dirty="0"/>
              <a:t> and Media </a:t>
            </a:r>
            <a:r>
              <a:rPr lang="cs-CZ" i="1" dirty="0" err="1"/>
              <a:t>Studies</a:t>
            </a:r>
            <a:r>
              <a:rPr lang="cs-CZ" dirty="0"/>
              <a:t>. 2009, vol. 24, no. 2, pp. 77– 105.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17C9EBE-BCC3-B24B-9C31-197BA9CF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Reading</a:t>
            </a:r>
            <a:r>
              <a:rPr lang="cs-CZ" dirty="0"/>
              <a:t> L3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D5CB191E-9074-484A-9985-4E38D96541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8" y="1295999"/>
            <a:ext cx="4265536" cy="665001"/>
          </a:xfrm>
        </p:spPr>
        <p:txBody>
          <a:bodyPr/>
          <a:lstStyle/>
          <a:p>
            <a:r>
              <a:rPr lang="cs-CZ" dirty="0"/>
              <a:t>KOVÁCS, András </a:t>
            </a:r>
            <a:r>
              <a:rPr lang="cs-CZ" dirty="0" err="1"/>
              <a:t>Bálint</a:t>
            </a:r>
            <a:r>
              <a:rPr lang="cs-CZ" dirty="0"/>
              <a:t>. </a:t>
            </a:r>
            <a:r>
              <a:rPr lang="cs-CZ" i="1" dirty="0" err="1"/>
              <a:t>Screening</a:t>
            </a:r>
            <a:r>
              <a:rPr lang="cs-CZ" i="1" dirty="0"/>
              <a:t> </a:t>
            </a:r>
            <a:r>
              <a:rPr lang="cs-CZ" i="1" dirty="0" err="1"/>
              <a:t>Modernism</a:t>
            </a:r>
            <a:r>
              <a:rPr lang="cs-CZ" i="1" dirty="0"/>
              <a:t>. </a:t>
            </a:r>
            <a:r>
              <a:rPr lang="cs-CZ" i="1" dirty="0" err="1"/>
              <a:t>European</a:t>
            </a:r>
            <a:r>
              <a:rPr lang="cs-CZ" i="1" dirty="0"/>
              <a:t> Art </a:t>
            </a:r>
            <a:r>
              <a:rPr lang="cs-CZ" i="1" dirty="0" err="1"/>
              <a:t>Cinema</a:t>
            </a:r>
            <a:r>
              <a:rPr lang="cs-CZ" i="1" dirty="0"/>
              <a:t>, 1950–1980.</a:t>
            </a:r>
            <a:r>
              <a:rPr lang="cs-CZ" dirty="0"/>
              <a:t> Chicago and London: Chicago University </a:t>
            </a:r>
            <a:r>
              <a:rPr lang="cs-CZ" dirty="0" err="1"/>
              <a:t>Press</a:t>
            </a:r>
            <a:r>
              <a:rPr lang="cs-CZ" dirty="0"/>
              <a:t>, 2007, pp. 322–329. </a:t>
            </a: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D71EBC84-AE7E-5D41-8BF5-9A48CF47EF7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548533"/>
            <a:ext cx="3914775" cy="2446734"/>
          </a:xfrm>
        </p:spPr>
      </p:pic>
      <p:pic>
        <p:nvPicPr>
          <p:cNvPr id="21" name="Zástupný obsah 20">
            <a:extLst>
              <a:ext uri="{FF2B5EF4-FFF2-40B4-BE49-F238E27FC236}">
                <a16:creationId xmlns:a16="http://schemas.microsoft.com/office/drawing/2014/main" id="{8DBBEB32-6760-9D4B-9988-C0287699B35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29" y="2339800"/>
            <a:ext cx="2736742" cy="4140200"/>
          </a:xfrm>
        </p:spPr>
      </p:pic>
    </p:spTree>
    <p:extLst>
      <p:ext uri="{BB962C8B-B14F-4D97-AF65-F5344CB8AC3E}">
        <p14:creationId xmlns:p14="http://schemas.microsoft.com/office/powerpoint/2010/main" val="131236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CAC916-86EA-3B40-AD98-42551CF62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4040C9-4100-4B43-BDF3-87C099D90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02300-E48F-C449-A6B1-63E44BBA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1960s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renaissance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379463-4858-AD4B-98E4-1DC61520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8612"/>
            <a:ext cx="8064900" cy="4139998"/>
          </a:xfrm>
        </p:spPr>
        <p:txBody>
          <a:bodyPr/>
          <a:lstStyle/>
          <a:p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stable</a:t>
            </a:r>
            <a:r>
              <a:rPr lang="cs-CZ" dirty="0"/>
              <a:t> and </a:t>
            </a:r>
            <a:r>
              <a:rPr lang="cs-CZ" dirty="0" err="1"/>
              <a:t>prosperous</a:t>
            </a:r>
            <a:r>
              <a:rPr lang="cs-CZ" dirty="0"/>
              <a:t> </a:t>
            </a:r>
            <a:r>
              <a:rPr lang="cs-CZ" dirty="0" err="1"/>
              <a:t>decade</a:t>
            </a:r>
            <a:endParaRPr lang="cs-CZ" dirty="0"/>
          </a:p>
          <a:p>
            <a:r>
              <a:rPr lang="cs-CZ" dirty="0"/>
              <a:t>New </a:t>
            </a:r>
            <a:r>
              <a:rPr lang="cs-CZ" dirty="0" err="1"/>
              <a:t>impulses</a:t>
            </a:r>
            <a:r>
              <a:rPr lang="cs-CZ" dirty="0"/>
              <a:t> and </a:t>
            </a:r>
            <a:r>
              <a:rPr lang="cs-CZ" dirty="0" err="1"/>
              <a:t>experiments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in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cinemas</a:t>
            </a:r>
            <a:r>
              <a:rPr lang="cs-CZ" dirty="0"/>
              <a:t> but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(nouveau </a:t>
            </a:r>
            <a:r>
              <a:rPr lang="cs-CZ" dirty="0" err="1"/>
              <a:t>roman</a:t>
            </a:r>
            <a:r>
              <a:rPr lang="cs-CZ" dirty="0"/>
              <a:t>, absurd </a:t>
            </a:r>
            <a:r>
              <a:rPr lang="cs-CZ" dirty="0" err="1"/>
              <a:t>theater</a:t>
            </a:r>
            <a:r>
              <a:rPr lang="cs-CZ" dirty="0"/>
              <a:t>, art </a:t>
            </a:r>
            <a:r>
              <a:rPr lang="cs-CZ" dirty="0" err="1"/>
              <a:t>informel</a:t>
            </a:r>
            <a:r>
              <a:rPr lang="cs-CZ" dirty="0"/>
              <a:t>) &gt;&gt;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effort</a:t>
            </a:r>
            <a:r>
              <a:rPr lang="cs-CZ" dirty="0"/>
              <a:t> to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stereotypes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conceptions</a:t>
            </a:r>
            <a:r>
              <a:rPr lang="cs-CZ" dirty="0"/>
              <a:t> and </a:t>
            </a:r>
            <a:r>
              <a:rPr lang="cs-CZ" dirty="0" err="1"/>
              <a:t>solutions</a:t>
            </a:r>
            <a:endParaRPr lang="cs-CZ" dirty="0"/>
          </a:p>
          <a:p>
            <a:endParaRPr lang="cs-CZ" dirty="0"/>
          </a:p>
          <a:p>
            <a:r>
              <a:rPr lang="cs-CZ" dirty="0"/>
              <a:t>A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atmosphere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1920s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full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optimism</a:t>
            </a:r>
            <a:r>
              <a:rPr lang="cs-CZ" dirty="0"/>
              <a:t> and </a:t>
            </a:r>
            <a:r>
              <a:rPr lang="cs-CZ" dirty="0" err="1"/>
              <a:t>faith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to </a:t>
            </a:r>
            <a:r>
              <a:rPr lang="cs-CZ" dirty="0" err="1"/>
              <a:t>realize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utopian</a:t>
            </a:r>
            <a:r>
              <a:rPr lang="cs-CZ" dirty="0"/>
              <a:t> </a:t>
            </a:r>
            <a:r>
              <a:rPr lang="cs-CZ" dirty="0" err="1"/>
              <a:t>visions</a:t>
            </a:r>
            <a:r>
              <a:rPr lang="cs-CZ" dirty="0"/>
              <a:t> + 1960s as a period full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technical</a:t>
            </a:r>
            <a:r>
              <a:rPr lang="cs-CZ" dirty="0"/>
              <a:t> and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,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living</a:t>
            </a:r>
            <a:r>
              <a:rPr lang="cs-CZ" dirty="0"/>
              <a:t> standard X </a:t>
            </a:r>
            <a:r>
              <a:rPr lang="cs-CZ" dirty="0" err="1"/>
              <a:t>sceptical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on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(his </a:t>
            </a:r>
            <a:r>
              <a:rPr lang="cs-CZ" dirty="0" err="1"/>
              <a:t>or</a:t>
            </a:r>
            <a:r>
              <a:rPr lang="cs-CZ" dirty="0"/>
              <a:t> her </a:t>
            </a:r>
            <a:r>
              <a:rPr lang="cs-CZ" dirty="0" err="1"/>
              <a:t>possiblities</a:t>
            </a:r>
            <a:r>
              <a:rPr lang="cs-CZ" dirty="0"/>
              <a:t>, </a:t>
            </a:r>
            <a:r>
              <a:rPr lang="cs-CZ" dirty="0" err="1"/>
              <a:t>desires</a:t>
            </a:r>
            <a:r>
              <a:rPr lang="cs-CZ" dirty="0"/>
              <a:t> and </a:t>
            </a:r>
            <a:r>
              <a:rPr lang="cs-CZ" dirty="0" err="1"/>
              <a:t>aims</a:t>
            </a:r>
            <a:r>
              <a:rPr lang="cs-CZ" dirty="0"/>
              <a:t>) and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progress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4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C85DF-F7EC-474F-A83E-4530F4194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C1314-A6A2-0644-8D3A-B29332D4B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356CD8-C251-154B-B589-090C01BC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Modern</a:t>
            </a:r>
            <a:r>
              <a:rPr lang="cs-CZ" dirty="0"/>
              <a:t> / </a:t>
            </a:r>
            <a:r>
              <a:rPr lang="cs-CZ" dirty="0" err="1"/>
              <a:t>Modernism</a:t>
            </a:r>
            <a:r>
              <a:rPr lang="cs-CZ" dirty="0"/>
              <a:t> / </a:t>
            </a:r>
            <a:r>
              <a:rPr lang="cs-CZ" dirty="0" err="1"/>
              <a:t>Avantgarde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D4426F-0C1E-264B-9493-A5BF7255A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Modern</a:t>
            </a:r>
            <a:r>
              <a:rPr lang="cs-CZ" b="1" dirty="0"/>
              <a:t>“</a:t>
            </a:r>
          </a:p>
          <a:p>
            <a:pPr lvl="1"/>
            <a:r>
              <a:rPr lang="cs-CZ" dirty="0" err="1"/>
              <a:t>Meaning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“, but </a:t>
            </a:r>
            <a:r>
              <a:rPr lang="cs-CZ" dirty="0" err="1"/>
              <a:t>also</a:t>
            </a:r>
            <a:r>
              <a:rPr lang="cs-CZ" dirty="0"/>
              <a:t> „</a:t>
            </a:r>
            <a:r>
              <a:rPr lang="cs-CZ" dirty="0" err="1"/>
              <a:t>actual</a:t>
            </a:r>
            <a:r>
              <a:rPr lang="cs-CZ" dirty="0"/>
              <a:t>“ &gt;&gt;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are </a:t>
            </a:r>
            <a:r>
              <a:rPr lang="cs-CZ" dirty="0" err="1"/>
              <a:t>irrelevant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modernity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postmodernism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1970s</a:t>
            </a:r>
          </a:p>
          <a:p>
            <a:pPr lvl="1"/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that</a:t>
            </a:r>
            <a:r>
              <a:rPr lang="cs-CZ" dirty="0"/>
              <a:t> art </a:t>
            </a:r>
            <a:r>
              <a:rPr lang="cs-CZ" dirty="0" err="1"/>
              <a:t>continually</a:t>
            </a:r>
            <a:r>
              <a:rPr lang="cs-CZ" dirty="0"/>
              <a:t> </a:t>
            </a:r>
            <a:r>
              <a:rPr lang="cs-CZ" dirty="0" err="1"/>
              <a:t>undergoes</a:t>
            </a:r>
            <a:r>
              <a:rPr lang="cs-CZ" dirty="0"/>
              <a:t> and </a:t>
            </a:r>
            <a:r>
              <a:rPr lang="cs-CZ" dirty="0" err="1"/>
              <a:t>aesthetic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, </a:t>
            </a:r>
            <a:r>
              <a:rPr lang="cs-CZ" dirty="0" err="1"/>
              <a:t>pushing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aestehtic</a:t>
            </a:r>
            <a:r>
              <a:rPr lang="cs-CZ" dirty="0"/>
              <a:t> </a:t>
            </a:r>
            <a:r>
              <a:rPr lang="cs-CZ" dirty="0" err="1"/>
              <a:t>visions</a:t>
            </a:r>
            <a:r>
              <a:rPr lang="cs-CZ" dirty="0"/>
              <a:t> and </a:t>
            </a:r>
            <a:r>
              <a:rPr lang="cs-CZ" dirty="0" err="1"/>
              <a:t>forms</a:t>
            </a:r>
            <a:endParaRPr lang="cs-CZ" dirty="0"/>
          </a:p>
          <a:p>
            <a:pPr lvl="1"/>
            <a:endParaRPr lang="cs-CZ" dirty="0"/>
          </a:p>
          <a:p>
            <a:r>
              <a:rPr lang="cs-CZ" b="1" dirty="0"/>
              <a:t>„</a:t>
            </a:r>
            <a:r>
              <a:rPr lang="cs-CZ" b="1" dirty="0" err="1"/>
              <a:t>Modernism</a:t>
            </a:r>
            <a:r>
              <a:rPr lang="cs-CZ" b="1" dirty="0"/>
              <a:t>“</a:t>
            </a:r>
          </a:p>
          <a:p>
            <a:pPr lvl="1"/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express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 and </a:t>
            </a:r>
            <a:r>
              <a:rPr lang="cs-CZ" dirty="0" err="1"/>
              <a:t>feelings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concepts</a:t>
            </a:r>
            <a:r>
              <a:rPr lang="cs-CZ" dirty="0"/>
              <a:t> are </a:t>
            </a:r>
            <a:r>
              <a:rPr lang="cs-CZ" dirty="0" err="1"/>
              <a:t>authenticity</a:t>
            </a:r>
            <a:r>
              <a:rPr lang="cs-CZ" dirty="0"/>
              <a:t> and </a:t>
            </a:r>
            <a:r>
              <a:rPr lang="cs-CZ" dirty="0" err="1"/>
              <a:t>actuality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invention</a:t>
            </a:r>
            <a:r>
              <a:rPr lang="cs-CZ" dirty="0"/>
              <a:t>. </a:t>
            </a:r>
          </a:p>
          <a:p>
            <a:pPr lvl="1"/>
            <a:endParaRPr lang="cs-CZ" dirty="0"/>
          </a:p>
          <a:p>
            <a:r>
              <a:rPr lang="cs-CZ" b="1" dirty="0"/>
              <a:t>„</a:t>
            </a:r>
            <a:r>
              <a:rPr lang="cs-CZ" b="1" dirty="0" err="1"/>
              <a:t>Avantgarde</a:t>
            </a:r>
            <a:r>
              <a:rPr lang="cs-CZ" b="1" dirty="0"/>
              <a:t>“</a:t>
            </a:r>
          </a:p>
          <a:p>
            <a:pPr lvl="1"/>
            <a:r>
              <a:rPr lang="cs-CZ" dirty="0"/>
              <a:t>A </a:t>
            </a:r>
            <a:r>
              <a:rPr lang="cs-CZ" dirty="0" err="1"/>
              <a:t>gesture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, “</a:t>
            </a:r>
            <a:r>
              <a:rPr lang="cs-CZ" dirty="0" err="1"/>
              <a:t>avant</a:t>
            </a:r>
            <a:r>
              <a:rPr lang="cs-CZ" dirty="0"/>
              <a:t>“ </a:t>
            </a:r>
            <a:r>
              <a:rPr lang="cs-CZ" dirty="0" err="1"/>
              <a:t>meaning</a:t>
            </a:r>
            <a:r>
              <a:rPr lang="cs-CZ" dirty="0"/>
              <a:t> forward.</a:t>
            </a:r>
          </a:p>
          <a:p>
            <a:pPr lvl="1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oriented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futurity</a:t>
            </a:r>
            <a:r>
              <a:rPr lang="cs-CZ" dirty="0"/>
              <a:t>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05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70AA5D-02E5-064E-A130-CF91C788FD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B8E8D-2905-FB40-8454-314A8D16E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BC25AC-8817-0B4C-98D8-C02E4210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89492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Modern</a:t>
            </a:r>
            <a:r>
              <a:rPr lang="cs-CZ" dirty="0"/>
              <a:t> film /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38696-914D-784C-AF77-72843CBF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5226"/>
            <a:ext cx="8064900" cy="4653714"/>
          </a:xfrm>
        </p:spPr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1920s,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couldn‘t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innovate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onw</a:t>
            </a:r>
            <a:r>
              <a:rPr lang="cs-CZ" dirty="0"/>
              <a:t> </a:t>
            </a:r>
            <a:r>
              <a:rPr lang="cs-CZ" dirty="0" err="1"/>
              <a:t>traditions</a:t>
            </a:r>
            <a:r>
              <a:rPr lang="cs-CZ" dirty="0"/>
              <a:t>, </a:t>
            </a:r>
            <a:r>
              <a:rPr lang="cs-CZ" dirty="0" err="1"/>
              <a:t>while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1960s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canon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established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a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continuity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classical</a:t>
            </a:r>
            <a:r>
              <a:rPr lang="cs-CZ" dirty="0"/>
              <a:t> film?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opposing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: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followed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coexist</a:t>
            </a:r>
            <a:r>
              <a:rPr lang="cs-CZ" dirty="0"/>
              <a:t> &gt;&gt;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perceived</a:t>
            </a:r>
            <a:r>
              <a:rPr lang="cs-CZ" dirty="0"/>
              <a:t> as a </a:t>
            </a:r>
            <a:r>
              <a:rPr lang="cs-CZ" dirty="0" err="1"/>
              <a:t>subversive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and as a </a:t>
            </a:r>
            <a:r>
              <a:rPr lang="cs-CZ" dirty="0" err="1"/>
              <a:t>contrast</a:t>
            </a:r>
            <a:r>
              <a:rPr lang="cs-CZ" dirty="0"/>
              <a:t> to </a:t>
            </a:r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are „</a:t>
            </a:r>
            <a:r>
              <a:rPr lang="cs-CZ" dirty="0" err="1"/>
              <a:t>semi-comercial</a:t>
            </a:r>
            <a:r>
              <a:rPr lang="cs-CZ" dirty="0"/>
              <a:t>“ –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as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art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tied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success</a:t>
            </a:r>
            <a:endParaRPr lang="cs-CZ" dirty="0"/>
          </a:p>
          <a:p>
            <a:pPr lvl="1"/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and </a:t>
            </a:r>
            <a:r>
              <a:rPr lang="cs-CZ" dirty="0" err="1"/>
              <a:t>exhibition</a:t>
            </a:r>
            <a:r>
              <a:rPr lang="cs-CZ" dirty="0"/>
              <a:t> </a:t>
            </a:r>
            <a:r>
              <a:rPr lang="cs-CZ" dirty="0" err="1"/>
              <a:t>circuits</a:t>
            </a:r>
            <a:r>
              <a:rPr lang="cs-CZ" dirty="0"/>
              <a:t> (</a:t>
            </a:r>
            <a:r>
              <a:rPr lang="cs-CZ" dirty="0" err="1"/>
              <a:t>festivals</a:t>
            </a:r>
            <a:r>
              <a:rPr lang="cs-CZ" dirty="0"/>
              <a:t>, film </a:t>
            </a:r>
            <a:r>
              <a:rPr lang="cs-CZ" dirty="0" err="1"/>
              <a:t>clubs</a:t>
            </a:r>
            <a:r>
              <a:rPr lang="cs-CZ" dirty="0"/>
              <a:t>, art </a:t>
            </a:r>
            <a:r>
              <a:rPr lang="cs-CZ" dirty="0" err="1"/>
              <a:t>cinemas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“By 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1950s, </a:t>
            </a:r>
            <a:r>
              <a:rPr lang="cs-CZ" dirty="0" err="1"/>
              <a:t>the</a:t>
            </a:r>
            <a:r>
              <a:rPr lang="cs-CZ" dirty="0"/>
              <a:t> art film in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a </a:t>
            </a:r>
            <a:r>
              <a:rPr lang="cs-CZ" dirty="0" err="1"/>
              <a:t>theory</a:t>
            </a:r>
            <a:r>
              <a:rPr lang="cs-CZ" dirty="0"/>
              <a:t>, a </a:t>
            </a:r>
            <a:r>
              <a:rPr lang="cs-CZ" dirty="0" err="1"/>
              <a:t>prospect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category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has </a:t>
            </a:r>
            <a:r>
              <a:rPr lang="cs-CZ" dirty="0" err="1"/>
              <a:t>become</a:t>
            </a:r>
            <a:r>
              <a:rPr lang="cs-CZ" dirty="0"/>
              <a:t> a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institution</a:t>
            </a:r>
            <a:r>
              <a:rPr lang="cs-CZ" dirty="0"/>
              <a:t> </a:t>
            </a:r>
            <a:r>
              <a:rPr lang="cs-CZ" dirty="0" err="1"/>
              <a:t>backed</a:t>
            </a:r>
            <a:r>
              <a:rPr lang="cs-CZ" dirty="0"/>
              <a:t> by tax </a:t>
            </a:r>
            <a:r>
              <a:rPr lang="cs-CZ" dirty="0" err="1"/>
              <a:t>laws</a:t>
            </a:r>
            <a:r>
              <a:rPr lang="cs-CZ" dirty="0"/>
              <a:t>, 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associations</a:t>
            </a:r>
            <a:r>
              <a:rPr lang="cs-CZ" dirty="0"/>
              <a:t>, </a:t>
            </a:r>
            <a:r>
              <a:rPr lang="cs-CZ" dirty="0" err="1"/>
              <a:t>production</a:t>
            </a:r>
            <a:r>
              <a:rPr lang="cs-CZ" dirty="0"/>
              <a:t> and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, film </a:t>
            </a:r>
            <a:r>
              <a:rPr lang="cs-CZ" dirty="0" err="1"/>
              <a:t>festivals</a:t>
            </a:r>
            <a:r>
              <a:rPr lang="cs-CZ" dirty="0"/>
              <a:t> and </a:t>
            </a:r>
            <a:r>
              <a:rPr lang="cs-CZ" dirty="0" err="1"/>
              <a:t>prestigious</a:t>
            </a:r>
            <a:r>
              <a:rPr lang="cs-CZ" dirty="0"/>
              <a:t> </a:t>
            </a:r>
            <a:r>
              <a:rPr lang="cs-CZ" dirty="0" err="1"/>
              <a:t>magazines</a:t>
            </a:r>
            <a:r>
              <a:rPr lang="cs-CZ" dirty="0"/>
              <a:t>.“ (KOVÁCS, p. 27)</a:t>
            </a:r>
          </a:p>
        </p:txBody>
      </p:sp>
    </p:spTree>
    <p:extLst>
      <p:ext uri="{BB962C8B-B14F-4D97-AF65-F5344CB8AC3E}">
        <p14:creationId xmlns:p14="http://schemas.microsoft.com/office/powerpoint/2010/main" val="55126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16F975-44B7-4946-90AE-F373ADF0F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2B865-2D17-7640-AE40-5985BB4BE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B15F2-3395-7B47-B402-90E10808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720000"/>
            <a:ext cx="8580112" cy="451576"/>
          </a:xfrm>
        </p:spPr>
        <p:txBody>
          <a:bodyPr/>
          <a:lstStyle/>
          <a:p>
            <a:pPr algn="ctr"/>
            <a:r>
              <a:rPr lang="cs-CZ" sz="2800" dirty="0" err="1"/>
              <a:t>Cinema</a:t>
            </a:r>
            <a:r>
              <a:rPr lang="cs-CZ" sz="2800" dirty="0"/>
              <a:t> </a:t>
            </a:r>
            <a:r>
              <a:rPr lang="cs-CZ" sz="2800" dirty="0" err="1"/>
              <a:t>pur</a:t>
            </a:r>
            <a:r>
              <a:rPr lang="cs-CZ" sz="2800" dirty="0"/>
              <a:t> (1920s) X </a:t>
            </a:r>
            <a:r>
              <a:rPr lang="cs-CZ" sz="2800" dirty="0" err="1"/>
              <a:t>Modernist</a:t>
            </a:r>
            <a:r>
              <a:rPr lang="cs-CZ" sz="2800" dirty="0"/>
              <a:t> </a:t>
            </a:r>
            <a:r>
              <a:rPr lang="cs-CZ" sz="2800" dirty="0" err="1"/>
              <a:t>cinema</a:t>
            </a:r>
            <a:r>
              <a:rPr lang="cs-CZ" sz="2800" dirty="0"/>
              <a:t> (1960s)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15F3008-E8FC-6244-9C0B-04D65075A7B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1639D7B-3CA2-844F-9BDE-2664D0108F0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rostlina, květina, růžová&#10;&#10;Popis byl vytvořen automaticky">
            <a:extLst>
              <a:ext uri="{FF2B5EF4-FFF2-40B4-BE49-F238E27FC236}">
                <a16:creationId xmlns:a16="http://schemas.microsoft.com/office/drawing/2014/main" id="{6556683B-D67C-9D43-9B44-B02183656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3" y="2334782"/>
            <a:ext cx="3825832" cy="2873444"/>
          </a:xfrm>
          <a:prstGeom prst="rect">
            <a:avLst/>
          </a:prstGeom>
        </p:spPr>
      </p:pic>
      <p:pic>
        <p:nvPicPr>
          <p:cNvPr id="9" name="Zástupný obsah 9" descr="Obsah obrázku osoba, interiér, žena, oblečení&#10;&#10;Popis byl vytvořen automaticky">
            <a:extLst>
              <a:ext uri="{FF2B5EF4-FFF2-40B4-BE49-F238E27FC236}">
                <a16:creationId xmlns:a16="http://schemas.microsoft.com/office/drawing/2014/main" id="{44DF0807-6E14-8044-A3AE-242CF089B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66" y="2577450"/>
            <a:ext cx="4437043" cy="23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3D8742-7ADC-B844-A458-0C76FDDAB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1D10F4-C839-B641-A15E-32E69A8CE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01708DB-75DC-FF4A-901F-6062B452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Narration</a:t>
            </a:r>
            <a:r>
              <a:rPr lang="cs-CZ" dirty="0"/>
              <a:t> as </a:t>
            </a:r>
            <a:r>
              <a:rPr lang="cs-CZ" dirty="0" err="1"/>
              <a:t>character-driven</a:t>
            </a:r>
            <a:r>
              <a:rPr lang="cs-CZ" dirty="0"/>
              <a:t>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9FF98AD-A1E2-8348-8317-7A7B6542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„[…] </a:t>
            </a:r>
            <a:r>
              <a:rPr lang="cs-CZ" b="1" dirty="0" err="1"/>
              <a:t>characteristic</a:t>
            </a:r>
            <a:r>
              <a:rPr lang="cs-CZ" b="1" dirty="0"/>
              <a:t> </a:t>
            </a:r>
            <a:r>
              <a:rPr lang="cs-CZ" b="1" dirty="0" err="1"/>
              <a:t>traits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modern</a:t>
            </a:r>
            <a:r>
              <a:rPr lang="cs-CZ" b="1" dirty="0"/>
              <a:t> art-</a:t>
            </a:r>
            <a:r>
              <a:rPr lang="cs-CZ" b="1" dirty="0" err="1"/>
              <a:t>cinema</a:t>
            </a:r>
            <a:r>
              <a:rPr lang="cs-CZ" b="1" dirty="0"/>
              <a:t> </a:t>
            </a:r>
            <a:r>
              <a:rPr lang="cs-CZ" b="1" dirty="0" err="1"/>
              <a:t>narration</a:t>
            </a:r>
            <a:r>
              <a:rPr lang="cs-CZ" b="1" dirty="0"/>
              <a:t>: </a:t>
            </a:r>
            <a:r>
              <a:rPr lang="cs-CZ" b="1" dirty="0" err="1"/>
              <a:t>lack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deadlines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plot, </a:t>
            </a:r>
            <a:r>
              <a:rPr lang="cs-CZ" b="1" dirty="0" err="1"/>
              <a:t>episodic</a:t>
            </a:r>
            <a:r>
              <a:rPr lang="cs-CZ" b="1" dirty="0"/>
              <a:t> </a:t>
            </a:r>
            <a:r>
              <a:rPr lang="cs-CZ" b="1" dirty="0" err="1"/>
              <a:t>structures</a:t>
            </a:r>
            <a:r>
              <a:rPr lang="cs-CZ" b="1" dirty="0"/>
              <a:t>, and </a:t>
            </a:r>
            <a:r>
              <a:rPr lang="cs-CZ" b="1" dirty="0" err="1"/>
              <a:t>representation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different</a:t>
            </a:r>
            <a:r>
              <a:rPr lang="cs-CZ" b="1" dirty="0"/>
              <a:t> </a:t>
            </a:r>
            <a:r>
              <a:rPr lang="cs-CZ" b="1" dirty="0" err="1"/>
              <a:t>mental</a:t>
            </a:r>
            <a:r>
              <a:rPr lang="cs-CZ" b="1" dirty="0"/>
              <a:t> </a:t>
            </a:r>
            <a:r>
              <a:rPr lang="cs-CZ" b="1" dirty="0" err="1"/>
              <a:t>states</a:t>
            </a:r>
            <a:r>
              <a:rPr lang="cs-CZ" b="1" dirty="0"/>
              <a:t> are </a:t>
            </a:r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consequences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concentration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character</a:t>
            </a:r>
            <a:r>
              <a:rPr lang="cs-CZ" b="1" dirty="0"/>
              <a:t> </a:t>
            </a:r>
            <a:r>
              <a:rPr lang="cs-CZ" b="1" dirty="0" err="1"/>
              <a:t>rather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plot.“ </a:t>
            </a:r>
            <a:r>
              <a:rPr lang="cs-CZ" dirty="0"/>
              <a:t>(KOVÁCS, p. 63)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B0CE1C7-1C35-8544-AC5C-24BA3459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94"/>
            <a:ext cx="9120100" cy="53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2786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1315</Words>
  <Application>Microsoft Office PowerPoint</Application>
  <PresentationFormat>Předvádění na obrazovce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Czech New Wave  CZS36 + CMA018 </vt:lpstr>
      <vt:lpstr>Loves of a Blonde  (dir. Miloš Forman) 1965</vt:lpstr>
      <vt:lpstr>Loves of a Blonde  Background and questions</vt:lpstr>
      <vt:lpstr>Reading L3</vt:lpstr>
      <vt:lpstr>1960s as an era of a cultural renaissance</vt:lpstr>
      <vt:lpstr>Modern / Modernism / Avantgarde</vt:lpstr>
      <vt:lpstr>Modern film / Modernist cinema</vt:lpstr>
      <vt:lpstr>Cinema pur (1920s) X Modernist cinema (1960s)</vt:lpstr>
      <vt:lpstr>Narration as character-driven </vt:lpstr>
      <vt:lpstr>Storytelling and characters</vt:lpstr>
      <vt:lpstr>In the second half of the 1950s…</vt:lpstr>
      <vt:lpstr>Prezentace aplikace PowerPoint</vt:lpstr>
      <vt:lpstr>The Fist Festival of Czechoslovak Cinema in Banská Bystrica (BB), February 1959</vt:lpstr>
      <vt:lpstr>The Consequences of BB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 CZS36 </dc:title>
  <dc:creator>Šárka Gmiterková</dc:creator>
  <cp:lastModifiedBy>Šárka Gmiterková</cp:lastModifiedBy>
  <cp:revision>16</cp:revision>
  <dcterms:created xsi:type="dcterms:W3CDTF">2022-10-03T07:07:24Z</dcterms:created>
  <dcterms:modified xsi:type="dcterms:W3CDTF">2023-10-12T09:19:51Z</dcterms:modified>
</cp:coreProperties>
</file>