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5" d="100"/>
          <a:sy n="115" d="100"/>
        </p:scale>
        <p:origin x="120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 + CMA018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Jelínek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2023</a:t>
            </a:r>
          </a:p>
          <a:p>
            <a:pPr algn="ctr"/>
            <a:r>
              <a:rPr lang="cs-CZ" b="1" dirty="0"/>
              <a:t>23. 11. 2023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15E1BC-F228-514B-9824-96DF9B04B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884067-D02E-924B-9F55-4CF370AC5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56FE59-9E1C-9B43-8921-366B65D2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8918"/>
            <a:ext cx="8064900" cy="451576"/>
          </a:xfrm>
        </p:spPr>
        <p:txBody>
          <a:bodyPr/>
          <a:lstStyle/>
          <a:p>
            <a:r>
              <a:rPr lang="cs-CZ" dirty="0"/>
              <a:t>Non-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7B0960-60A2-D84D-A23D-856B1E5D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99" y="1156745"/>
            <a:ext cx="5711159" cy="4139998"/>
          </a:xfrm>
        </p:spPr>
        <p:txBody>
          <a:bodyPr/>
          <a:lstStyle/>
          <a:p>
            <a:r>
              <a:rPr lang="cs-CZ" sz="1500" dirty="0" err="1"/>
              <a:t>Largely</a:t>
            </a:r>
            <a:r>
              <a:rPr lang="cs-CZ" sz="1500" dirty="0"/>
              <a:t> </a:t>
            </a:r>
            <a:r>
              <a:rPr lang="cs-CZ" sz="1500" dirty="0" err="1"/>
              <a:t>associated</a:t>
            </a:r>
            <a:r>
              <a:rPr lang="cs-CZ" sz="1500" dirty="0"/>
              <a:t> </a:t>
            </a:r>
            <a:r>
              <a:rPr lang="cs-CZ" sz="1500" dirty="0" err="1"/>
              <a:t>with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trio Forman-Passer-Papoušek, but </a:t>
            </a:r>
            <a:r>
              <a:rPr lang="cs-CZ" sz="1500" dirty="0" err="1"/>
              <a:t>also</a:t>
            </a:r>
            <a:r>
              <a:rPr lang="cs-CZ" sz="1500" dirty="0"/>
              <a:t> Věra Chytilová, Jan Němec </a:t>
            </a:r>
            <a:r>
              <a:rPr lang="cs-CZ" sz="1500" dirty="0" err="1"/>
              <a:t>or</a:t>
            </a:r>
            <a:r>
              <a:rPr lang="cs-CZ" sz="1500" dirty="0"/>
              <a:t> Jaromil Jireš</a:t>
            </a:r>
          </a:p>
          <a:p>
            <a:r>
              <a:rPr lang="cs-CZ" sz="1500" dirty="0" err="1"/>
              <a:t>Continuous</a:t>
            </a:r>
            <a:r>
              <a:rPr lang="cs-CZ" sz="1500" dirty="0"/>
              <a:t> casting </a:t>
            </a:r>
            <a:r>
              <a:rPr lang="cs-CZ" sz="1500" dirty="0" err="1"/>
              <a:t>of</a:t>
            </a:r>
            <a:r>
              <a:rPr lang="cs-CZ" sz="1500" dirty="0"/>
              <a:t> „</a:t>
            </a:r>
            <a:r>
              <a:rPr lang="cs-CZ" sz="1500" dirty="0" err="1"/>
              <a:t>untrained</a:t>
            </a:r>
            <a:r>
              <a:rPr lang="cs-CZ" sz="1500" dirty="0"/>
              <a:t> </a:t>
            </a:r>
            <a:r>
              <a:rPr lang="cs-CZ" sz="1500" dirty="0" err="1"/>
              <a:t>professionals</a:t>
            </a:r>
            <a:r>
              <a:rPr lang="cs-CZ" sz="1500" dirty="0"/>
              <a:t>“ – Jan </a:t>
            </a:r>
            <a:r>
              <a:rPr lang="cs-CZ" sz="1500" dirty="0" err="1"/>
              <a:t>Vostrčil</a:t>
            </a:r>
            <a:r>
              <a:rPr lang="cs-CZ" sz="1500" dirty="0"/>
              <a:t>, Josef Šebánek, Jan </a:t>
            </a:r>
            <a:r>
              <a:rPr lang="cs-CZ" sz="1500" dirty="0" err="1"/>
              <a:t>Stöckl</a:t>
            </a:r>
            <a:r>
              <a:rPr lang="cs-CZ" sz="1500" dirty="0"/>
              <a:t>, Ladislav </a:t>
            </a:r>
            <a:r>
              <a:rPr lang="cs-CZ" sz="1500" dirty="0" err="1"/>
              <a:t>Jakim</a:t>
            </a:r>
            <a:endParaRPr lang="cs-CZ" sz="1500" dirty="0"/>
          </a:p>
          <a:p>
            <a:r>
              <a:rPr lang="cs-CZ" sz="1500" dirty="0"/>
              <a:t>Has direct </a:t>
            </a:r>
            <a:r>
              <a:rPr lang="cs-CZ" sz="1500" dirty="0" err="1"/>
              <a:t>cosequences</a:t>
            </a:r>
            <a:r>
              <a:rPr lang="cs-CZ" sz="1500" dirty="0"/>
              <a:t> on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construction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new</a:t>
            </a:r>
            <a:r>
              <a:rPr lang="cs-CZ" sz="1500" dirty="0"/>
              <a:t> type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hero</a:t>
            </a:r>
            <a:r>
              <a:rPr lang="cs-CZ" sz="1500" dirty="0"/>
              <a:t>, </a:t>
            </a:r>
            <a:r>
              <a:rPr lang="cs-CZ" sz="1500" dirty="0" err="1"/>
              <a:t>also</a:t>
            </a:r>
            <a:r>
              <a:rPr lang="cs-CZ" sz="1500" dirty="0"/>
              <a:t> on </a:t>
            </a:r>
            <a:r>
              <a:rPr lang="cs-CZ" sz="1500" dirty="0" err="1"/>
              <a:t>the</a:t>
            </a:r>
            <a:r>
              <a:rPr lang="cs-CZ" sz="1500" dirty="0"/>
              <a:t> dramaturgy and </a:t>
            </a:r>
            <a:r>
              <a:rPr lang="cs-CZ" sz="1500" dirty="0" err="1"/>
              <a:t>ways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storytelling</a:t>
            </a:r>
            <a:r>
              <a:rPr lang="cs-CZ" sz="1500" dirty="0"/>
              <a:t>; a </a:t>
            </a:r>
            <a:r>
              <a:rPr lang="cs-CZ" sz="1500" dirty="0" err="1"/>
              <a:t>form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social</a:t>
            </a:r>
            <a:r>
              <a:rPr lang="cs-CZ" sz="1500" dirty="0"/>
              <a:t> </a:t>
            </a:r>
            <a:r>
              <a:rPr lang="cs-CZ" sz="1500" dirty="0" err="1"/>
              <a:t>critcism</a:t>
            </a:r>
            <a:endParaRPr lang="cs-CZ" sz="1500" dirty="0"/>
          </a:p>
          <a:p>
            <a:r>
              <a:rPr lang="cs-CZ" sz="1500" dirty="0" err="1"/>
              <a:t>Advantages</a:t>
            </a:r>
            <a:r>
              <a:rPr lang="cs-CZ" sz="1500" dirty="0"/>
              <a:t> – </a:t>
            </a:r>
            <a:r>
              <a:rPr lang="cs-CZ" sz="1500" dirty="0" err="1"/>
              <a:t>the</a:t>
            </a:r>
            <a:r>
              <a:rPr lang="cs-CZ" sz="1500" dirty="0"/>
              <a:t> variability and heterogenity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performers</a:t>
            </a:r>
            <a:endParaRPr lang="cs-CZ" sz="1500" dirty="0"/>
          </a:p>
          <a:p>
            <a:r>
              <a:rPr lang="cs-CZ" sz="1500" dirty="0"/>
              <a:t>Miloš Forman – he </a:t>
            </a:r>
            <a:r>
              <a:rPr lang="cs-CZ" sz="1500" dirty="0" err="1"/>
              <a:t>lets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performers</a:t>
            </a:r>
            <a:r>
              <a:rPr lang="cs-CZ" sz="1500" dirty="0"/>
              <a:t> to </a:t>
            </a:r>
            <a:r>
              <a:rPr lang="cs-CZ" sz="1500" dirty="0" err="1"/>
              <a:t>act</a:t>
            </a:r>
            <a:r>
              <a:rPr lang="cs-CZ" sz="1500" dirty="0"/>
              <a:t> </a:t>
            </a:r>
            <a:r>
              <a:rPr lang="cs-CZ" sz="1500" dirty="0" err="1"/>
              <a:t>freely</a:t>
            </a:r>
            <a:r>
              <a:rPr lang="cs-CZ" sz="1500" dirty="0"/>
              <a:t>, </a:t>
            </a:r>
            <a:r>
              <a:rPr lang="cs-CZ" sz="1500" dirty="0" err="1"/>
              <a:t>with</a:t>
            </a:r>
            <a:r>
              <a:rPr lang="cs-CZ" sz="1500" dirty="0"/>
              <a:t> </a:t>
            </a:r>
            <a:r>
              <a:rPr lang="cs-CZ" sz="1500" dirty="0" err="1"/>
              <a:t>all</a:t>
            </a:r>
            <a:r>
              <a:rPr lang="cs-CZ" sz="1500" dirty="0"/>
              <a:t> </a:t>
            </a:r>
            <a:r>
              <a:rPr lang="cs-CZ" sz="1500" dirty="0" err="1"/>
              <a:t>their</a:t>
            </a:r>
            <a:r>
              <a:rPr lang="cs-CZ" sz="1500" dirty="0"/>
              <a:t> </a:t>
            </a:r>
            <a:r>
              <a:rPr lang="cs-CZ" sz="1500" dirty="0" err="1"/>
              <a:t>speech</a:t>
            </a:r>
            <a:r>
              <a:rPr lang="cs-CZ" sz="1500" dirty="0"/>
              <a:t> and </a:t>
            </a:r>
            <a:r>
              <a:rPr lang="cs-CZ" sz="1500" dirty="0" err="1"/>
              <a:t>gestural</a:t>
            </a:r>
            <a:r>
              <a:rPr lang="cs-CZ" sz="1500" dirty="0"/>
              <a:t> </a:t>
            </a:r>
            <a:r>
              <a:rPr lang="cs-CZ" sz="1500" dirty="0" err="1"/>
              <a:t>mannerisms</a:t>
            </a:r>
            <a:r>
              <a:rPr lang="cs-CZ" sz="1500" dirty="0"/>
              <a:t>, no </a:t>
            </a:r>
            <a:r>
              <a:rPr lang="cs-CZ" sz="1500" dirty="0" err="1"/>
              <a:t>corrections</a:t>
            </a:r>
            <a:endParaRPr lang="cs-CZ" sz="1500" dirty="0"/>
          </a:p>
          <a:p>
            <a:pPr lvl="1"/>
            <a:r>
              <a:rPr lang="cs-CZ" sz="1500" dirty="0" err="1"/>
              <a:t>Despite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existing</a:t>
            </a:r>
            <a:r>
              <a:rPr lang="cs-CZ" sz="1500" dirty="0"/>
              <a:t> </a:t>
            </a:r>
            <a:r>
              <a:rPr lang="cs-CZ" sz="1500" dirty="0" err="1"/>
              <a:t>screenplay</a:t>
            </a:r>
            <a:r>
              <a:rPr lang="cs-CZ" sz="1500" dirty="0"/>
              <a:t> </a:t>
            </a:r>
            <a:r>
              <a:rPr lang="cs-CZ" dirty="0"/>
              <a:t>Forman just </a:t>
            </a:r>
            <a:r>
              <a:rPr lang="cs-CZ" dirty="0" err="1"/>
              <a:t>played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scenes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untrained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let </a:t>
            </a:r>
            <a:r>
              <a:rPr lang="cs-CZ" dirty="0" err="1"/>
              <a:t>them</a:t>
            </a:r>
            <a:r>
              <a:rPr lang="cs-CZ" dirty="0"/>
              <a:t> to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dialogues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, </a:t>
            </a:r>
            <a:r>
              <a:rPr lang="cs-CZ" dirty="0" err="1"/>
              <a:t>postures</a:t>
            </a:r>
            <a:r>
              <a:rPr lang="cs-CZ" dirty="0"/>
              <a:t> and </a:t>
            </a:r>
            <a:r>
              <a:rPr lang="cs-CZ" dirty="0" err="1"/>
              <a:t>gestures</a:t>
            </a:r>
            <a:r>
              <a:rPr lang="cs-CZ" dirty="0"/>
              <a:t>. </a:t>
            </a:r>
            <a:endParaRPr lang="cs-CZ" sz="1500" dirty="0"/>
          </a:p>
          <a:p>
            <a:pPr lvl="1"/>
            <a:r>
              <a:rPr lang="cs-CZ" sz="1500" dirty="0" err="1"/>
              <a:t>Two</a:t>
            </a:r>
            <a:r>
              <a:rPr lang="cs-CZ" sz="1500" dirty="0"/>
              <a:t> </a:t>
            </a:r>
            <a:r>
              <a:rPr lang="cs-CZ" sz="1500" dirty="0" err="1"/>
              <a:t>types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non-</a:t>
            </a:r>
            <a:r>
              <a:rPr lang="cs-CZ" sz="1500" dirty="0" err="1"/>
              <a:t>professional</a:t>
            </a:r>
            <a:r>
              <a:rPr lang="cs-CZ" sz="1500" dirty="0"/>
              <a:t> </a:t>
            </a:r>
            <a:r>
              <a:rPr lang="cs-CZ" sz="1500" dirty="0" err="1"/>
              <a:t>actors</a:t>
            </a:r>
            <a:r>
              <a:rPr lang="cs-CZ" sz="1500" dirty="0"/>
              <a:t> – 1) </a:t>
            </a:r>
            <a:r>
              <a:rPr lang="cs-CZ" sz="1500" dirty="0" err="1"/>
              <a:t>playing</a:t>
            </a:r>
            <a:r>
              <a:rPr lang="cs-CZ" sz="1500" dirty="0"/>
              <a:t> </a:t>
            </a:r>
            <a:r>
              <a:rPr lang="cs-CZ" sz="1500" dirty="0" err="1"/>
              <a:t>themselves</a:t>
            </a:r>
            <a:r>
              <a:rPr lang="cs-CZ" sz="1500" dirty="0"/>
              <a:t> 2) </a:t>
            </a:r>
            <a:r>
              <a:rPr lang="cs-CZ" sz="1500" dirty="0" err="1"/>
              <a:t>those</a:t>
            </a:r>
            <a:r>
              <a:rPr lang="cs-CZ" sz="1500" dirty="0"/>
              <a:t> </a:t>
            </a:r>
            <a:r>
              <a:rPr lang="cs-CZ" sz="1500" dirty="0" err="1"/>
              <a:t>who</a:t>
            </a:r>
            <a:r>
              <a:rPr lang="cs-CZ" sz="1500" dirty="0"/>
              <a:t> are </a:t>
            </a:r>
            <a:r>
              <a:rPr lang="cs-CZ" sz="1500" dirty="0" err="1"/>
              <a:t>above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character</a:t>
            </a:r>
            <a:r>
              <a:rPr lang="cs-CZ" sz="1500" dirty="0"/>
              <a:t> and </a:t>
            </a:r>
            <a:r>
              <a:rPr lang="cs-CZ" sz="1500" dirty="0" err="1"/>
              <a:t>therefore</a:t>
            </a:r>
            <a:r>
              <a:rPr lang="cs-CZ" sz="1500" dirty="0"/>
              <a:t> </a:t>
            </a:r>
            <a:r>
              <a:rPr lang="cs-CZ" sz="1500" dirty="0" err="1"/>
              <a:t>can</a:t>
            </a:r>
            <a:r>
              <a:rPr lang="cs-CZ" sz="1500" dirty="0"/>
              <a:t> insert </a:t>
            </a:r>
            <a:r>
              <a:rPr lang="cs-CZ" sz="1500" dirty="0" err="1"/>
              <a:t>parodic</a:t>
            </a:r>
            <a:r>
              <a:rPr lang="cs-CZ" sz="1500" dirty="0"/>
              <a:t> </a:t>
            </a:r>
            <a:r>
              <a:rPr lang="cs-CZ" dirty="0" err="1"/>
              <a:t>undertones</a:t>
            </a:r>
            <a:r>
              <a:rPr lang="cs-CZ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C97242-E6E4-634F-938D-4813C68D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13" y="222250"/>
            <a:ext cx="1875140" cy="27790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98E04C-9C6F-AF4B-AC83-B4A3C6BF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07271"/>
            <a:ext cx="1930137" cy="25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E351FE-436D-D143-A282-345561527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041622-786B-1845-B008-5162E8A04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10796C-C4EB-E741-A7F0-73BAA25D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Non-</a:t>
            </a:r>
            <a:r>
              <a:rPr lang="cs-CZ" sz="2400" dirty="0" err="1"/>
              <a:t>professional</a:t>
            </a:r>
            <a:r>
              <a:rPr lang="cs-CZ" sz="2400" dirty="0"/>
              <a:t> </a:t>
            </a:r>
            <a:r>
              <a:rPr lang="cs-CZ" sz="2400" dirty="0" err="1"/>
              <a:t>actors</a:t>
            </a:r>
            <a:r>
              <a:rPr lang="cs-CZ" sz="2400" dirty="0"/>
              <a:t> in </a:t>
            </a:r>
            <a:r>
              <a:rPr lang="cs-CZ" sz="2400" dirty="0" err="1"/>
              <a:t>films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Jan Němec and Věra Chytilová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6D6FBE-861B-5541-8DC1-1955A24F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940000" cy="4139998"/>
          </a:xfrm>
        </p:spPr>
        <p:txBody>
          <a:bodyPr/>
          <a:lstStyle/>
          <a:p>
            <a:r>
              <a:rPr lang="cs-CZ" sz="1400" dirty="0" err="1"/>
              <a:t>For</a:t>
            </a:r>
            <a:r>
              <a:rPr lang="cs-CZ" sz="1400" dirty="0"/>
              <a:t> Forman and co, </a:t>
            </a:r>
            <a:r>
              <a:rPr lang="cs-CZ" sz="1400" dirty="0" err="1"/>
              <a:t>this</a:t>
            </a:r>
            <a:r>
              <a:rPr lang="cs-CZ" sz="1400" dirty="0"/>
              <a:t> type </a:t>
            </a:r>
            <a:r>
              <a:rPr lang="cs-CZ" sz="1400" dirty="0" err="1"/>
              <a:t>of</a:t>
            </a:r>
            <a:r>
              <a:rPr lang="cs-CZ" sz="1400" dirty="0"/>
              <a:t> casting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organic</a:t>
            </a:r>
            <a:r>
              <a:rPr lang="cs-CZ" sz="1400" dirty="0"/>
              <a:t> and natural </a:t>
            </a:r>
            <a:r>
              <a:rPr lang="cs-CZ" sz="1400" dirty="0" err="1"/>
              <a:t>thing</a:t>
            </a:r>
            <a:r>
              <a:rPr lang="cs-CZ" sz="1400" dirty="0"/>
              <a:t>.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two</a:t>
            </a:r>
            <a:r>
              <a:rPr lang="cs-CZ" sz="1400" dirty="0"/>
              <a:t> </a:t>
            </a:r>
            <a:r>
              <a:rPr lang="cs-CZ" sz="1400" dirty="0" err="1"/>
              <a:t>directors</a:t>
            </a:r>
            <a:r>
              <a:rPr lang="cs-CZ" sz="1400" dirty="0"/>
              <a:t> </a:t>
            </a:r>
            <a:r>
              <a:rPr lang="cs-CZ" sz="1400" dirty="0" err="1"/>
              <a:t>named</a:t>
            </a:r>
            <a:r>
              <a:rPr lang="cs-CZ" sz="1400" dirty="0"/>
              <a:t> </a:t>
            </a:r>
            <a:r>
              <a:rPr lang="cs-CZ" sz="1400" dirty="0" err="1"/>
              <a:t>above</a:t>
            </a:r>
            <a:r>
              <a:rPr lang="cs-CZ" sz="1400" dirty="0"/>
              <a:t> </a:t>
            </a:r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issue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wider</a:t>
            </a:r>
            <a:r>
              <a:rPr lang="cs-CZ" sz="1400" dirty="0"/>
              <a:t> </a:t>
            </a:r>
            <a:r>
              <a:rPr lang="cs-CZ" sz="1400" dirty="0" err="1"/>
              <a:t>artistic</a:t>
            </a:r>
            <a:r>
              <a:rPr lang="cs-CZ" sz="1400" dirty="0"/>
              <a:t> and </a:t>
            </a:r>
            <a:r>
              <a:rPr lang="cs-CZ" sz="1400" dirty="0" err="1"/>
              <a:t>visual</a:t>
            </a:r>
            <a:r>
              <a:rPr lang="cs-CZ" sz="1400" dirty="0"/>
              <a:t> design. </a:t>
            </a:r>
          </a:p>
          <a:p>
            <a:r>
              <a:rPr lang="cs-CZ" sz="1400" dirty="0"/>
              <a:t>Věra Chytilová </a:t>
            </a:r>
            <a:r>
              <a:rPr lang="cs-CZ" sz="1400" dirty="0" err="1"/>
              <a:t>chooses</a:t>
            </a:r>
            <a:r>
              <a:rPr lang="cs-CZ" sz="1400" dirty="0"/>
              <a:t> </a:t>
            </a:r>
            <a:r>
              <a:rPr lang="cs-CZ" sz="1400" dirty="0" err="1"/>
              <a:t>energetic</a:t>
            </a:r>
            <a:r>
              <a:rPr lang="cs-CZ" sz="1400" dirty="0"/>
              <a:t> and </a:t>
            </a:r>
            <a:r>
              <a:rPr lang="cs-CZ" sz="1400" dirty="0" err="1"/>
              <a:t>charismatic</a:t>
            </a:r>
            <a:r>
              <a:rPr lang="cs-CZ" sz="1400" dirty="0"/>
              <a:t> </a:t>
            </a:r>
            <a:r>
              <a:rPr lang="cs-CZ" sz="1400" dirty="0" err="1"/>
              <a:t>women</a:t>
            </a:r>
            <a:r>
              <a:rPr lang="cs-CZ" sz="1400" dirty="0"/>
              <a:t>, </a:t>
            </a:r>
            <a:r>
              <a:rPr lang="cs-CZ" sz="1400" dirty="0" err="1"/>
              <a:t>connected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notion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visibility</a:t>
            </a:r>
            <a:r>
              <a:rPr lang="cs-CZ" sz="1400" dirty="0"/>
              <a:t> and </a:t>
            </a:r>
            <a:r>
              <a:rPr lang="cs-CZ" sz="1400" dirty="0" err="1"/>
              <a:t>exhibitionism</a:t>
            </a:r>
            <a:r>
              <a:rPr lang="cs-CZ" sz="1400" dirty="0"/>
              <a:t> (Marta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fashion</a:t>
            </a:r>
            <a:r>
              <a:rPr lang="cs-CZ" sz="1400" dirty="0"/>
              <a:t> model, Eva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gymnast</a:t>
            </a:r>
            <a:r>
              <a:rPr lang="cs-CZ" sz="1400" dirty="0"/>
              <a:t> </a:t>
            </a:r>
            <a:r>
              <a:rPr lang="cs-CZ" sz="1400" dirty="0" err="1"/>
              <a:t>champion</a:t>
            </a:r>
            <a:r>
              <a:rPr lang="cs-CZ" sz="1400" dirty="0"/>
              <a:t>, Marie and Marie in </a:t>
            </a:r>
            <a:r>
              <a:rPr lang="cs-CZ" sz="1400" i="1" dirty="0" err="1"/>
              <a:t>Daisies</a:t>
            </a:r>
            <a:r>
              <a:rPr lang="cs-CZ" sz="1400" dirty="0"/>
              <a:t>) </a:t>
            </a:r>
          </a:p>
          <a:p>
            <a:r>
              <a:rPr lang="cs-CZ" sz="1400" i="1" dirty="0" err="1"/>
              <a:t>The</a:t>
            </a:r>
            <a:r>
              <a:rPr lang="cs-CZ" sz="1400" i="1" dirty="0"/>
              <a:t> Party and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Guests</a:t>
            </a:r>
            <a:r>
              <a:rPr lang="cs-CZ" sz="1400" i="1" dirty="0"/>
              <a:t> </a:t>
            </a:r>
            <a:r>
              <a:rPr lang="cs-CZ" sz="1400" dirty="0"/>
              <a:t>–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cast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recruited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Krumbachová‘s</a:t>
            </a:r>
            <a:r>
              <a:rPr lang="cs-CZ" sz="1400" dirty="0"/>
              <a:t> and </a:t>
            </a:r>
            <a:r>
              <a:rPr lang="cs-CZ" sz="1400" dirty="0" err="1"/>
              <a:t>Němec‘s</a:t>
            </a:r>
            <a:r>
              <a:rPr lang="cs-CZ" sz="1400" dirty="0"/>
              <a:t> </a:t>
            </a:r>
            <a:r>
              <a:rPr lang="cs-CZ" sz="1400" dirty="0" err="1"/>
              <a:t>inner</a:t>
            </a:r>
            <a:r>
              <a:rPr lang="cs-CZ" sz="1400" dirty="0"/>
              <a:t> </a:t>
            </a:r>
            <a:r>
              <a:rPr lang="cs-CZ" sz="1400" dirty="0" err="1"/>
              <a:t>circle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friends</a:t>
            </a:r>
            <a:r>
              <a:rPr lang="cs-CZ" sz="1400" dirty="0"/>
              <a:t> and </a:t>
            </a:r>
            <a:r>
              <a:rPr lang="cs-CZ" sz="1400" dirty="0" err="1"/>
              <a:t>colleagues</a:t>
            </a:r>
            <a:r>
              <a:rPr lang="cs-CZ" sz="1400" dirty="0"/>
              <a:t> &gt;&gt; </a:t>
            </a:r>
            <a:r>
              <a:rPr lang="cs-CZ" sz="1400" dirty="0" err="1"/>
              <a:t>according</a:t>
            </a:r>
            <a:r>
              <a:rPr lang="cs-CZ" sz="1400" dirty="0"/>
              <a:t> to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director</a:t>
            </a:r>
            <a:r>
              <a:rPr lang="cs-CZ" sz="1400" dirty="0"/>
              <a:t> </a:t>
            </a:r>
            <a:r>
              <a:rPr lang="cs-CZ" sz="1400" dirty="0" err="1"/>
              <a:t>himself</a:t>
            </a:r>
            <a:r>
              <a:rPr lang="cs-CZ" sz="1400" dirty="0"/>
              <a:t>,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characters</a:t>
            </a:r>
            <a:r>
              <a:rPr lang="cs-CZ" sz="1400" dirty="0"/>
              <a:t> do not </a:t>
            </a:r>
            <a:r>
              <a:rPr lang="cs-CZ" sz="1400" dirty="0" err="1"/>
              <a:t>embody</a:t>
            </a:r>
            <a:r>
              <a:rPr lang="cs-CZ" sz="1400" dirty="0"/>
              <a:t> </a:t>
            </a:r>
            <a:r>
              <a:rPr lang="cs-CZ" sz="1400" dirty="0" err="1"/>
              <a:t>psychological</a:t>
            </a:r>
            <a:r>
              <a:rPr lang="cs-CZ" sz="1400" dirty="0"/>
              <a:t> </a:t>
            </a:r>
            <a:r>
              <a:rPr lang="cs-CZ" sz="1400" dirty="0" err="1"/>
              <a:t>types</a:t>
            </a:r>
            <a:r>
              <a:rPr lang="cs-CZ" sz="1400" dirty="0"/>
              <a:t> but </a:t>
            </a:r>
            <a:r>
              <a:rPr lang="cs-CZ" sz="1400" dirty="0" err="1"/>
              <a:t>moral</a:t>
            </a:r>
            <a:r>
              <a:rPr lang="cs-CZ" sz="1400" dirty="0"/>
              <a:t> and </a:t>
            </a:r>
            <a:r>
              <a:rPr lang="cs-CZ" sz="1400" dirty="0" err="1"/>
              <a:t>ethical</a:t>
            </a:r>
            <a:r>
              <a:rPr lang="cs-CZ" sz="1400" dirty="0"/>
              <a:t> </a:t>
            </a:r>
            <a:r>
              <a:rPr lang="cs-CZ" sz="1400" dirty="0" err="1"/>
              <a:t>principles</a:t>
            </a:r>
            <a:r>
              <a:rPr lang="cs-CZ" sz="1400" dirty="0"/>
              <a:t>, as in medieval </a:t>
            </a:r>
            <a:r>
              <a:rPr lang="cs-CZ" sz="1400" dirty="0" err="1"/>
              <a:t>plays</a:t>
            </a:r>
            <a:r>
              <a:rPr lang="cs-CZ" sz="1400" dirty="0"/>
              <a:t>, </a:t>
            </a:r>
            <a:r>
              <a:rPr lang="cs-CZ" sz="1400" dirty="0" err="1"/>
              <a:t>where</a:t>
            </a:r>
            <a:r>
              <a:rPr lang="cs-CZ" sz="1400" dirty="0"/>
              <a:t> </a:t>
            </a:r>
            <a:r>
              <a:rPr lang="cs-CZ" sz="1400" dirty="0" err="1"/>
              <a:t>every</a:t>
            </a:r>
            <a:r>
              <a:rPr lang="cs-CZ" sz="1400" dirty="0"/>
              <a:t> single </a:t>
            </a:r>
            <a:r>
              <a:rPr lang="cs-CZ" sz="1400" dirty="0" err="1"/>
              <a:t>figure</a:t>
            </a:r>
            <a:r>
              <a:rPr lang="cs-CZ" sz="1400" dirty="0"/>
              <a:t> </a:t>
            </a:r>
            <a:r>
              <a:rPr lang="cs-CZ" sz="1400" dirty="0" err="1"/>
              <a:t>stands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a </a:t>
            </a:r>
            <a:r>
              <a:rPr lang="cs-CZ" sz="1400" dirty="0" err="1"/>
              <a:t>common</a:t>
            </a:r>
            <a:r>
              <a:rPr lang="cs-CZ" sz="1400" dirty="0"/>
              <a:t> </a:t>
            </a:r>
            <a:r>
              <a:rPr lang="cs-CZ" sz="1400" dirty="0" err="1"/>
              <a:t>human</a:t>
            </a:r>
            <a:r>
              <a:rPr lang="cs-CZ" sz="1400" dirty="0"/>
              <a:t> </a:t>
            </a:r>
            <a:r>
              <a:rPr lang="cs-CZ" sz="1400" dirty="0" err="1"/>
              <a:t>mishap</a:t>
            </a:r>
            <a:r>
              <a:rPr lang="cs-CZ" sz="1400" dirty="0"/>
              <a:t> and </a:t>
            </a:r>
            <a:r>
              <a:rPr lang="cs-CZ" sz="1400" dirty="0" err="1"/>
              <a:t>character</a:t>
            </a:r>
            <a:r>
              <a:rPr lang="cs-CZ" sz="1400" dirty="0"/>
              <a:t> </a:t>
            </a:r>
            <a:r>
              <a:rPr lang="cs-CZ" sz="1400" dirty="0" err="1"/>
              <a:t>flaw</a:t>
            </a:r>
            <a:endParaRPr lang="cs-CZ" sz="1400" dirty="0"/>
          </a:p>
          <a:p>
            <a:pPr lvl="1"/>
            <a:r>
              <a:rPr lang="cs-CZ" sz="1400" dirty="0"/>
              <a:t>Jiří Němec, Jana Prachařová, Josef Škvorecký, Helena </a:t>
            </a:r>
            <a:r>
              <a:rPr lang="cs-CZ" sz="1400" dirty="0" err="1"/>
              <a:t>Pejšková</a:t>
            </a:r>
            <a:r>
              <a:rPr lang="cs-CZ" sz="1400" dirty="0"/>
              <a:t>, Karel Mareš, Zdena Salivarová, Evald Schorm, Jan Klusák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69F8ED-C994-4C49-ABD6-2A25C17D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720000"/>
            <a:ext cx="2429572" cy="16082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444C35-BC81-2D42-A21F-413DCAA87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96" y="2476196"/>
            <a:ext cx="2405876" cy="16039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99852F-87E8-CE40-979E-05B0AE49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08" y="4200070"/>
            <a:ext cx="2405876" cy="17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6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849F42-AC8D-8A4D-A526-D3CE05F1E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437C55-15FF-AA41-BA92-B7CC134E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94627"/>
            <a:ext cx="3934889" cy="997166"/>
          </a:xfrm>
        </p:spPr>
        <p:txBody>
          <a:bodyPr/>
          <a:lstStyle/>
          <a:p>
            <a:pPr algn="ctr"/>
            <a:r>
              <a:rPr lang="cs-CZ" sz="2400" i="1" dirty="0" err="1"/>
              <a:t>Closely</a:t>
            </a:r>
            <a:r>
              <a:rPr lang="cs-CZ" sz="2400" i="1" dirty="0"/>
              <a:t> </a:t>
            </a:r>
            <a:r>
              <a:rPr lang="cs-CZ" sz="2400" i="1" dirty="0" err="1"/>
              <a:t>Watched</a:t>
            </a:r>
            <a:r>
              <a:rPr lang="cs-CZ" sz="2400" i="1" dirty="0"/>
              <a:t> </a:t>
            </a:r>
            <a:r>
              <a:rPr lang="cs-CZ" sz="2400" i="1" dirty="0" err="1"/>
              <a:t>Trains</a:t>
            </a:r>
            <a:r>
              <a:rPr lang="cs-CZ" sz="2400" i="1" dirty="0"/>
              <a:t> </a:t>
            </a:r>
            <a:r>
              <a:rPr lang="cs-CZ" sz="1800" dirty="0"/>
              <a:t>(1966, </a:t>
            </a:r>
            <a:r>
              <a:rPr lang="cs-CZ" sz="1800" dirty="0" err="1"/>
              <a:t>dir</a:t>
            </a:r>
            <a:r>
              <a:rPr lang="cs-CZ" sz="1800" dirty="0"/>
              <a:t>. Jiří Menzel)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35A9DCF-6BB4-B74C-97F7-B0A7936FA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59" y="2524883"/>
            <a:ext cx="4362748" cy="2111597"/>
          </a:xfrm>
        </p:spPr>
        <p:txBody>
          <a:bodyPr/>
          <a:lstStyle/>
          <a:p>
            <a:r>
              <a:rPr lang="cs-CZ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Screenplay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Bohumil Hrabal a Jiří Menzel,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Jaromír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Šofr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Jiří Šust,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Staring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Václav Neckář, Jitka Bendová, Vladimír Valenta, Josef Somr and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Jiří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Menzel‘s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debut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1960s,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crowned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Oscar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in 1968.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exemplary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Czechoslovakia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Václav Neckář,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role);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export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Menzel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Hrabal‘s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decade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EDED1016-543C-3846-93F8-509663C7E3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4438185" y="1"/>
            <a:ext cx="4839629" cy="6857999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613382-DE44-D246-B065-F296F4B823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18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EB1528-02C2-4948-AD51-C76801005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F500D4-DD31-EC44-AA23-11278EAB75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AFBF2711-A121-1241-91C5-E3A24094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8064900" cy="469493"/>
          </a:xfrm>
        </p:spPr>
        <p:txBody>
          <a:bodyPr/>
          <a:lstStyle/>
          <a:p>
            <a:pPr algn="ctr"/>
            <a:r>
              <a:rPr lang="cs-CZ" i="1" dirty="0" err="1"/>
              <a:t>Closely</a:t>
            </a:r>
            <a:r>
              <a:rPr lang="cs-CZ" i="1" dirty="0"/>
              <a:t> </a:t>
            </a:r>
            <a:r>
              <a:rPr lang="cs-CZ" i="1" dirty="0" err="1"/>
              <a:t>Watched</a:t>
            </a:r>
            <a:r>
              <a:rPr lang="cs-CZ" i="1" dirty="0"/>
              <a:t> </a:t>
            </a:r>
            <a:r>
              <a:rPr lang="cs-CZ" i="1" dirty="0" err="1"/>
              <a:t>Trains</a:t>
            </a:r>
            <a:r>
              <a:rPr lang="cs-CZ" i="1" dirty="0"/>
              <a:t> </a:t>
            </a:r>
            <a:r>
              <a:rPr lang="cs-CZ" dirty="0"/>
              <a:t>-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336E0AC-3253-6C4E-A547-301F17A65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37063"/>
            <a:ext cx="8064900" cy="4794937"/>
          </a:xfrm>
        </p:spPr>
        <p:txBody>
          <a:bodyPr/>
          <a:lstStyle/>
          <a:p>
            <a:pPr marL="396900" indent="-342900" algn="just">
              <a:buFont typeface="+mj-lt"/>
              <a:buAutoNum type="arabicPeriod"/>
            </a:pP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story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second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railway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station.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 place –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influence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mundane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900" indent="-342900" algn="just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Menzel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show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more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lightearted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Hrabal‘s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Hrabal, as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Pearls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Menzel‘s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Hrabal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tone,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meanings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96900" indent="-342900" algn="just">
              <a:buFont typeface="+mj-lt"/>
              <a:buAutoNum type="arabicPeriod"/>
            </a:pP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 and style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cinematography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adaption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Jaromír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Šofr‘s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railway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station? Are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static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96900" indent="-342900" algn="just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Miloš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Hrma‘s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accentuate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8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977BAC-9DFF-76C6-243D-AE3827FC3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ED4E23E-ACFF-7D8C-AB69-E0BBC466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76301"/>
            <a:ext cx="3934889" cy="570016"/>
          </a:xfrm>
        </p:spPr>
        <p:txBody>
          <a:bodyPr/>
          <a:lstStyle/>
          <a:p>
            <a:pPr algn="ctr"/>
            <a:r>
              <a:rPr lang="cs-CZ" dirty="0"/>
              <a:t>Reading_L8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E2A2CF9B-093A-1225-44B7-38DD303CB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720899"/>
            <a:ext cx="4094704" cy="2094002"/>
          </a:xfrm>
        </p:spPr>
        <p:txBody>
          <a:bodyPr/>
          <a:lstStyle/>
          <a:p>
            <a:r>
              <a:rPr lang="cs-CZ" sz="2000" dirty="0"/>
              <a:t>GAGGIOTTI, Miguel. </a:t>
            </a:r>
            <a:r>
              <a:rPr lang="cs-CZ" sz="2000" i="1" dirty="0" err="1"/>
              <a:t>Nonprofessional</a:t>
            </a:r>
            <a:r>
              <a:rPr lang="cs-CZ" sz="2000" i="1" dirty="0"/>
              <a:t> Film Performance. </a:t>
            </a:r>
            <a:r>
              <a:rPr lang="cs-CZ" sz="2000" dirty="0" err="1"/>
              <a:t>Cham</a:t>
            </a:r>
            <a:r>
              <a:rPr lang="cs-CZ" sz="2000" dirty="0"/>
              <a:t>: </a:t>
            </a:r>
            <a:r>
              <a:rPr lang="cs-CZ" sz="2000" dirty="0" err="1"/>
              <a:t>Palgrave</a:t>
            </a:r>
            <a:r>
              <a:rPr lang="cs-CZ" sz="2000" dirty="0"/>
              <a:t> </a:t>
            </a:r>
            <a:r>
              <a:rPr lang="cs-CZ" sz="2000" dirty="0" err="1"/>
              <a:t>Macmillan</a:t>
            </a:r>
            <a:r>
              <a:rPr lang="cs-CZ" sz="2000" dirty="0"/>
              <a:t>, 2023, pp. 1–30. </a:t>
            </a:r>
          </a:p>
        </p:txBody>
      </p:sp>
      <p:pic>
        <p:nvPicPr>
          <p:cNvPr id="10" name="Zástupný symbol obrázku 9" descr="Obsah obrázku text, plakát, snímek obrazovky, muž&#10;&#10;Popis byl vytvořen automaticky">
            <a:extLst>
              <a:ext uri="{FF2B5EF4-FFF2-40B4-BE49-F238E27FC236}">
                <a16:creationId xmlns:a16="http://schemas.microsoft.com/office/drawing/2014/main" id="{7CF34328-360E-0642-7059-96F9C6FFAD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2755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AE4DF2-C673-FA7B-D5AA-1E30A6346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34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C93A6-DE3B-F441-8B48-9D0DC0905D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462273-BB1A-5E42-9F4F-907EB0558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E58C1F-C88C-3C4C-BE88-F4266A92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162"/>
            <a:ext cx="8064900" cy="451576"/>
          </a:xfrm>
        </p:spPr>
        <p:txBody>
          <a:bodyPr/>
          <a:lstStyle/>
          <a:p>
            <a:r>
              <a:rPr lang="cs-CZ" dirty="0"/>
              <a:t>Jiří Menzel (1938–2020)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4E5E7E-0DA6-D941-9388-AFF6D353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23" y="766451"/>
            <a:ext cx="4634166" cy="4139998"/>
          </a:xfrm>
        </p:spPr>
        <p:txBody>
          <a:bodyPr/>
          <a:lstStyle/>
          <a:p>
            <a:r>
              <a:rPr lang="cs-CZ" sz="2000" dirty="0" err="1"/>
              <a:t>Screenwriter</a:t>
            </a:r>
            <a:r>
              <a:rPr lang="cs-CZ" sz="2000" dirty="0"/>
              <a:t>, </a:t>
            </a:r>
            <a:r>
              <a:rPr lang="cs-CZ" sz="2000" dirty="0" err="1"/>
              <a:t>actor</a:t>
            </a:r>
            <a:r>
              <a:rPr lang="cs-CZ" sz="2000" dirty="0"/>
              <a:t>, </a:t>
            </a:r>
            <a:r>
              <a:rPr lang="cs-CZ" sz="2000" dirty="0" err="1"/>
              <a:t>director</a:t>
            </a:r>
            <a:endParaRPr lang="cs-CZ" sz="2000" dirty="0"/>
          </a:p>
          <a:p>
            <a:r>
              <a:rPr lang="cs-CZ" sz="2000" dirty="0" err="1"/>
              <a:t>Theatre</a:t>
            </a:r>
            <a:r>
              <a:rPr lang="cs-CZ" sz="2000" dirty="0"/>
              <a:t> </a:t>
            </a:r>
            <a:r>
              <a:rPr lang="cs-CZ" sz="2000" dirty="0" err="1"/>
              <a:t>career</a:t>
            </a:r>
            <a:r>
              <a:rPr lang="cs-CZ" sz="2000" dirty="0"/>
              <a:t> as </a:t>
            </a:r>
            <a:r>
              <a:rPr lang="cs-CZ" sz="2000" dirty="0" err="1"/>
              <a:t>well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mostly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adaptations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Bohumil Hrabal and Vladislav Vančura</a:t>
            </a:r>
          </a:p>
          <a:p>
            <a:r>
              <a:rPr lang="cs-CZ" sz="2000" dirty="0" err="1"/>
              <a:t>Softly</a:t>
            </a:r>
            <a:r>
              <a:rPr lang="cs-CZ" sz="2000" dirty="0"/>
              <a:t> </a:t>
            </a:r>
            <a:r>
              <a:rPr lang="cs-CZ" sz="2000" dirty="0" err="1"/>
              <a:t>stylized</a:t>
            </a:r>
            <a:r>
              <a:rPr lang="cs-CZ" sz="2000" dirty="0"/>
              <a:t> </a:t>
            </a:r>
            <a:r>
              <a:rPr lang="cs-CZ" sz="2000" dirty="0" err="1"/>
              <a:t>comedies</a:t>
            </a:r>
            <a:r>
              <a:rPr lang="cs-CZ" sz="2000" dirty="0"/>
              <a:t> (</a:t>
            </a:r>
            <a:r>
              <a:rPr lang="cs-CZ" sz="2000" dirty="0" err="1"/>
              <a:t>especially</a:t>
            </a:r>
            <a:r>
              <a:rPr lang="cs-CZ" sz="2000" dirty="0"/>
              <a:t> </a:t>
            </a:r>
            <a:r>
              <a:rPr lang="cs-CZ" sz="2000" dirty="0" err="1"/>
              <a:t>later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1970 and 1980s) </a:t>
            </a:r>
          </a:p>
          <a:p>
            <a:r>
              <a:rPr lang="cs-CZ" sz="2000" dirty="0"/>
              <a:t>Long </a:t>
            </a:r>
            <a:r>
              <a:rPr lang="cs-CZ" sz="2000" dirty="0" err="1"/>
              <a:t>journey</a:t>
            </a:r>
            <a:r>
              <a:rPr lang="cs-CZ" sz="2000" dirty="0"/>
              <a:t> </a:t>
            </a:r>
            <a:r>
              <a:rPr lang="cs-CZ" sz="2000" dirty="0" err="1"/>
              <a:t>towards</a:t>
            </a:r>
            <a:r>
              <a:rPr lang="cs-CZ" sz="2000" dirty="0"/>
              <a:t> </a:t>
            </a:r>
            <a:r>
              <a:rPr lang="cs-CZ" sz="2000" dirty="0" err="1"/>
              <a:t>feature</a:t>
            </a:r>
            <a:r>
              <a:rPr lang="cs-CZ" sz="2000" dirty="0"/>
              <a:t> debut &gt;&gt; Menzel </a:t>
            </a:r>
            <a:r>
              <a:rPr lang="cs-CZ" sz="2000" dirty="0" err="1"/>
              <a:t>lacked</a:t>
            </a:r>
            <a:r>
              <a:rPr lang="cs-CZ" sz="2000" dirty="0"/>
              <a:t> </a:t>
            </a:r>
            <a:r>
              <a:rPr lang="cs-CZ" sz="2000" dirty="0" err="1"/>
              <a:t>autership</a:t>
            </a:r>
            <a:r>
              <a:rPr lang="cs-CZ" sz="2000" dirty="0"/>
              <a:t> </a:t>
            </a:r>
            <a:r>
              <a:rPr lang="cs-CZ" sz="2000" dirty="0" err="1"/>
              <a:t>ambitions</a:t>
            </a:r>
            <a:r>
              <a:rPr lang="cs-CZ" sz="2000" dirty="0"/>
              <a:t>, he </a:t>
            </a:r>
            <a:r>
              <a:rPr lang="cs-CZ" sz="2000" dirty="0" err="1"/>
              <a:t>makes</a:t>
            </a:r>
            <a:r>
              <a:rPr lang="cs-CZ" sz="2000" dirty="0"/>
              <a:t> his </a:t>
            </a:r>
            <a:r>
              <a:rPr lang="cs-CZ" sz="2000" dirty="0" err="1"/>
              <a:t>firts</a:t>
            </a:r>
            <a:r>
              <a:rPr lang="cs-CZ" sz="2000" dirty="0"/>
              <a:t> </a:t>
            </a:r>
            <a:r>
              <a:rPr lang="cs-CZ" sz="2000" dirty="0" err="1"/>
              <a:t>feature</a:t>
            </a:r>
            <a:r>
              <a:rPr lang="cs-CZ" sz="2000" dirty="0"/>
              <a:t> film </a:t>
            </a:r>
            <a:r>
              <a:rPr lang="cs-CZ" sz="2000" dirty="0" err="1"/>
              <a:t>later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cs-CZ" sz="2000" dirty="0"/>
              <a:t> his </a:t>
            </a:r>
            <a:r>
              <a:rPr lang="cs-CZ" sz="2000" dirty="0" err="1"/>
              <a:t>colleagues</a:t>
            </a:r>
            <a:endParaRPr lang="cs-CZ" sz="2000" dirty="0"/>
          </a:p>
          <a:p>
            <a:r>
              <a:rPr lang="cs-CZ" sz="2000" dirty="0"/>
              <a:t>Period film </a:t>
            </a:r>
            <a:r>
              <a:rPr lang="cs-CZ" sz="2000" dirty="0" err="1"/>
              <a:t>critic</a:t>
            </a:r>
            <a:r>
              <a:rPr lang="cs-CZ" sz="2000" dirty="0"/>
              <a:t> Jaroslav Boček </a:t>
            </a:r>
            <a:r>
              <a:rPr lang="cs-CZ" sz="2000" dirty="0" err="1"/>
              <a:t>lists</a:t>
            </a:r>
            <a:r>
              <a:rPr lang="cs-CZ" sz="2000" dirty="0"/>
              <a:t> Menzel </a:t>
            </a:r>
            <a:r>
              <a:rPr lang="cs-CZ" sz="2000" dirty="0" err="1"/>
              <a:t>among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intimist</a:t>
            </a:r>
            <a:r>
              <a:rPr lang="cs-CZ" sz="2000" dirty="0"/>
              <a:t>/</a:t>
            </a:r>
            <a:r>
              <a:rPr lang="cs-CZ" sz="2000" dirty="0" err="1"/>
              <a:t>realist</a:t>
            </a:r>
            <a:r>
              <a:rPr lang="cs-CZ" sz="2000" dirty="0"/>
              <a:t> </a:t>
            </a:r>
            <a:r>
              <a:rPr lang="cs-CZ" sz="2000" dirty="0" err="1"/>
              <a:t>branch</a:t>
            </a:r>
            <a:r>
              <a:rPr lang="cs-CZ" sz="2000" dirty="0"/>
              <a:t> </a:t>
            </a:r>
            <a:r>
              <a:rPr lang="cs-CZ" sz="2000" dirty="0" err="1"/>
              <a:t>represented</a:t>
            </a:r>
            <a:r>
              <a:rPr lang="cs-CZ" sz="2000" dirty="0"/>
              <a:t> by Forman-Passer-Papoušek (</a:t>
            </a:r>
            <a:r>
              <a:rPr lang="cs-CZ" sz="2000" dirty="0" err="1"/>
              <a:t>thanks</a:t>
            </a:r>
            <a:r>
              <a:rPr lang="cs-CZ" sz="2000" dirty="0"/>
              <a:t> to </a:t>
            </a:r>
            <a:r>
              <a:rPr lang="cs-CZ" sz="2000" i="1" dirty="0" err="1"/>
              <a:t>Trains</a:t>
            </a:r>
            <a:r>
              <a:rPr lang="cs-CZ" sz="2000" dirty="0"/>
              <a:t>), </a:t>
            </a:r>
            <a:r>
              <a:rPr lang="cs-CZ" sz="2000" dirty="0" err="1"/>
              <a:t>however</a:t>
            </a:r>
            <a:r>
              <a:rPr lang="cs-CZ" sz="2000" dirty="0"/>
              <a:t> Menzel </a:t>
            </a:r>
            <a:r>
              <a:rPr lang="cs-CZ" sz="2000" dirty="0" err="1"/>
              <a:t>is</a:t>
            </a:r>
            <a:r>
              <a:rPr lang="cs-CZ" sz="2000" dirty="0"/>
              <a:t> much more </a:t>
            </a:r>
            <a:r>
              <a:rPr lang="cs-CZ" sz="2000" dirty="0" err="1"/>
              <a:t>lyrical</a:t>
            </a:r>
            <a:r>
              <a:rPr lang="cs-CZ" sz="2000" dirty="0"/>
              <a:t> and </a:t>
            </a:r>
            <a:r>
              <a:rPr lang="cs-CZ" sz="2000" dirty="0" err="1"/>
              <a:t>poetic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06F411-5A2D-3440-82EC-3521EE7B0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7" y="766451"/>
            <a:ext cx="4099312" cy="50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8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C60061-0CB8-2441-9907-903D6945CC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EA1D9-4D24-FB43-A9CF-1A8FDDBCE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E87719-EA46-0841-97A3-DCCBF1ED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8918"/>
            <a:ext cx="4567259" cy="451576"/>
          </a:xfrm>
        </p:spPr>
        <p:txBody>
          <a:bodyPr/>
          <a:lstStyle/>
          <a:p>
            <a:r>
              <a:rPr lang="cs-CZ" i="1" dirty="0" err="1"/>
              <a:t>Closely</a:t>
            </a:r>
            <a:r>
              <a:rPr lang="cs-CZ" i="1" dirty="0"/>
              <a:t> </a:t>
            </a:r>
            <a:r>
              <a:rPr lang="cs-CZ" i="1" dirty="0" err="1"/>
              <a:t>Watched</a:t>
            </a:r>
            <a:r>
              <a:rPr lang="cs-CZ" i="1" dirty="0"/>
              <a:t> </a:t>
            </a:r>
            <a:r>
              <a:rPr lang="cs-CZ" i="1" dirty="0" err="1"/>
              <a:t>Trains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Success</a:t>
            </a:r>
            <a:r>
              <a:rPr lang="cs-CZ" dirty="0"/>
              <a:t> Story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C409A-76BE-EF4A-BA4A-0061CB0B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28" y="1346315"/>
            <a:ext cx="5648927" cy="4139998"/>
          </a:xfrm>
        </p:spPr>
        <p:txBody>
          <a:bodyPr/>
          <a:lstStyle/>
          <a:p>
            <a:r>
              <a:rPr lang="cs-CZ" sz="1700" dirty="0" err="1"/>
              <a:t>Together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i="1" dirty="0" err="1"/>
              <a:t>Loves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a </a:t>
            </a:r>
            <a:r>
              <a:rPr lang="cs-CZ" sz="1700" i="1" dirty="0" err="1"/>
              <a:t>Blonde</a:t>
            </a:r>
            <a:r>
              <a:rPr lang="cs-CZ" sz="1700" i="1" dirty="0"/>
              <a:t> </a:t>
            </a:r>
            <a:r>
              <a:rPr lang="cs-CZ" sz="1700" dirty="0"/>
              <a:t>a </a:t>
            </a:r>
            <a:r>
              <a:rPr lang="cs-CZ" sz="1700" dirty="0" err="1"/>
              <a:t>triumphant</a:t>
            </a:r>
            <a:r>
              <a:rPr lang="cs-CZ" sz="1700" dirty="0"/>
              <a:t> </a:t>
            </a:r>
            <a:r>
              <a:rPr lang="cs-CZ" sz="1700" dirty="0" err="1"/>
              <a:t>new</a:t>
            </a:r>
            <a:r>
              <a:rPr lang="cs-CZ" sz="1700" dirty="0"/>
              <a:t> </a:t>
            </a:r>
            <a:r>
              <a:rPr lang="cs-CZ" sz="1700" dirty="0" err="1"/>
              <a:t>wave</a:t>
            </a:r>
            <a:r>
              <a:rPr lang="cs-CZ" sz="1700" dirty="0"/>
              <a:t> film &gt;&gt; </a:t>
            </a:r>
            <a:r>
              <a:rPr lang="cs-CZ" sz="1700" dirty="0" err="1"/>
              <a:t>forthcoming</a:t>
            </a:r>
            <a:r>
              <a:rPr lang="cs-CZ" sz="1700" dirty="0"/>
              <a:t> </a:t>
            </a:r>
            <a:r>
              <a:rPr lang="cs-CZ" sz="1700" dirty="0" err="1"/>
              <a:t>towards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audiences</a:t>
            </a:r>
            <a:r>
              <a:rPr lang="cs-CZ" sz="1700" dirty="0"/>
              <a:t>, </a:t>
            </a:r>
            <a:r>
              <a:rPr lang="cs-CZ" sz="1700" dirty="0" err="1"/>
              <a:t>commercially</a:t>
            </a:r>
            <a:r>
              <a:rPr lang="cs-CZ" sz="1700" dirty="0"/>
              <a:t> </a:t>
            </a:r>
            <a:r>
              <a:rPr lang="cs-CZ" sz="1700" dirty="0" err="1"/>
              <a:t>successful</a:t>
            </a:r>
            <a:r>
              <a:rPr lang="cs-CZ" sz="1700" dirty="0"/>
              <a:t>, </a:t>
            </a:r>
            <a:r>
              <a:rPr lang="cs-CZ" sz="1700" dirty="0" err="1"/>
              <a:t>artistically</a:t>
            </a:r>
            <a:r>
              <a:rPr lang="cs-CZ" sz="1700" dirty="0"/>
              <a:t> </a:t>
            </a:r>
            <a:r>
              <a:rPr lang="cs-CZ" sz="1700" dirty="0" err="1"/>
              <a:t>valuable</a:t>
            </a:r>
            <a:r>
              <a:rPr lang="cs-CZ" sz="1700" dirty="0"/>
              <a:t> </a:t>
            </a:r>
          </a:p>
          <a:p>
            <a:r>
              <a:rPr lang="cs-CZ" sz="1700" dirty="0"/>
              <a:t>Made in 1965 –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year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problematic</a:t>
            </a:r>
            <a:r>
              <a:rPr lang="cs-CZ" sz="1700" dirty="0"/>
              <a:t> </a:t>
            </a:r>
            <a:r>
              <a:rPr lang="cs-CZ" sz="1700" dirty="0" err="1"/>
              <a:t>films</a:t>
            </a:r>
            <a:endParaRPr lang="cs-CZ" sz="1700" dirty="0"/>
          </a:p>
          <a:p>
            <a:r>
              <a:rPr lang="cs-CZ" sz="1700" dirty="0" err="1"/>
              <a:t>After</a:t>
            </a:r>
            <a:r>
              <a:rPr lang="cs-CZ" sz="1700" dirty="0"/>
              <a:t> </a:t>
            </a:r>
            <a:r>
              <a:rPr lang="cs-CZ" sz="1700" i="1" dirty="0" err="1"/>
              <a:t>Pearls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</a:t>
            </a:r>
            <a:r>
              <a:rPr lang="cs-CZ" sz="1700" i="1" dirty="0" err="1"/>
              <a:t>the</a:t>
            </a:r>
            <a:r>
              <a:rPr lang="cs-CZ" sz="1700" i="1" dirty="0"/>
              <a:t> </a:t>
            </a:r>
            <a:r>
              <a:rPr lang="cs-CZ" sz="1700" i="1" dirty="0" err="1"/>
              <a:t>deep</a:t>
            </a:r>
            <a:r>
              <a:rPr lang="cs-CZ" sz="1700" i="1" dirty="0"/>
              <a:t> </a:t>
            </a:r>
            <a:r>
              <a:rPr lang="cs-CZ" sz="1700" dirty="0" err="1"/>
              <a:t>there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an</a:t>
            </a:r>
            <a:r>
              <a:rPr lang="cs-CZ" sz="1700" dirty="0"/>
              <a:t> </a:t>
            </a:r>
            <a:r>
              <a:rPr lang="cs-CZ" sz="1700" dirty="0" err="1"/>
              <a:t>effort</a:t>
            </a:r>
            <a:r>
              <a:rPr lang="cs-CZ" sz="1700" dirty="0"/>
              <a:t> to </a:t>
            </a:r>
            <a:r>
              <a:rPr lang="cs-CZ" sz="1700" dirty="0" err="1"/>
              <a:t>capitalize</a:t>
            </a:r>
            <a:r>
              <a:rPr lang="cs-CZ" sz="1700" dirty="0"/>
              <a:t> on </a:t>
            </a:r>
            <a:r>
              <a:rPr lang="cs-CZ" sz="1700" dirty="0" err="1"/>
              <a:t>the</a:t>
            </a:r>
            <a:r>
              <a:rPr lang="cs-CZ" sz="1700" dirty="0"/>
              <a:t> popularity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Hrabal‘s</a:t>
            </a:r>
            <a:r>
              <a:rPr lang="cs-CZ" sz="1700" dirty="0"/>
              <a:t> </a:t>
            </a:r>
            <a:r>
              <a:rPr lang="cs-CZ" sz="1700" dirty="0" err="1"/>
              <a:t>books</a:t>
            </a:r>
            <a:r>
              <a:rPr lang="cs-CZ" sz="1700" dirty="0"/>
              <a:t> and </a:t>
            </a:r>
            <a:r>
              <a:rPr lang="cs-CZ" sz="1700" dirty="0" err="1"/>
              <a:t>novels</a:t>
            </a:r>
            <a:r>
              <a:rPr lang="cs-CZ" sz="1700" dirty="0"/>
              <a:t> =&gt; FSB </a:t>
            </a:r>
            <a:r>
              <a:rPr lang="cs-CZ" sz="1700" dirty="0" err="1"/>
              <a:t>looking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a </a:t>
            </a:r>
            <a:r>
              <a:rPr lang="cs-CZ" sz="1700" dirty="0" err="1"/>
              <a:t>suitable</a:t>
            </a:r>
            <a:r>
              <a:rPr lang="cs-CZ" sz="1700" dirty="0"/>
              <a:t> </a:t>
            </a:r>
            <a:r>
              <a:rPr lang="cs-CZ" sz="1700" dirty="0" err="1"/>
              <a:t>director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i="1" dirty="0" err="1"/>
              <a:t>Trains</a:t>
            </a:r>
            <a:r>
              <a:rPr lang="cs-CZ" sz="1700" dirty="0"/>
              <a:t> (Schorm, Chytilová)</a:t>
            </a:r>
          </a:p>
          <a:p>
            <a:r>
              <a:rPr lang="cs-CZ" sz="1700" dirty="0" err="1"/>
              <a:t>Heterogenous</a:t>
            </a:r>
            <a:r>
              <a:rPr lang="cs-CZ" sz="1700" dirty="0"/>
              <a:t> casting: </a:t>
            </a:r>
            <a:r>
              <a:rPr lang="cs-CZ" sz="1700" dirty="0" err="1"/>
              <a:t>professional</a:t>
            </a:r>
            <a:r>
              <a:rPr lang="cs-CZ" sz="1700" dirty="0"/>
              <a:t> </a:t>
            </a:r>
            <a:r>
              <a:rPr lang="cs-CZ" sz="1700" dirty="0" err="1"/>
              <a:t>actors</a:t>
            </a:r>
            <a:r>
              <a:rPr lang="cs-CZ" sz="1700" dirty="0"/>
              <a:t>, (Josef Somr, Květa Fialová, Vlastimil Brodský), </a:t>
            </a:r>
            <a:r>
              <a:rPr lang="cs-CZ" sz="1700" dirty="0" err="1"/>
              <a:t>singers</a:t>
            </a:r>
            <a:r>
              <a:rPr lang="cs-CZ" sz="1700" dirty="0"/>
              <a:t> and pop music </a:t>
            </a:r>
            <a:r>
              <a:rPr lang="cs-CZ" sz="1700" dirty="0" err="1"/>
              <a:t>stars</a:t>
            </a:r>
            <a:r>
              <a:rPr lang="cs-CZ" sz="1700" dirty="0"/>
              <a:t> (Václav Neckář, Naďa Urbánková) and </a:t>
            </a:r>
            <a:r>
              <a:rPr lang="cs-CZ" sz="1700" dirty="0" err="1"/>
              <a:t>untrained</a:t>
            </a:r>
            <a:r>
              <a:rPr lang="cs-CZ" sz="1700" dirty="0"/>
              <a:t> </a:t>
            </a:r>
            <a:r>
              <a:rPr lang="cs-CZ" sz="1700" dirty="0" err="1"/>
              <a:t>actors</a:t>
            </a:r>
            <a:r>
              <a:rPr lang="cs-CZ" sz="1700" dirty="0"/>
              <a:t> (Vladimír Valenta, Jitka Bendová)</a:t>
            </a:r>
          </a:p>
          <a:p>
            <a:r>
              <a:rPr lang="cs-CZ" sz="1700" dirty="0"/>
              <a:t>A </a:t>
            </a:r>
            <a:r>
              <a:rPr lang="cs-CZ" sz="1700" dirty="0" err="1"/>
              <a:t>disproportionate</a:t>
            </a:r>
            <a:r>
              <a:rPr lang="cs-CZ" sz="1700" dirty="0"/>
              <a:t> </a:t>
            </a:r>
            <a:r>
              <a:rPr lang="cs-CZ" sz="1700" dirty="0" err="1"/>
              <a:t>combination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a </a:t>
            </a:r>
            <a:r>
              <a:rPr lang="cs-CZ" sz="1700" dirty="0" err="1"/>
              <a:t>war</a:t>
            </a:r>
            <a:r>
              <a:rPr lang="cs-CZ" sz="1700" dirty="0"/>
              <a:t> story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coming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age</a:t>
            </a:r>
            <a:r>
              <a:rPr lang="cs-CZ" sz="1700" dirty="0"/>
              <a:t> </a:t>
            </a:r>
            <a:r>
              <a:rPr lang="cs-CZ" sz="1700" dirty="0" err="1"/>
              <a:t>tale</a:t>
            </a:r>
            <a:r>
              <a:rPr lang="cs-CZ" sz="1700" dirty="0"/>
              <a:t> </a:t>
            </a:r>
            <a:r>
              <a:rPr lang="cs-CZ" sz="1700" dirty="0" err="1"/>
              <a:t>about</a:t>
            </a:r>
            <a:r>
              <a:rPr lang="cs-CZ" sz="1700" dirty="0"/>
              <a:t> </a:t>
            </a:r>
            <a:r>
              <a:rPr lang="cs-CZ" sz="1700" dirty="0" err="1"/>
              <a:t>young</a:t>
            </a:r>
            <a:r>
              <a:rPr lang="cs-CZ" sz="1700" dirty="0"/>
              <a:t> male sexuality..?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1DA11A-4D2C-C242-B64A-FBBA423CA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81" y="1016867"/>
            <a:ext cx="2945904" cy="23396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390145-A38B-4D45-B6CD-B082F88A9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81" y="3501470"/>
            <a:ext cx="2945905" cy="22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0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45135D-2963-2D47-A8D6-7AEAAF0BA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6F1CC1-72D7-5149-BC40-A51DEC1B5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3D53E2-84EB-2E47-A33A-007ACAD8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3523"/>
            <a:ext cx="8064900" cy="451576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stamping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bottom</a:t>
            </a:r>
            <a:r>
              <a:rPr lang="cs-CZ" dirty="0"/>
              <a:t> </a:t>
            </a:r>
            <a:r>
              <a:rPr lang="cs-CZ" dirty="0" err="1"/>
              <a:t>scene</a:t>
            </a:r>
            <a:r>
              <a:rPr lang="cs-CZ" dirty="0"/>
              <a:t>“</a:t>
            </a:r>
            <a:br>
              <a:rPr lang="cs-CZ" dirty="0"/>
            </a:br>
            <a:r>
              <a:rPr lang="cs-CZ" dirty="0" err="1"/>
              <a:t>Erotica</a:t>
            </a:r>
            <a:r>
              <a:rPr lang="cs-CZ" dirty="0"/>
              <a:t> as a New Element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508755-3A1C-014E-B054-11B27572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18" y="1390920"/>
            <a:ext cx="4823737" cy="4139998"/>
          </a:xfrm>
        </p:spPr>
        <p:txBody>
          <a:bodyPr/>
          <a:lstStyle/>
          <a:p>
            <a:r>
              <a:rPr lang="cs-CZ" sz="1600" dirty="0"/>
              <a:t>„a </a:t>
            </a:r>
            <a:r>
              <a:rPr lang="cs-CZ" sz="1600" dirty="0" err="1"/>
              <a:t>delicate</a:t>
            </a:r>
            <a:r>
              <a:rPr lang="cs-CZ" sz="1600" dirty="0"/>
              <a:t> </a:t>
            </a:r>
            <a:r>
              <a:rPr lang="cs-CZ" sz="1600" dirty="0" err="1"/>
              <a:t>poetic</a:t>
            </a:r>
            <a:r>
              <a:rPr lang="cs-CZ" sz="1600" dirty="0"/>
              <a:t> </a:t>
            </a:r>
            <a:r>
              <a:rPr lang="cs-CZ" sz="1600" dirty="0" err="1"/>
              <a:t>piece</a:t>
            </a:r>
            <a:r>
              <a:rPr lang="cs-CZ" sz="1600" dirty="0"/>
              <a:t>“ „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done in a </a:t>
            </a:r>
            <a:r>
              <a:rPr lang="cs-CZ" sz="1600" dirty="0" err="1"/>
              <a:t>decent</a:t>
            </a:r>
            <a:r>
              <a:rPr lang="cs-CZ" sz="1600" dirty="0"/>
              <a:t> and </a:t>
            </a:r>
            <a:r>
              <a:rPr lang="cs-CZ" sz="1600" dirty="0" err="1"/>
              <a:t>tasteful</a:t>
            </a:r>
            <a:r>
              <a:rPr lang="cs-CZ" sz="1600" dirty="0"/>
              <a:t> </a:t>
            </a:r>
            <a:r>
              <a:rPr lang="cs-CZ" sz="1600" dirty="0" err="1"/>
              <a:t>way</a:t>
            </a:r>
            <a:r>
              <a:rPr lang="cs-CZ" sz="1600" dirty="0"/>
              <a:t>“</a:t>
            </a:r>
          </a:p>
          <a:p>
            <a:r>
              <a:rPr lang="cs-CZ" sz="1600" dirty="0"/>
              <a:t>Nudity in </a:t>
            </a:r>
            <a:r>
              <a:rPr lang="cs-CZ" sz="1600" dirty="0" err="1"/>
              <a:t>the</a:t>
            </a:r>
            <a:r>
              <a:rPr lang="cs-CZ" sz="1600" dirty="0"/>
              <a:t> 1960s </a:t>
            </a:r>
            <a:r>
              <a:rPr lang="cs-CZ" sz="1600" dirty="0" err="1"/>
              <a:t>cinema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unprecedented</a:t>
            </a:r>
            <a:r>
              <a:rPr lang="cs-CZ" sz="1600" dirty="0"/>
              <a:t>, </a:t>
            </a:r>
            <a:r>
              <a:rPr lang="cs-CZ" sz="1600" dirty="0" err="1"/>
              <a:t>especially</a:t>
            </a:r>
            <a:r>
              <a:rPr lang="cs-CZ" sz="1600" dirty="0"/>
              <a:t> in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volume</a:t>
            </a:r>
            <a:r>
              <a:rPr lang="cs-CZ" sz="1600" dirty="0"/>
              <a:t> &gt;&gt; </a:t>
            </a:r>
            <a:r>
              <a:rPr lang="cs-CZ" sz="1600" dirty="0" err="1"/>
              <a:t>shifting</a:t>
            </a:r>
            <a:r>
              <a:rPr lang="cs-CZ" sz="1600" dirty="0"/>
              <a:t> </a:t>
            </a:r>
            <a:r>
              <a:rPr lang="cs-CZ" sz="1600" dirty="0" err="1"/>
              <a:t>boundaries</a:t>
            </a:r>
            <a:r>
              <a:rPr lang="cs-CZ" sz="1600" dirty="0"/>
              <a:t> in </a:t>
            </a:r>
            <a:r>
              <a:rPr lang="cs-CZ" sz="1600" dirty="0" err="1"/>
              <a:t>what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shown</a:t>
            </a:r>
            <a:r>
              <a:rPr lang="cs-CZ" sz="1600" dirty="0"/>
              <a:t> on </a:t>
            </a:r>
            <a:r>
              <a:rPr lang="cs-CZ" sz="1600" dirty="0" err="1"/>
              <a:t>screen</a:t>
            </a:r>
            <a:endParaRPr lang="cs-CZ" sz="1600" dirty="0"/>
          </a:p>
          <a:p>
            <a:r>
              <a:rPr lang="cs-CZ" sz="1600" dirty="0"/>
              <a:t>Nudity as a </a:t>
            </a:r>
            <a:r>
              <a:rPr lang="cs-CZ" sz="1600" dirty="0" err="1"/>
              <a:t>commercial</a:t>
            </a:r>
            <a:r>
              <a:rPr lang="cs-CZ" sz="1600" dirty="0"/>
              <a:t> (</a:t>
            </a:r>
            <a:r>
              <a:rPr lang="cs-CZ" sz="1600" dirty="0" err="1"/>
              <a:t>fashionable</a:t>
            </a:r>
            <a:r>
              <a:rPr lang="cs-CZ" sz="1600" dirty="0"/>
              <a:t>) </a:t>
            </a:r>
            <a:r>
              <a:rPr lang="cs-CZ" sz="1600" dirty="0" err="1"/>
              <a:t>thing</a:t>
            </a:r>
            <a:r>
              <a:rPr lang="cs-CZ" sz="1600" dirty="0"/>
              <a:t> X </a:t>
            </a:r>
            <a:r>
              <a:rPr lang="cs-CZ" sz="1600" dirty="0" err="1"/>
              <a:t>Artistic</a:t>
            </a:r>
            <a:r>
              <a:rPr lang="cs-CZ" sz="1600" dirty="0"/>
              <a:t> nudity, </a:t>
            </a:r>
            <a:r>
              <a:rPr lang="cs-CZ" sz="1600" dirty="0" err="1"/>
              <a:t>which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organic</a:t>
            </a:r>
            <a:r>
              <a:rPr lang="cs-CZ" sz="1600" dirty="0"/>
              <a:t> and </a:t>
            </a:r>
            <a:r>
              <a:rPr lang="cs-CZ" sz="1600" dirty="0" err="1"/>
              <a:t>necessary</a:t>
            </a:r>
            <a:r>
              <a:rPr lang="cs-CZ" sz="1600" dirty="0"/>
              <a:t> </a:t>
            </a:r>
            <a:r>
              <a:rPr lang="cs-CZ" sz="1600" dirty="0" err="1"/>
              <a:t>aspect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art </a:t>
            </a:r>
            <a:r>
              <a:rPr lang="cs-CZ" sz="1600" dirty="0" err="1"/>
              <a:t>cinema</a:t>
            </a:r>
            <a:endParaRPr lang="cs-CZ" sz="1600" dirty="0"/>
          </a:p>
          <a:p>
            <a:pPr lvl="1"/>
            <a:r>
              <a:rPr lang="cs-CZ" sz="1600" dirty="0" err="1"/>
              <a:t>Tasteful</a:t>
            </a:r>
            <a:r>
              <a:rPr lang="cs-CZ" sz="1600" dirty="0"/>
              <a:t> </a:t>
            </a:r>
            <a:r>
              <a:rPr lang="cs-CZ" sz="1600" dirty="0" err="1"/>
              <a:t>erotica</a:t>
            </a:r>
            <a:r>
              <a:rPr lang="cs-CZ" sz="1600" dirty="0"/>
              <a:t> =&gt; </a:t>
            </a:r>
            <a:r>
              <a:rPr lang="cs-CZ" sz="1600" dirty="0" err="1"/>
              <a:t>connected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emotional</a:t>
            </a:r>
            <a:r>
              <a:rPr lang="cs-CZ" sz="1600" dirty="0"/>
              <a:t> </a:t>
            </a:r>
            <a:r>
              <a:rPr lang="cs-CZ" sz="1600" dirty="0" err="1"/>
              <a:t>level</a:t>
            </a:r>
            <a:r>
              <a:rPr lang="cs-CZ" sz="1600" dirty="0"/>
              <a:t> and </a:t>
            </a:r>
            <a:r>
              <a:rPr lang="cs-CZ" sz="1600" dirty="0" err="1"/>
              <a:t>courtship</a:t>
            </a:r>
            <a:r>
              <a:rPr lang="cs-CZ" sz="1600" dirty="0"/>
              <a:t>, </a:t>
            </a:r>
            <a:r>
              <a:rPr lang="cs-CZ" sz="1600" dirty="0" err="1"/>
              <a:t>pure</a:t>
            </a:r>
            <a:r>
              <a:rPr lang="cs-CZ" sz="1600" dirty="0"/>
              <a:t> sex as a </a:t>
            </a:r>
            <a:r>
              <a:rPr lang="cs-CZ" sz="1600" dirty="0" err="1"/>
              <a:t>consumerist</a:t>
            </a:r>
            <a:r>
              <a:rPr lang="cs-CZ" sz="1600" dirty="0"/>
              <a:t> </a:t>
            </a:r>
            <a:r>
              <a:rPr lang="cs-CZ" sz="1600" dirty="0" err="1"/>
              <a:t>thing</a:t>
            </a:r>
            <a:endParaRPr lang="cs-CZ" sz="1600" dirty="0"/>
          </a:p>
          <a:p>
            <a:r>
              <a:rPr lang="cs-CZ" sz="1600" dirty="0" err="1"/>
              <a:t>Erotic</a:t>
            </a:r>
            <a:r>
              <a:rPr lang="cs-CZ" sz="1600" dirty="0"/>
              <a:t> </a:t>
            </a:r>
            <a:r>
              <a:rPr lang="cs-CZ" sz="1600" dirty="0" err="1"/>
              <a:t>aspect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stamping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bottom</a:t>
            </a:r>
            <a:r>
              <a:rPr lang="cs-CZ" sz="1600" dirty="0"/>
              <a:t> </a:t>
            </a:r>
            <a:r>
              <a:rPr lang="cs-CZ" sz="1600" dirty="0" err="1"/>
              <a:t>scene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not </a:t>
            </a:r>
            <a:r>
              <a:rPr lang="cs-CZ" sz="1600" dirty="0" err="1"/>
              <a:t>highlighted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domestic</a:t>
            </a:r>
            <a:r>
              <a:rPr lang="cs-CZ" sz="1600" dirty="0"/>
              <a:t> </a:t>
            </a:r>
            <a:r>
              <a:rPr lang="cs-CZ" sz="1600" dirty="0" err="1"/>
              <a:t>audiences</a:t>
            </a:r>
            <a:r>
              <a:rPr lang="cs-CZ" sz="1600" dirty="0"/>
              <a:t> X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international</a:t>
            </a:r>
            <a:r>
              <a:rPr lang="cs-CZ" sz="1600" dirty="0"/>
              <a:t> </a:t>
            </a:r>
            <a:r>
              <a:rPr lang="cs-CZ" sz="1600" dirty="0" err="1"/>
              <a:t>audiences</a:t>
            </a:r>
            <a:r>
              <a:rPr lang="cs-CZ" sz="1600" dirty="0"/>
              <a:t> </a:t>
            </a:r>
            <a:r>
              <a:rPr lang="cs-CZ" sz="1600" dirty="0" err="1"/>
              <a:t>crucial</a:t>
            </a:r>
            <a:r>
              <a:rPr lang="cs-CZ" sz="1600" dirty="0"/>
              <a:t> PR </a:t>
            </a:r>
            <a:r>
              <a:rPr lang="cs-CZ" sz="1600" dirty="0" err="1"/>
              <a:t>aspect</a:t>
            </a:r>
            <a:r>
              <a:rPr lang="cs-CZ" sz="1600" dirty="0"/>
              <a:t>, </a:t>
            </a:r>
            <a:r>
              <a:rPr lang="cs-CZ" sz="1600" i="1" dirty="0" err="1"/>
              <a:t>Closely</a:t>
            </a:r>
            <a:r>
              <a:rPr lang="cs-CZ" sz="1600" i="1" dirty="0"/>
              <a:t> </a:t>
            </a:r>
            <a:r>
              <a:rPr lang="cs-CZ" sz="1600" i="1" dirty="0" err="1"/>
              <a:t>Watched</a:t>
            </a:r>
            <a:r>
              <a:rPr lang="cs-CZ" sz="1600" i="1" dirty="0"/>
              <a:t> </a:t>
            </a:r>
            <a:r>
              <a:rPr lang="cs-CZ" sz="1600" i="1" dirty="0" err="1"/>
              <a:t>Trains</a:t>
            </a:r>
            <a:r>
              <a:rPr lang="cs-CZ" sz="1600" dirty="0"/>
              <a:t> as „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erotic</a:t>
            </a:r>
            <a:r>
              <a:rPr lang="cs-CZ" sz="1600" dirty="0"/>
              <a:t> bomb </a:t>
            </a:r>
            <a:r>
              <a:rPr lang="cs-CZ" sz="1600" dirty="0" err="1"/>
              <a:t>from</a:t>
            </a:r>
            <a:r>
              <a:rPr lang="cs-CZ" sz="1600" dirty="0"/>
              <a:t> Prague“  </a:t>
            </a:r>
          </a:p>
          <a:p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93FB05-CFC3-4F41-8F85-556FB71B0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59" y="1376078"/>
            <a:ext cx="3933929" cy="26519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120FCA-7FDF-5F40-B5E9-278358E2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20" y="4133757"/>
            <a:ext cx="2869580" cy="18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3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D4B710-DFE4-CA4C-9FAD-17996A34E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165001-0540-0A47-86F1-E58E5EA44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573EB1-7288-FB48-9ECB-EEEDC24A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Ideal</a:t>
            </a:r>
            <a:r>
              <a:rPr lang="cs-CZ" dirty="0"/>
              <a:t> Export Film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56C2B4-8CC5-1943-868B-537F8B9D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18" y="1346315"/>
            <a:ext cx="5671229" cy="4139998"/>
          </a:xfrm>
        </p:spPr>
        <p:txBody>
          <a:bodyPr/>
          <a:lstStyle/>
          <a:p>
            <a:r>
              <a:rPr lang="cs-CZ" sz="2000" dirty="0" err="1"/>
              <a:t>Perfectly</a:t>
            </a:r>
            <a:r>
              <a:rPr lang="cs-CZ" sz="2000" dirty="0"/>
              <a:t> </a:t>
            </a:r>
            <a:r>
              <a:rPr lang="cs-CZ" sz="2000" dirty="0" err="1"/>
              <a:t>balanced</a:t>
            </a:r>
            <a:r>
              <a:rPr lang="cs-CZ" sz="2000" dirty="0"/>
              <a:t> </a:t>
            </a:r>
            <a:r>
              <a:rPr lang="cs-CZ" sz="2000" dirty="0" err="1"/>
              <a:t>out</a:t>
            </a:r>
            <a:r>
              <a:rPr lang="cs-CZ" sz="2000" dirty="0"/>
              <a:t> </a:t>
            </a:r>
            <a:r>
              <a:rPr lang="cs-CZ" sz="2000" dirty="0" err="1"/>
              <a:t>combination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artistic</a:t>
            </a:r>
            <a:r>
              <a:rPr lang="cs-CZ" sz="2000" dirty="0"/>
              <a:t> </a:t>
            </a:r>
            <a:r>
              <a:rPr lang="cs-CZ" sz="2000" dirty="0" err="1"/>
              <a:t>factors</a:t>
            </a:r>
            <a:r>
              <a:rPr lang="cs-CZ" sz="2000" dirty="0"/>
              <a:t> and </a:t>
            </a:r>
            <a:r>
              <a:rPr lang="cs-CZ" sz="2000" dirty="0" err="1"/>
              <a:t>characteristics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humor, sensitivity and </a:t>
            </a:r>
            <a:r>
              <a:rPr lang="cs-CZ" sz="2000" dirty="0" err="1"/>
              <a:t>above</a:t>
            </a:r>
            <a:r>
              <a:rPr lang="cs-CZ" sz="2000" dirty="0"/>
              <a:t> </a:t>
            </a:r>
            <a:r>
              <a:rPr lang="cs-CZ" sz="2000" dirty="0" err="1"/>
              <a:t>all</a:t>
            </a:r>
            <a:r>
              <a:rPr lang="cs-CZ" sz="2000" dirty="0"/>
              <a:t>, </a:t>
            </a:r>
            <a:r>
              <a:rPr lang="cs-CZ" sz="2000" dirty="0" err="1"/>
              <a:t>comprehensibility</a:t>
            </a:r>
            <a:endParaRPr lang="cs-CZ" sz="2000" dirty="0"/>
          </a:p>
          <a:p>
            <a:r>
              <a:rPr lang="cs-CZ" sz="2000" dirty="0"/>
              <a:t>IFF Mannheim </a:t>
            </a:r>
            <a:r>
              <a:rPr lang="cs-CZ" sz="2000" dirty="0" err="1"/>
              <a:t>winner</a:t>
            </a:r>
            <a:r>
              <a:rPr lang="cs-CZ" sz="2000" dirty="0"/>
              <a:t> &gt;&gt; </a:t>
            </a:r>
            <a:r>
              <a:rPr lang="cs-CZ" sz="2000" dirty="0" err="1"/>
              <a:t>opened</a:t>
            </a:r>
            <a:r>
              <a:rPr lang="cs-CZ" sz="2000" dirty="0"/>
              <a:t> </a:t>
            </a:r>
            <a:r>
              <a:rPr lang="cs-CZ" sz="2000" dirty="0" err="1"/>
              <a:t>doors</a:t>
            </a:r>
            <a:r>
              <a:rPr lang="cs-CZ" sz="2000" dirty="0"/>
              <a:t> </a:t>
            </a:r>
            <a:r>
              <a:rPr lang="cs-CZ" sz="2000" dirty="0" err="1"/>
              <a:t>onto</a:t>
            </a:r>
            <a:r>
              <a:rPr lang="cs-CZ" sz="2000" dirty="0"/>
              <a:t> western </a:t>
            </a:r>
            <a:r>
              <a:rPr lang="cs-CZ" sz="2000" dirty="0" err="1"/>
              <a:t>markets</a:t>
            </a:r>
            <a:endParaRPr lang="cs-CZ" sz="2000" dirty="0"/>
          </a:p>
          <a:p>
            <a:r>
              <a:rPr lang="cs-CZ" sz="2000" dirty="0"/>
              <a:t>Carlo </a:t>
            </a:r>
            <a:r>
              <a:rPr lang="cs-CZ" sz="2000" dirty="0" err="1"/>
              <a:t>Ponti</a:t>
            </a:r>
            <a:r>
              <a:rPr lang="cs-CZ" sz="2000" dirty="0"/>
              <a:t> in </a:t>
            </a:r>
            <a:r>
              <a:rPr lang="cs-CZ" sz="2000" dirty="0" err="1"/>
              <a:t>charge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distribution</a:t>
            </a:r>
            <a:r>
              <a:rPr lang="cs-CZ" sz="2000" dirty="0"/>
              <a:t> in Italy, </a:t>
            </a:r>
            <a:r>
              <a:rPr lang="cs-CZ" sz="2000" dirty="0" err="1"/>
              <a:t>Switzerlan</a:t>
            </a:r>
            <a:r>
              <a:rPr lang="cs-CZ" sz="2000" dirty="0"/>
              <a:t> and USA &gt;&gt; </a:t>
            </a:r>
            <a:r>
              <a:rPr lang="cs-CZ" sz="2000" dirty="0" err="1"/>
              <a:t>strategic</a:t>
            </a:r>
            <a:r>
              <a:rPr lang="cs-CZ" sz="2000" dirty="0"/>
              <a:t> and </a:t>
            </a:r>
            <a:r>
              <a:rPr lang="cs-CZ" sz="2000" dirty="0" err="1"/>
              <a:t>thought</a:t>
            </a:r>
            <a:r>
              <a:rPr lang="cs-CZ" sz="2000" dirty="0"/>
              <a:t> </a:t>
            </a:r>
            <a:r>
              <a:rPr lang="cs-CZ" sz="2000" dirty="0" err="1"/>
              <a:t>out</a:t>
            </a:r>
            <a:r>
              <a:rPr lang="cs-CZ" sz="2000" dirty="0"/>
              <a:t> Oscar </a:t>
            </a:r>
            <a:r>
              <a:rPr lang="cs-CZ" sz="2000" dirty="0" err="1"/>
              <a:t>campaign</a:t>
            </a:r>
            <a:endParaRPr lang="cs-CZ" sz="2000" dirty="0"/>
          </a:p>
          <a:p>
            <a:r>
              <a:rPr lang="cs-CZ" sz="2000" i="1" dirty="0" err="1"/>
              <a:t>Trains</a:t>
            </a:r>
            <a:r>
              <a:rPr lang="cs-CZ" sz="2000" i="1" dirty="0"/>
              <a:t> </a:t>
            </a:r>
            <a:r>
              <a:rPr lang="cs-CZ" sz="2000" dirty="0" err="1"/>
              <a:t>cemented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New </a:t>
            </a:r>
            <a:r>
              <a:rPr lang="cs-CZ" sz="2000" dirty="0" err="1"/>
              <a:t>Wave</a:t>
            </a:r>
            <a:r>
              <a:rPr lang="cs-CZ" sz="2000" dirty="0"/>
              <a:t> </a:t>
            </a:r>
            <a:r>
              <a:rPr lang="cs-CZ" sz="2000" dirty="0" err="1"/>
              <a:t>formula</a:t>
            </a:r>
            <a:r>
              <a:rPr lang="cs-CZ" sz="2000" dirty="0"/>
              <a:t> &gt;&gt; </a:t>
            </a:r>
            <a:r>
              <a:rPr lang="cs-CZ" sz="2000" dirty="0" err="1"/>
              <a:t>sense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humor, a </a:t>
            </a:r>
            <a:r>
              <a:rPr lang="cs-CZ" sz="2000" dirty="0" err="1"/>
              <a:t>sense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everydayness</a:t>
            </a:r>
            <a:r>
              <a:rPr lang="cs-CZ" sz="2000" dirty="0"/>
              <a:t>,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comedy</a:t>
            </a:r>
            <a:r>
              <a:rPr lang="cs-CZ" sz="2000" dirty="0"/>
              <a:t> and </a:t>
            </a:r>
            <a:r>
              <a:rPr lang="cs-CZ" sz="2000" dirty="0" err="1"/>
              <a:t>tragedy</a:t>
            </a:r>
            <a:r>
              <a:rPr lang="cs-CZ" sz="2000" dirty="0"/>
              <a:t>,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European</a:t>
            </a:r>
            <a:r>
              <a:rPr lang="cs-CZ" sz="2000" dirty="0"/>
              <a:t> man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historical</a:t>
            </a:r>
            <a:r>
              <a:rPr lang="cs-CZ" sz="2000" dirty="0"/>
              <a:t> </a:t>
            </a:r>
            <a:r>
              <a:rPr lang="cs-CZ" sz="2000" dirty="0" err="1"/>
              <a:t>turbulences</a:t>
            </a:r>
            <a:r>
              <a:rPr lang="cs-CZ" sz="2000" dirty="0"/>
              <a:t> (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example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Jan Němec are not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successful</a:t>
            </a:r>
            <a:r>
              <a:rPr lang="cs-CZ" sz="2000" dirty="0"/>
              <a:t>, </a:t>
            </a:r>
            <a:r>
              <a:rPr lang="cs-CZ" sz="2000" dirty="0" err="1"/>
              <a:t>even</a:t>
            </a:r>
            <a:r>
              <a:rPr lang="cs-CZ" sz="2000" dirty="0"/>
              <a:t> </a:t>
            </a:r>
            <a:r>
              <a:rPr lang="cs-CZ" sz="2000" dirty="0" err="1"/>
              <a:t>internationally</a:t>
            </a:r>
            <a:r>
              <a:rPr lang="cs-CZ" sz="2000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3B3347-C66E-3344-AC03-989C1F9C5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88" y="1464507"/>
            <a:ext cx="3490911" cy="19644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67F411-CC6E-1549-8D22-8229E80B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558256"/>
            <a:ext cx="2210899" cy="22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9E83ED-D8BE-D942-9A68-75512A62C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07203-36AA-B94C-831A-3A3C3BB01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AAA9EB-CBB3-104D-BA71-8FEA3156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7045"/>
            <a:ext cx="8064900" cy="451576"/>
          </a:xfrm>
        </p:spPr>
        <p:txBody>
          <a:bodyPr/>
          <a:lstStyle/>
          <a:p>
            <a:r>
              <a:rPr lang="cs-CZ" dirty="0" err="1"/>
              <a:t>Compare</a:t>
            </a:r>
            <a:r>
              <a:rPr lang="cs-CZ" dirty="0"/>
              <a:t>…</a:t>
            </a:r>
            <a:br>
              <a:rPr lang="cs-CZ" dirty="0"/>
            </a:b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i="1" dirty="0" err="1"/>
              <a:t>Cosy</a:t>
            </a:r>
            <a:r>
              <a:rPr lang="cs-CZ" i="1" dirty="0"/>
              <a:t> </a:t>
            </a:r>
            <a:r>
              <a:rPr lang="cs-CZ" i="1" dirty="0" err="1"/>
              <a:t>Dens</a:t>
            </a:r>
            <a:r>
              <a:rPr lang="cs-CZ" i="1" dirty="0"/>
              <a:t> </a:t>
            </a:r>
            <a:r>
              <a:rPr lang="cs-CZ" dirty="0"/>
              <a:t>(1999, </a:t>
            </a:r>
            <a:r>
              <a:rPr lang="cs-CZ" dirty="0" err="1"/>
              <a:t>dir</a:t>
            </a:r>
            <a:r>
              <a:rPr lang="cs-CZ" dirty="0"/>
              <a:t>. Jan Hřebejk) and </a:t>
            </a:r>
            <a:r>
              <a:rPr lang="cs-CZ" i="1" dirty="0" err="1"/>
              <a:t>Divided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Fall</a:t>
            </a:r>
            <a:r>
              <a:rPr lang="cs-CZ" i="1" dirty="0"/>
              <a:t> </a:t>
            </a:r>
            <a:r>
              <a:rPr lang="cs-CZ" dirty="0"/>
              <a:t>(2000, </a:t>
            </a:r>
            <a:r>
              <a:rPr lang="cs-CZ" dirty="0" err="1"/>
              <a:t>dir</a:t>
            </a:r>
            <a:r>
              <a:rPr lang="cs-CZ" dirty="0"/>
              <a:t>. Jan Hřebejk)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2AA049-FE9F-B84F-81E5-C02C86BDF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08" y="1692002"/>
            <a:ext cx="3103510" cy="4139998"/>
          </a:xfrm>
        </p:spPr>
        <p:txBody>
          <a:bodyPr/>
          <a:lstStyle/>
          <a:p>
            <a:r>
              <a:rPr lang="cs-CZ" sz="1800" dirty="0" err="1"/>
              <a:t>Both</a:t>
            </a:r>
            <a:r>
              <a:rPr lang="cs-CZ" sz="1800" dirty="0"/>
              <a:t> </a:t>
            </a:r>
            <a:r>
              <a:rPr lang="cs-CZ" sz="1800" dirty="0" err="1"/>
              <a:t>films</a:t>
            </a:r>
            <a:r>
              <a:rPr lang="cs-CZ" sz="1800" dirty="0"/>
              <a:t> </a:t>
            </a:r>
            <a:r>
              <a:rPr lang="cs-CZ" sz="1800" dirty="0" err="1"/>
              <a:t>vailable</a:t>
            </a:r>
            <a:r>
              <a:rPr lang="cs-CZ" sz="1800" dirty="0"/>
              <a:t> on Netflix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English</a:t>
            </a:r>
            <a:r>
              <a:rPr lang="cs-CZ" sz="1800" dirty="0"/>
              <a:t> </a:t>
            </a:r>
            <a:r>
              <a:rPr lang="cs-CZ" sz="1800" dirty="0" err="1"/>
              <a:t>subtitles</a:t>
            </a:r>
            <a:endParaRPr lang="cs-CZ" sz="1800" dirty="0"/>
          </a:p>
          <a:p>
            <a:r>
              <a:rPr lang="cs-CZ" sz="1800" dirty="0" err="1"/>
              <a:t>Similar</a:t>
            </a:r>
            <a:r>
              <a:rPr lang="cs-CZ" sz="1800" dirty="0"/>
              <a:t> </a:t>
            </a:r>
            <a:r>
              <a:rPr lang="cs-CZ" sz="1800" dirty="0" err="1"/>
              <a:t>success</a:t>
            </a:r>
            <a:r>
              <a:rPr lang="cs-CZ" sz="1800" dirty="0"/>
              <a:t> story – </a:t>
            </a:r>
            <a:r>
              <a:rPr lang="cs-CZ" sz="1800" dirty="0" err="1"/>
              <a:t>first</a:t>
            </a:r>
            <a:r>
              <a:rPr lang="cs-CZ" sz="1800" dirty="0"/>
              <a:t> a </a:t>
            </a:r>
            <a:r>
              <a:rPr lang="cs-CZ" sz="1800" dirty="0" err="1"/>
              <a:t>crowdpuller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1990s, second </a:t>
            </a:r>
            <a:r>
              <a:rPr lang="cs-CZ" sz="1800" dirty="0" err="1"/>
              <a:t>nominated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cs-CZ" sz="1800" dirty="0" err="1"/>
              <a:t>international</a:t>
            </a:r>
            <a:r>
              <a:rPr lang="cs-CZ" sz="1800" dirty="0"/>
              <a:t> Oscar</a:t>
            </a:r>
          </a:p>
          <a:p>
            <a:r>
              <a:rPr lang="cs-CZ" sz="1800" dirty="0"/>
              <a:t>Story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multiple</a:t>
            </a:r>
            <a:r>
              <a:rPr lang="cs-CZ" sz="1800" dirty="0"/>
              <a:t> </a:t>
            </a:r>
            <a:r>
              <a:rPr lang="cs-CZ" sz="1800" dirty="0" err="1"/>
              <a:t>families</a:t>
            </a:r>
            <a:r>
              <a:rPr lang="cs-CZ" sz="1800" dirty="0"/>
              <a:t>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Christmas</a:t>
            </a:r>
            <a:r>
              <a:rPr lang="cs-CZ" sz="1800" dirty="0"/>
              <a:t> and </a:t>
            </a:r>
            <a:r>
              <a:rPr lang="cs-CZ" sz="1800" dirty="0" err="1"/>
              <a:t>summer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1968 / a story </a:t>
            </a:r>
            <a:r>
              <a:rPr lang="cs-CZ" sz="1800" dirty="0" err="1"/>
              <a:t>of</a:t>
            </a:r>
            <a:r>
              <a:rPr lang="cs-CZ" sz="1800" dirty="0"/>
              <a:t> a </a:t>
            </a:r>
            <a:r>
              <a:rPr lang="cs-CZ" sz="1800" dirty="0" err="1"/>
              <a:t>childless</a:t>
            </a:r>
            <a:r>
              <a:rPr lang="cs-CZ" sz="1800" dirty="0"/>
              <a:t> </a:t>
            </a:r>
            <a:r>
              <a:rPr lang="cs-CZ" sz="1800" dirty="0" err="1"/>
              <a:t>couple</a:t>
            </a:r>
            <a:r>
              <a:rPr lang="cs-CZ" sz="1800" dirty="0"/>
              <a:t>, </a:t>
            </a:r>
            <a:r>
              <a:rPr lang="cs-CZ" sz="1800" dirty="0" err="1"/>
              <a:t>hiding</a:t>
            </a:r>
            <a:r>
              <a:rPr lang="cs-CZ" sz="1800" dirty="0"/>
              <a:t> a </a:t>
            </a:r>
            <a:r>
              <a:rPr lang="cs-CZ" sz="1800" dirty="0" err="1"/>
              <a:t>young</a:t>
            </a:r>
            <a:r>
              <a:rPr lang="cs-CZ" sz="1800" dirty="0"/>
              <a:t> </a:t>
            </a:r>
            <a:r>
              <a:rPr lang="cs-CZ" sz="1800" dirty="0" err="1"/>
              <a:t>Jewish</a:t>
            </a:r>
            <a:r>
              <a:rPr lang="cs-CZ" sz="1800" dirty="0"/>
              <a:t> man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war</a:t>
            </a: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F772E1-EE43-0740-B47F-63F041DA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32" y="1581038"/>
            <a:ext cx="2843134" cy="4003133"/>
          </a:xfrm>
          <a:prstGeom prst="rect">
            <a:avLst/>
          </a:prstGeom>
        </p:spPr>
      </p:pic>
      <p:pic>
        <p:nvPicPr>
          <p:cNvPr id="8" name="Obrázek 7" descr="Obsah obrázku text, oblečení, muž, osoba&#10;&#10;Popis byl vytvořen automaticky">
            <a:extLst>
              <a:ext uri="{FF2B5EF4-FFF2-40B4-BE49-F238E27FC236}">
                <a16:creationId xmlns:a16="http://schemas.microsoft.com/office/drawing/2014/main" id="{15822E95-A699-C29C-5A14-20182EA8E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43" y="1581038"/>
            <a:ext cx="2722130" cy="40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70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160</TotalTime>
  <Words>1256</Words>
  <Application>Microsoft Macintosh PowerPoint</Application>
  <PresentationFormat>Předvádění na obrazovce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Prezentace_MU_CZ</vt:lpstr>
      <vt:lpstr>Czech New Wave CZS36 + CMA018</vt:lpstr>
      <vt:lpstr>Closely Watched Trains (1966, dir. Jiří Menzel)</vt:lpstr>
      <vt:lpstr>Closely Watched Trains - Questions</vt:lpstr>
      <vt:lpstr>Reading_L8</vt:lpstr>
      <vt:lpstr>Jiří Menzel (1938–2020)</vt:lpstr>
      <vt:lpstr>Closely Watched Trains  A Success Story</vt:lpstr>
      <vt:lpstr>„stamping the bottom scene“ Erotica as a New Element </vt:lpstr>
      <vt:lpstr>The Ideal Export Film</vt:lpstr>
      <vt:lpstr>Compare… with Cosy Dens (1999, dir. Jan Hřebejk) and Divided We Fall (2000, dir. Jan Hřebejk) </vt:lpstr>
      <vt:lpstr>Non-professional actors </vt:lpstr>
      <vt:lpstr>Non-professional actors in films of  Jan Němec and Věra Chytilová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Jelínek Gmiterková</cp:lastModifiedBy>
  <cp:revision>7</cp:revision>
  <dcterms:created xsi:type="dcterms:W3CDTF">2022-11-28T16:29:28Z</dcterms:created>
  <dcterms:modified xsi:type="dcterms:W3CDTF">2023-11-22T19:07:38Z</dcterms:modified>
</cp:coreProperties>
</file>