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83" r:id="rId5"/>
    <p:sldId id="336" r:id="rId6"/>
    <p:sldId id="337" r:id="rId7"/>
    <p:sldId id="353" r:id="rId8"/>
    <p:sldId id="354" r:id="rId9"/>
    <p:sldId id="356" r:id="rId10"/>
    <p:sldId id="357" r:id="rId11"/>
    <p:sldId id="358" r:id="rId12"/>
    <p:sldId id="359" r:id="rId13"/>
    <p:sldId id="365" r:id="rId14"/>
    <p:sldId id="366" r:id="rId15"/>
    <p:sldId id="360" r:id="rId16"/>
    <p:sldId id="361" r:id="rId17"/>
    <p:sldId id="362" r:id="rId18"/>
    <p:sldId id="363" r:id="rId19"/>
    <p:sldId id="355" r:id="rId20"/>
    <p:sldId id="364"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A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65"/>
    <p:restoredTop sz="94619"/>
  </p:normalViewPr>
  <p:slideViewPr>
    <p:cSldViewPr snapToGrid="0" snapToObjects="1">
      <p:cViewPr varScale="1">
        <p:scale>
          <a:sx n="108" d="100"/>
          <a:sy n="108" d="100"/>
        </p:scale>
        <p:origin x="13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E7AE21-6798-C149-979A-09758AFBE6E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A3469AD-B043-9746-BE28-36AD2EA70E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14473E2-AC3A-F243-A4BC-E4E753A79EA3}"/>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3049EF8E-599A-1242-9208-EC55D461B9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E9FD76-8E15-5B43-A34C-62139E05372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12338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B6354-570E-394A-99C2-5C8DA327C79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592769B-3C54-4B4D-86A4-2ACEBA01F3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5F4521-EB7C-824F-8A27-C95B967A661E}"/>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FC43E377-5902-2649-9B38-9FBBEDDCDB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464DEF-6046-C246-8928-96928D7AAFE4}"/>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96621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1737AE2-BA40-A549-9EB5-E144E7D02CF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339C0C3-97E9-7040-867F-A85C4063B23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FF80498-F6DD-A241-ACC4-9EAD0B3759AA}"/>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9F277473-4E36-5E43-A6B8-5D67177F31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391984-2578-0446-8DAE-C8BE43EE36D7}"/>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57422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2EFE1B-4D86-944C-AB4D-BB97845067C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05269CF-1A02-2949-9FA4-63E3A53785C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57603C-F610-F34C-AEF0-893E614BCFF9}"/>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6FFC425D-CE4C-E648-A003-34DB898A979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259717-75A2-6841-B781-8EE6954FFC8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642862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65EF9-5C62-7845-B662-4965C09E5F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5E8C0A5-68F4-154C-B300-E3DAD4897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F076334-D713-FB49-B234-A55FDD4633EE}"/>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B94DA438-1967-524C-996D-DF9326E1CCC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38FAE8-3844-E046-BF14-E84FDDEC80F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84551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5FBD74-C68C-5841-8EE8-F192E4DCA69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78B3ECA-C4BF-6A49-9739-3FBA092947A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537CA10-B72A-5247-A291-485B271D254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EBB975C-1EA6-664C-A541-B877FC3FA032}"/>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6" name="Zástupný symbol pro zápatí 5">
            <a:extLst>
              <a:ext uri="{FF2B5EF4-FFF2-40B4-BE49-F238E27FC236}">
                <a16:creationId xmlns:a16="http://schemas.microsoft.com/office/drawing/2014/main" id="{A16F535A-00C6-8445-B03F-F9D89769467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6DFED4A-C03F-1D4C-BA0F-7E2F704DAB8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69915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CD6D42-CC65-414A-8B29-0EDF389752D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B16B759-DD45-C84B-91D7-AEC082223C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B4131FA-78A3-8C48-9C44-ED98402AD52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EBBC988-8B78-B049-B3C3-4FD75819C0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9ED0CA4-73E5-194B-9048-95B1152047B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0BFDE9D-7E43-134B-9A8E-8EE8BFA7A8DA}"/>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8" name="Zástupný symbol pro zápatí 7">
            <a:extLst>
              <a:ext uri="{FF2B5EF4-FFF2-40B4-BE49-F238E27FC236}">
                <a16:creationId xmlns:a16="http://schemas.microsoft.com/office/drawing/2014/main" id="{C8842AE3-4110-D149-AF0A-4816DB4FA2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4BDC476-F173-0740-92AF-5F98108203E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90680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C1301-05B1-C948-BE2C-21093EA487F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4900465-8A4D-F145-B3D6-19BE9A5E3EFC}"/>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4" name="Zástupný symbol pro zápatí 3">
            <a:extLst>
              <a:ext uri="{FF2B5EF4-FFF2-40B4-BE49-F238E27FC236}">
                <a16:creationId xmlns:a16="http://schemas.microsoft.com/office/drawing/2014/main" id="{F4EB3E71-FC49-4848-B416-31ACB2AFAFA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940772E-ED1F-0E46-A38F-4AC8715E9639}"/>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414497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E8673E7-4309-664B-9C18-D95C4898EEB8}"/>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3" name="Zástupný symbol pro zápatí 2">
            <a:extLst>
              <a:ext uri="{FF2B5EF4-FFF2-40B4-BE49-F238E27FC236}">
                <a16:creationId xmlns:a16="http://schemas.microsoft.com/office/drawing/2014/main" id="{EB66DADB-04A2-3743-8131-C4E7817DB24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4C0394C-81E1-C94D-A0E5-C7F409D2559C}"/>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951278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AEE3A8-B7B8-C44C-BFE7-D9AA40959B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181EC8F-3F12-DC4F-B2E7-AC8B602CC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0AD9C66-9065-2A4B-8212-DF1C5E25D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2BBAF68-7127-EA4D-8B52-0CC02B3A622C}"/>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6" name="Zástupný symbol pro zápatí 5">
            <a:extLst>
              <a:ext uri="{FF2B5EF4-FFF2-40B4-BE49-F238E27FC236}">
                <a16:creationId xmlns:a16="http://schemas.microsoft.com/office/drawing/2014/main" id="{2B060436-000D-5A40-B142-2A21B281CD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742EFAF-5B3E-A247-BDFD-659292092704}"/>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362813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50C5DC-57A8-F541-AE45-C9D7109C08A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6CCE586-4FA9-6B48-B3DC-C7098EB887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86D46BB-4FA9-724E-A9CE-0AF96D2DE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DE3F50A-F376-E64C-9F16-ED2CD1DB59E1}"/>
              </a:ext>
            </a:extLst>
          </p:cNvPr>
          <p:cNvSpPr>
            <a:spLocks noGrp="1"/>
          </p:cNvSpPr>
          <p:nvPr>
            <p:ph type="dt" sz="half" idx="10"/>
          </p:nvPr>
        </p:nvSpPr>
        <p:spPr/>
        <p:txBody>
          <a:bodyPr/>
          <a:lstStyle/>
          <a:p>
            <a:fld id="{1E34EF4E-19BF-1E49-BEB4-1AC18EF6C300}" type="datetimeFigureOut">
              <a:rPr lang="cs-CZ" smtClean="0"/>
              <a:t>21.12.2023</a:t>
            </a:fld>
            <a:endParaRPr lang="cs-CZ"/>
          </a:p>
        </p:txBody>
      </p:sp>
      <p:sp>
        <p:nvSpPr>
          <p:cNvPr id="6" name="Zástupný symbol pro zápatí 5">
            <a:extLst>
              <a:ext uri="{FF2B5EF4-FFF2-40B4-BE49-F238E27FC236}">
                <a16:creationId xmlns:a16="http://schemas.microsoft.com/office/drawing/2014/main" id="{F85108EE-F74B-9D4D-87E8-76675A29E4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414F4E4-D8DD-5E4C-9155-FF0538996E3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34648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41249C6-963F-5E4F-94C0-52D1BBDA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CD00839-9757-3E4E-964E-5D85773846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410CC0-01CF-2644-A03D-B6765C10A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4EF4E-19BF-1E49-BEB4-1AC18EF6C300}" type="datetimeFigureOut">
              <a:rPr lang="cs-CZ" smtClean="0"/>
              <a:t>21.12.2023</a:t>
            </a:fld>
            <a:endParaRPr lang="cs-CZ"/>
          </a:p>
        </p:txBody>
      </p:sp>
      <p:sp>
        <p:nvSpPr>
          <p:cNvPr id="5" name="Zástupný symbol pro zápatí 4">
            <a:extLst>
              <a:ext uri="{FF2B5EF4-FFF2-40B4-BE49-F238E27FC236}">
                <a16:creationId xmlns:a16="http://schemas.microsoft.com/office/drawing/2014/main" id="{CD4186B0-87E6-DF49-961F-61CCB1000A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CB8B390-A3F2-534D-86B0-8C7279FA38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669CE-7E19-B841-A43C-D3003E1EB081}" type="slidenum">
              <a:rPr lang="cs-CZ" smtClean="0"/>
              <a:t>‹#›</a:t>
            </a:fld>
            <a:endParaRPr lang="cs-CZ"/>
          </a:p>
        </p:txBody>
      </p:sp>
    </p:spTree>
    <p:extLst>
      <p:ext uri="{BB962C8B-B14F-4D97-AF65-F5344CB8AC3E}">
        <p14:creationId xmlns:p14="http://schemas.microsoft.com/office/powerpoint/2010/main" val="1035200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EFEF4-9CFF-4E49-AAEA-8155233B6DE4}"/>
              </a:ext>
            </a:extLst>
          </p:cNvPr>
          <p:cNvSpPr>
            <a:spLocks noGrp="1"/>
          </p:cNvSpPr>
          <p:nvPr>
            <p:ph type="ctrTitle"/>
          </p:nvPr>
        </p:nvSpPr>
        <p:spPr/>
        <p:txBody>
          <a:bodyPr/>
          <a:lstStyle/>
          <a:p>
            <a:pPr>
              <a:defRPr/>
            </a:pPr>
            <a:r>
              <a:rPr lang="en-US" dirty="0">
                <a:latin typeface="Times New Roman" panose="02020603050405020304" pitchFamily="18" charset="0"/>
                <a:cs typeface="Times New Roman" panose="02020603050405020304" pitchFamily="18" charset="0"/>
              </a:rPr>
              <a:t>Academic skills</a:t>
            </a:r>
          </a:p>
        </p:txBody>
      </p:sp>
      <p:sp>
        <p:nvSpPr>
          <p:cNvPr id="15362" name="Subtitle 2">
            <a:extLst>
              <a:ext uri="{FF2B5EF4-FFF2-40B4-BE49-F238E27FC236}">
                <a16:creationId xmlns:a16="http://schemas.microsoft.com/office/drawing/2014/main" id="{BA154368-B697-864A-9532-9878AF74BB0F}"/>
              </a:ext>
            </a:extLst>
          </p:cNvPr>
          <p:cNvSpPr>
            <a:spLocks noGrp="1"/>
          </p:cNvSpPr>
          <p:nvPr>
            <p:ph type="subTitle" idx="1"/>
          </p:nvPr>
        </p:nvSpPr>
        <p:spPr>
          <a:xfrm>
            <a:off x="1847850" y="3886201"/>
            <a:ext cx="8496300" cy="2422525"/>
          </a:xfrm>
        </p:spPr>
        <p:txBody>
          <a:bodyPr/>
          <a:lstStyle/>
          <a:p>
            <a:pPr eaLnBrk="1" hangingPunct="1">
              <a:spcBef>
                <a:spcPct val="0"/>
              </a:spcBef>
            </a:pPr>
            <a:r>
              <a:rPr lang="en-US" altLang="en-US" b="1" dirty="0">
                <a:latin typeface="Times New Roman" panose="02020603050405020304" pitchFamily="18" charset="0"/>
                <a:cs typeface="Times New Roman" panose="02020603050405020304" pitchFamily="18" charset="0"/>
              </a:rPr>
              <a:t>Week Fourteen, 21. 12. 2023</a:t>
            </a:r>
          </a:p>
          <a:p>
            <a:pPr eaLnBrk="1" hangingPunct="1">
              <a:spcBef>
                <a:spcPct val="0"/>
              </a:spcBef>
            </a:pPr>
            <a:endParaRPr lang="en-US" altLang="en-US" b="1" dirty="0">
              <a:latin typeface="Times New Roman" panose="02020603050405020304" pitchFamily="18" charset="0"/>
              <a:cs typeface="Times New Roman" panose="02020603050405020304" pitchFamily="18" charset="0"/>
            </a:endParaRPr>
          </a:p>
          <a:p>
            <a:pPr>
              <a:spcBef>
                <a:spcPct val="0"/>
              </a:spcBef>
            </a:pPr>
            <a:r>
              <a:rPr lang="en-US" b="1" dirty="0">
                <a:latin typeface="Times New Roman" panose="02020603050405020304" pitchFamily="18" charset="0"/>
                <a:cs typeface="Times New Roman" panose="02020603050405020304" pitchFamily="18" charset="0"/>
              </a:rPr>
              <a:t>Project Presentation Seminar II: Referencing</a:t>
            </a:r>
            <a:r>
              <a:rPr lang="cs-CZ" b="1" dirty="0">
                <a:latin typeface="Times New Roman" panose="02020603050405020304" pitchFamily="18" charset="0"/>
                <a:cs typeface="Times New Roman" panose="02020603050405020304" pitchFamily="18" charset="0"/>
              </a:rPr>
              <a:t> </a:t>
            </a:r>
          </a:p>
          <a:p>
            <a:pPr>
              <a:spcBef>
                <a:spcPct val="0"/>
              </a:spcBef>
            </a:pPr>
            <a:endParaRPr lang="en-US" altLang="en-US" b="1" dirty="0">
              <a:latin typeface="Times New Roman" panose="02020603050405020304" pitchFamily="18" charset="0"/>
              <a:cs typeface="Times New Roman" panose="02020603050405020304" pitchFamily="18" charset="0"/>
            </a:endParaRPr>
          </a:p>
          <a:p>
            <a:pPr eaLnBrk="1" hangingPunct="1">
              <a:spcBef>
                <a:spcPct val="0"/>
              </a:spcBef>
            </a:pPr>
            <a:r>
              <a:rPr lang="en-US" altLang="en-US" b="1" dirty="0">
                <a:latin typeface="Times New Roman" panose="02020603050405020304" pitchFamily="18" charset="0"/>
                <a:cs typeface="Times New Roman" panose="02020603050405020304" pitchFamily="18" charset="0"/>
              </a:rPr>
              <a:t>Dr. </a:t>
            </a:r>
            <a:r>
              <a:rPr lang="en-US" altLang="en-US" b="1" dirty="0" err="1">
                <a:latin typeface="Times New Roman" panose="02020603050405020304" pitchFamily="18" charset="0"/>
                <a:cs typeface="Times New Roman" panose="02020603050405020304" pitchFamily="18" charset="0"/>
              </a:rPr>
              <a:t>Šárka</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Jelínek</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Gmiterková</a:t>
            </a:r>
            <a:endParaRPr lang="en-US"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280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5B4DBB-BD03-4570-4CE0-B6DA6850F72C}"/>
              </a:ext>
            </a:extLst>
          </p:cNvPr>
          <p:cNvSpPr>
            <a:spLocks noGrp="1"/>
          </p:cNvSpPr>
          <p:nvPr>
            <p:ph type="title"/>
          </p:nvPr>
        </p:nvSpPr>
        <p:spPr>
          <a:xfrm>
            <a:off x="838200" y="9526"/>
            <a:ext cx="10515600" cy="1325563"/>
          </a:xfrm>
        </p:spPr>
        <p:txBody>
          <a:bodyPr/>
          <a:lstStyle/>
          <a:p>
            <a:pPr algn="ctr"/>
            <a:r>
              <a:rPr lang="cs-CZ" dirty="0">
                <a:latin typeface="Times New Roman" panose="02020603050405020304" pitchFamily="18" charset="0"/>
                <a:cs typeface="Times New Roman" panose="02020603050405020304" pitchFamily="18" charset="0"/>
              </a:rPr>
              <a:t>And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479A1DD3-B17C-3528-EA9E-84A3CAED09EA}"/>
              </a:ext>
            </a:extLst>
          </p:cNvPr>
          <p:cNvSpPr>
            <a:spLocks noGrp="1"/>
          </p:cNvSpPr>
          <p:nvPr>
            <p:ph idx="1"/>
          </p:nvPr>
        </p:nvSpPr>
        <p:spPr>
          <a:xfrm>
            <a:off x="152401" y="1083733"/>
            <a:ext cx="11667066" cy="5266267"/>
          </a:xfrm>
        </p:spPr>
        <p:txBody>
          <a:bodyPr>
            <a:normAutofit fontScale="92500" lnSpcReduction="10000"/>
          </a:bodyPr>
          <a:lstStyle/>
          <a:p>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bibliograpfical</a:t>
            </a:r>
            <a:r>
              <a:rPr lang="cs-CZ" dirty="0">
                <a:latin typeface="Times New Roman" panose="02020603050405020304" pitchFamily="18" charset="0"/>
                <a:cs typeface="Times New Roman" panose="02020603050405020304" pitchFamily="18" charset="0"/>
              </a:rPr>
              <a:t> reference </a:t>
            </a:r>
            <a:r>
              <a:rPr lang="cs-CZ" dirty="0" err="1">
                <a:latin typeface="Times New Roman" panose="02020603050405020304" pitchFamily="18" charset="0"/>
                <a:cs typeface="Times New Roman" panose="02020603050405020304" pitchFamily="18" charset="0"/>
              </a:rPr>
              <a:t>when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quoting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facts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statistics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dates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information</a:t>
            </a:r>
            <a:r>
              <a:rPr lang="cs-CZ" dirty="0">
                <a:latin typeface="Times New Roman" panose="02020603050405020304" pitchFamily="18" charset="0"/>
                <a:cs typeface="Times New Roman" panose="02020603050405020304" pitchFamily="18" charset="0"/>
              </a:rPr>
              <a:t>. </a:t>
            </a:r>
          </a:p>
          <a:p>
            <a:r>
              <a:rPr lang="cs-CZ" dirty="0" err="1">
                <a:latin typeface="Times New Roman" panose="02020603050405020304" pitchFamily="18" charset="0"/>
                <a:cs typeface="Times New Roman" panose="02020603050405020304" pitchFamily="18" charset="0"/>
              </a:rPr>
              <a:t>Indebtedness</a:t>
            </a:r>
            <a:r>
              <a:rPr lang="cs-CZ" dirty="0">
                <a:latin typeface="Times New Roman" panose="02020603050405020304" pitchFamily="18" charset="0"/>
                <a:cs typeface="Times New Roman" panose="02020603050405020304" pitchFamily="18" charset="0"/>
              </a:rPr>
              <a:t>? … In case a text </a:t>
            </a:r>
            <a:r>
              <a:rPr lang="cs-CZ" dirty="0" err="1">
                <a:latin typeface="Times New Roman" panose="02020603050405020304" pitchFamily="18" charset="0"/>
                <a:cs typeface="Times New Roman" panose="02020603050405020304" pitchFamily="18" charset="0"/>
              </a:rPr>
              <a:t>contributed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understanding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formulation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arguments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must</a:t>
            </a:r>
            <a:r>
              <a:rPr lang="cs-CZ" dirty="0">
                <a:latin typeface="Times New Roman" panose="02020603050405020304" pitchFamily="18" charset="0"/>
                <a:cs typeface="Times New Roman" panose="02020603050405020304" pitchFamily="18" charset="0"/>
              </a:rPr>
              <a:t> cite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source </a:t>
            </a:r>
            <a:r>
              <a:rPr lang="cs-CZ" dirty="0" err="1">
                <a:latin typeface="Times New Roman" panose="02020603050405020304" pitchFamily="18" charset="0"/>
                <a:cs typeface="Times New Roman" panose="02020603050405020304" pitchFamily="18" charset="0"/>
              </a:rPr>
              <a:t>even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do not </a:t>
            </a:r>
            <a:r>
              <a:rPr lang="cs-CZ" dirty="0" err="1">
                <a:latin typeface="Times New Roman" panose="02020603050405020304" pitchFamily="18" charset="0"/>
                <a:cs typeface="Times New Roman" panose="02020603050405020304" pitchFamily="18" charset="0"/>
              </a:rPr>
              <a:t>directly</a:t>
            </a:r>
            <a:r>
              <a:rPr lang="cs-CZ" dirty="0">
                <a:latin typeface="Times New Roman" panose="02020603050405020304" pitchFamily="18" charset="0"/>
                <a:cs typeface="Times New Roman" panose="02020603050405020304" pitchFamily="18" charset="0"/>
              </a:rPr>
              <a:t> reference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text. </a:t>
            </a:r>
            <a:r>
              <a:rPr lang="cs-CZ" dirty="0" err="1">
                <a:latin typeface="Times New Roman" panose="02020603050405020304" pitchFamily="18" charset="0"/>
                <a:cs typeface="Times New Roman" panose="02020603050405020304" pitchFamily="18" charset="0"/>
              </a:rPr>
              <a:t>However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sorted</a:t>
            </a:r>
            <a:r>
              <a:rPr lang="cs-CZ" dirty="0">
                <a:latin typeface="Times New Roman" panose="02020603050405020304" pitchFamily="18" charset="0"/>
                <a:cs typeface="Times New Roman" panose="02020603050405020304" pitchFamily="18" charset="0"/>
              </a:rPr>
              <a:t> out in </a:t>
            </a: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acknowledgments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section</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a:p>
            <a:r>
              <a:rPr lang="cs-CZ" b="1" dirty="0" err="1">
                <a:latin typeface="Times New Roman" panose="02020603050405020304" pitchFamily="18" charset="0"/>
                <a:cs typeface="Times New Roman" panose="02020603050405020304" pitchFamily="18" charset="0"/>
              </a:rPr>
              <a:t>When</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you</a:t>
            </a:r>
            <a:r>
              <a:rPr lang="cs-CZ" b="1" dirty="0">
                <a:latin typeface="Times New Roman" panose="02020603050405020304" pitchFamily="18" charset="0"/>
                <a:cs typeface="Times New Roman" panose="02020603050405020304" pitchFamily="18" charset="0"/>
              </a:rPr>
              <a:t> do NOT </a:t>
            </a:r>
            <a:r>
              <a:rPr lang="cs-CZ" b="1" dirty="0" err="1">
                <a:latin typeface="Times New Roman" panose="02020603050405020304" pitchFamily="18" charset="0"/>
                <a:cs typeface="Times New Roman" panose="02020603050405020304" pitchFamily="18" charset="0"/>
              </a:rPr>
              <a:t>need</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provide</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the</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reader</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with</a:t>
            </a:r>
            <a:r>
              <a:rPr lang="cs-CZ" b="1" dirty="0">
                <a:latin typeface="Times New Roman" panose="02020603050405020304" pitchFamily="18" charset="0"/>
                <a:cs typeface="Times New Roman" panose="02020603050405020304" pitchFamily="18" charset="0"/>
              </a:rPr>
              <a:t> a </a:t>
            </a:r>
            <a:r>
              <a:rPr lang="cs-CZ" b="1" dirty="0" err="1">
                <a:latin typeface="Times New Roman" panose="02020603050405020304" pitchFamily="18" charset="0"/>
                <a:cs typeface="Times New Roman" panose="02020603050405020304" pitchFamily="18" charset="0"/>
              </a:rPr>
              <a:t>bibliographical</a:t>
            </a:r>
            <a:r>
              <a:rPr lang="cs-CZ" b="1" dirty="0">
                <a:latin typeface="Times New Roman" panose="02020603050405020304" pitchFamily="18" charset="0"/>
                <a:cs typeface="Times New Roman" panose="02020603050405020304" pitchFamily="18" charset="0"/>
              </a:rPr>
              <a:t> reference:</a:t>
            </a:r>
          </a:p>
          <a:p>
            <a:endParaRPr lang="cs-CZ" b="1" dirty="0">
              <a:latin typeface="Times New Roman" panose="02020603050405020304" pitchFamily="18" charset="0"/>
              <a:cs typeface="Times New Roman" panose="02020603050405020304" pitchFamily="18" charset="0"/>
            </a:endParaRPr>
          </a:p>
          <a:p>
            <a:pPr lvl="1"/>
            <a:r>
              <a:rPr lang="cs-CZ" u="sng" dirty="0" err="1">
                <a:latin typeface="Times New Roman" panose="02020603050405020304" pitchFamily="18" charset="0"/>
                <a:cs typeface="Times New Roman" panose="02020603050405020304" pitchFamily="18" charset="0"/>
              </a:rPr>
              <a:t>Common</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knowledge</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February</a:t>
            </a:r>
            <a:r>
              <a:rPr lang="cs-CZ" dirty="0">
                <a:latin typeface="Times New Roman" panose="02020603050405020304" pitchFamily="18" charset="0"/>
                <a:cs typeface="Times New Roman" panose="02020603050405020304" pitchFamily="18" charset="0"/>
              </a:rPr>
              <a:t> 1948, </a:t>
            </a:r>
            <a:r>
              <a:rPr lang="cs-CZ" dirty="0" err="1">
                <a:latin typeface="Times New Roman" panose="02020603050405020304" pitchFamily="18" charset="0"/>
                <a:cs typeface="Times New Roman" panose="02020603050405020304" pitchFamily="18" charset="0"/>
              </a:rPr>
              <a:t>there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was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communist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putsch</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Czechoslovakia</a:t>
            </a:r>
            <a:r>
              <a:rPr lang="cs-CZ" dirty="0">
                <a:latin typeface="Times New Roman" panose="02020603050405020304" pitchFamily="18" charset="0"/>
                <a:cs typeface="Times New Roman" panose="02020603050405020304" pitchFamily="18" charset="0"/>
              </a:rPr>
              <a:t>. </a:t>
            </a:r>
          </a:p>
          <a:p>
            <a:pPr lvl="1"/>
            <a:r>
              <a:rPr lang="cs-CZ" u="sng" dirty="0" err="1">
                <a:latin typeface="Times New Roman" panose="02020603050405020304" pitchFamily="18" charset="0"/>
                <a:cs typeface="Times New Roman" panose="02020603050405020304" pitchFamily="18" charset="0"/>
              </a:rPr>
              <a:t>Generally</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accepted</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or</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observable</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facts</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Czechoslovakia</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1960s,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Communist</a:t>
            </a:r>
            <a:r>
              <a:rPr lang="cs-CZ" dirty="0">
                <a:latin typeface="Times New Roman" panose="02020603050405020304" pitchFamily="18" charset="0"/>
                <a:cs typeface="Times New Roman" panose="02020603050405020304" pitchFamily="18" charset="0"/>
              </a:rPr>
              <a:t> party </a:t>
            </a:r>
            <a:r>
              <a:rPr lang="cs-CZ" dirty="0" err="1">
                <a:latin typeface="Times New Roman" panose="02020603050405020304" pitchFamily="18" charset="0"/>
                <a:cs typeface="Times New Roman" panose="02020603050405020304" pitchFamily="18" charset="0"/>
              </a:rPr>
              <a:t>ruled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over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country. </a:t>
            </a:r>
          </a:p>
          <a:p>
            <a:pPr lvl="1"/>
            <a:r>
              <a:rPr lang="cs-CZ" u="sng" dirty="0" err="1">
                <a:latin typeface="Times New Roman" panose="02020603050405020304" pitchFamily="18" charset="0"/>
                <a:cs typeface="Times New Roman" panose="02020603050405020304" pitchFamily="18" charset="0"/>
              </a:rPr>
              <a:t>Original</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ideas</a:t>
            </a:r>
            <a:r>
              <a:rPr lang="cs-CZ" u="sng" dirty="0">
                <a:latin typeface="Times New Roman" panose="02020603050405020304" pitchFamily="18" charset="0"/>
                <a:cs typeface="Times New Roman" panose="02020603050405020304" pitchFamily="18" charset="0"/>
              </a:rPr>
              <a:t> and </a:t>
            </a:r>
            <a:r>
              <a:rPr lang="cs-CZ" u="sng" dirty="0" err="1">
                <a:latin typeface="Times New Roman" panose="02020603050405020304" pitchFamily="18" charset="0"/>
                <a:cs typeface="Times New Roman" panose="02020603050405020304" pitchFamily="18" charset="0"/>
              </a:rPr>
              <a:t>lived</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experiences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writing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about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yourself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lived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experience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results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research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projects</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6897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EC13F-D2EA-8491-DC5F-953E3C3F4A80}"/>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Do not </a:t>
            </a:r>
            <a:r>
              <a:rPr lang="cs-CZ" dirty="0" err="1">
                <a:latin typeface="Times New Roman" panose="02020603050405020304" pitchFamily="18" charset="0"/>
                <a:cs typeface="Times New Roman" panose="02020603050405020304" pitchFamily="18" charset="0"/>
              </a:rPr>
              <a:t>forget</a:t>
            </a:r>
            <a:r>
              <a:rPr lang="cs-CZ" dirty="0">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A8D6EF1A-6188-C412-C52F-3D40E98DE04D}"/>
              </a:ext>
            </a:extLst>
          </p:cNvPr>
          <p:cNvSpPr>
            <a:spLocks noGrp="1"/>
          </p:cNvSpPr>
          <p:nvPr>
            <p:ph idx="1"/>
          </p:nvPr>
        </p:nvSpPr>
        <p:spPr/>
        <p:txBody>
          <a:bodyPr/>
          <a:lstStyle/>
          <a:p>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should</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bibliographical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throughout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r>
              <a:rPr lang="cs-CZ" dirty="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end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essays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a </a:t>
            </a:r>
            <a:r>
              <a:rPr lang="cs-CZ" b="1" dirty="0" err="1">
                <a:latin typeface="Times New Roman" panose="02020603050405020304" pitchFamily="18" charset="0"/>
                <a:cs typeface="Times New Roman" panose="02020603050405020304" pitchFamily="18" charset="0"/>
              </a:rPr>
              <a:t>complete</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 list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monographs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chapters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edited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volumes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reviews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profiles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other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materials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referenced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throughout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r>
              <a:rPr lang="cs-CZ" dirty="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list </a:t>
            </a:r>
            <a:r>
              <a:rPr lang="cs-CZ" dirty="0" err="1">
                <a:latin typeface="Times New Roman" panose="02020603050405020304" pitchFamily="18" charset="0"/>
                <a:cs typeface="Times New Roman" panose="02020603050405020304" pitchFamily="18" charset="0"/>
              </a:rPr>
              <a:t>should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a:t>
            </a:r>
            <a:r>
              <a:rPr lang="cs-CZ" dirty="0">
                <a:latin typeface="Times New Roman" panose="02020603050405020304" pitchFamily="18" charset="0"/>
                <a:cs typeface="Times New Roman" panose="02020603050405020304" pitchFamily="18" charset="0"/>
              </a:rPr>
              <a:t> in </a:t>
            </a:r>
            <a:r>
              <a:rPr lang="cs-CZ" u="sng" dirty="0" err="1">
                <a:latin typeface="Times New Roman" panose="02020603050405020304" pitchFamily="18" charset="0"/>
                <a:cs typeface="Times New Roman" panose="02020603050405020304" pitchFamily="18" charset="0"/>
              </a:rPr>
              <a:t>alphabetical</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order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each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bibliogrpahical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record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surname</a:t>
            </a:r>
            <a:r>
              <a:rPr lang="cs-CZ" dirty="0">
                <a:latin typeface="Times New Roman" panose="02020603050405020304" pitchFamily="18" charset="0"/>
                <a:cs typeface="Times New Roman" panose="02020603050405020304" pitchFamily="18" charset="0"/>
              </a:rPr>
              <a:t>. </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08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744497-2328-3F40-A8FB-1D0D11B27D96}"/>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565D051-3FB4-1046-A71A-1D136E5A4891}"/>
              </a:ext>
            </a:extLst>
          </p:cNvPr>
          <p:cNvSpPr>
            <a:spLocks noGrp="1"/>
          </p:cNvSpPr>
          <p:nvPr>
            <p:ph idx="1"/>
          </p:nvPr>
        </p:nvSpPr>
        <p:spPr/>
        <p:txBody>
          <a:bodyPr>
            <a:normAutofit fontScale="92500" lnSpcReduction="10000"/>
          </a:bodyPr>
          <a:lstStyle/>
          <a:p>
            <a:r>
              <a:rPr lang="cs-CZ" dirty="0" err="1">
                <a:latin typeface="Times New Roman" panose="02020603050405020304" pitchFamily="18" charset="0"/>
                <a:cs typeface="Times New Roman" panose="02020603050405020304" pitchFamily="18" charset="0"/>
              </a:rPr>
              <a:t>Variation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Harvard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footnotes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endnotes</a:t>
            </a:r>
            <a:r>
              <a:rPr lang="cs-CZ" dirty="0">
                <a:latin typeface="Times New Roman" panose="02020603050405020304" pitchFamily="18" charset="0"/>
                <a:cs typeface="Times New Roman" panose="02020603050405020304" pitchFamily="18" charset="0"/>
              </a:rPr>
              <a:t> and a </a:t>
            </a: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list </a:t>
            </a:r>
            <a:r>
              <a:rPr lang="cs-CZ" dirty="0" err="1">
                <a:latin typeface="Times New Roman" panose="02020603050405020304" pitchFamily="18" charset="0"/>
                <a:cs typeface="Times New Roman" panose="02020603050405020304" pitchFamily="18" charset="0"/>
              </a:rPr>
              <a:t>consistiong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analyzed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consulted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working</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thesis and </a:t>
            </a:r>
            <a:r>
              <a:rPr lang="cs-CZ" dirty="0" err="1">
                <a:latin typeface="Times New Roman" panose="02020603050405020304" pitchFamily="18" charset="0"/>
                <a:cs typeface="Times New Roman" panose="02020603050405020304" pitchFamily="18" charset="0"/>
              </a:rPr>
              <a:t>then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monographies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full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city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publisher</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In case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certain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pages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page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pages</a:t>
            </a:r>
            <a:r>
              <a:rPr lang="cs-CZ" dirty="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a:t>
            </a:r>
          </a:p>
          <a:p>
            <a:pPr lvl="1"/>
            <a:r>
              <a:rPr lang="cs-CZ" dirty="0">
                <a:latin typeface="Times New Roman" panose="02020603050405020304" pitchFamily="18" charset="0"/>
                <a:cs typeface="Times New Roman" panose="02020603050405020304" pitchFamily="18" charset="0"/>
              </a:rPr>
              <a:t>KOVÁCS, András </a:t>
            </a:r>
            <a:r>
              <a:rPr lang="cs-CZ" dirty="0" err="1">
                <a:latin typeface="Times New Roman" panose="02020603050405020304" pitchFamily="18" charset="0"/>
                <a:cs typeface="Times New Roman" panose="02020603050405020304" pitchFamily="18" charset="0"/>
              </a:rPr>
              <a:t>Bálint</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Screening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Modernism</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European</a:t>
            </a:r>
            <a:r>
              <a:rPr lang="cs-CZ" i="1" dirty="0">
                <a:latin typeface="Times New Roman" panose="02020603050405020304" pitchFamily="18" charset="0"/>
                <a:cs typeface="Times New Roman" panose="02020603050405020304" pitchFamily="18" charset="0"/>
              </a:rPr>
              <a:t> Art </a:t>
            </a:r>
            <a:r>
              <a:rPr lang="cs-CZ" i="1" dirty="0" err="1">
                <a:latin typeface="Times New Roman" panose="02020603050405020304" pitchFamily="18" charset="0"/>
                <a:cs typeface="Times New Roman" panose="02020603050405020304" pitchFamily="18" charset="0"/>
              </a:rPr>
              <a:t>Cinema</a:t>
            </a:r>
            <a:r>
              <a:rPr lang="cs-CZ" i="1" dirty="0">
                <a:latin typeface="Times New Roman" panose="02020603050405020304" pitchFamily="18" charset="0"/>
                <a:cs typeface="Times New Roman" panose="02020603050405020304" pitchFamily="18" charset="0"/>
              </a:rPr>
              <a:t>, 1950–1980.</a:t>
            </a:r>
            <a:r>
              <a:rPr lang="cs-CZ" dirty="0">
                <a:latin typeface="Times New Roman" panose="02020603050405020304" pitchFamily="18" charset="0"/>
                <a:cs typeface="Times New Roman" panose="02020603050405020304" pitchFamily="18" charset="0"/>
              </a:rPr>
              <a:t> Chicago and London: Chicago University </a:t>
            </a:r>
            <a:r>
              <a:rPr lang="cs-CZ" dirty="0" err="1">
                <a:latin typeface="Times New Roman" panose="02020603050405020304" pitchFamily="18" charset="0"/>
                <a:cs typeface="Times New Roman" panose="02020603050405020304" pitchFamily="18" charset="0"/>
              </a:rPr>
              <a:t>Press</a:t>
            </a:r>
            <a:r>
              <a:rPr lang="cs-CZ" dirty="0">
                <a:latin typeface="Times New Roman" panose="02020603050405020304" pitchFamily="18" charset="0"/>
                <a:cs typeface="Times New Roman" panose="02020603050405020304" pitchFamily="18" charset="0"/>
              </a:rPr>
              <a:t>, 2007, pp. 322–329. </a:t>
            </a:r>
          </a:p>
          <a:p>
            <a:pPr lvl="1"/>
            <a:r>
              <a:rPr lang="cs-CZ" sz="2100" dirty="0">
                <a:latin typeface="Times New Roman" panose="02020603050405020304" pitchFamily="18" charset="0"/>
                <a:cs typeface="Times New Roman" panose="02020603050405020304" pitchFamily="18" charset="0"/>
              </a:rPr>
              <a:t>OWEN, Jonathan L. </a:t>
            </a:r>
            <a:r>
              <a:rPr lang="cs-CZ" sz="2100" i="1" dirty="0" err="1">
                <a:latin typeface="Times New Roman" panose="02020603050405020304" pitchFamily="18" charset="0"/>
                <a:cs typeface="Times New Roman" panose="02020603050405020304" pitchFamily="18" charset="0"/>
              </a:rPr>
              <a:t>Avant</a:t>
            </a:r>
            <a:r>
              <a:rPr lang="cs-CZ" sz="2100" i="1" dirty="0">
                <a:latin typeface="Times New Roman" panose="02020603050405020304" pitchFamily="18" charset="0"/>
                <a:cs typeface="Times New Roman" panose="02020603050405020304" pitchFamily="18" charset="0"/>
              </a:rPr>
              <a:t>-Garde to New </a:t>
            </a:r>
            <a:r>
              <a:rPr lang="cs-CZ" sz="2100" i="1" dirty="0" err="1">
                <a:latin typeface="Times New Roman" panose="02020603050405020304" pitchFamily="18" charset="0"/>
                <a:cs typeface="Times New Roman" panose="02020603050405020304" pitchFamily="18" charset="0"/>
              </a:rPr>
              <a:t>Wave</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Czechoslovak</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Cinema</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Surrealism</a:t>
            </a:r>
            <a:r>
              <a:rPr lang="cs-CZ" sz="2100" i="1" dirty="0">
                <a:latin typeface="Times New Roman" panose="02020603050405020304" pitchFamily="18" charset="0"/>
                <a:cs typeface="Times New Roman" panose="02020603050405020304" pitchFamily="18" charset="0"/>
              </a:rPr>
              <a:t> and </a:t>
            </a:r>
            <a:r>
              <a:rPr lang="cs-CZ" sz="2100" i="1" dirty="0" err="1">
                <a:latin typeface="Times New Roman" panose="02020603050405020304" pitchFamily="18" charset="0"/>
                <a:cs typeface="Times New Roman" panose="02020603050405020304" pitchFamily="18" charset="0"/>
              </a:rPr>
              <a:t>the</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Sixties</a:t>
            </a:r>
            <a:r>
              <a:rPr lang="cs-CZ" sz="2100" i="1" dirty="0">
                <a:latin typeface="Times New Roman" panose="02020603050405020304" pitchFamily="18" charset="0"/>
                <a:cs typeface="Times New Roman" panose="02020603050405020304" pitchFamily="18" charset="0"/>
              </a:rPr>
              <a:t>. </a:t>
            </a:r>
            <a:r>
              <a:rPr lang="cs-CZ" sz="2100" dirty="0">
                <a:latin typeface="Times New Roman" panose="02020603050405020304" pitchFamily="18" charset="0"/>
                <a:cs typeface="Times New Roman" panose="02020603050405020304" pitchFamily="18" charset="0"/>
              </a:rPr>
              <a:t>New York and Oxford: </a:t>
            </a:r>
            <a:r>
              <a:rPr lang="cs-CZ" sz="2100" dirty="0" err="1">
                <a:latin typeface="Times New Roman" panose="02020603050405020304" pitchFamily="18" charset="0"/>
                <a:cs typeface="Times New Roman" panose="02020603050405020304" pitchFamily="18" charset="0"/>
              </a:rPr>
              <a:t>Berghahn</a:t>
            </a:r>
            <a:r>
              <a:rPr lang="cs-CZ" sz="2100" dirty="0">
                <a:latin typeface="Times New Roman" panose="02020603050405020304" pitchFamily="18" charset="0"/>
                <a:cs typeface="Times New Roman" panose="02020603050405020304" pitchFamily="18" charset="0"/>
              </a:rPr>
              <a:t> </a:t>
            </a:r>
            <a:r>
              <a:rPr lang="cs-CZ" sz="2100" dirty="0" err="1">
                <a:latin typeface="Times New Roman" panose="02020603050405020304" pitchFamily="18" charset="0"/>
                <a:cs typeface="Times New Roman" panose="02020603050405020304" pitchFamily="18" charset="0"/>
              </a:rPr>
              <a:t>books</a:t>
            </a:r>
            <a:r>
              <a:rPr lang="cs-CZ" sz="2100" dirty="0">
                <a:latin typeface="Times New Roman" panose="02020603050405020304" pitchFamily="18" charset="0"/>
                <a:cs typeface="Times New Roman" panose="02020603050405020304" pitchFamily="18" charset="0"/>
              </a:rPr>
              <a:t>, 2011.</a:t>
            </a:r>
          </a:p>
        </p:txBody>
      </p:sp>
    </p:spTree>
    <p:extLst>
      <p:ext uri="{BB962C8B-B14F-4D97-AF65-F5344CB8AC3E}">
        <p14:creationId xmlns:p14="http://schemas.microsoft.com/office/powerpoint/2010/main" val="1645264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FE43-ED45-914A-BF43-6CC94AEEB89E}"/>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p>
        </p:txBody>
      </p:sp>
      <p:sp>
        <p:nvSpPr>
          <p:cNvPr id="3" name="Zástupný obsah 2">
            <a:extLst>
              <a:ext uri="{FF2B5EF4-FFF2-40B4-BE49-F238E27FC236}">
                <a16:creationId xmlns:a16="http://schemas.microsoft.com/office/drawing/2014/main" id="{56916661-FFE7-E14A-8470-D83B0F882EE5}"/>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chapters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edited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collections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chapter</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editor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collection</a:t>
            </a:r>
            <a:r>
              <a:rPr lang="cs-CZ" dirty="0">
                <a:latin typeface="Times New Roman" panose="02020603050405020304" pitchFamily="18" charset="0"/>
                <a:cs typeface="Times New Roman" panose="02020603050405020304" pitchFamily="18" charset="0"/>
              </a:rPr>
              <a:t>, full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city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house and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paging.</a:t>
            </a:r>
          </a:p>
          <a:p>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a:t>
            </a:r>
          </a:p>
          <a:p>
            <a:pPr lvl="1"/>
            <a:r>
              <a:rPr lang="cs-CZ" dirty="0">
                <a:latin typeface="Times New Roman" panose="02020603050405020304" pitchFamily="18" charset="0"/>
                <a:cs typeface="Times New Roman" panose="02020603050405020304" pitchFamily="18" charset="0"/>
              </a:rPr>
              <a:t>YU, Sabrina </a:t>
            </a:r>
            <a:r>
              <a:rPr lang="cs-CZ" dirty="0" err="1">
                <a:latin typeface="Times New Roman" panose="02020603050405020304" pitchFamily="18" charset="0"/>
                <a:cs typeface="Times New Roman" panose="02020603050405020304" pitchFamily="18" charset="0"/>
              </a:rPr>
              <a:t>Qiong</a:t>
            </a:r>
            <a:r>
              <a:rPr lang="cs-CZ" dirty="0">
                <a:latin typeface="Times New Roman" panose="02020603050405020304" pitchFamily="18" charset="0"/>
                <a:cs typeface="Times New Roman" panose="02020603050405020304" pitchFamily="18" charset="0"/>
              </a:rPr>
              <a:t>. Dancing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Hollywood: Re-</a:t>
            </a:r>
            <a:r>
              <a:rPr lang="cs-CZ" dirty="0" err="1">
                <a:latin typeface="Times New Roman" panose="02020603050405020304" pitchFamily="18" charset="0"/>
                <a:cs typeface="Times New Roman" panose="02020603050405020304" pitchFamily="18" charset="0"/>
              </a:rPr>
              <a:t>Defining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Transnational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Chinese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Stardom</a:t>
            </a:r>
            <a:r>
              <a:rPr lang="cs-CZ" dirty="0">
                <a:latin typeface="Times New Roman" panose="02020603050405020304" pitchFamily="18" charset="0"/>
                <a:cs typeface="Times New Roman" panose="02020603050405020304" pitchFamily="18" charset="0"/>
              </a:rPr>
              <a:t>. In: Andrea </a:t>
            </a:r>
            <a:r>
              <a:rPr lang="cs-CZ" dirty="0" err="1">
                <a:latin typeface="Times New Roman" panose="02020603050405020304" pitchFamily="18" charset="0"/>
                <a:cs typeface="Times New Roman" panose="02020603050405020304" pitchFamily="18" charset="0"/>
              </a:rPr>
              <a:t>Bandhauer</a:t>
            </a:r>
            <a:r>
              <a:rPr lang="cs-CZ" dirty="0">
                <a:latin typeface="Times New Roman" panose="02020603050405020304" pitchFamily="18" charset="0"/>
                <a:cs typeface="Times New Roman" panose="02020603050405020304" pitchFamily="18" charset="0"/>
              </a:rPr>
              <a:t> a Michelle </a:t>
            </a:r>
            <a:r>
              <a:rPr lang="cs-CZ" dirty="0" err="1">
                <a:latin typeface="Times New Roman" panose="02020603050405020304" pitchFamily="18" charset="0"/>
                <a:cs typeface="Times New Roman" panose="02020603050405020304" pitchFamily="18" charset="0"/>
              </a:rPr>
              <a:t>Royer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eds</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Stars</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World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Cinema</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Screen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Icons</a:t>
            </a:r>
            <a:r>
              <a:rPr lang="cs-CZ" i="1" dirty="0">
                <a:latin typeface="Times New Roman" panose="02020603050405020304" pitchFamily="18" charset="0"/>
                <a:cs typeface="Times New Roman" panose="02020603050405020304" pitchFamily="18" charset="0"/>
              </a:rPr>
              <a:t> and Star Systems </a:t>
            </a:r>
            <a:r>
              <a:rPr lang="cs-CZ" i="1" dirty="0" err="1">
                <a:latin typeface="Times New Roman" panose="02020603050405020304" pitchFamily="18" charset="0"/>
                <a:cs typeface="Times New Roman" panose="02020603050405020304" pitchFamily="18" charset="0"/>
              </a:rPr>
              <a:t>Across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Cultures</a:t>
            </a:r>
            <a:r>
              <a:rPr lang="cs-CZ" dirty="0">
                <a:latin typeface="Times New Roman" panose="02020603050405020304" pitchFamily="18" charset="0"/>
                <a:cs typeface="Times New Roman" panose="02020603050405020304" pitchFamily="18" charset="0"/>
              </a:rPr>
              <a:t>. London and New York: I. B. </a:t>
            </a:r>
            <a:r>
              <a:rPr lang="cs-CZ" dirty="0" err="1">
                <a:latin typeface="Times New Roman" panose="02020603050405020304" pitchFamily="18" charset="0"/>
                <a:cs typeface="Times New Roman" panose="02020603050405020304" pitchFamily="18" charset="0"/>
              </a:rPr>
              <a:t>Tauris</a:t>
            </a:r>
            <a:r>
              <a:rPr lang="cs-CZ" dirty="0">
                <a:latin typeface="Times New Roman" panose="02020603050405020304" pitchFamily="18" charset="0"/>
                <a:cs typeface="Times New Roman" panose="02020603050405020304" pitchFamily="18" charset="0"/>
              </a:rPr>
              <a:t>, 2015, pp. 104–116. </a:t>
            </a:r>
          </a:p>
          <a:p>
            <a:pPr lvl="1"/>
            <a:endParaRPr lang="cs-CZ" dirty="0"/>
          </a:p>
        </p:txBody>
      </p:sp>
    </p:spTree>
    <p:extLst>
      <p:ext uri="{BB962C8B-B14F-4D97-AF65-F5344CB8AC3E}">
        <p14:creationId xmlns:p14="http://schemas.microsoft.com/office/powerpoint/2010/main" val="1067332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50DFCA-4534-5949-8F6A-42C8F658B102}"/>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p>
        </p:txBody>
      </p:sp>
      <p:sp>
        <p:nvSpPr>
          <p:cNvPr id="3" name="Zástupný obsah 2">
            <a:extLst>
              <a:ext uri="{FF2B5EF4-FFF2-40B4-BE49-F238E27FC236}">
                <a16:creationId xmlns:a16="http://schemas.microsoft.com/office/drawing/2014/main" id="{26E8D6F8-CDB1-E945-883A-A6AE8A86E139}"/>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peer-</a:t>
            </a:r>
            <a:r>
              <a:rPr lang="cs-CZ" dirty="0" err="1">
                <a:latin typeface="Times New Roman" panose="02020603050405020304" pitchFamily="18" charset="0"/>
                <a:cs typeface="Times New Roman" panose="02020603050405020304" pitchFamily="18" charset="0"/>
              </a:rPr>
              <a:t>reviewed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volume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number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a:t>
            </a:r>
            <a:r>
              <a:rPr lang="cs-CZ" dirty="0">
                <a:latin typeface="Times New Roman" panose="02020603050405020304" pitchFamily="18" charset="0"/>
                <a:cs typeface="Times New Roman" panose="02020603050405020304" pitchFamily="18" charset="0"/>
              </a:rPr>
              <a:t> and paging. </a:t>
            </a:r>
          </a:p>
          <a:p>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a:t>
            </a:r>
          </a:p>
          <a:p>
            <a:pPr marL="685800" lvl="2">
              <a:spcBef>
                <a:spcPts val="1000"/>
              </a:spcBef>
            </a:pPr>
            <a:r>
              <a:rPr lang="cs-CZ" sz="2400" dirty="0">
                <a:latin typeface="Times New Roman" panose="02020603050405020304" pitchFamily="18" charset="0"/>
                <a:cs typeface="Times New Roman" panose="02020603050405020304" pitchFamily="18" charset="0"/>
              </a:rPr>
              <a:t>GMITERKOVÁ, Šárka (2016): </a:t>
            </a:r>
            <a:r>
              <a:rPr lang="cs-CZ" sz="2400" dirty="0" err="1">
                <a:latin typeface="Times New Roman" panose="02020603050405020304" pitchFamily="18" charset="0"/>
                <a:cs typeface="Times New Roman" panose="02020603050405020304" pitchFamily="18" charset="0"/>
              </a:rPr>
              <a:t>Betrayed</a:t>
            </a:r>
            <a:r>
              <a:rPr lang="cs-CZ" sz="2400" dirty="0">
                <a:latin typeface="Times New Roman" panose="02020603050405020304" pitchFamily="18" charset="0"/>
                <a:cs typeface="Times New Roman" panose="02020603050405020304" pitchFamily="18" charset="0"/>
              </a:rPr>
              <a:t> by </a:t>
            </a:r>
            <a:r>
              <a:rPr lang="cs-CZ" sz="2400" dirty="0" err="1">
                <a:latin typeface="Times New Roman" panose="02020603050405020304" pitchFamily="18" charset="0"/>
                <a:cs typeface="Times New Roman" panose="02020603050405020304" pitchFamily="18" charset="0"/>
              </a:rPr>
              <a:t>Blondness</a:t>
            </a:r>
            <a:r>
              <a:rPr lang="cs-CZ" sz="2400" dirty="0">
                <a:latin typeface="Times New Roman" panose="02020603050405020304" pitchFamily="18" charset="0"/>
                <a:cs typeface="Times New Roman" panose="02020603050405020304" pitchFamily="18" charset="0"/>
              </a:rPr>
              <a:t>: Jiřina Štěpničková </a:t>
            </a:r>
            <a:r>
              <a:rPr lang="cs-CZ" sz="2400" dirty="0" err="1">
                <a:latin typeface="Times New Roman" panose="02020603050405020304" pitchFamily="18" charset="0"/>
                <a:cs typeface="Times New Roman" panose="02020603050405020304" pitchFamily="18" charset="0"/>
              </a:rPr>
              <a:t>between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authenticity</a:t>
            </a:r>
            <a:r>
              <a:rPr lang="cs-CZ" sz="2400" dirty="0">
                <a:latin typeface="Times New Roman" panose="02020603050405020304" pitchFamily="18" charset="0"/>
                <a:cs typeface="Times New Roman" panose="02020603050405020304" pitchFamily="18" charset="0"/>
              </a:rPr>
              <a:t> and </a:t>
            </a:r>
            <a:r>
              <a:rPr lang="cs-CZ" sz="2400" dirty="0" err="1">
                <a:latin typeface="Times New Roman" panose="02020603050405020304" pitchFamily="18" charset="0"/>
                <a:cs typeface="Times New Roman" panose="02020603050405020304" pitchFamily="18" charset="0"/>
              </a:rPr>
              <a:t>excess</a:t>
            </a:r>
            <a:r>
              <a:rPr lang="cs-CZ" sz="2400"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Journal</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of</a:t>
            </a:r>
            <a:r>
              <a:rPr lang="cs-CZ" sz="2400" i="1" dirty="0">
                <a:latin typeface="Times New Roman" panose="02020603050405020304" pitchFamily="18" charset="0"/>
                <a:cs typeface="Times New Roman" panose="02020603050405020304" pitchFamily="18" charset="0"/>
              </a:rPr>
              <a:t> Celebrity </a:t>
            </a:r>
            <a:r>
              <a:rPr lang="cs-CZ" sz="2400" i="1" dirty="0" err="1">
                <a:latin typeface="Times New Roman" panose="02020603050405020304" pitchFamily="18" charset="0"/>
                <a:cs typeface="Times New Roman" panose="02020603050405020304" pitchFamily="18" charset="0"/>
              </a:rPr>
              <a:t>Studies</a:t>
            </a:r>
            <a:r>
              <a:rPr lang="cs-CZ" sz="2400" dirty="0">
                <a:latin typeface="Times New Roman" panose="02020603050405020304" pitchFamily="18" charset="0"/>
                <a:cs typeface="Times New Roman" panose="02020603050405020304" pitchFamily="18" charset="0"/>
              </a:rPr>
              <a:t>. 2016, vol. 7, no. 1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Blonde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Issue</a:t>
            </a:r>
            <a:r>
              <a:rPr lang="cs-CZ" sz="2400" dirty="0">
                <a:latin typeface="Times New Roman" panose="02020603050405020304" pitchFamily="18" charset="0"/>
                <a:cs typeface="Times New Roman" panose="02020603050405020304" pitchFamily="18" charset="0"/>
              </a:rPr>
              <a:t>), pp. 45–57.</a:t>
            </a:r>
          </a:p>
          <a:p>
            <a:pPr lvl="1"/>
            <a:endParaRPr lang="cs-CZ" dirty="0"/>
          </a:p>
        </p:txBody>
      </p:sp>
    </p:spTree>
    <p:extLst>
      <p:ext uri="{BB962C8B-B14F-4D97-AF65-F5344CB8AC3E}">
        <p14:creationId xmlns:p14="http://schemas.microsoft.com/office/powerpoint/2010/main" val="3512183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07116-4F4B-A446-A30D-9FE6B9691558}"/>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1B419B2E-A429-1041-99FD-9CB736D1BFCC}"/>
              </a:ext>
            </a:extLst>
          </p:cNvPr>
          <p:cNvSpPr>
            <a:spLocks noGrp="1"/>
          </p:cNvSpPr>
          <p:nvPr>
            <p:ph idx="1"/>
          </p:nvPr>
        </p:nvSpPr>
        <p:spPr/>
        <p:txBody>
          <a:bodyPr/>
          <a:lstStyle/>
          <a:p>
            <a:endParaRPr lang="cs-CZ"/>
          </a:p>
        </p:txBody>
      </p:sp>
      <p:pic>
        <p:nvPicPr>
          <p:cNvPr id="4" name="Zástupný obsah 4" descr="Obsah obrázku text&#10;&#10;Popis byl vytvořen automaticky">
            <a:extLst>
              <a:ext uri="{FF2B5EF4-FFF2-40B4-BE49-F238E27FC236}">
                <a16:creationId xmlns:a16="http://schemas.microsoft.com/office/drawing/2014/main" id="{6FADA17D-5F17-E149-B270-B1AEDCCAD4E4}"/>
              </a:ext>
            </a:extLst>
          </p:cNvPr>
          <p:cNvPicPr>
            <a:picLocks noChangeAspect="1"/>
          </p:cNvPicPr>
          <p:nvPr/>
        </p:nvPicPr>
        <p:blipFill>
          <a:blip r:embed="rId2"/>
          <a:stretch>
            <a:fillRect/>
          </a:stretch>
        </p:blipFill>
        <p:spPr>
          <a:xfrm>
            <a:off x="1170765" y="1926811"/>
            <a:ext cx="8915400" cy="2480568"/>
          </a:xfrm>
          <a:prstGeom prst="rect">
            <a:avLst/>
          </a:prstGeom>
        </p:spPr>
      </p:pic>
    </p:spTree>
    <p:extLst>
      <p:ext uri="{BB962C8B-B14F-4D97-AF65-F5344CB8AC3E}">
        <p14:creationId xmlns:p14="http://schemas.microsoft.com/office/powerpoint/2010/main" val="805111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736733-6973-1049-9042-2E9647159F82}"/>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Take-aways</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8658BBA-0591-4B47-91F2-5CF1B6EF4594}"/>
              </a:ext>
            </a:extLst>
          </p:cNvPr>
          <p:cNvSpPr>
            <a:spLocks noGrp="1"/>
          </p:cNvSpPr>
          <p:nvPr>
            <p:ph idx="1"/>
          </p:nvPr>
        </p:nvSpPr>
        <p:spPr>
          <a:xfrm>
            <a:off x="838200" y="1605495"/>
            <a:ext cx="10515600" cy="4351338"/>
          </a:xfrm>
        </p:spPr>
        <p:txBody>
          <a:bodyPr>
            <a:normAutofit fontScale="92500" lnSpcReduction="10000"/>
          </a:bodyPr>
          <a:lstStyle/>
          <a:p>
            <a:r>
              <a:rPr lang="cs-CZ" dirty="0" err="1">
                <a:latin typeface="Times New Roman" panose="02020603050405020304" pitchFamily="18" charset="0"/>
                <a:cs typeface="Times New Roman" panose="02020603050405020304" pitchFamily="18" charset="0"/>
              </a:rPr>
              <a:t>When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writing</a:t>
            </a:r>
            <a:r>
              <a:rPr lang="cs-CZ" dirty="0">
                <a:latin typeface="Times New Roman" panose="02020603050405020304" pitchFamily="18" charset="0"/>
                <a:cs typeface="Times New Roman" panose="02020603050405020304" pitchFamily="18" charset="0"/>
              </a:rPr>
              <a:t> any </a:t>
            </a:r>
            <a:r>
              <a:rPr lang="cs-CZ" dirty="0" err="1">
                <a:latin typeface="Times New Roman" panose="02020603050405020304" pitchFamily="18" charset="0"/>
                <a:cs typeface="Times New Roman" panose="02020603050405020304" pitchFamily="18" charset="0"/>
              </a:rPr>
              <a:t>academic</a:t>
            </a:r>
            <a:r>
              <a:rPr lang="cs-CZ" dirty="0">
                <a:latin typeface="Times New Roman" panose="02020603050405020304" pitchFamily="18" charset="0"/>
                <a:cs typeface="Times New Roman" panose="02020603050405020304" pitchFamily="18" charset="0"/>
              </a:rPr>
              <a:t> output,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build </a:t>
            </a:r>
            <a:r>
              <a:rPr lang="cs-CZ" dirty="0" err="1">
                <a:latin typeface="Times New Roman" panose="02020603050405020304" pitchFamily="18" charset="0"/>
                <a:cs typeface="Times New Roman" panose="02020603050405020304" pitchFamily="18" charset="0"/>
              </a:rPr>
              <a:t>upon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argue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employ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other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scholars.Therefore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should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continuously</a:t>
            </a:r>
            <a:r>
              <a:rPr lang="cs-CZ" dirty="0">
                <a:latin typeface="Times New Roman" panose="02020603050405020304" pitchFamily="18" charset="0"/>
                <a:cs typeface="Times New Roman" panose="02020603050405020304" pitchFamily="18" charset="0"/>
              </a:rPr>
              <a:t> reference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and make a list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end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essay</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Why</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reference?</a:t>
            </a:r>
          </a:p>
          <a:p>
            <a:pPr lvl="1"/>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consulted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analysed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claims</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based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upon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existing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material</a:t>
            </a:r>
            <a:r>
              <a:rPr lang="cs-CZ" dirty="0">
                <a:latin typeface="Times New Roman" panose="02020603050405020304" pitchFamily="18" charset="0"/>
                <a:cs typeface="Times New Roman" panose="02020603050405020304" pitchFamily="18" charset="0"/>
              </a:rPr>
              <a:t>. </a:t>
            </a:r>
          </a:p>
          <a:p>
            <a:pPr lvl="1"/>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orient </a:t>
            </a:r>
            <a:r>
              <a:rPr lang="cs-CZ" dirty="0" err="1">
                <a:latin typeface="Times New Roman" panose="02020603050405020304" pitchFamily="18" charset="0"/>
                <a:cs typeface="Times New Roman" panose="02020603050405020304" pitchFamily="18" charset="0"/>
              </a:rPr>
              <a:t>ourselves</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academic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field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choosing</a:t>
            </a:r>
            <a:r>
              <a:rPr lang="cs-CZ" dirty="0">
                <a:latin typeface="Times New Roman" panose="02020603050405020304" pitchFamily="18" charset="0"/>
                <a:cs typeface="Times New Roman" panose="02020603050405020304" pitchFamily="18" charset="0"/>
              </a:rPr>
              <a:t>. </a:t>
            </a:r>
          </a:p>
          <a:p>
            <a:pPr lvl="1"/>
            <a:r>
              <a:rPr lang="cs-CZ" dirty="0" err="1">
                <a:latin typeface="Times New Roman" panose="02020603050405020304" pitchFamily="18" charset="0"/>
                <a:cs typeface="Times New Roman" panose="02020603050405020304" pitchFamily="18" charset="0"/>
              </a:rPr>
              <a:t>Anyone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back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a:t>
            </a:r>
          </a:p>
          <a:p>
            <a:pPr lvl="1"/>
            <a:r>
              <a:rPr lang="cs-CZ" dirty="0" err="1">
                <a:latin typeface="Times New Roman" panose="02020603050405020304" pitchFamily="18" charset="0"/>
                <a:cs typeface="Times New Roman" panose="02020603050405020304" pitchFamily="18" charset="0"/>
              </a:rPr>
              <a:t>If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use any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properly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risks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labelled</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plagiarized</a:t>
            </a:r>
            <a:r>
              <a:rPr lang="cs-CZ" dirty="0">
                <a:latin typeface="Times New Roman" panose="02020603050405020304" pitchFamily="18" charset="0"/>
                <a:cs typeface="Times New Roman" panose="02020603050405020304" pitchFamily="18" charset="0"/>
              </a:rPr>
              <a:t>. </a:t>
            </a:r>
          </a:p>
          <a:p>
            <a:endParaRPr lang="cs-CZ" dirty="0"/>
          </a:p>
        </p:txBody>
      </p:sp>
    </p:spTree>
    <p:extLst>
      <p:ext uri="{BB962C8B-B14F-4D97-AF65-F5344CB8AC3E}">
        <p14:creationId xmlns:p14="http://schemas.microsoft.com/office/powerpoint/2010/main" val="3716264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6B6F26-CA8C-E04B-80C6-B91614A7805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21337F2-848A-C247-82AD-C6003C979E96}"/>
              </a:ext>
            </a:extLst>
          </p:cNvPr>
          <p:cNvSpPr>
            <a:spLocks noGrp="1"/>
          </p:cNvSpPr>
          <p:nvPr>
            <p:ph idx="1"/>
          </p:nvPr>
        </p:nvSpPr>
        <p:spPr/>
        <p:txBody>
          <a:bodyPr/>
          <a:lstStyle/>
          <a:p>
            <a:endParaRPr lang="cs-CZ"/>
          </a:p>
        </p:txBody>
      </p:sp>
      <p:pic>
        <p:nvPicPr>
          <p:cNvPr id="4" name="Obrázek 3" descr="Obsah obrázku osoba, muž, fotka, interiér&#10;&#10;Popis byl vytvořen automaticky">
            <a:extLst>
              <a:ext uri="{FF2B5EF4-FFF2-40B4-BE49-F238E27FC236}">
                <a16:creationId xmlns:a16="http://schemas.microsoft.com/office/drawing/2014/main" id="{0D1CF59F-A219-6B42-B917-CD2CD011614C}"/>
              </a:ext>
            </a:extLst>
          </p:cNvPr>
          <p:cNvPicPr>
            <a:picLocks noChangeAspect="1"/>
          </p:cNvPicPr>
          <p:nvPr/>
        </p:nvPicPr>
        <p:blipFill>
          <a:blip r:embed="rId2"/>
          <a:stretch>
            <a:fillRect/>
          </a:stretch>
        </p:blipFill>
        <p:spPr>
          <a:xfrm>
            <a:off x="2348071" y="1027906"/>
            <a:ext cx="7495858" cy="4579958"/>
          </a:xfrm>
          <a:prstGeom prst="rect">
            <a:avLst/>
          </a:prstGeom>
        </p:spPr>
      </p:pic>
    </p:spTree>
    <p:extLst>
      <p:ext uri="{BB962C8B-B14F-4D97-AF65-F5344CB8AC3E}">
        <p14:creationId xmlns:p14="http://schemas.microsoft.com/office/powerpoint/2010/main" val="372958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2D21-D591-EA4D-A591-C37EC6136949}"/>
              </a:ext>
            </a:extLst>
          </p:cNvPr>
          <p:cNvSpPr>
            <a:spLocks noGrp="1"/>
          </p:cNvSpPr>
          <p:nvPr>
            <p:ph type="title"/>
          </p:nvPr>
        </p:nvSpPr>
        <p:spPr/>
        <p:txBody>
          <a:bodyPr/>
          <a:lstStyle/>
          <a:p>
            <a:pPr>
              <a:defRPr/>
            </a:pPr>
            <a:r>
              <a:rPr lang="en-US" sz="3600" u="sng" dirty="0">
                <a:latin typeface="Times" charset="0"/>
                <a:ea typeface="Times" charset="0"/>
                <a:cs typeface="Times" charset="0"/>
              </a:rPr>
              <a:t>Agenda</a:t>
            </a:r>
          </a:p>
        </p:txBody>
      </p:sp>
      <p:sp>
        <p:nvSpPr>
          <p:cNvPr id="16386" name="Content Placeholder 2">
            <a:extLst>
              <a:ext uri="{FF2B5EF4-FFF2-40B4-BE49-F238E27FC236}">
                <a16:creationId xmlns:a16="http://schemas.microsoft.com/office/drawing/2014/main" id="{E8C6030D-D5D5-B64E-8753-BF9A9E3C2FE5}"/>
              </a:ext>
            </a:extLst>
          </p:cNvPr>
          <p:cNvSpPr>
            <a:spLocks noGrp="1"/>
          </p:cNvSpPr>
          <p:nvPr>
            <p:ph idx="1"/>
          </p:nvPr>
        </p:nvSpPr>
        <p:spPr>
          <a:xfrm>
            <a:off x="1981200" y="1700214"/>
            <a:ext cx="8229600" cy="4708525"/>
          </a:xfrm>
        </p:spPr>
        <p:txBody>
          <a:bodyPr>
            <a:normAutofit/>
          </a:bodyPr>
          <a:lstStyle/>
          <a:p>
            <a:pPr marL="0" indent="0">
              <a:spcBef>
                <a:spcPct val="0"/>
              </a:spcBef>
              <a:buNone/>
              <a:defRPr/>
            </a:pPr>
            <a:r>
              <a:rPr lang="en-US" altLang="en-US" b="1" u="sng" dirty="0">
                <a:latin typeface="Times New Roman" panose="02020603050405020304" pitchFamily="18" charset="0"/>
                <a:ea typeface="Times" pitchFamily="2" charset="0"/>
                <a:cs typeface="Times New Roman" panose="02020603050405020304" pitchFamily="18" charset="0"/>
              </a:rPr>
              <a:t>Structure </a:t>
            </a:r>
          </a:p>
          <a:p>
            <a:pPr marL="0" indent="0">
              <a:spcBef>
                <a:spcPct val="0"/>
              </a:spcBef>
              <a:buNone/>
              <a:defRPr/>
            </a:pPr>
            <a:endParaRPr lang="en-US" altLang="en-US" b="1" u="sng"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dirty="0">
                <a:latin typeface="Times New Roman" panose="02020603050405020304" pitchFamily="18" charset="0"/>
                <a:cs typeface="Times New Roman" panose="02020603050405020304" pitchFamily="18" charset="0"/>
              </a:rPr>
              <a:t>The importance of referencing</a:t>
            </a:r>
          </a:p>
          <a:p>
            <a:pPr marL="0" indent="0">
              <a:spcBef>
                <a:spcPct val="0"/>
              </a:spcBef>
              <a:buNone/>
              <a:defRPr/>
            </a:pPr>
            <a:r>
              <a:rPr lang="en-US" dirty="0">
                <a:latin typeface="Times New Roman" panose="02020603050405020304" pitchFamily="18" charset="0"/>
                <a:cs typeface="Times New Roman" panose="02020603050405020304" pitchFamily="18" charset="0"/>
              </a:rPr>
              <a:t>Learning how to reference at MUNI (Faculty of Arts)</a:t>
            </a:r>
          </a:p>
          <a:p>
            <a:pPr marL="0" indent="0">
              <a:spcBef>
                <a:spcPct val="0"/>
              </a:spcBef>
              <a:buNone/>
              <a:defRPr/>
            </a:pPr>
            <a:endParaRPr lang="en-US" altLang="en-US"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endParaRPr lang="en-US" altLang="en-US" b="1" u="sng"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altLang="en-US" b="1" u="sng" dirty="0">
                <a:latin typeface="Times New Roman" panose="02020603050405020304" pitchFamily="18" charset="0"/>
                <a:ea typeface="Times" pitchFamily="2" charset="0"/>
                <a:cs typeface="Times New Roman" panose="02020603050405020304" pitchFamily="18" charset="0"/>
              </a:rPr>
              <a:t>Targeted Learning Outcome</a:t>
            </a:r>
          </a:p>
          <a:p>
            <a:pPr marL="0" indent="0">
              <a:spcBef>
                <a:spcPct val="0"/>
              </a:spcBef>
              <a:buNone/>
              <a:defRPr/>
            </a:pPr>
            <a:endParaRPr lang="en-US" altLang="en-US"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altLang="en-US" dirty="0">
                <a:latin typeface="Times New Roman" panose="02020603050405020304" pitchFamily="18" charset="0"/>
                <a:ea typeface="Times" pitchFamily="2" charset="0"/>
                <a:cs typeface="Times New Roman" panose="02020603050405020304" pitchFamily="18" charset="0"/>
              </a:rPr>
              <a:t>Why, when and how we reference our work</a:t>
            </a:r>
          </a:p>
        </p:txBody>
      </p:sp>
    </p:spTree>
    <p:extLst>
      <p:ext uri="{BB962C8B-B14F-4D97-AF65-F5344CB8AC3E}">
        <p14:creationId xmlns:p14="http://schemas.microsoft.com/office/powerpoint/2010/main" val="22013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0834D5D-A100-584E-BCBA-3539C94DE4CF}"/>
              </a:ext>
            </a:extLst>
          </p:cNvPr>
          <p:cNvSpPr>
            <a:spLocks noGrp="1"/>
          </p:cNvSpPr>
          <p:nvPr>
            <p:ph type="title"/>
          </p:nvPr>
        </p:nvSpPr>
        <p:spPr/>
        <p:txBody>
          <a:bodyPr>
            <a:normAutofit/>
          </a:bodyPr>
          <a:lstStyle/>
          <a:p>
            <a:pPr algn="ctr"/>
            <a:r>
              <a:rPr lang="cs-CZ" sz="4000" dirty="0" err="1">
                <a:latin typeface="Times New Roman" panose="02020603050405020304" pitchFamily="18" charset="0"/>
                <a:cs typeface="Times New Roman" panose="02020603050405020304" pitchFamily="18" charset="0"/>
              </a:rPr>
              <a:t>Why</a:t>
            </a:r>
            <a:r>
              <a:rPr lang="cs-CZ" sz="4000" dirty="0">
                <a:latin typeface="Times New Roman" panose="02020603050405020304" pitchFamily="18" charset="0"/>
                <a:cs typeface="Times New Roman" panose="02020603050405020304" pitchFamily="18" charset="0"/>
              </a:rPr>
              <a:t> do </a:t>
            </a:r>
            <a:r>
              <a:rPr lang="cs-CZ" sz="4000" dirty="0" err="1">
                <a:latin typeface="Times New Roman" panose="02020603050405020304" pitchFamily="18" charset="0"/>
                <a:cs typeface="Times New Roman" panose="02020603050405020304" pitchFamily="18" charset="0"/>
              </a:rPr>
              <a:t>we</a:t>
            </a:r>
            <a:r>
              <a:rPr lang="cs-CZ" sz="4000" dirty="0">
                <a:latin typeface="Times New Roman" panose="02020603050405020304" pitchFamily="18" charset="0"/>
                <a:cs typeface="Times New Roman" panose="02020603050405020304" pitchFamily="18" charset="0"/>
              </a:rPr>
              <a:t> reference </a:t>
            </a:r>
            <a:r>
              <a:rPr lang="cs-CZ" sz="4000" dirty="0" err="1">
                <a:latin typeface="Times New Roman" panose="02020603050405020304" pitchFamily="18" charset="0"/>
                <a:cs typeface="Times New Roman" panose="02020603050405020304" pitchFamily="18" charset="0"/>
              </a:rPr>
              <a:t>our</a:t>
            </a:r>
            <a:r>
              <a:rPr lang="cs-CZ" sz="4000" dirty="0">
                <a:latin typeface="Times New Roman" panose="02020603050405020304" pitchFamily="18" charset="0"/>
                <a:cs typeface="Times New Roman" panose="02020603050405020304" pitchFamily="18" charset="0"/>
              </a:rPr>
              <a:t> </a:t>
            </a:r>
            <a:r>
              <a:rPr lang="cs-CZ" sz="4000" dirty="0" err="1">
                <a:latin typeface="Times New Roman" panose="02020603050405020304" pitchFamily="18" charset="0"/>
                <a:cs typeface="Times New Roman" panose="02020603050405020304" pitchFamily="18" charset="0"/>
              </a:rPr>
              <a:t>work</a:t>
            </a:r>
            <a:r>
              <a:rPr lang="cs-CZ" sz="4000" dirty="0">
                <a:latin typeface="Times New Roman" panose="02020603050405020304" pitchFamily="18" charset="0"/>
                <a:cs typeface="Times New Roman" panose="02020603050405020304" pitchFamily="18" charset="0"/>
              </a:rPr>
              <a:t>?</a:t>
            </a:r>
          </a:p>
        </p:txBody>
      </p:sp>
      <p:sp>
        <p:nvSpPr>
          <p:cNvPr id="5" name="Zástupný obsah 4">
            <a:extLst>
              <a:ext uri="{FF2B5EF4-FFF2-40B4-BE49-F238E27FC236}">
                <a16:creationId xmlns:a16="http://schemas.microsoft.com/office/drawing/2014/main" id="{803AF552-9343-6741-B44D-6F4791C9A742}"/>
              </a:ext>
            </a:extLst>
          </p:cNvPr>
          <p:cNvSpPr>
            <a:spLocks noGrp="1"/>
          </p:cNvSpPr>
          <p:nvPr>
            <p:ph idx="1"/>
          </p:nvPr>
        </p:nvSpPr>
        <p:spPr/>
        <p:txBody>
          <a:bodyPr>
            <a:normAutofit/>
          </a:bodyPr>
          <a:lstStyle/>
          <a:p>
            <a:r>
              <a:rPr lang="cs-CZ" dirty="0" err="1">
                <a:latin typeface="Times New Roman" panose="02020603050405020304" pitchFamily="18" charset="0"/>
                <a:cs typeface="Times New Roman" panose="02020603050405020304" pitchFamily="18" charset="0"/>
              </a:rPr>
              <a:t>What</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reference?</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Where</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references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something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something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like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over-referencing</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1829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dissolv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dissolv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037CAB-999B-3D49-9961-65410CE5053E}"/>
              </a:ext>
            </a:extLst>
          </p:cNvPr>
          <p:cNvSpPr>
            <a:spLocks noGrp="1"/>
          </p:cNvSpPr>
          <p:nvPr>
            <p:ph type="title"/>
          </p:nvPr>
        </p:nvSpPr>
        <p:spPr/>
        <p:txBody>
          <a:bodyPr>
            <a:normAutofit/>
          </a:bodyPr>
          <a:lstStyle/>
          <a:p>
            <a:pPr algn="ctr"/>
            <a:r>
              <a:rPr lang="cs-CZ" sz="3600" dirty="0" err="1">
                <a:latin typeface="Times New Roman" panose="02020603050405020304" pitchFamily="18" charset="0"/>
                <a:cs typeface="Times New Roman" panose="02020603050405020304" pitchFamily="18" charset="0"/>
              </a:rPr>
              <a:t>What</a:t>
            </a:r>
            <a:r>
              <a:rPr lang="cs-CZ" sz="3600" dirty="0">
                <a:latin typeface="Times New Roman" panose="02020603050405020304" pitchFamily="18" charset="0"/>
                <a:cs typeface="Times New Roman" panose="02020603050405020304" pitchFamily="18" charset="0"/>
              </a:rPr>
              <a:t> are </a:t>
            </a:r>
            <a:r>
              <a:rPr lang="cs-CZ" sz="3600" dirty="0" err="1">
                <a:latin typeface="Times New Roman" panose="02020603050405020304" pitchFamily="18" charset="0"/>
                <a:cs typeface="Times New Roman" panose="02020603050405020304" pitchFamily="18" charset="0"/>
              </a:rPr>
              <a:t>you</a:t>
            </a:r>
            <a:r>
              <a:rPr lang="cs-CZ" sz="3600" dirty="0">
                <a:latin typeface="Times New Roman" panose="02020603050405020304" pitchFamily="18" charset="0"/>
                <a:cs typeface="Times New Roman" panose="02020603050405020304" pitchFamily="18" charset="0"/>
              </a:rPr>
              <a:t> </a:t>
            </a:r>
            <a:r>
              <a:rPr lang="cs-CZ" sz="3600" dirty="0" err="1">
                <a:latin typeface="Times New Roman" panose="02020603050405020304" pitchFamily="18" charset="0"/>
                <a:cs typeface="Times New Roman" panose="02020603050405020304" pitchFamily="18" charset="0"/>
              </a:rPr>
              <a:t>referencing</a:t>
            </a:r>
            <a:r>
              <a:rPr lang="cs-CZ" sz="3600" dirty="0">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B795B761-6406-F544-B92B-3881A8D11DDD}"/>
              </a:ext>
            </a:extLst>
          </p:cNvPr>
          <p:cNvSpPr>
            <a:spLocks noGrp="1"/>
          </p:cNvSpPr>
          <p:nvPr>
            <p:ph idx="1"/>
          </p:nvPr>
        </p:nvSpPr>
        <p:spPr/>
        <p:txBody>
          <a:bodyPr>
            <a:normAutofit fontScale="92500" lnSpcReduction="20000"/>
          </a:bodyPr>
          <a:lstStyle/>
          <a:p>
            <a:r>
              <a:rPr lang="cs-CZ" b="1" dirty="0" err="1">
                <a:latin typeface="Times New Roman" panose="02020603050405020304" pitchFamily="18" charset="0"/>
                <a:cs typeface="Times New Roman" panose="02020603050405020304" pitchFamily="18" charset="0"/>
              </a:rPr>
              <a:t>Monography</a:t>
            </a:r>
            <a:r>
              <a:rPr lang="cs-CZ" b="1"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 non-</a:t>
            </a:r>
            <a:r>
              <a:rPr lang="cs-CZ" dirty="0" err="1">
                <a:latin typeface="Times New Roman" panose="02020603050405020304" pitchFamily="18" charset="0"/>
                <a:cs typeface="Times New Roman" panose="02020603050405020304" pitchFamily="18" charset="0"/>
              </a:rPr>
              <a:t>serial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publicaton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systematically</a:t>
            </a:r>
            <a:r>
              <a:rPr lang="cs-CZ" dirty="0">
                <a:latin typeface="Times New Roman" panose="02020603050405020304" pitchFamily="18" charset="0"/>
                <a:cs typeface="Times New Roman" panose="02020603050405020304" pitchFamily="18" charset="0"/>
              </a:rPr>
              <a:t> and in detail </a:t>
            </a:r>
            <a:r>
              <a:rPr lang="cs-CZ" dirty="0" err="1">
                <a:latin typeface="Times New Roman" panose="02020603050405020304" pitchFamily="18" charset="0"/>
                <a:cs typeface="Times New Roman" panose="02020603050405020304" pitchFamily="18" charset="0"/>
              </a:rPr>
              <a:t>investigates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narrow</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aspect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thoroughly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documented</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Edited</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volume</a:t>
            </a:r>
            <a:r>
              <a:rPr lang="cs-CZ" b="1" dirty="0">
                <a:latin typeface="Times New Roman" panose="02020603050405020304" pitchFamily="18" charset="0"/>
                <a:cs typeface="Times New Roman" panose="02020603050405020304" pitchFamily="18" charset="0"/>
              </a:rPr>
              <a:t>/</a:t>
            </a:r>
            <a:r>
              <a:rPr lang="cs-CZ" b="1" dirty="0" err="1">
                <a:latin typeface="Times New Roman" panose="02020603050405020304" pitchFamily="18" charset="0"/>
                <a:cs typeface="Times New Roman" panose="02020603050405020304" pitchFamily="18" charset="0"/>
              </a:rPr>
              <a:t>edited</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collection</a:t>
            </a:r>
            <a:r>
              <a:rPr lang="cs-CZ" b="1"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investigate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in such detail,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individual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contributions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loosely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connected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exist</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pieces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chapters</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their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contrast</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collective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monography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not a joint </a:t>
            </a:r>
            <a:r>
              <a:rPr lang="cs-CZ" dirty="0" err="1">
                <a:latin typeface="Times New Roman" panose="02020603050405020304" pitchFamily="18" charset="0"/>
                <a:cs typeface="Times New Roman" panose="02020603050405020304" pitchFamily="18" charset="0"/>
              </a:rPr>
              <a:t>piece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by </a:t>
            </a:r>
            <a:r>
              <a:rPr lang="cs-CZ" dirty="0" err="1">
                <a:latin typeface="Times New Roman" panose="02020603050405020304" pitchFamily="18" charset="0"/>
                <a:cs typeface="Times New Roman" panose="02020603050405020304" pitchFamily="18" charset="0"/>
              </a:rPr>
              <a:t>multiple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authors</a:t>
            </a:r>
            <a:r>
              <a:rPr lang="cs-CZ" dirty="0">
                <a:latin typeface="Times New Roman" panose="02020603050405020304" pitchFamily="18" charset="0"/>
                <a:cs typeface="Times New Roman" panose="02020603050405020304" pitchFamily="18" charset="0"/>
              </a:rPr>
              <a:t>, but a </a:t>
            </a:r>
            <a:r>
              <a:rPr lang="cs-CZ" dirty="0" err="1">
                <a:latin typeface="Times New Roman" panose="02020603050405020304" pitchFamily="18" charset="0"/>
                <a:cs typeface="Times New Roman" panose="02020603050405020304" pitchFamily="18" charset="0"/>
              </a:rPr>
              <a:t>collection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contributions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signed</a:t>
            </a:r>
            <a:r>
              <a:rPr lang="cs-CZ" dirty="0">
                <a:latin typeface="Times New Roman" panose="02020603050405020304" pitchFamily="18" charset="0"/>
                <a:cs typeface="Times New Roman" panose="02020603050405020304" pitchFamily="18" charset="0"/>
              </a:rPr>
              <a:t> by </a:t>
            </a:r>
            <a:r>
              <a:rPr lang="cs-CZ" dirty="0" err="1">
                <a:latin typeface="Times New Roman" panose="02020603050405020304" pitchFamily="18" charset="0"/>
                <a:cs typeface="Times New Roman" panose="02020603050405020304" pitchFamily="18" charset="0"/>
              </a:rPr>
              <a:t>authors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did</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cooperate</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outcome</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Readers</a:t>
            </a:r>
            <a:r>
              <a:rPr lang="cs-CZ" dirty="0">
                <a:latin typeface="Times New Roman" panose="02020603050405020304" pitchFamily="18" charset="0"/>
                <a:cs typeface="Times New Roman" panose="02020603050405020304" pitchFamily="18" charset="0"/>
              </a:rPr>
              <a:t> do not </a:t>
            </a:r>
            <a:r>
              <a:rPr lang="cs-CZ" dirty="0" err="1">
                <a:latin typeface="Times New Roman" panose="02020603050405020304" pitchFamily="18" charset="0"/>
                <a:cs typeface="Times New Roman" panose="02020603050405020304" pitchFamily="18" charset="0"/>
              </a:rPr>
              <a:t>bring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research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outcome</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well</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previously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unpublished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They</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compillations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previously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extracts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thereof</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Academic</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articles</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are to </a:t>
            </a:r>
            <a:r>
              <a:rPr lang="cs-CZ" dirty="0" err="1">
                <a:latin typeface="Times New Roman" panose="02020603050405020304" pitchFamily="18" charset="0"/>
                <a:cs typeface="Times New Roman" panose="02020603050405020304" pitchFamily="18" charset="0"/>
              </a:rPr>
              <a:t>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found</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scholarly</a:t>
            </a:r>
            <a:r>
              <a:rPr lang="cs-CZ" dirty="0">
                <a:latin typeface="Times New Roman" panose="02020603050405020304" pitchFamily="18" charset="0"/>
                <a:cs typeface="Times New Roman" panose="02020603050405020304" pitchFamily="18" charset="0"/>
              </a:rPr>
              <a:t>, peer-</a:t>
            </a:r>
            <a:r>
              <a:rPr lang="cs-CZ" dirty="0" err="1">
                <a:latin typeface="Times New Roman" panose="02020603050405020304" pitchFamily="18" charset="0"/>
                <a:cs typeface="Times New Roman" panose="02020603050405020304" pitchFamily="18" charset="0"/>
              </a:rPr>
              <a:t>reviewed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journals</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57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nodeType="clickEffect">
                                  <p:stCondLst>
                                    <p:cond delay="0"/>
                                  </p:stCondLst>
                                  <p:childTnLst>
                                    <p:animEffect transition="out" filter="wipe(down)">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nodeType="clickEffect">
                                  <p:stCondLst>
                                    <p:cond delay="0"/>
                                  </p:stCondLst>
                                  <p:childTnLst>
                                    <p:animEffect transition="out" filter="wipe(down)">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nodeType="clickEffect">
                                  <p:stCondLst>
                                    <p:cond delay="0"/>
                                  </p:stCondLst>
                                  <p:childTnLst>
                                    <p:animEffect transition="out" filter="wipe(down)">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pic>
        <p:nvPicPr>
          <p:cNvPr id="4" name="Obrázek 3" descr="Obsah obrázku interiér, budova, fotka&#10;&#10;Popis byl vytvořen automaticky">
            <a:extLst>
              <a:ext uri="{FF2B5EF4-FFF2-40B4-BE49-F238E27FC236}">
                <a16:creationId xmlns:a16="http://schemas.microsoft.com/office/drawing/2014/main" id="{52D08268-B29B-EB45-A8DB-D9B700C91DEA}"/>
              </a:ext>
            </a:extLst>
          </p:cNvPr>
          <p:cNvPicPr>
            <a:picLocks noChangeAspect="1"/>
          </p:cNvPicPr>
          <p:nvPr/>
        </p:nvPicPr>
        <p:blipFill rotWithShape="1">
          <a:blip r:embed="rId2"/>
          <a:srcRect r="4661" b="-2"/>
          <a:stretch/>
        </p:blipFill>
        <p:spPr>
          <a:xfrm>
            <a:off x="321733" y="321732"/>
            <a:ext cx="3777025" cy="6214533"/>
          </a:xfrm>
          <a:prstGeom prst="rect">
            <a:avLst/>
          </a:prstGeom>
        </p:spPr>
      </p:pic>
      <p:pic>
        <p:nvPicPr>
          <p:cNvPr id="5" name="Obrázek 4" descr="Obsah obrázku fotka, interiér&#10;&#10;Popis byl vytvořen automaticky">
            <a:extLst>
              <a:ext uri="{FF2B5EF4-FFF2-40B4-BE49-F238E27FC236}">
                <a16:creationId xmlns:a16="http://schemas.microsoft.com/office/drawing/2014/main" id="{DCA2531D-4D8C-2E4D-9FAB-430F29A1210B}"/>
              </a:ext>
            </a:extLst>
          </p:cNvPr>
          <p:cNvPicPr>
            <a:picLocks noChangeAspect="1"/>
          </p:cNvPicPr>
          <p:nvPr/>
        </p:nvPicPr>
        <p:blipFill rotWithShape="1">
          <a:blip r:embed="rId3"/>
          <a:srcRect l="4672" r="13471"/>
          <a:stretch/>
        </p:blipFill>
        <p:spPr>
          <a:xfrm>
            <a:off x="4184538" y="321732"/>
            <a:ext cx="3822924" cy="6214533"/>
          </a:xfrm>
          <a:prstGeom prst="rect">
            <a:avLst/>
          </a:prstGeom>
        </p:spPr>
      </p:pic>
      <p:pic>
        <p:nvPicPr>
          <p:cNvPr id="6" name="Obrázek 5" descr="Obsah obrázku text&#10;&#10;Popis byl vytvořen automaticky">
            <a:extLst>
              <a:ext uri="{FF2B5EF4-FFF2-40B4-BE49-F238E27FC236}">
                <a16:creationId xmlns:a16="http://schemas.microsoft.com/office/drawing/2014/main" id="{D4C08FAE-A3A3-7B40-BD89-940A88FFE3B4}"/>
              </a:ext>
            </a:extLst>
          </p:cNvPr>
          <p:cNvPicPr>
            <a:picLocks noChangeAspect="1"/>
          </p:cNvPicPr>
          <p:nvPr/>
        </p:nvPicPr>
        <p:blipFill rotWithShape="1">
          <a:blip r:embed="rId4"/>
          <a:srcRect l="6681" r="7520"/>
          <a:stretch/>
        </p:blipFill>
        <p:spPr>
          <a:xfrm>
            <a:off x="8087672" y="321732"/>
            <a:ext cx="3782595" cy="6214533"/>
          </a:xfrm>
          <a:prstGeom prst="rect">
            <a:avLst/>
          </a:prstGeom>
        </p:spPr>
      </p:pic>
    </p:spTree>
    <p:extLst>
      <p:ext uri="{BB962C8B-B14F-4D97-AF65-F5344CB8AC3E}">
        <p14:creationId xmlns:p14="http://schemas.microsoft.com/office/powerpoint/2010/main" val="50032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F83E5-9004-ED44-80E8-4C59A86E4EAA}"/>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How</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reference?</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Direct </a:t>
            </a:r>
            <a:r>
              <a:rPr lang="cs-CZ" dirty="0" err="1">
                <a:latin typeface="Times New Roman" panose="02020603050405020304" pitchFamily="18" charset="0"/>
                <a:cs typeface="Times New Roman" panose="02020603050405020304" pitchFamily="18" charset="0"/>
              </a:rPr>
              <a:t>quotation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paraphrasing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summarising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A7373DC3-BB9A-0247-90E5-3B821437BE97}"/>
              </a:ext>
            </a:extLst>
          </p:cNvPr>
          <p:cNvSpPr>
            <a:spLocks noGrp="1"/>
          </p:cNvSpPr>
          <p:nvPr>
            <p:ph idx="1"/>
          </p:nvPr>
        </p:nvSpPr>
        <p:spPr/>
        <p:txBody>
          <a:bodyPr>
            <a:normAutofit/>
          </a:bodyPr>
          <a:lstStyle/>
          <a:p>
            <a:r>
              <a:rPr lang="cs-CZ" b="1" dirty="0">
                <a:latin typeface="Times New Roman" panose="02020603050405020304" pitchFamily="18" charset="0"/>
                <a:cs typeface="Times New Roman" panose="02020603050405020304" pitchFamily="18" charset="0"/>
              </a:rPr>
              <a:t>Direct </a:t>
            </a:r>
            <a:r>
              <a:rPr lang="cs-CZ" b="1" dirty="0" err="1">
                <a:latin typeface="Times New Roman" panose="02020603050405020304" pitchFamily="18" charset="0"/>
                <a:cs typeface="Times New Roman" panose="02020603050405020304" pitchFamily="18" charset="0"/>
              </a:rPr>
              <a:t>quotation</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transfering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organicaly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incorporating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into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explanation</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Paraphrasing</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expressing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idea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Summarising</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expressing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idea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shortening</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concentrating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length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specific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details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p>
          <a:p>
            <a:r>
              <a:rPr lang="cs-CZ" dirty="0" err="1">
                <a:latin typeface="Times New Roman" panose="02020603050405020304" pitchFamily="18" charset="0"/>
                <a:cs typeface="Times New Roman" panose="02020603050405020304" pitchFamily="18" charset="0"/>
              </a:rPr>
              <a:t>Whatever</a:t>
            </a:r>
            <a:r>
              <a:rPr lang="cs-CZ" dirty="0">
                <a:latin typeface="Times New Roman" panose="02020603050405020304" pitchFamily="18" charset="0"/>
                <a:cs typeface="Times New Roman" panose="02020603050405020304" pitchFamily="18" charset="0"/>
              </a:rPr>
              <a:t> style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choose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to reference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and his/her </a:t>
            </a:r>
            <a:r>
              <a:rPr lang="cs-CZ" dirty="0" err="1">
                <a:latin typeface="Times New Roman" panose="02020603050405020304" pitchFamily="18" charset="0"/>
                <a:cs typeface="Times New Roman" panose="02020603050405020304" pitchFamily="18" charset="0"/>
              </a:rPr>
              <a:t>ideas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purposes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investigation</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explanation</a:t>
            </a:r>
            <a:r>
              <a:rPr lang="cs-CZ" dirty="0">
                <a:latin typeface="Times New Roman" panose="02020603050405020304" pitchFamily="18" charset="0"/>
                <a:cs typeface="Times New Roman" panose="02020603050405020304" pitchFamily="18" charset="0"/>
              </a:rPr>
              <a:t>! </a:t>
            </a:r>
            <a:endParaRPr lang="cs-CZ" dirty="0"/>
          </a:p>
        </p:txBody>
      </p:sp>
    </p:spTree>
    <p:extLst>
      <p:ext uri="{BB962C8B-B14F-4D97-AF65-F5344CB8AC3E}">
        <p14:creationId xmlns:p14="http://schemas.microsoft.com/office/powerpoint/2010/main" val="3712089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545207-58AF-D54A-BEA1-DB12C2E1A317}"/>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direct </a:t>
            </a:r>
            <a:r>
              <a:rPr lang="cs-CZ" dirty="0" err="1">
                <a:latin typeface="Times New Roman" panose="02020603050405020304" pitchFamily="18" charset="0"/>
                <a:cs typeface="Times New Roman" panose="02020603050405020304" pitchFamily="18" charset="0"/>
              </a:rPr>
              <a:t>quotation</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5372B6E8-D750-0148-AC7B-9752798F00F4}"/>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 </a:t>
            </a:r>
          </a:p>
          <a:p>
            <a:r>
              <a:rPr lang="en-US" dirty="0">
                <a:latin typeface="Times New Roman" panose="02020603050405020304" pitchFamily="18" charset="0"/>
                <a:cs typeface="Times New Roman" panose="02020603050405020304" pitchFamily="18" charset="0"/>
              </a:rPr>
              <a:t>Incorporating Dyer’s words into my writing:</a:t>
            </a:r>
          </a:p>
          <a:p>
            <a:pPr lvl="1"/>
            <a:r>
              <a:rPr lang="cs-CZ" dirty="0">
                <a:latin typeface="Times New Roman" panose="02020603050405020304" pitchFamily="18" charset="0"/>
                <a:cs typeface="Times New Roman" panose="02020603050405020304" pitchFamily="18" charset="0"/>
              </a:rPr>
              <a:t>In </a:t>
            </a:r>
            <a:r>
              <a:rPr lang="cs-CZ" dirty="0" err="1">
                <a:latin typeface="Times New Roman" panose="02020603050405020304" pitchFamily="18" charset="0"/>
                <a:cs typeface="Times New Roman" panose="02020603050405020304" pitchFamily="18" charset="0"/>
              </a:rPr>
              <a:t>contrast</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promotion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managed</a:t>
            </a:r>
            <a:r>
              <a:rPr lang="cs-CZ" dirty="0">
                <a:latin typeface="Times New Roman" panose="02020603050405020304" pitchFamily="18" charset="0"/>
                <a:cs typeface="Times New Roman" panose="02020603050405020304" pitchFamily="18" charset="0"/>
              </a:rPr>
              <a:t> by studio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herself</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exists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these </a:t>
            </a:r>
            <a:r>
              <a:rPr lang="cs-CZ" dirty="0" err="1">
                <a:latin typeface="Times New Roman" panose="02020603050405020304" pitchFamily="18" charset="0"/>
                <a:cs typeface="Times New Roman" panose="02020603050405020304" pitchFamily="18" charset="0"/>
              </a:rPr>
              <a:t>official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discourses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According</a:t>
            </a:r>
            <a:r>
              <a:rPr lang="cs-CZ" dirty="0">
                <a:latin typeface="Times New Roman" panose="02020603050405020304" pitchFamily="18" charset="0"/>
                <a:cs typeface="Times New Roman" panose="02020603050405020304" pitchFamily="18" charset="0"/>
              </a:rPr>
              <a:t> to Richard </a:t>
            </a:r>
            <a:r>
              <a:rPr lang="cs-CZ" dirty="0" err="1">
                <a:latin typeface="Times New Roman" panose="02020603050405020304" pitchFamily="18" charset="0"/>
                <a:cs typeface="Times New Roman" panose="02020603050405020304" pitchFamily="18" charset="0"/>
              </a:rPr>
              <a:t>Dyer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 privileged access to the real person of the star</a:t>
            </a:r>
            <a:r>
              <a:rPr lang="cs-CZ" dirty="0">
                <a:latin typeface="Times New Roman" panose="02020603050405020304" pitchFamily="18" charset="0"/>
                <a:cs typeface="Times New Roman" panose="02020603050405020304" pitchFamily="18" charset="0"/>
              </a:rPr>
              <a:t>.”</a:t>
            </a:r>
            <a:r>
              <a:rPr lang="cs-CZ" baseline="30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stems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unauthorized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images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scandals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discussions</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social</a:t>
            </a:r>
            <a:r>
              <a:rPr lang="cs-CZ" dirty="0">
                <a:latin typeface="Times New Roman" panose="02020603050405020304" pitchFamily="18" charset="0"/>
                <a:cs typeface="Times New Roman" panose="02020603050405020304" pitchFamily="18" charset="0"/>
              </a:rPr>
              <a:t> media </a:t>
            </a:r>
            <a:r>
              <a:rPr lang="cs-CZ" dirty="0" err="1">
                <a:latin typeface="Times New Roman" panose="02020603050405020304" pitchFamily="18" charset="0"/>
                <a:cs typeface="Times New Roman" panose="02020603050405020304" pitchFamily="18" charset="0"/>
              </a:rPr>
              <a:t>both</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celebrity </a:t>
            </a:r>
            <a:r>
              <a:rPr lang="cs-CZ" dirty="0" err="1">
                <a:latin typeface="Times New Roman" panose="02020603050405020304" pitchFamily="18" charset="0"/>
                <a:cs typeface="Times New Roman" panose="02020603050405020304" pitchFamily="18" charset="0"/>
              </a:rPr>
              <a:t>profiles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websites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blogs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dedicated</a:t>
            </a:r>
            <a:r>
              <a:rPr lang="cs-CZ" dirty="0">
                <a:latin typeface="Times New Roman" panose="02020603050405020304" pitchFamily="18" charset="0"/>
                <a:cs typeface="Times New Roman" panose="02020603050405020304" pitchFamily="18" charset="0"/>
              </a:rPr>
              <a:t> to nudity, </a:t>
            </a:r>
            <a:r>
              <a:rPr lang="cs-CZ" dirty="0" err="1">
                <a:latin typeface="Times New Roman" panose="02020603050405020304" pitchFamily="18" charset="0"/>
                <a:cs typeface="Times New Roman" panose="02020603050405020304" pitchFamily="18" charset="0"/>
              </a:rPr>
              <a:t>sexual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misconducts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power</a:t>
            </a:r>
            <a:r>
              <a:rPr lang="cs-CZ" dirty="0">
                <a:latin typeface="Times New Roman" panose="02020603050405020304" pitchFamily="18" charset="0"/>
                <a:cs typeface="Times New Roman" panose="02020603050405020304" pitchFamily="18" charset="0"/>
              </a:rPr>
              <a:t> abuse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so-</a:t>
            </a:r>
            <a:r>
              <a:rPr lang="cs-CZ" dirty="0" err="1">
                <a:latin typeface="Times New Roman" panose="02020603050405020304" pitchFamily="18" charset="0"/>
                <a:cs typeface="Times New Roman" panose="02020603050405020304" pitchFamily="18" charset="0"/>
              </a:rPr>
              <a:t>called</a:t>
            </a:r>
            <a:r>
              <a:rPr lang="cs-CZ" dirty="0">
                <a:latin typeface="Times New Roman" panose="02020603050405020304" pitchFamily="18" charset="0"/>
                <a:cs typeface="Times New Roman" panose="02020603050405020304" pitchFamily="18" charset="0"/>
              </a:rPr>
              <a:t> blind </a:t>
            </a:r>
            <a:r>
              <a:rPr lang="cs-CZ" dirty="0" err="1">
                <a:latin typeface="Times New Roman" panose="02020603050405020304" pitchFamily="18" charset="0"/>
                <a:cs typeface="Times New Roman" panose="02020603050405020304" pitchFamily="18" charset="0"/>
              </a:rPr>
              <a:t>items</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fact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gossips</a:t>
            </a:r>
            <a:r>
              <a:rPr lang="cs-CZ" dirty="0">
                <a:latin typeface="Times New Roman" panose="02020603050405020304" pitchFamily="18" charset="0"/>
                <a:cs typeface="Times New Roman" panose="02020603050405020304" pitchFamily="18" charset="0"/>
              </a:rPr>
              <a:t>). </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 </a:t>
            </a:r>
          </a:p>
          <a:p>
            <a:pPr lvl="2"/>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1122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CB9B13-2A59-4548-9E11-5765C9847AB5}"/>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Summarising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EED13D08-7679-2941-9C29-21C8D5BAE8F7}"/>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sz="2800" dirty="0">
              <a:latin typeface="Times New Roman" panose="02020603050405020304" pitchFamily="18" charset="0"/>
              <a:cs typeface="Times New Roman" panose="02020603050405020304" pitchFamily="18" charset="0"/>
            </a:endParaRPr>
          </a:p>
          <a:p>
            <a:endParaRPr lang="cs-CZ"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Incorporating Dyer’s words into my writing:</a:t>
            </a:r>
            <a:endParaRPr lang="cs-CZ" sz="2800" dirty="0">
              <a:latin typeface="Times New Roman" panose="02020603050405020304" pitchFamily="18" charset="0"/>
              <a:cs typeface="Times New Roman" panose="02020603050405020304" pitchFamily="18" charset="0"/>
            </a:endParaRPr>
          </a:p>
          <a:p>
            <a:pPr lvl="1"/>
            <a:r>
              <a:rPr lang="cs-CZ" dirty="0">
                <a:latin typeface="Times New Roman" panose="02020603050405020304" pitchFamily="18" charset="0"/>
                <a:cs typeface="Times New Roman" panose="02020603050405020304" pitchFamily="18" charset="0"/>
              </a:rPr>
              <a:t>Publicity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offer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insight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into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official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promotional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activities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discourses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According</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Dyer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main</a:t>
            </a:r>
            <a:r>
              <a:rPr lang="cs-CZ" dirty="0">
                <a:latin typeface="Times New Roman" panose="02020603050405020304" pitchFamily="18" charset="0"/>
                <a:cs typeface="Times New Roman" panose="02020603050405020304" pitchFamily="18" charset="0"/>
              </a:rPr>
              <a:t> point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expose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tensions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between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constructed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image and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more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less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authentic</a:t>
            </a:r>
            <a:r>
              <a:rPr lang="cs-CZ" dirty="0">
                <a:latin typeface="Times New Roman" panose="02020603050405020304" pitchFamily="18" charset="0"/>
                <a:cs typeface="Times New Roman" panose="02020603050405020304" pitchFamily="18" charset="0"/>
              </a:rPr>
              <a:t> person </a:t>
            </a:r>
            <a:r>
              <a:rPr lang="cs-CZ" dirty="0" err="1">
                <a:latin typeface="Times New Roman" panose="02020603050405020304" pitchFamily="18" charset="0"/>
                <a:cs typeface="Times New Roman" panose="02020603050405020304" pitchFamily="18" charset="0"/>
              </a:rPr>
              <a:t>behind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a:t>
            </a:r>
            <a:r>
              <a:rPr lang="cs-CZ" baseline="30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6208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F29B5A-9F87-B74E-BC55-4AF81213B1CD}"/>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Paraphrasing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12FD581-9A19-7E40-AC8F-14BC93D9578B}"/>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Incorporating Dyer’s words into my writing:</a:t>
            </a:r>
            <a:endParaRPr lang="cs-CZ" sz="2800" dirty="0">
              <a:latin typeface="Times New Roman" panose="02020603050405020304" pitchFamily="18" charset="0"/>
              <a:cs typeface="Times New Roman" panose="02020603050405020304" pitchFamily="18" charset="0"/>
            </a:endParaRPr>
          </a:p>
          <a:p>
            <a:pPr lvl="1"/>
            <a:r>
              <a:rPr lang="cs-CZ" dirty="0">
                <a:latin typeface="Times New Roman" panose="02020603050405020304" pitchFamily="18" charset="0"/>
                <a:cs typeface="Times New Roman" panose="02020603050405020304" pitchFamily="18" charset="0"/>
              </a:rPr>
              <a:t>Publicity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crucial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because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although</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access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person </a:t>
            </a:r>
            <a:r>
              <a:rPr lang="cs-CZ" dirty="0" err="1">
                <a:latin typeface="Times New Roman" panose="02020603050405020304" pitchFamily="18" charset="0"/>
                <a:cs typeface="Times New Roman" panose="02020603050405020304" pitchFamily="18" charset="0"/>
              </a:rPr>
              <a:t>behind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 </a:t>
            </a:r>
            <a:r>
              <a:rPr lang="cs-CZ" dirty="0" err="1">
                <a:latin typeface="Times New Roman" panose="02020603050405020304" pitchFamily="18" charset="0"/>
                <a:cs typeface="Times New Roman" panose="02020603050405020304" pitchFamily="18" charset="0"/>
              </a:rPr>
              <a:t>Through</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able</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see</a:t>
            </a:r>
            <a:r>
              <a:rPr lang="cs-CZ" dirty="0">
                <a:latin typeface="Times New Roman" panose="02020603050405020304" pitchFamily="18" charset="0"/>
                <a:cs typeface="Times New Roman" panose="02020603050405020304" pitchFamily="18" charset="0"/>
              </a:rPr>
              <a:t> celebrity persona as a </a:t>
            </a:r>
            <a:r>
              <a:rPr lang="cs-CZ" dirty="0" err="1">
                <a:latin typeface="Times New Roman" panose="02020603050405020304" pitchFamily="18" charset="0"/>
                <a:cs typeface="Times New Roman" panose="02020603050405020304" pitchFamily="18" charset="0"/>
              </a:rPr>
              <a:t>genuine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human</a:t>
            </a:r>
            <a:r>
              <a:rPr lang="cs-CZ" dirty="0">
                <a:latin typeface="Times New Roman" panose="02020603050405020304" pitchFamily="18" charset="0"/>
                <a:cs typeface="Times New Roman" panose="02020603050405020304" pitchFamily="18" charset="0"/>
              </a:rPr>
              <a:t>. But not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allows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see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contradictory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operating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 </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 in Marilyn </a:t>
            </a:r>
            <a:r>
              <a:rPr lang="cs-CZ" dirty="0" err="1">
                <a:latin typeface="Times New Roman" panose="02020603050405020304" pitchFamily="18" charset="0"/>
                <a:cs typeface="Times New Roman" panose="02020603050405020304" pitchFamily="18" charset="0"/>
              </a:rPr>
              <a:t>Monroe‘s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parallel</a:t>
            </a:r>
            <a:r>
              <a:rPr lang="cs-CZ" dirty="0">
                <a:latin typeface="Times New Roman" panose="02020603050405020304" pitchFamily="18" charset="0"/>
                <a:cs typeface="Times New Roman" panose="02020603050405020304" pitchFamily="18" charset="0"/>
              </a:rPr>
              <a:t> existence as a sex </a:t>
            </a:r>
            <a:r>
              <a:rPr lang="cs-CZ" dirty="0" err="1">
                <a:latin typeface="Times New Roman" panose="02020603050405020304" pitchFamily="18" charset="0"/>
                <a:cs typeface="Times New Roman" panose="02020603050405020304" pitchFamily="18" charset="0"/>
              </a:rPr>
              <a:t>object</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ambitious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actress</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well</a:t>
            </a:r>
            <a:r>
              <a:rPr lang="cs-CZ" dirty="0">
                <a:latin typeface="Times New Roman" panose="02020603050405020304" pitchFamily="18" charset="0"/>
                <a:cs typeface="Times New Roman" panose="02020603050405020304" pitchFamily="18" charset="0"/>
              </a:rPr>
              <a:t> as in Robert </a:t>
            </a:r>
            <a:r>
              <a:rPr lang="cs-CZ" dirty="0" err="1">
                <a:latin typeface="Times New Roman" panose="02020603050405020304" pitchFamily="18" charset="0"/>
                <a:cs typeface="Times New Roman" panose="02020603050405020304" pitchFamily="18" charset="0"/>
              </a:rPr>
              <a:t>Redford‘s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regular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escapes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public visibility.</a:t>
            </a:r>
            <a:r>
              <a:rPr lang="cs-CZ"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DYER, Richard. </a:t>
            </a:r>
            <a:r>
              <a:rPr lang="en-US" i="1" dirty="0">
                <a:latin typeface="Times New Roman" panose="02020603050405020304" pitchFamily="18" charset="0"/>
                <a:cs typeface="Times New Roman" panose="02020603050405020304" pitchFamily="18" charset="0"/>
              </a:rPr>
              <a:t>Stars</a:t>
            </a:r>
            <a:r>
              <a:rPr lang="en-US" dirty="0">
                <a:latin typeface="Times New Roman" panose="02020603050405020304" pitchFamily="18" charset="0"/>
                <a:cs typeface="Times New Roman" panose="02020603050405020304" pitchFamily="18" charset="0"/>
              </a:rPr>
              <a:t>. London: BFI, 1998, p. 61.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7047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22EC7539CC12746A69C71063DD3E861" ma:contentTypeVersion="2" ma:contentTypeDescription="Vytvoří nový dokument" ma:contentTypeScope="" ma:versionID="a830d185ce32260ba17a807638ba7ac7">
  <xsd:schema xmlns:xsd="http://www.w3.org/2001/XMLSchema" xmlns:xs="http://www.w3.org/2001/XMLSchema" xmlns:p="http://schemas.microsoft.com/office/2006/metadata/properties" xmlns:ns2="d537199e-9348-4114-b8ea-cf78e0cce2e6" targetNamespace="http://schemas.microsoft.com/office/2006/metadata/properties" ma:root="true" ma:fieldsID="6794f15c5317afd73ba4626c472c4e89" ns2:_="">
    <xsd:import namespace="d537199e-9348-4114-b8ea-cf78e0cce2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7199e-9348-4114-b8ea-cf78e0cce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30D525-4F61-4594-838A-A078E95F8A0F}">
  <ds:schemaRefs>
    <ds:schemaRef ds:uri="http://schemas.microsoft.com/sharepoint/v3/contenttype/forms"/>
  </ds:schemaRefs>
</ds:datastoreItem>
</file>

<file path=customXml/itemProps2.xml><?xml version="1.0" encoding="utf-8"?>
<ds:datastoreItem xmlns:ds="http://schemas.openxmlformats.org/officeDocument/2006/customXml" ds:itemID="{DBE82420-130F-44B6-BB6A-17C65F3462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7199e-9348-4114-b8ea-cf78e0cce2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2C3A34-48B5-4A35-8699-C1AEF4C56CDE}">
  <ds:schemaRefs>
    <ds:schemaRef ds:uri="http://schemas.microsoft.com/office/2006/metadata/properties"/>
    <ds:schemaRef ds:uri="http://schemas.microsoft.com/office/2006/documentManagement/types"/>
    <ds:schemaRef ds:uri="http://www.w3.org/XML/1998/namespace"/>
    <ds:schemaRef ds:uri="d537199e-9348-4114-b8ea-cf78e0cce2e6"/>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1768</Words>
  <Application>Microsoft Office PowerPoint</Application>
  <PresentationFormat>Širokoúhlá obrazovka</PresentationFormat>
  <Paragraphs>91</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Calibri Light</vt:lpstr>
      <vt:lpstr>Times</vt:lpstr>
      <vt:lpstr>Times New Roman</vt:lpstr>
      <vt:lpstr>Motiv Office</vt:lpstr>
      <vt:lpstr>Academic skills</vt:lpstr>
      <vt:lpstr>Agenda</vt:lpstr>
      <vt:lpstr>Why do we reference our work?</vt:lpstr>
      <vt:lpstr>What are you referencing?</vt:lpstr>
      <vt:lpstr>Prezentace aplikace PowerPoint</vt:lpstr>
      <vt:lpstr>How do we reference? Direct quotation, paraphrasing, summarising</vt:lpstr>
      <vt:lpstr>Examples: direct quotation</vt:lpstr>
      <vt:lpstr>Examples: Summarising</vt:lpstr>
      <vt:lpstr>Examples: Paraphrasing</vt:lpstr>
      <vt:lpstr>And also…</vt:lpstr>
      <vt:lpstr>Do not forget!</vt:lpstr>
      <vt:lpstr>Bibliography referencing system MUNI, Faculty of Arts</vt:lpstr>
      <vt:lpstr>Bibliography referencing system MUNI, Faculty of Arts</vt:lpstr>
      <vt:lpstr>Bibliography referencing system MUNI, Faculty of Arts</vt:lpstr>
      <vt:lpstr>Prezentace aplikace PowerPoint</vt:lpstr>
      <vt:lpstr>Take-aways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skills</dc:title>
  <dc:creator>Šárka Gmiterková</dc:creator>
  <cp:lastModifiedBy>Šárka Jelínek Gmiterková</cp:lastModifiedBy>
  <cp:revision>22</cp:revision>
  <dcterms:created xsi:type="dcterms:W3CDTF">2022-10-05T12:48:32Z</dcterms:created>
  <dcterms:modified xsi:type="dcterms:W3CDTF">2023-12-21T16:25:56Z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0x010100822EC7539CC12746A69C71063DD3E861</vt:lpwstr>
  </property>
</Properties>
</file>