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3" r:id="rId4"/>
    <p:sldId id="257" r:id="rId5"/>
    <p:sldId id="264" r:id="rId6"/>
    <p:sldId id="259" r:id="rId7"/>
    <p:sldId id="258" r:id="rId8"/>
    <p:sldId id="267" r:id="rId9"/>
    <p:sldId id="266" r:id="rId10"/>
    <p:sldId id="262" r:id="rId11"/>
    <p:sldId id="265" r:id="rId12"/>
    <p:sldId id="260" r:id="rId13"/>
    <p:sldId id="261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0288-0295-423B-A624-660F16D2A074}" type="datetimeFigureOut">
              <a:rPr lang="cs-CZ" smtClean="0"/>
              <a:t>8. 10. 2023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BC83-ED35-49A7-8D8C-58A16AAEDC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3072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0288-0295-423B-A624-660F16D2A074}" type="datetimeFigureOut">
              <a:rPr lang="cs-CZ" smtClean="0"/>
              <a:t>8. 10. 2023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BC83-ED35-49A7-8D8C-58A16AAEDC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5006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0288-0295-423B-A624-660F16D2A074}" type="datetimeFigureOut">
              <a:rPr lang="cs-CZ" smtClean="0"/>
              <a:t>8. 10. 2023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BC83-ED35-49A7-8D8C-58A16AAEDC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0939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481" y="1121879"/>
            <a:ext cx="9143040" cy="2387771"/>
          </a:xfrm>
        </p:spPr>
        <p:txBody>
          <a:bodyPr anchor="b"/>
          <a:lstStyle>
            <a:lvl1pPr algn="ctr">
              <a:defRPr sz="5443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481" y="3601819"/>
            <a:ext cx="9143040" cy="1656174"/>
          </a:xfrm>
        </p:spPr>
        <p:txBody>
          <a:bodyPr/>
          <a:lstStyle>
            <a:lvl1pPr marL="0" indent="0" algn="ctr">
              <a:buNone/>
              <a:defRPr sz="2177"/>
            </a:lvl1pPr>
            <a:lvl2pPr marL="414772" indent="0" algn="ctr">
              <a:buNone/>
              <a:defRPr sz="1814"/>
            </a:lvl2pPr>
            <a:lvl3pPr marL="829544" indent="0" algn="ctr">
              <a:buNone/>
              <a:defRPr sz="1633"/>
            </a:lvl3pPr>
            <a:lvl4pPr marL="1244316" indent="0" algn="ctr">
              <a:buNone/>
              <a:defRPr sz="1452"/>
            </a:lvl4pPr>
            <a:lvl5pPr marL="1659087" indent="0" algn="ctr">
              <a:buNone/>
              <a:defRPr sz="1452"/>
            </a:lvl5pPr>
            <a:lvl6pPr marL="2073859" indent="0" algn="ctr">
              <a:buNone/>
              <a:defRPr sz="1452"/>
            </a:lvl6pPr>
            <a:lvl7pPr marL="2488631" indent="0" algn="ctr">
              <a:buNone/>
              <a:defRPr sz="1452"/>
            </a:lvl7pPr>
            <a:lvl8pPr marL="2903403" indent="0" algn="ctr">
              <a:buNone/>
              <a:defRPr sz="1452"/>
            </a:lvl8pPr>
            <a:lvl9pPr marL="3318175" indent="0" algn="ctr">
              <a:buNone/>
              <a:defRPr sz="1452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E79BA7-CD3F-457F-AB88-95D70BF4761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86844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CC87A6-B4A4-4A2C-857F-7DE222E37D1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21918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361" y="1709460"/>
            <a:ext cx="10515839" cy="2852939"/>
          </a:xfrm>
        </p:spPr>
        <p:txBody>
          <a:bodyPr anchor="b"/>
          <a:lstStyle>
            <a:lvl1pPr>
              <a:defRPr sz="5443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361" y="4589763"/>
            <a:ext cx="10515839" cy="1499197"/>
          </a:xfrm>
        </p:spPr>
        <p:txBody>
          <a:bodyPr/>
          <a:lstStyle>
            <a:lvl1pPr marL="0" indent="0">
              <a:buNone/>
              <a:defRPr sz="2177"/>
            </a:lvl1pPr>
            <a:lvl2pPr marL="414772" indent="0">
              <a:buNone/>
              <a:defRPr sz="1814"/>
            </a:lvl2pPr>
            <a:lvl3pPr marL="829544" indent="0">
              <a:buNone/>
              <a:defRPr sz="1633"/>
            </a:lvl3pPr>
            <a:lvl4pPr marL="1244316" indent="0">
              <a:buNone/>
              <a:defRPr sz="1452"/>
            </a:lvl4pPr>
            <a:lvl5pPr marL="1659087" indent="0">
              <a:buNone/>
              <a:defRPr sz="1452"/>
            </a:lvl5pPr>
            <a:lvl6pPr marL="2073859" indent="0">
              <a:buNone/>
              <a:defRPr sz="1452"/>
            </a:lvl6pPr>
            <a:lvl7pPr marL="2488631" indent="0">
              <a:buNone/>
              <a:defRPr sz="1452"/>
            </a:lvl7pPr>
            <a:lvl8pPr marL="2903403" indent="0">
              <a:buNone/>
              <a:defRPr sz="1452"/>
            </a:lvl8pPr>
            <a:lvl9pPr marL="3318175" indent="0">
              <a:buNone/>
              <a:defRPr sz="1452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6251C9-6766-4F9B-AC37-16EAB00D2EE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02325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8641" y="1604329"/>
            <a:ext cx="5391360" cy="452495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84321" y="1604329"/>
            <a:ext cx="5393279" cy="452495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8D2368-57BC-4DA7-B169-B3617F9A7CA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03724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041" y="365798"/>
            <a:ext cx="10515839" cy="1324939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041" y="1680657"/>
            <a:ext cx="5159039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041" y="2504424"/>
            <a:ext cx="5159039" cy="3685346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801" y="1680657"/>
            <a:ext cx="5182079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801" y="2504424"/>
            <a:ext cx="5182079" cy="3685346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CFBAD1-161C-417F-ADE9-AA11C6241CA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657107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8CF951-B016-4E37-998B-DE265D92472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98488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3982C2-52F4-4EB6-8D98-B424700046B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85013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041" y="456528"/>
            <a:ext cx="393216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4001" y="987944"/>
            <a:ext cx="6170880" cy="4873472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041" y="2057977"/>
            <a:ext cx="3932160" cy="3810640"/>
          </a:xfrm>
        </p:spPr>
        <p:txBody>
          <a:bodyPr/>
          <a:lstStyle>
            <a:lvl1pPr marL="0" indent="0">
              <a:buNone/>
              <a:defRPr sz="1452"/>
            </a:lvl1pPr>
            <a:lvl2pPr marL="414772" indent="0">
              <a:buNone/>
              <a:defRPr sz="1270"/>
            </a:lvl2pPr>
            <a:lvl3pPr marL="829544" indent="0">
              <a:buNone/>
              <a:defRPr sz="1089"/>
            </a:lvl3pPr>
            <a:lvl4pPr marL="1244316" indent="0">
              <a:buNone/>
              <a:defRPr sz="907"/>
            </a:lvl4pPr>
            <a:lvl5pPr marL="1659087" indent="0">
              <a:buNone/>
              <a:defRPr sz="907"/>
            </a:lvl5pPr>
            <a:lvl6pPr marL="2073859" indent="0">
              <a:buNone/>
              <a:defRPr sz="907"/>
            </a:lvl6pPr>
            <a:lvl7pPr marL="2488631" indent="0">
              <a:buNone/>
              <a:defRPr sz="907"/>
            </a:lvl7pPr>
            <a:lvl8pPr marL="2903403" indent="0">
              <a:buNone/>
              <a:defRPr sz="907"/>
            </a:lvl8pPr>
            <a:lvl9pPr marL="3318175" indent="0">
              <a:buNone/>
              <a:defRPr sz="907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3908FD-2AA2-4D18-9EDD-6E3CB7185C1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187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0288-0295-423B-A624-660F16D2A074}" type="datetimeFigureOut">
              <a:rPr lang="cs-CZ" smtClean="0"/>
              <a:t>8. 10. 2023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BC83-ED35-49A7-8D8C-58A16AAEDC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6244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041" y="456528"/>
            <a:ext cx="393216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4001" y="987944"/>
            <a:ext cx="6170880" cy="4873472"/>
          </a:xfrm>
        </p:spPr>
        <p:txBody>
          <a:bodyPr/>
          <a:lstStyle>
            <a:lvl1pPr marL="0" indent="0">
              <a:buNone/>
              <a:defRPr sz="2903"/>
            </a:lvl1pPr>
            <a:lvl2pPr marL="414772" indent="0">
              <a:buNone/>
              <a:defRPr sz="2540"/>
            </a:lvl2pPr>
            <a:lvl3pPr marL="829544" indent="0">
              <a:buNone/>
              <a:defRPr sz="2177"/>
            </a:lvl3pPr>
            <a:lvl4pPr marL="1244316" indent="0">
              <a:buNone/>
              <a:defRPr sz="1814"/>
            </a:lvl4pPr>
            <a:lvl5pPr marL="1659087" indent="0">
              <a:buNone/>
              <a:defRPr sz="1814"/>
            </a:lvl5pPr>
            <a:lvl6pPr marL="2073859" indent="0">
              <a:buNone/>
              <a:defRPr sz="1814"/>
            </a:lvl6pPr>
            <a:lvl7pPr marL="2488631" indent="0">
              <a:buNone/>
              <a:defRPr sz="1814"/>
            </a:lvl7pPr>
            <a:lvl8pPr marL="2903403" indent="0">
              <a:buNone/>
              <a:defRPr sz="1814"/>
            </a:lvl8pPr>
            <a:lvl9pPr marL="3318175" indent="0">
              <a:buNone/>
              <a:defRPr sz="1814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041" y="2057977"/>
            <a:ext cx="3932160" cy="3810640"/>
          </a:xfrm>
        </p:spPr>
        <p:txBody>
          <a:bodyPr/>
          <a:lstStyle>
            <a:lvl1pPr marL="0" indent="0">
              <a:buNone/>
              <a:defRPr sz="1452"/>
            </a:lvl1pPr>
            <a:lvl2pPr marL="414772" indent="0">
              <a:buNone/>
              <a:defRPr sz="1270"/>
            </a:lvl2pPr>
            <a:lvl3pPr marL="829544" indent="0">
              <a:buNone/>
              <a:defRPr sz="1089"/>
            </a:lvl3pPr>
            <a:lvl4pPr marL="1244316" indent="0">
              <a:buNone/>
              <a:defRPr sz="907"/>
            </a:lvl4pPr>
            <a:lvl5pPr marL="1659087" indent="0">
              <a:buNone/>
              <a:defRPr sz="907"/>
            </a:lvl5pPr>
            <a:lvl6pPr marL="2073859" indent="0">
              <a:buNone/>
              <a:defRPr sz="907"/>
            </a:lvl6pPr>
            <a:lvl7pPr marL="2488631" indent="0">
              <a:buNone/>
              <a:defRPr sz="907"/>
            </a:lvl7pPr>
            <a:lvl8pPr marL="2903403" indent="0">
              <a:buNone/>
              <a:defRPr sz="907"/>
            </a:lvl8pPr>
            <a:lvl9pPr marL="3318175" indent="0">
              <a:buNone/>
              <a:defRPr sz="907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AAC816-D26B-4D23-816A-8414AC4F5C5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617343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ED9B38-9E91-4E06-B354-5C53553F426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468151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5840" y="273629"/>
            <a:ext cx="2741760" cy="585565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8641" y="273629"/>
            <a:ext cx="8042879" cy="585565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FD2CDA-1D0D-485B-A508-B02A588BDD9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96229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0288-0295-423B-A624-660F16D2A074}" type="datetimeFigureOut">
              <a:rPr lang="cs-CZ" smtClean="0"/>
              <a:t>8. 10. 2023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BC83-ED35-49A7-8D8C-58A16AAEDC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9432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0288-0295-423B-A624-660F16D2A074}" type="datetimeFigureOut">
              <a:rPr lang="cs-CZ" smtClean="0"/>
              <a:t>8. 10. 2023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BC83-ED35-49A7-8D8C-58A16AAEDC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4081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0288-0295-423B-A624-660F16D2A074}" type="datetimeFigureOut">
              <a:rPr lang="cs-CZ" smtClean="0"/>
              <a:t>8. 10. 2023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BC83-ED35-49A7-8D8C-58A16AAEDC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0589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0288-0295-423B-A624-660F16D2A074}" type="datetimeFigureOut">
              <a:rPr lang="cs-CZ" smtClean="0"/>
              <a:t>8. 10. 2023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BC83-ED35-49A7-8D8C-58A16AAEDC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7035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0288-0295-423B-A624-660F16D2A074}" type="datetimeFigureOut">
              <a:rPr lang="cs-CZ" smtClean="0"/>
              <a:t>8. 10. 2023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BC83-ED35-49A7-8D8C-58A16AAEDC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3128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0288-0295-423B-A624-660F16D2A074}" type="datetimeFigureOut">
              <a:rPr lang="cs-CZ" smtClean="0"/>
              <a:t>8. 10. 2023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BC83-ED35-49A7-8D8C-58A16AAEDC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5857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0288-0295-423B-A624-660F16D2A074}" type="datetimeFigureOut">
              <a:rPr lang="cs-CZ" smtClean="0"/>
              <a:t>8. 10. 2023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BC83-ED35-49A7-8D8C-58A16AAEDC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7200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70288-0295-423B-A624-660F16D2A074}" type="datetimeFigureOut">
              <a:rPr lang="cs-CZ" smtClean="0"/>
              <a:t>8. 10. 2023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1BC83-ED35-49A7-8D8C-58A16AAEDC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805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8641" y="273629"/>
            <a:ext cx="10968959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Klepněte pro úpravu formátu titulního textu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641" y="1604329"/>
            <a:ext cx="10968959" cy="452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Klepněte pro úpravu formátu textu osnovy</a:t>
            </a:r>
          </a:p>
          <a:p>
            <a:pPr lvl="1"/>
            <a:r>
              <a:rPr lang="en-GB" altLang="cs-CZ" smtClean="0"/>
              <a:t>Druhá úroveň</a:t>
            </a:r>
          </a:p>
          <a:p>
            <a:pPr lvl="2"/>
            <a:r>
              <a:rPr lang="en-GB" altLang="cs-CZ" smtClean="0"/>
              <a:t>Třetí úroveň</a:t>
            </a:r>
          </a:p>
          <a:p>
            <a:pPr lvl="3"/>
            <a:r>
              <a:rPr lang="en-GB" altLang="cs-CZ" smtClean="0"/>
              <a:t>Čtvrtá úroveň osnovy</a:t>
            </a:r>
          </a:p>
          <a:p>
            <a:pPr lvl="4"/>
            <a:r>
              <a:rPr lang="en-GB" altLang="cs-CZ" smtClean="0"/>
              <a:t>Pátá úroveň osnovy</a:t>
            </a:r>
          </a:p>
          <a:p>
            <a:pPr lvl="4"/>
            <a:r>
              <a:rPr lang="en-GB" altLang="cs-CZ" smtClean="0"/>
              <a:t>Šestá úroveň</a:t>
            </a:r>
          </a:p>
          <a:p>
            <a:pPr lvl="4"/>
            <a:r>
              <a:rPr lang="en-GB" altLang="cs-CZ" smtClean="0"/>
              <a:t>Sedmá úroveň</a:t>
            </a:r>
          </a:p>
          <a:p>
            <a:pPr lvl="4"/>
            <a:r>
              <a:rPr lang="en-GB" altLang="cs-CZ" smtClean="0"/>
              <a:t>Osmá úroveň textu</a:t>
            </a:r>
          </a:p>
          <a:p>
            <a:pPr lvl="4"/>
            <a:r>
              <a:rPr lang="en-GB" altLang="cs-CZ" smtClean="0"/>
              <a:t>Devátá úroveň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08641" y="6247376"/>
            <a:ext cx="2837760" cy="4709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656722" algn="l"/>
                <a:tab pos="1313444" algn="l"/>
                <a:tab pos="1970166" algn="l"/>
              </a:tabLst>
              <a:defRPr sz="127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407571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altLang="cs-CZ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4170240" y="6247376"/>
            <a:ext cx="3863040" cy="4709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656722" algn="l"/>
                <a:tab pos="1313444" algn="l"/>
                <a:tab pos="1970166" algn="l"/>
                <a:tab pos="2626888" algn="l"/>
              </a:tabLst>
              <a:defRPr sz="127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407571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41761" y="6247376"/>
            <a:ext cx="2837760" cy="4709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656722" algn="l"/>
                <a:tab pos="1313444" algn="l"/>
                <a:tab pos="1970166" algn="l"/>
              </a:tabLst>
              <a:defRPr sz="127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407571" fontAlgn="base" hangingPunct="0">
              <a:spcBef>
                <a:spcPct val="0"/>
              </a:spcBef>
              <a:spcAft>
                <a:spcPct val="0"/>
              </a:spcAft>
            </a:pPr>
            <a:fld id="{FA498602-5655-4756-B3D8-E30B040261CA}" type="slidenum">
              <a:rPr lang="cs-CZ" altLang="cs-CZ" smtClean="0"/>
              <a:pPr defTabSz="407571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05431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0757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2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0757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2">
          <a:solidFill>
            <a:srgbClr val="000000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40757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2">
          <a:solidFill>
            <a:srgbClr val="000000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40757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2">
          <a:solidFill>
            <a:srgbClr val="000000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40757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2">
          <a:solidFill>
            <a:srgbClr val="000000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2281245" indent="-207386" algn="ctr" defTabSz="40757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2">
          <a:solidFill>
            <a:srgbClr val="000000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2696017" indent="-207386" algn="ctr" defTabSz="40757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2">
          <a:solidFill>
            <a:srgbClr val="000000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3110789" indent="-207386" algn="ctr" defTabSz="40757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2">
          <a:solidFill>
            <a:srgbClr val="000000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3525561" indent="-207386" algn="ctr" defTabSz="40757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2">
          <a:solidFill>
            <a:srgbClr val="000000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11079" indent="-311079" algn="l" defTabSz="407571" rtl="0" eaLnBrk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anose="02020603050405020304" pitchFamily="18" charset="0"/>
        <a:defRPr sz="2903" kern="1200">
          <a:solidFill>
            <a:srgbClr val="000000"/>
          </a:solidFill>
          <a:latin typeface="+mn-lt"/>
          <a:ea typeface="+mn-ea"/>
          <a:cs typeface="+mn-cs"/>
        </a:defRPr>
      </a:lvl1pPr>
      <a:lvl2pPr marL="674004" indent="-259232" algn="l" defTabSz="407571" rtl="0" eaLnBrk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anose="02020603050405020304" pitchFamily="18" charset="0"/>
        <a:defRPr sz="2540" kern="1200">
          <a:solidFill>
            <a:srgbClr val="000000"/>
          </a:solidFill>
          <a:latin typeface="+mn-lt"/>
          <a:ea typeface="+mn-ea"/>
          <a:cs typeface="+mn-cs"/>
        </a:defRPr>
      </a:lvl2pPr>
      <a:lvl3pPr marL="1036930" indent="-207386" algn="l" defTabSz="407571" rtl="0" eaLnBrk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anose="02020603050405020304" pitchFamily="18" charset="0"/>
        <a:defRPr sz="2177" kern="1200">
          <a:solidFill>
            <a:srgbClr val="000000"/>
          </a:solidFill>
          <a:latin typeface="+mn-lt"/>
          <a:ea typeface="+mn-ea"/>
          <a:cs typeface="+mn-cs"/>
        </a:defRPr>
      </a:lvl3pPr>
      <a:lvl4pPr marL="1451701" indent="-207386" algn="l" defTabSz="407571" rtl="0" eaLnBrk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anose="02020603050405020304" pitchFamily="18" charset="0"/>
        <a:defRPr sz="1814" kern="1200">
          <a:solidFill>
            <a:srgbClr val="000000"/>
          </a:solidFill>
          <a:latin typeface="+mn-lt"/>
          <a:ea typeface="+mn-ea"/>
          <a:cs typeface="+mn-cs"/>
        </a:defRPr>
      </a:lvl4pPr>
      <a:lvl5pPr marL="1866473" indent="-207386" algn="l" defTabSz="407571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anose="02020603050405020304" pitchFamily="18" charset="0"/>
        <a:defRPr sz="1814" kern="1200">
          <a:solidFill>
            <a:srgbClr val="000000"/>
          </a:solidFill>
          <a:latin typeface="+mn-lt"/>
          <a:ea typeface="+mn-ea"/>
          <a:cs typeface="+mn-cs"/>
        </a:defRPr>
      </a:lvl5pPr>
      <a:lvl6pPr marL="2281245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6017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789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561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72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544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316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9087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859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631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403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8175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5KjUiJCcxHw?si=AlxZcFciyImilHYB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576452"/>
            <a:ext cx="9144000" cy="4323094"/>
          </a:xfrm>
        </p:spPr>
        <p:txBody>
          <a:bodyPr>
            <a:normAutofit/>
          </a:bodyPr>
          <a:lstStyle/>
          <a:p>
            <a:r>
              <a:rPr lang="cs-CZ" b="1" dirty="0" smtClean="0"/>
              <a:t>Czech </a:t>
            </a:r>
            <a:r>
              <a:rPr lang="cs-CZ" b="1" dirty="0" err="1" smtClean="0"/>
              <a:t>theatre</a:t>
            </a:r>
            <a:r>
              <a:rPr lang="cs-CZ" b="1" dirty="0" smtClean="0"/>
              <a:t> </a:t>
            </a:r>
            <a:br>
              <a:rPr lang="cs-CZ" b="1" dirty="0" smtClean="0"/>
            </a:br>
            <a:r>
              <a:rPr lang="cs-CZ" b="1" dirty="0" err="1" smtClean="0"/>
              <a:t>during</a:t>
            </a:r>
            <a:r>
              <a:rPr lang="cs-CZ" b="1" dirty="0" smtClean="0"/>
              <a:t> WWII</a:t>
            </a:r>
            <a:br>
              <a:rPr lang="cs-CZ" b="1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/>
              <a:t>strategies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survival</a:t>
            </a:r>
            <a:r>
              <a:rPr lang="cs-CZ" dirty="0" smtClean="0"/>
              <a:t> and </a:t>
            </a:r>
            <a:r>
              <a:rPr lang="cs-CZ" dirty="0" err="1" smtClean="0"/>
              <a:t>resistance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5650173"/>
            <a:ext cx="9144000" cy="562970"/>
          </a:xfrm>
        </p:spPr>
        <p:txBody>
          <a:bodyPr/>
          <a:lstStyle/>
          <a:p>
            <a:r>
              <a:rPr lang="cs-CZ" dirty="0" err="1" smtClean="0"/>
              <a:t>Extremely</a:t>
            </a:r>
            <a:r>
              <a:rPr lang="cs-CZ" dirty="0" smtClean="0"/>
              <a:t> </a:t>
            </a:r>
            <a:r>
              <a:rPr lang="cs-CZ" dirty="0" err="1" smtClean="0"/>
              <a:t>short</a:t>
            </a:r>
            <a:r>
              <a:rPr lang="cs-CZ" dirty="0" smtClean="0"/>
              <a:t> case </a:t>
            </a:r>
            <a:r>
              <a:rPr lang="cs-CZ" dirty="0" err="1" smtClean="0"/>
              <a:t>studies</a:t>
            </a:r>
            <a:r>
              <a:rPr lang="cs-CZ" dirty="0" smtClean="0"/>
              <a:t> ;)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380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33312" y="365125"/>
            <a:ext cx="4958687" cy="1325563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František Zelenka</a:t>
            </a:r>
            <a:br>
              <a:rPr lang="cs-CZ" b="1" dirty="0" smtClean="0"/>
            </a:br>
            <a:r>
              <a:rPr lang="cs-CZ" b="1" dirty="0" smtClean="0"/>
              <a:t>(1904-1944)</a:t>
            </a:r>
            <a:br>
              <a:rPr lang="cs-CZ" b="1" dirty="0" smtClean="0"/>
            </a:br>
            <a:r>
              <a:rPr lang="cs-CZ" b="1" dirty="0" err="1" smtClean="0"/>
              <a:t>stage</a:t>
            </a:r>
            <a:r>
              <a:rPr lang="cs-CZ" b="1" dirty="0" smtClean="0"/>
              <a:t> designer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422639" cy="435133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571" y="2640013"/>
            <a:ext cx="6146429" cy="421798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59558" y="5022376"/>
            <a:ext cx="4722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 smtClean="0"/>
              <a:t>Cabarets</a:t>
            </a:r>
            <a:r>
              <a:rPr lang="cs-CZ" sz="2400" b="1" dirty="0" smtClean="0"/>
              <a:t> – </a:t>
            </a:r>
            <a:r>
              <a:rPr lang="cs-CZ" sz="2400" b="1" dirty="0" err="1" smtClean="0"/>
              <a:t>concerts</a:t>
            </a:r>
            <a:r>
              <a:rPr lang="cs-CZ" sz="2400" b="1" dirty="0" smtClean="0"/>
              <a:t> – </a:t>
            </a:r>
            <a:r>
              <a:rPr lang="cs-CZ" sz="2400" b="1" dirty="0" err="1" smtClean="0"/>
              <a:t>theatre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performances</a:t>
            </a:r>
            <a:r>
              <a:rPr lang="cs-CZ" sz="2400" b="1" dirty="0" smtClean="0"/>
              <a:t> (opera and drama) …. 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645798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536943" cy="1325563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Hans Krása – Adolf </a:t>
            </a:r>
            <a:r>
              <a:rPr lang="cs-CZ" b="1" dirty="0" err="1" smtClean="0"/>
              <a:t>Hoffmeister</a:t>
            </a:r>
            <a:r>
              <a:rPr lang="cs-CZ" b="1" dirty="0" smtClean="0"/>
              <a:t>… </a:t>
            </a:r>
            <a:r>
              <a:rPr lang="cs-CZ" dirty="0" smtClean="0"/>
              <a:t>opera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children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2943" y="2289649"/>
            <a:ext cx="6536943" cy="4351338"/>
          </a:xfrm>
        </p:spPr>
        <p:txBody>
          <a:bodyPr/>
          <a:lstStyle/>
          <a:p>
            <a:r>
              <a:rPr lang="cs-CZ" dirty="0" err="1" smtClean="0"/>
              <a:t>Composed</a:t>
            </a:r>
            <a:r>
              <a:rPr lang="cs-CZ" dirty="0" smtClean="0"/>
              <a:t> 1938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goverment</a:t>
            </a:r>
            <a:r>
              <a:rPr lang="cs-CZ" dirty="0" smtClean="0"/>
              <a:t> </a:t>
            </a:r>
            <a:r>
              <a:rPr lang="cs-CZ" dirty="0" err="1" smtClean="0"/>
              <a:t>competition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err="1" smtClean="0"/>
              <a:t>Break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1942/43-  </a:t>
            </a:r>
            <a:r>
              <a:rPr lang="cs-CZ" dirty="0" err="1" smtClean="0"/>
              <a:t>performed</a:t>
            </a:r>
            <a:r>
              <a:rPr lang="cs-CZ" dirty="0" smtClean="0"/>
              <a:t> by </a:t>
            </a:r>
            <a:r>
              <a:rPr lang="cs-CZ" dirty="0" err="1" smtClean="0"/>
              <a:t>childern</a:t>
            </a:r>
            <a:r>
              <a:rPr lang="cs-CZ" dirty="0" smtClean="0"/>
              <a:t> chorus in </a:t>
            </a:r>
            <a:r>
              <a:rPr lang="cs-CZ" dirty="0" err="1" smtClean="0"/>
              <a:t>Jewish</a:t>
            </a:r>
            <a:r>
              <a:rPr lang="cs-CZ" dirty="0" smtClean="0"/>
              <a:t> </a:t>
            </a:r>
            <a:r>
              <a:rPr lang="cs-CZ" dirty="0" err="1" smtClean="0"/>
              <a:t>orphanage</a:t>
            </a:r>
            <a:r>
              <a:rPr lang="cs-CZ" dirty="0" smtClean="0"/>
              <a:t> in Prague přelom</a:t>
            </a:r>
          </a:p>
          <a:p>
            <a:r>
              <a:rPr lang="cs-CZ" dirty="0" err="1" smtClean="0"/>
              <a:t>September</a:t>
            </a:r>
            <a:r>
              <a:rPr lang="cs-CZ" dirty="0" smtClean="0"/>
              <a:t> </a:t>
            </a:r>
            <a:r>
              <a:rPr lang="cs-CZ" dirty="0"/>
              <a:t>1943, </a:t>
            </a:r>
            <a:r>
              <a:rPr lang="cs-CZ" dirty="0" smtClean="0"/>
              <a:t>in Terezín, </a:t>
            </a:r>
            <a:r>
              <a:rPr lang="cs-CZ" dirty="0" err="1" smtClean="0"/>
              <a:t>about</a:t>
            </a:r>
            <a:r>
              <a:rPr lang="cs-CZ" dirty="0" smtClean="0"/>
              <a:t> 55 </a:t>
            </a:r>
            <a:r>
              <a:rPr lang="cs-CZ" dirty="0" err="1" smtClean="0"/>
              <a:t>performances</a:t>
            </a:r>
            <a:r>
              <a:rPr lang="cs-CZ" dirty="0" smtClean="0"/>
              <a:t> in </a:t>
            </a:r>
            <a:r>
              <a:rPr lang="cs-CZ" dirty="0" err="1" smtClean="0"/>
              <a:t>years</a:t>
            </a:r>
            <a:r>
              <a:rPr lang="cs-CZ" dirty="0" smtClean="0"/>
              <a:t> </a:t>
            </a:r>
            <a:r>
              <a:rPr lang="en-US" dirty="0" smtClean="0"/>
              <a:t>1943–1944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5143" y="0"/>
            <a:ext cx="4816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62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/>
              <a:t>Further</a:t>
            </a:r>
            <a:r>
              <a:rPr lang="cs-CZ" b="1" dirty="0" smtClean="0"/>
              <a:t> </a:t>
            </a:r>
            <a:r>
              <a:rPr lang="cs-CZ" b="1" dirty="0" err="1" smtClean="0"/>
              <a:t>reading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05945" y="0"/>
            <a:ext cx="3086055" cy="4351338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5447100" y="4538850"/>
            <a:ext cx="34506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Performing Captivity, Performing Escape: Cabarets and Plays from the </a:t>
            </a:r>
            <a:r>
              <a:rPr lang="en-US" b="1" dirty="0" err="1" smtClean="0"/>
              <a:t>Terezín</a:t>
            </a:r>
            <a:r>
              <a:rPr lang="en-US" b="1" dirty="0" smtClean="0"/>
              <a:t>/</a:t>
            </a:r>
            <a:r>
              <a:rPr lang="en-US" b="1" dirty="0" err="1" smtClean="0"/>
              <a:t>Theresienstadt</a:t>
            </a:r>
            <a:r>
              <a:rPr lang="en-US" b="1" dirty="0" smtClean="0"/>
              <a:t> Ghetto</a:t>
            </a:r>
            <a:r>
              <a:rPr lang="cs-CZ" b="1" dirty="0" smtClean="0"/>
              <a:t>.</a:t>
            </a:r>
            <a:r>
              <a:rPr lang="en-US" b="1" dirty="0" smtClean="0"/>
              <a:t> </a:t>
            </a:r>
            <a:r>
              <a:rPr lang="cs-CZ" dirty="0" smtClean="0"/>
              <a:t>C</a:t>
            </a:r>
            <a:r>
              <a:rPr lang="en-US" dirty="0" err="1" smtClean="0"/>
              <a:t>alcutta</a:t>
            </a:r>
            <a:r>
              <a:rPr lang="en-US" dirty="0" smtClean="0"/>
              <a:t>: Seagull Press, 2014.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9105945" y="4538850"/>
            <a:ext cx="27130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A Holocaust Cabaret: Remaking Theatre from a Jewish Ghetto</a:t>
            </a:r>
            <a:r>
              <a:rPr lang="cs-CZ" b="1" dirty="0" smtClean="0"/>
              <a:t>.</a:t>
            </a:r>
            <a:r>
              <a:rPr lang="en-US" b="1" dirty="0" smtClean="0"/>
              <a:t> </a:t>
            </a:r>
            <a:r>
              <a:rPr lang="en-US" dirty="0" smtClean="0"/>
              <a:t>Bristol: Intellect, 2023. 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100" y="1"/>
            <a:ext cx="3450611" cy="435133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838200" y="2238233"/>
            <a:ext cx="35290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Jarka M. Burian</a:t>
            </a:r>
          </a:p>
          <a:p>
            <a:endParaRPr lang="cs-CZ" dirty="0"/>
          </a:p>
          <a:p>
            <a:r>
              <a:rPr lang="en-US" b="1" dirty="0" smtClean="0"/>
              <a:t>Modern Czech theatre: reflector and </a:t>
            </a:r>
            <a:r>
              <a:rPr lang="en-US" b="1" dirty="0" err="1" smtClean="0"/>
              <a:t>consience</a:t>
            </a:r>
            <a:r>
              <a:rPr lang="en-US" b="1" dirty="0" smtClean="0"/>
              <a:t> of a nation</a:t>
            </a:r>
            <a:r>
              <a:rPr lang="cs-CZ" dirty="0" smtClean="0"/>
              <a:t>.</a:t>
            </a:r>
            <a:r>
              <a:rPr lang="en-US" dirty="0" smtClean="0"/>
              <a:t> </a:t>
            </a:r>
            <a:r>
              <a:rPr lang="en-US" dirty="0"/>
              <a:t>Iowa City : </a:t>
            </a:r>
            <a:r>
              <a:rPr lang="en-US" dirty="0" err="1"/>
              <a:t>Universtity</a:t>
            </a:r>
            <a:r>
              <a:rPr lang="en-US" dirty="0"/>
              <a:t> of Iowa Press, 2000</a:t>
            </a:r>
            <a:r>
              <a:rPr lang="en-US" dirty="0" smtClean="0"/>
              <a:t>.</a:t>
            </a:r>
            <a:endParaRPr lang="cs-CZ" dirty="0" smtClean="0"/>
          </a:p>
          <a:p>
            <a:endParaRPr lang="cs-CZ" dirty="0"/>
          </a:p>
          <a:p>
            <a:r>
              <a:rPr lang="en-US" b="1" dirty="0"/>
              <a:t>Leading creators of twentieth-century Czech </a:t>
            </a:r>
            <a:r>
              <a:rPr lang="en-US" b="1" dirty="0" smtClean="0"/>
              <a:t>theatre</a:t>
            </a:r>
            <a:r>
              <a:rPr lang="cs-CZ" b="1" dirty="0" smtClean="0"/>
              <a:t>.</a:t>
            </a:r>
            <a:r>
              <a:rPr lang="en-US" dirty="0" smtClean="0"/>
              <a:t> London </a:t>
            </a:r>
            <a:r>
              <a:rPr lang="en-US" dirty="0"/>
              <a:t>: Routledge, 2002.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1326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Karel Čapek </a:t>
            </a:r>
            <a:r>
              <a:rPr lang="cs-CZ" dirty="0" smtClean="0"/>
              <a:t>(1890-1938)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190397" cy="4351338"/>
          </a:xfrm>
        </p:spPr>
        <p:txBody>
          <a:bodyPr/>
          <a:lstStyle/>
          <a:p>
            <a:r>
              <a:rPr lang="cs-CZ" dirty="0" err="1" smtClean="0"/>
              <a:t>Liberal</a:t>
            </a:r>
            <a:r>
              <a:rPr lang="cs-CZ" dirty="0" smtClean="0"/>
              <a:t>, </a:t>
            </a:r>
            <a:r>
              <a:rPr lang="cs-CZ" dirty="0" err="1" smtClean="0"/>
              <a:t>antifasistic</a:t>
            </a:r>
            <a:r>
              <a:rPr lang="cs-CZ" dirty="0" smtClean="0"/>
              <a:t> </a:t>
            </a:r>
            <a:r>
              <a:rPr lang="cs-CZ" dirty="0" err="1" smtClean="0"/>
              <a:t>author</a:t>
            </a:r>
            <a:r>
              <a:rPr lang="cs-CZ" dirty="0" smtClean="0"/>
              <a:t> (</a:t>
            </a:r>
            <a:r>
              <a:rPr lang="cs-CZ" dirty="0" err="1" smtClean="0"/>
              <a:t>from</a:t>
            </a:r>
            <a:r>
              <a:rPr lang="cs-CZ" dirty="0" smtClean="0"/>
              <a:t> </a:t>
            </a:r>
            <a:r>
              <a:rPr lang="cs-CZ" dirty="0" err="1" smtClean="0"/>
              <a:t>circle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T.G.M)</a:t>
            </a:r>
          </a:p>
          <a:p>
            <a:r>
              <a:rPr lang="cs-CZ" dirty="0" smtClean="0"/>
              <a:t>In 30ties more and more </a:t>
            </a:r>
            <a:r>
              <a:rPr lang="cs-CZ" dirty="0" err="1" smtClean="0"/>
              <a:t>explicitly</a:t>
            </a:r>
            <a:r>
              <a:rPr lang="cs-CZ" dirty="0" smtClean="0"/>
              <a:t> </a:t>
            </a:r>
            <a:r>
              <a:rPr lang="cs-CZ" dirty="0" err="1" smtClean="0"/>
              <a:t>politically</a:t>
            </a:r>
            <a:r>
              <a:rPr lang="cs-CZ" dirty="0" smtClean="0"/>
              <a:t> </a:t>
            </a:r>
            <a:r>
              <a:rPr lang="cs-CZ" dirty="0" err="1" smtClean="0"/>
              <a:t>active</a:t>
            </a:r>
            <a:endParaRPr lang="cs-CZ" dirty="0" smtClean="0"/>
          </a:p>
          <a:p>
            <a:r>
              <a:rPr lang="cs-CZ" dirty="0" err="1" smtClean="0"/>
              <a:t>Two</a:t>
            </a:r>
            <a:r>
              <a:rPr lang="cs-CZ" dirty="0" smtClean="0"/>
              <a:t> </a:t>
            </a:r>
            <a:r>
              <a:rPr lang="cs-CZ" dirty="0" err="1" smtClean="0"/>
              <a:t>antifasictis</a:t>
            </a:r>
            <a:r>
              <a:rPr lang="cs-CZ" dirty="0" smtClean="0"/>
              <a:t> play: </a:t>
            </a:r>
            <a:r>
              <a:rPr lang="cs-CZ" b="1" dirty="0" err="1" smtClean="0"/>
              <a:t>The</a:t>
            </a:r>
            <a:r>
              <a:rPr lang="cs-CZ" b="1" dirty="0" smtClean="0"/>
              <a:t> </a:t>
            </a:r>
            <a:r>
              <a:rPr lang="cs-CZ" b="1" dirty="0" err="1" smtClean="0"/>
              <a:t>White</a:t>
            </a:r>
            <a:r>
              <a:rPr lang="cs-CZ" b="1" dirty="0" smtClean="0"/>
              <a:t> </a:t>
            </a:r>
            <a:r>
              <a:rPr lang="cs-CZ" b="1" dirty="0" err="1" smtClean="0"/>
              <a:t>Plague</a:t>
            </a:r>
            <a:r>
              <a:rPr lang="cs-CZ" b="1" dirty="0" smtClean="0"/>
              <a:t> </a:t>
            </a:r>
            <a:r>
              <a:rPr lang="cs-CZ" dirty="0" smtClean="0"/>
              <a:t>(1937) ad </a:t>
            </a:r>
            <a:r>
              <a:rPr lang="cs-CZ" b="1" dirty="0" err="1" smtClean="0"/>
              <a:t>The</a:t>
            </a:r>
            <a:r>
              <a:rPr lang="cs-CZ" b="1" dirty="0" smtClean="0"/>
              <a:t> </a:t>
            </a:r>
            <a:r>
              <a:rPr lang="cs-CZ" b="1" dirty="0" err="1" smtClean="0"/>
              <a:t>Mother</a:t>
            </a:r>
            <a:r>
              <a:rPr lang="cs-CZ" b="1" dirty="0" smtClean="0"/>
              <a:t> </a:t>
            </a:r>
            <a:r>
              <a:rPr lang="cs-CZ" dirty="0" smtClean="0"/>
              <a:t>(1938)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6439" y="0"/>
            <a:ext cx="42755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6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Hugo Haas </a:t>
            </a:r>
            <a:r>
              <a:rPr lang="cs-CZ" dirty="0" smtClean="0"/>
              <a:t>(1901-1968), </a:t>
            </a:r>
            <a:r>
              <a:rPr lang="cs-CZ" dirty="0" err="1" smtClean="0"/>
              <a:t>theatre</a:t>
            </a:r>
            <a:r>
              <a:rPr lang="cs-CZ" dirty="0" smtClean="0"/>
              <a:t> and film </a:t>
            </a:r>
            <a:r>
              <a:rPr lang="cs-CZ" dirty="0" err="1" smtClean="0"/>
              <a:t>actor</a:t>
            </a:r>
            <a:r>
              <a:rPr lang="cs-CZ" dirty="0" smtClean="0"/>
              <a:t>, </a:t>
            </a:r>
            <a:r>
              <a:rPr lang="cs-CZ" dirty="0" err="1" smtClean="0"/>
              <a:t>director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617965"/>
            <a:ext cx="3601871" cy="2505905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He </a:t>
            </a:r>
            <a:r>
              <a:rPr lang="cs-CZ" dirty="0" err="1" smtClean="0"/>
              <a:t>was</a:t>
            </a:r>
            <a:r>
              <a:rPr lang="cs-CZ" dirty="0" smtClean="0"/>
              <a:t> </a:t>
            </a:r>
            <a:r>
              <a:rPr lang="cs-CZ" dirty="0" err="1" smtClean="0"/>
              <a:t>sacked</a:t>
            </a:r>
            <a:r>
              <a:rPr lang="cs-CZ" dirty="0" smtClean="0"/>
              <a:t> </a:t>
            </a:r>
            <a:r>
              <a:rPr lang="cs-CZ" dirty="0" err="1" smtClean="0"/>
              <a:t>from</a:t>
            </a:r>
            <a:r>
              <a:rPr lang="cs-CZ" dirty="0" smtClean="0"/>
              <a:t> Prague </a:t>
            </a:r>
            <a:r>
              <a:rPr lang="cs-CZ" dirty="0" err="1" smtClean="0"/>
              <a:t>National</a:t>
            </a:r>
            <a:r>
              <a:rPr lang="cs-CZ" dirty="0" smtClean="0"/>
              <a:t> </a:t>
            </a:r>
            <a:r>
              <a:rPr lang="cs-CZ" dirty="0" err="1" smtClean="0"/>
              <a:t>Theatre</a:t>
            </a:r>
            <a:r>
              <a:rPr lang="cs-CZ" dirty="0" smtClean="0"/>
              <a:t> in </a:t>
            </a:r>
            <a:r>
              <a:rPr lang="cs-CZ" dirty="0" err="1" smtClean="0"/>
              <a:t>February</a:t>
            </a:r>
            <a:r>
              <a:rPr lang="cs-CZ" dirty="0" smtClean="0"/>
              <a:t> 1939 </a:t>
            </a:r>
            <a:r>
              <a:rPr lang="cs-CZ" dirty="0" err="1" smtClean="0"/>
              <a:t>because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his </a:t>
            </a:r>
            <a:r>
              <a:rPr lang="cs-CZ" dirty="0" err="1" smtClean="0"/>
              <a:t>Jewish</a:t>
            </a:r>
            <a:r>
              <a:rPr lang="cs-CZ" dirty="0" smtClean="0"/>
              <a:t> </a:t>
            </a:r>
            <a:r>
              <a:rPr lang="cs-CZ" dirty="0" err="1" smtClean="0"/>
              <a:t>origin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071" y="1690688"/>
            <a:ext cx="7751929" cy="436046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975211" y="6051147"/>
            <a:ext cx="769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hlinkClick r:id="rId3"/>
              </a:rPr>
              <a:t>Trailer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056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ovéPole 1"/>
          <p:cNvSpPr txBox="1">
            <a:spLocks noChangeArrowheads="1"/>
          </p:cNvSpPr>
          <p:nvPr/>
        </p:nvSpPr>
        <p:spPr bwMode="auto">
          <a:xfrm>
            <a:off x="300251" y="409433"/>
            <a:ext cx="85045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4400" b="1" dirty="0">
                <a:latin typeface="+mj-lt"/>
                <a:ea typeface="+mj-ea"/>
                <a:cs typeface="+mj-cs"/>
              </a:rPr>
              <a:t>Voskovec and Werich – </a:t>
            </a:r>
            <a:r>
              <a:rPr lang="cs-CZ" altLang="cs-CZ" sz="4400" b="1" dirty="0" err="1">
                <a:latin typeface="+mj-lt"/>
                <a:ea typeface="+mj-ea"/>
                <a:cs typeface="+mj-cs"/>
              </a:rPr>
              <a:t>Liberated</a:t>
            </a:r>
            <a:r>
              <a:rPr lang="cs-CZ" altLang="cs-CZ" sz="4400" b="1" dirty="0">
                <a:latin typeface="+mj-lt"/>
                <a:ea typeface="+mj-ea"/>
                <a:cs typeface="+mj-cs"/>
              </a:rPr>
              <a:t> </a:t>
            </a:r>
            <a:r>
              <a:rPr lang="cs-CZ" altLang="cs-CZ" sz="4400" b="1" dirty="0" err="1">
                <a:latin typeface="+mj-lt"/>
                <a:ea typeface="+mj-ea"/>
                <a:cs typeface="+mj-cs"/>
              </a:rPr>
              <a:t>theatre</a:t>
            </a:r>
            <a:endParaRPr lang="cs-CZ" altLang="cs-CZ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70660" name="TextovéPole 7"/>
          <p:cNvSpPr txBox="1">
            <a:spLocks noChangeArrowheads="1"/>
          </p:cNvSpPr>
          <p:nvPr/>
        </p:nvSpPr>
        <p:spPr bwMode="auto">
          <a:xfrm>
            <a:off x="5431809" y="5339419"/>
            <a:ext cx="5023732" cy="87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540" b="1" dirty="0" smtClean="0"/>
              <a:t>Svět </a:t>
            </a:r>
            <a:r>
              <a:rPr lang="cs-CZ" altLang="cs-CZ" sz="2540" b="1" dirty="0"/>
              <a:t>patří nám </a:t>
            </a:r>
            <a:endParaRPr lang="cs-CZ" altLang="cs-CZ" sz="2540" b="1" dirty="0" smtClean="0"/>
          </a:p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540" b="1" dirty="0" err="1" smtClean="0"/>
              <a:t>The</a:t>
            </a:r>
            <a:r>
              <a:rPr lang="cs-CZ" altLang="cs-CZ" sz="2540" b="1" dirty="0" smtClean="0"/>
              <a:t> </a:t>
            </a:r>
            <a:r>
              <a:rPr lang="cs-CZ" altLang="cs-CZ" sz="2540" b="1" dirty="0" err="1"/>
              <a:t>World</a:t>
            </a:r>
            <a:r>
              <a:rPr lang="cs-CZ" altLang="cs-CZ" sz="2540" b="1" dirty="0"/>
              <a:t> </a:t>
            </a:r>
            <a:r>
              <a:rPr lang="cs-CZ" altLang="cs-CZ" sz="2540" b="1" dirty="0" err="1"/>
              <a:t>belongs</a:t>
            </a:r>
            <a:r>
              <a:rPr lang="cs-CZ" altLang="cs-CZ" sz="2540" b="1" dirty="0"/>
              <a:t> to </a:t>
            </a:r>
            <a:r>
              <a:rPr lang="cs-CZ" altLang="cs-CZ" sz="2540" b="1" dirty="0" err="1"/>
              <a:t>Us</a:t>
            </a:r>
            <a:r>
              <a:rPr lang="cs-CZ" altLang="cs-CZ" sz="2540" b="1" dirty="0"/>
              <a:t> 1937</a:t>
            </a:r>
          </a:p>
        </p:txBody>
      </p:sp>
      <p:pic>
        <p:nvPicPr>
          <p:cNvPr id="70661" name="Obrázek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964" y="0"/>
            <a:ext cx="3744036" cy="552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5983"/>
            <a:ext cx="5050648" cy="500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28524" y="0"/>
            <a:ext cx="4963476" cy="6858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6176"/>
            <a:ext cx="7394053" cy="415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57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5660" y="365125"/>
            <a:ext cx="6817155" cy="1325563"/>
          </a:xfrm>
        </p:spPr>
        <p:txBody>
          <a:bodyPr/>
          <a:lstStyle/>
          <a:p>
            <a:r>
              <a:rPr lang="cs-CZ" b="1" dirty="0" smtClean="0"/>
              <a:t>Jiří </a:t>
            </a:r>
            <a:r>
              <a:rPr lang="cs-CZ" b="1" dirty="0" err="1" smtClean="0"/>
              <a:t>Frejka</a:t>
            </a:r>
            <a:r>
              <a:rPr lang="cs-CZ" b="1" dirty="0" smtClean="0"/>
              <a:t> </a:t>
            </a:r>
            <a:r>
              <a:rPr lang="cs-CZ" dirty="0" smtClean="0"/>
              <a:t>(1904-1952)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62815" y="-15282"/>
            <a:ext cx="5129185" cy="687328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00501" y="2129051"/>
            <a:ext cx="57457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 smtClean="0"/>
              <a:t>Avant</a:t>
            </a:r>
            <a:r>
              <a:rPr lang="cs-CZ" sz="2800" dirty="0" smtClean="0"/>
              <a:t>-garde </a:t>
            </a:r>
            <a:r>
              <a:rPr lang="cs-CZ" sz="2800" dirty="0" err="1" smtClean="0"/>
              <a:t>director</a:t>
            </a:r>
            <a:r>
              <a:rPr lang="cs-CZ" sz="2800" dirty="0" smtClean="0"/>
              <a:t> (in Prague </a:t>
            </a:r>
            <a:r>
              <a:rPr lang="cs-CZ" sz="2800" dirty="0" err="1" smtClean="0"/>
              <a:t>National</a:t>
            </a:r>
            <a:r>
              <a:rPr lang="cs-CZ" sz="2800" dirty="0" smtClean="0"/>
              <a:t> </a:t>
            </a:r>
            <a:r>
              <a:rPr lang="cs-CZ" sz="2800" dirty="0" err="1" smtClean="0"/>
              <a:t>theatre</a:t>
            </a:r>
            <a:r>
              <a:rPr lang="cs-CZ" sz="2800" dirty="0" smtClean="0"/>
              <a:t> </a:t>
            </a:r>
            <a:r>
              <a:rPr lang="cs-CZ" sz="2800" dirty="0" err="1" smtClean="0"/>
              <a:t>since</a:t>
            </a:r>
            <a:r>
              <a:rPr lang="cs-CZ" sz="2800" dirty="0" smtClean="0"/>
              <a:t> 1930)</a:t>
            </a:r>
          </a:p>
          <a:p>
            <a:endParaRPr lang="cs-CZ" sz="2800" dirty="0"/>
          </a:p>
          <a:p>
            <a:endParaRPr lang="cs-CZ" sz="2800" dirty="0" smtClean="0"/>
          </a:p>
          <a:p>
            <a:r>
              <a:rPr lang="cs-CZ" sz="2800" dirty="0" err="1" smtClean="0"/>
              <a:t>Search</a:t>
            </a:r>
            <a:r>
              <a:rPr lang="cs-CZ" sz="2800" dirty="0" smtClean="0"/>
              <a:t> </a:t>
            </a:r>
            <a:r>
              <a:rPr lang="cs-CZ" sz="2800" dirty="0" err="1" smtClean="0"/>
              <a:t>for</a:t>
            </a:r>
            <a:r>
              <a:rPr lang="cs-CZ" sz="2800" dirty="0" smtClean="0"/>
              <a:t> </a:t>
            </a:r>
            <a:r>
              <a:rPr lang="cs-CZ" sz="2800" dirty="0" err="1" smtClean="0"/>
              <a:t>actual</a:t>
            </a:r>
            <a:r>
              <a:rPr lang="cs-CZ" sz="2800" dirty="0" smtClean="0"/>
              <a:t> </a:t>
            </a:r>
            <a:r>
              <a:rPr lang="cs-CZ" sz="2800" dirty="0" err="1" smtClean="0"/>
              <a:t>message</a:t>
            </a:r>
            <a:r>
              <a:rPr lang="cs-CZ" sz="2800" dirty="0" smtClean="0"/>
              <a:t> in Czech </a:t>
            </a:r>
            <a:r>
              <a:rPr lang="cs-CZ" sz="2800" dirty="0" err="1" smtClean="0"/>
              <a:t>or</a:t>
            </a:r>
            <a:r>
              <a:rPr lang="cs-CZ" sz="2800" dirty="0" smtClean="0"/>
              <a:t> </a:t>
            </a:r>
            <a:r>
              <a:rPr lang="cs-CZ" sz="2800" dirty="0" err="1" smtClean="0"/>
              <a:t>world</a:t>
            </a:r>
            <a:r>
              <a:rPr lang="cs-CZ" sz="2800" dirty="0" smtClean="0"/>
              <a:t> </a:t>
            </a:r>
            <a:r>
              <a:rPr lang="cs-CZ" sz="2800" dirty="0" err="1" smtClean="0"/>
              <a:t>classical</a:t>
            </a:r>
            <a:r>
              <a:rPr lang="cs-CZ" sz="2800" dirty="0" smtClean="0"/>
              <a:t> drama</a:t>
            </a:r>
            <a:endParaRPr lang="cs-CZ" sz="28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774209" y="5622878"/>
            <a:ext cx="4776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Plautus</a:t>
            </a:r>
            <a:r>
              <a:rPr lang="cs-CZ" dirty="0" smtClean="0"/>
              <a:t>: </a:t>
            </a:r>
            <a:r>
              <a:rPr lang="cs-CZ" dirty="0" err="1" smtClean="0"/>
              <a:t>Pseudolus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8285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Demonstration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loyality</a:t>
            </a:r>
            <a:r>
              <a:rPr lang="cs-CZ" dirty="0" smtClean="0"/>
              <a:t> to Reich </a:t>
            </a:r>
            <a:r>
              <a:rPr lang="cs-CZ" dirty="0" err="1" smtClean="0"/>
              <a:t>after</a:t>
            </a:r>
            <a:r>
              <a:rPr lang="cs-CZ" dirty="0" smtClean="0"/>
              <a:t> </a:t>
            </a:r>
            <a:r>
              <a:rPr lang="cs-CZ" dirty="0" err="1" smtClean="0"/>
              <a:t>assasination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Reinhardt </a:t>
            </a:r>
            <a:r>
              <a:rPr lang="cs-CZ" dirty="0" err="1" smtClean="0"/>
              <a:t>Heidrich</a:t>
            </a:r>
            <a:r>
              <a:rPr lang="cs-CZ" dirty="0" smtClean="0"/>
              <a:t> (1942)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628" y="2292822"/>
            <a:ext cx="5769444" cy="32453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072" y="2940724"/>
            <a:ext cx="6227928" cy="391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58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Emil František Burian </a:t>
            </a:r>
            <a:r>
              <a:rPr lang="cs-CZ" dirty="0" smtClean="0"/>
              <a:t>(1904-1959) and </a:t>
            </a:r>
            <a:r>
              <a:rPr lang="cs-CZ" b="1" dirty="0" smtClean="0"/>
              <a:t>D 40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4825621" cy="4351338"/>
          </a:xfrm>
        </p:spPr>
        <p:txBody>
          <a:bodyPr/>
          <a:lstStyle/>
          <a:p>
            <a:r>
              <a:rPr lang="cs-CZ" dirty="0" smtClean="0"/>
              <a:t>Support </a:t>
            </a:r>
            <a:r>
              <a:rPr lang="cs-CZ" dirty="0" err="1" smtClean="0"/>
              <a:t>new</a:t>
            </a:r>
            <a:r>
              <a:rPr lang="cs-CZ" dirty="0" smtClean="0"/>
              <a:t> Czech </a:t>
            </a:r>
            <a:r>
              <a:rPr lang="cs-CZ" dirty="0" err="1" smtClean="0"/>
              <a:t>writing</a:t>
            </a:r>
            <a:endParaRPr lang="cs-CZ" dirty="0" smtClean="0"/>
          </a:p>
          <a:p>
            <a:r>
              <a:rPr lang="cs-CZ" dirty="0" err="1" smtClean="0"/>
              <a:t>Founds</a:t>
            </a:r>
            <a:r>
              <a:rPr lang="cs-CZ" dirty="0" smtClean="0"/>
              <a:t> a </a:t>
            </a:r>
            <a:r>
              <a:rPr lang="cs-CZ" dirty="0" err="1" smtClean="0"/>
              <a:t>school</a:t>
            </a:r>
            <a:endParaRPr lang="cs-CZ" dirty="0" smtClean="0"/>
          </a:p>
          <a:p>
            <a:r>
              <a:rPr lang="cs-CZ" dirty="0" smtClean="0"/>
              <a:t>Club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supporters</a:t>
            </a:r>
            <a:r>
              <a:rPr lang="cs-CZ" dirty="0" smtClean="0"/>
              <a:t> (</a:t>
            </a:r>
            <a:r>
              <a:rPr lang="cs-CZ" dirty="0" err="1" smtClean="0"/>
              <a:t>lectures</a:t>
            </a:r>
            <a:r>
              <a:rPr lang="cs-CZ" dirty="0" smtClean="0"/>
              <a:t> and </a:t>
            </a:r>
            <a:r>
              <a:rPr lang="cs-CZ" dirty="0" err="1" smtClean="0"/>
              <a:t>other</a:t>
            </a:r>
            <a:r>
              <a:rPr lang="cs-CZ" dirty="0" smtClean="0"/>
              <a:t> public </a:t>
            </a:r>
            <a:r>
              <a:rPr lang="cs-CZ" dirty="0" err="1" smtClean="0"/>
              <a:t>activities</a:t>
            </a:r>
            <a:r>
              <a:rPr lang="cs-CZ" dirty="0" smtClean="0"/>
              <a:t>)</a:t>
            </a:r>
          </a:p>
          <a:p>
            <a:endParaRPr lang="cs-CZ" dirty="0"/>
          </a:p>
          <a:p>
            <a:r>
              <a:rPr lang="cs-CZ" dirty="0" err="1" smtClean="0"/>
              <a:t>Theatre</a:t>
            </a:r>
            <a:r>
              <a:rPr lang="cs-CZ" dirty="0" smtClean="0"/>
              <a:t> </a:t>
            </a:r>
            <a:r>
              <a:rPr lang="cs-CZ" dirty="0" err="1" smtClean="0"/>
              <a:t>officially</a:t>
            </a:r>
            <a:r>
              <a:rPr lang="cs-CZ" dirty="0" smtClean="0"/>
              <a:t> </a:t>
            </a:r>
            <a:r>
              <a:rPr lang="cs-CZ" dirty="0" err="1" smtClean="0"/>
              <a:t>closed</a:t>
            </a:r>
            <a:r>
              <a:rPr lang="cs-CZ" dirty="0" smtClean="0"/>
              <a:t> </a:t>
            </a:r>
            <a:r>
              <a:rPr lang="cs-CZ" dirty="0" err="1" smtClean="0"/>
              <a:t>down</a:t>
            </a:r>
            <a:r>
              <a:rPr lang="cs-CZ" dirty="0" smtClean="0"/>
              <a:t> 1941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203" y="1606861"/>
            <a:ext cx="3675797" cy="525113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715905" y="5853797"/>
            <a:ext cx="5363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b="1" dirty="0" smtClean="0"/>
              <a:t>1941 – Manon </a:t>
            </a:r>
            <a:r>
              <a:rPr lang="cs-CZ" b="1" dirty="0" err="1" smtClean="0"/>
              <a:t>Lescaut</a:t>
            </a:r>
            <a:r>
              <a:rPr lang="cs-CZ" b="1" dirty="0" smtClean="0"/>
              <a:t> – play by Vítězslav Nezval </a:t>
            </a:r>
          </a:p>
          <a:p>
            <a:pPr algn="r"/>
            <a:r>
              <a:rPr lang="cs-CZ" b="1" dirty="0" err="1" smtClean="0"/>
              <a:t>based</a:t>
            </a:r>
            <a:r>
              <a:rPr lang="cs-CZ" b="1" dirty="0" smtClean="0"/>
              <a:t> on </a:t>
            </a:r>
            <a:r>
              <a:rPr lang="cs-CZ" b="1" dirty="0" err="1" smtClean="0"/>
              <a:t>the</a:t>
            </a:r>
            <a:r>
              <a:rPr lang="cs-CZ" b="1" dirty="0" smtClean="0"/>
              <a:t> novel </a:t>
            </a:r>
            <a:r>
              <a:rPr lang="cs-CZ" b="1" dirty="0" err="1" smtClean="0"/>
              <a:t>of</a:t>
            </a:r>
            <a:r>
              <a:rPr lang="cs-CZ" b="1" dirty="0" smtClean="0"/>
              <a:t> </a:t>
            </a:r>
            <a:r>
              <a:rPr lang="cs-CZ" b="1" dirty="0" err="1" smtClean="0"/>
              <a:t>the</a:t>
            </a:r>
            <a:r>
              <a:rPr lang="cs-CZ" b="1" dirty="0" smtClean="0"/>
              <a:t> </a:t>
            </a:r>
            <a:r>
              <a:rPr lang="cs-CZ" b="1" dirty="0" err="1" smtClean="0"/>
              <a:t>same</a:t>
            </a:r>
            <a:r>
              <a:rPr lang="cs-CZ" b="1" dirty="0" smtClean="0"/>
              <a:t> </a:t>
            </a:r>
            <a:r>
              <a:rPr lang="cs-CZ" b="1" dirty="0" err="1" smtClean="0"/>
              <a:t>name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738969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3306" y="365125"/>
            <a:ext cx="6955870" cy="2610087"/>
          </a:xfrm>
        </p:spPr>
        <p:txBody>
          <a:bodyPr>
            <a:normAutofit/>
          </a:bodyPr>
          <a:lstStyle/>
          <a:p>
            <a:r>
              <a:rPr lang="cs-CZ" sz="3600" b="1" dirty="0" err="1" smtClean="0"/>
              <a:t>Theatre</a:t>
            </a:r>
            <a:r>
              <a:rPr lang="cs-CZ" sz="3600" b="1" dirty="0" smtClean="0"/>
              <a:t> in Terezín (</a:t>
            </a:r>
            <a:r>
              <a:rPr lang="cs-CZ" sz="3600" b="1" dirty="0" err="1" smtClean="0"/>
              <a:t>Theresienstadt</a:t>
            </a:r>
            <a:r>
              <a:rPr lang="cs-CZ" sz="3600" b="1" dirty="0" smtClean="0"/>
              <a:t>)</a:t>
            </a:r>
            <a:br>
              <a:rPr lang="cs-CZ" sz="3600" b="1" dirty="0" smtClean="0"/>
            </a:br>
            <a:r>
              <a:rPr lang="cs-CZ" sz="3600" b="1" dirty="0" smtClean="0"/>
              <a:t>ghetto / transit camp</a:t>
            </a:r>
            <a:br>
              <a:rPr lang="cs-CZ" sz="3600" b="1" dirty="0" smtClean="0"/>
            </a:br>
            <a:r>
              <a:rPr lang="cs-CZ" sz="3600" b="1" dirty="0"/>
              <a:t/>
            </a:r>
            <a:br>
              <a:rPr lang="cs-CZ" sz="3600" b="1" dirty="0"/>
            </a:br>
            <a:r>
              <a:rPr lang="cs-CZ" sz="3600" b="1" dirty="0" smtClean="0"/>
              <a:t>1941-1945</a:t>
            </a:r>
            <a:br>
              <a:rPr lang="cs-CZ" sz="3600" b="1" dirty="0" smtClean="0"/>
            </a:br>
            <a:endParaRPr lang="cs-CZ" sz="36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76808" y="1119116"/>
            <a:ext cx="6215192" cy="450376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1736"/>
            <a:ext cx="5976808" cy="428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794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iv Office">
  <a:themeElements>
    <a:clrScheme name="Motiv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Office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cs-CZ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cs-CZ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Motiv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316</Words>
  <Application>Microsoft Office PowerPoint</Application>
  <PresentationFormat>Širokoúhlá obrazovka</PresentationFormat>
  <Paragraphs>44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12</vt:i4>
      </vt:variant>
    </vt:vector>
  </HeadingPairs>
  <TitlesOfParts>
    <vt:vector size="19" baseType="lpstr">
      <vt:lpstr>SimSun</vt:lpstr>
      <vt:lpstr>Arial</vt:lpstr>
      <vt:lpstr>Calibri</vt:lpstr>
      <vt:lpstr>Calibri Light</vt:lpstr>
      <vt:lpstr>Times New Roman</vt:lpstr>
      <vt:lpstr>Motiv Office</vt:lpstr>
      <vt:lpstr>1_Motiv Office</vt:lpstr>
      <vt:lpstr>Czech theatre  during WWII  strategies of survival and resistance</vt:lpstr>
      <vt:lpstr>Karel Čapek (1890-1938)</vt:lpstr>
      <vt:lpstr>Hugo Haas (1901-1968), theatre and film actor, director</vt:lpstr>
      <vt:lpstr>Prezentace aplikace PowerPoint</vt:lpstr>
      <vt:lpstr>Prezentace aplikace PowerPoint</vt:lpstr>
      <vt:lpstr>Jiří Frejka (1904-1952)</vt:lpstr>
      <vt:lpstr>Demonstration of loyality to Reich after assasination of Reinhardt Heidrich (1942)</vt:lpstr>
      <vt:lpstr>Emil František Burian (1904-1959) and D 40</vt:lpstr>
      <vt:lpstr>Theatre in Terezín (Theresienstadt) ghetto / transit camp  1941-1945 </vt:lpstr>
      <vt:lpstr>František Zelenka (1904-1944) stage designer</vt:lpstr>
      <vt:lpstr>Hans Krása – Adolf Hoffmeister… opera for children</vt:lpstr>
      <vt:lpstr>Further reading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David Drozd</dc:creator>
  <cp:lastModifiedBy>David Drozd</cp:lastModifiedBy>
  <cp:revision>17</cp:revision>
  <dcterms:created xsi:type="dcterms:W3CDTF">2023-10-08T14:05:11Z</dcterms:created>
  <dcterms:modified xsi:type="dcterms:W3CDTF">2023-10-08T17:15:16Z</dcterms:modified>
</cp:coreProperties>
</file>