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5" r:id="rId2"/>
    <p:sldId id="276" r:id="rId3"/>
    <p:sldId id="277" r:id="rId4"/>
    <p:sldId id="278" r:id="rId5"/>
    <p:sldId id="279" r:id="rId6"/>
    <p:sldId id="280" r:id="rId7"/>
    <p:sldId id="281" r:id="rId8"/>
    <p:sldId id="282" r:id="rId9"/>
    <p:sldId id="265" r:id="rId10"/>
    <p:sldId id="274" r:id="rId11"/>
    <p:sldId id="267" r:id="rId12"/>
    <p:sldId id="273" r:id="rId13"/>
    <p:sldId id="269" r:id="rId14"/>
    <p:sldId id="270" r:id="rId15"/>
    <p:sldId id="271" r:id="rId16"/>
    <p:sldId id="283" r:id="rId17"/>
    <p:sldId id="287" r:id="rId18"/>
    <p:sldId id="289" r:id="rId19"/>
    <p:sldId id="284" r:id="rId20"/>
    <p:sldId id="285" r:id="rId21"/>
    <p:sldId id="291" r:id="rId22"/>
    <p:sldId id="292" r:id="rId23"/>
    <p:sldId id="295" r:id="rId24"/>
    <p:sldId id="286" r:id="rId25"/>
    <p:sldId id="288" r:id="rId26"/>
    <p:sldId id="296" r:id="rId27"/>
    <p:sldId id="294" r:id="rId28"/>
    <p:sldId id="293" r:id="rId29"/>
    <p:sldId id="29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y"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B32A3-ADD2-4C7F-BA0E-46699868DE69}" type="datetimeFigureOut">
              <a:rPr lang="en-GB" smtClean="0"/>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305B7-6DA0-4448-9846-A6346E738D2A}" type="slidenum">
              <a:rPr lang="en-GB" smtClean="0"/>
              <a:t>‹#›</a:t>
            </a:fld>
            <a:endParaRPr lang="en-GB"/>
          </a:p>
        </p:txBody>
      </p:sp>
    </p:spTree>
    <p:extLst>
      <p:ext uri="{BB962C8B-B14F-4D97-AF65-F5344CB8AC3E}">
        <p14:creationId xmlns:p14="http://schemas.microsoft.com/office/powerpoint/2010/main" val="565990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DA78B6C-1D4F-4A6A-B6C9-D79EF6DF6128}"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2552782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A78B6C-1D4F-4A6A-B6C9-D79EF6DF6128}"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355629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A78B6C-1D4F-4A6A-B6C9-D79EF6DF6128}"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128542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A78B6C-1D4F-4A6A-B6C9-D79EF6DF6128}"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338508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A78B6C-1D4F-4A6A-B6C9-D79EF6DF6128}" type="datetimeFigureOut">
              <a:rPr lang="en-GB" smtClean="0"/>
              <a:t>12/12/2023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1769553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DA78B6C-1D4F-4A6A-B6C9-D79EF6DF6128}"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192328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DA78B6C-1D4F-4A6A-B6C9-D79EF6DF6128}" type="datetimeFigureOut">
              <a:rPr lang="en-GB" smtClean="0"/>
              <a:t>12/12/2023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25853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DA78B6C-1D4F-4A6A-B6C9-D79EF6DF6128}" type="datetimeFigureOut">
              <a:rPr lang="en-GB" smtClean="0"/>
              <a:t>12/12/2023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2598763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A78B6C-1D4F-4A6A-B6C9-D79EF6DF6128}" type="datetimeFigureOut">
              <a:rPr lang="en-GB" smtClean="0"/>
              <a:t>12/12/2023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13437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A78B6C-1D4F-4A6A-B6C9-D79EF6DF6128}"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3631480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A78B6C-1D4F-4A6A-B6C9-D79EF6DF6128}" type="datetimeFigureOut">
              <a:rPr lang="en-GB" smtClean="0"/>
              <a:t>12/12/2023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E9085B4-0A6C-464F-9FDF-1405B2E0931D}" type="slidenum">
              <a:rPr lang="en-GB" smtClean="0"/>
              <a:t>‹#›</a:t>
            </a:fld>
            <a:endParaRPr lang="en-GB"/>
          </a:p>
        </p:txBody>
      </p:sp>
    </p:spTree>
    <p:extLst>
      <p:ext uri="{BB962C8B-B14F-4D97-AF65-F5344CB8AC3E}">
        <p14:creationId xmlns:p14="http://schemas.microsoft.com/office/powerpoint/2010/main" val="383863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78B6C-1D4F-4A6A-B6C9-D79EF6DF6128}" type="datetimeFigureOut">
              <a:rPr lang="en-GB" smtClean="0"/>
              <a:t>12/12/2023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085B4-0A6C-464F-9FDF-1405B2E0931D}" type="slidenum">
              <a:rPr lang="en-GB" smtClean="0"/>
              <a:t>‹#›</a:t>
            </a:fld>
            <a:endParaRPr lang="en-GB"/>
          </a:p>
        </p:txBody>
      </p:sp>
    </p:spTree>
    <p:extLst>
      <p:ext uri="{BB962C8B-B14F-4D97-AF65-F5344CB8AC3E}">
        <p14:creationId xmlns:p14="http://schemas.microsoft.com/office/powerpoint/2010/main" val="2514375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SV4IK7yC56Y"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insee.fr/fr/statistiques/4501603?sommaire=4504425"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cnc.fr/"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9382" y="2636912"/>
            <a:ext cx="7253276" cy="3973042"/>
          </a:xfrm>
          <a:prstGeom prst="rect">
            <a:avLst/>
          </a:prstGeom>
        </p:spPr>
      </p:pic>
      <p:sp>
        <p:nvSpPr>
          <p:cNvPr id="3" name="TextBox 2"/>
          <p:cNvSpPr txBox="1"/>
          <p:nvPr/>
        </p:nvSpPr>
        <p:spPr>
          <a:xfrm>
            <a:off x="2855640" y="332656"/>
            <a:ext cx="6840760" cy="1477328"/>
          </a:xfrm>
          <a:prstGeom prst="rect">
            <a:avLst/>
          </a:prstGeom>
          <a:noFill/>
        </p:spPr>
        <p:txBody>
          <a:bodyPr wrap="square" rtlCol="0">
            <a:spAutoFit/>
          </a:bodyPr>
          <a:lstStyle/>
          <a:p>
            <a:pPr algn="ctr"/>
            <a:r>
              <a:rPr lang="en-GB" sz="3600" b="1" u="sng" dirty="0"/>
              <a:t>FRENCH CINEMA IN THE 21</a:t>
            </a:r>
            <a:r>
              <a:rPr lang="en-GB" sz="3600" b="1" u="sng" baseline="30000" dirty="0"/>
              <a:t>st</a:t>
            </a:r>
            <a:r>
              <a:rPr lang="en-GB" sz="3600" b="1" u="sng" dirty="0"/>
              <a:t> CENTURY</a:t>
            </a:r>
            <a:endParaRPr lang="en-GB" sz="3600" u="sng" dirty="0"/>
          </a:p>
          <a:p>
            <a:pPr algn="ctr"/>
            <a:endParaRPr lang="en-GB" dirty="0"/>
          </a:p>
        </p:txBody>
      </p:sp>
      <p:sp>
        <p:nvSpPr>
          <p:cNvPr id="4" name="TextBox 3"/>
          <p:cNvSpPr txBox="1"/>
          <p:nvPr/>
        </p:nvSpPr>
        <p:spPr>
          <a:xfrm>
            <a:off x="2063552" y="-1107504"/>
            <a:ext cx="8208912" cy="3693319"/>
          </a:xfrm>
          <a:prstGeom prst="rect">
            <a:avLst/>
          </a:prstGeom>
          <a:noFill/>
        </p:spPr>
        <p:txBody>
          <a:bodyPr wrap="square" rtlCol="0">
            <a:spAutoFit/>
          </a:bodyPr>
          <a:lstStyle/>
          <a:p>
            <a:pPr algn="ctr"/>
            <a:endParaRPr lang="en-GB" dirty="0"/>
          </a:p>
          <a:p>
            <a:pPr algn="ctr"/>
            <a:endParaRPr lang="en-GB" dirty="0"/>
          </a:p>
          <a:p>
            <a:pPr algn="ctr"/>
            <a:endParaRPr lang="en-GB" dirty="0"/>
          </a:p>
          <a:p>
            <a:pPr algn="ctr"/>
            <a:endParaRPr lang="en-GB" sz="3600" dirty="0"/>
          </a:p>
          <a:p>
            <a:pPr algn="ctr"/>
            <a:endParaRPr lang="en-GB" sz="3600" dirty="0"/>
          </a:p>
          <a:p>
            <a:pPr algn="ctr"/>
            <a:endParaRPr lang="en-GB" sz="3600" dirty="0"/>
          </a:p>
          <a:p>
            <a:pPr algn="ctr"/>
            <a:endParaRPr lang="en-GB" sz="3600" dirty="0"/>
          </a:p>
          <a:p>
            <a:pPr algn="ctr"/>
            <a:r>
              <a:rPr lang="en-GB" sz="3600" dirty="0"/>
              <a:t>Welcome to the course!</a:t>
            </a:r>
          </a:p>
        </p:txBody>
      </p:sp>
      <p:sp>
        <p:nvSpPr>
          <p:cNvPr id="5" name="TextBox 4"/>
          <p:cNvSpPr txBox="1"/>
          <p:nvPr/>
        </p:nvSpPr>
        <p:spPr>
          <a:xfrm>
            <a:off x="3863752" y="1484785"/>
            <a:ext cx="4680520" cy="584775"/>
          </a:xfrm>
          <a:prstGeom prst="rect">
            <a:avLst/>
          </a:prstGeom>
          <a:noFill/>
        </p:spPr>
        <p:txBody>
          <a:bodyPr wrap="square" rtlCol="0">
            <a:spAutoFit/>
          </a:bodyPr>
          <a:lstStyle/>
          <a:p>
            <a:pPr algn="ctr"/>
            <a:r>
              <a:rPr lang="en-GB" dirty="0" err="1"/>
              <a:t>Dr.</a:t>
            </a:r>
            <a:r>
              <a:rPr lang="en-GB" dirty="0"/>
              <a:t> Mary Harrod, University of Warwick</a:t>
            </a:r>
          </a:p>
          <a:p>
            <a:pPr algn="ctr"/>
            <a:r>
              <a:rPr lang="en-GB" sz="1400" dirty="0"/>
              <a:t>m.g.m.harrod@warwick.ac.uk</a:t>
            </a:r>
          </a:p>
        </p:txBody>
      </p:sp>
    </p:spTree>
    <p:extLst>
      <p:ext uri="{BB962C8B-B14F-4D97-AF65-F5344CB8AC3E}">
        <p14:creationId xmlns:p14="http://schemas.microsoft.com/office/powerpoint/2010/main" val="20267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A3309E6-F1D9-4980-ACAD-BDD721C85FDF}"/>
              </a:ext>
            </a:extLst>
          </p:cNvPr>
          <p:cNvGraphicFramePr>
            <a:graphicFrameLocks noGrp="1"/>
          </p:cNvGraphicFramePr>
          <p:nvPr/>
        </p:nvGraphicFramePr>
        <p:xfrm>
          <a:off x="2423593" y="1196753"/>
          <a:ext cx="7272808" cy="4543618"/>
        </p:xfrm>
        <a:graphic>
          <a:graphicData uri="http://schemas.openxmlformats.org/drawingml/2006/table">
            <a:tbl>
              <a:tblPr firstRow="1" firstCol="1" bandRow="1">
                <a:tableStyleId>{5C22544A-7EE6-4342-B048-85BDC9FD1C3A}</a:tableStyleId>
              </a:tblPr>
              <a:tblGrid>
                <a:gridCol w="501574">
                  <a:extLst>
                    <a:ext uri="{9D8B030D-6E8A-4147-A177-3AD203B41FA5}">
                      <a16:colId xmlns:a16="http://schemas.microsoft.com/office/drawing/2014/main" val="710181761"/>
                    </a:ext>
                  </a:extLst>
                </a:gridCol>
                <a:gridCol w="585170">
                  <a:extLst>
                    <a:ext uri="{9D8B030D-6E8A-4147-A177-3AD203B41FA5}">
                      <a16:colId xmlns:a16="http://schemas.microsoft.com/office/drawing/2014/main" val="542811815"/>
                    </a:ext>
                  </a:extLst>
                </a:gridCol>
                <a:gridCol w="4424058">
                  <a:extLst>
                    <a:ext uri="{9D8B030D-6E8A-4147-A177-3AD203B41FA5}">
                      <a16:colId xmlns:a16="http://schemas.microsoft.com/office/drawing/2014/main" val="3411599429"/>
                    </a:ext>
                  </a:extLst>
                </a:gridCol>
                <a:gridCol w="1762006">
                  <a:extLst>
                    <a:ext uri="{9D8B030D-6E8A-4147-A177-3AD203B41FA5}">
                      <a16:colId xmlns:a16="http://schemas.microsoft.com/office/drawing/2014/main" val="3460867079"/>
                    </a:ext>
                  </a:extLst>
                </a:gridCol>
              </a:tblGrid>
              <a:tr h="457505">
                <a:tc>
                  <a:txBody>
                    <a:bodyPr/>
                    <a:lstStyle/>
                    <a:p>
                      <a:pPr marL="71755" marR="71755">
                        <a:spcBef>
                          <a:spcPts val="0"/>
                        </a:spcBef>
                        <a:spcAft>
                          <a:spcPts val="0"/>
                        </a:spcAft>
                      </a:pPr>
                      <a:r>
                        <a:rPr lang="en-GB" sz="800" dirty="0">
                          <a:effectLst/>
                        </a:rPr>
                        <a:t>Position</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vert="vert270"/>
                </a:tc>
                <a:tc>
                  <a:txBody>
                    <a:bodyPr/>
                    <a:lstStyle/>
                    <a:p>
                      <a:pPr marL="71755" marR="71755">
                        <a:spcBef>
                          <a:spcPts val="0"/>
                        </a:spcBef>
                        <a:spcAft>
                          <a:spcPts val="0"/>
                        </a:spcAft>
                      </a:pPr>
                      <a:r>
                        <a:rPr lang="en-GB" sz="800">
                          <a:effectLst/>
                        </a:rPr>
                        <a:t>Year of release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vert="vert270"/>
                </a:tc>
                <a:tc>
                  <a:txBody>
                    <a:bodyPr/>
                    <a:lstStyle/>
                    <a:p>
                      <a:pPr marL="71755" marR="71755">
                        <a:spcBef>
                          <a:spcPts val="0"/>
                        </a:spcBef>
                        <a:spcAft>
                          <a:spcPts val="0"/>
                        </a:spcAft>
                      </a:pPr>
                      <a:r>
                        <a:rPr lang="en-GB" sz="800">
                          <a:effectLst/>
                        </a:rPr>
                        <a:t>Title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vert="vert270"/>
                </a:tc>
                <a:tc>
                  <a:txBody>
                    <a:bodyPr/>
                    <a:lstStyle/>
                    <a:p>
                      <a:pPr marL="71755" marR="71755">
                        <a:spcBef>
                          <a:spcPts val="0"/>
                        </a:spcBef>
                        <a:spcAft>
                          <a:spcPts val="0"/>
                        </a:spcAft>
                      </a:pPr>
                      <a:r>
                        <a:rPr lang="en-GB" sz="800">
                          <a:effectLst/>
                        </a:rPr>
                        <a:t>Director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vert="vert270"/>
                </a:tc>
                <a:extLst>
                  <a:ext uri="{0D108BD9-81ED-4DB2-BD59-A6C34878D82A}">
                    <a16:rowId xmlns:a16="http://schemas.microsoft.com/office/drawing/2014/main" val="2745958039"/>
                  </a:ext>
                </a:extLst>
              </a:tr>
              <a:tr h="101008">
                <a:tc>
                  <a:txBody>
                    <a:bodyPr/>
                    <a:lstStyle/>
                    <a:p>
                      <a:pPr marL="0" marR="0">
                        <a:spcBef>
                          <a:spcPts val="0"/>
                        </a:spcBef>
                        <a:spcAft>
                          <a:spcPts val="0"/>
                        </a:spcAft>
                      </a:pPr>
                      <a:r>
                        <a:rPr lang="en-GB" sz="800">
                          <a:effectLst/>
                        </a:rPr>
                        <a:t>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Bienvenue chez les Ch'tis/Welcome to the Sticks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Dany Boon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343926205"/>
                  </a:ext>
                </a:extLst>
              </a:tr>
              <a:tr h="202013">
                <a:tc>
                  <a:txBody>
                    <a:bodyPr/>
                    <a:lstStyle/>
                    <a:p>
                      <a:pPr marL="0" marR="0">
                        <a:spcBef>
                          <a:spcPts val="0"/>
                        </a:spcBef>
                        <a:spcAft>
                          <a:spcPts val="0"/>
                        </a:spcAft>
                      </a:pPr>
                      <a:r>
                        <a:rPr lang="en-GB" sz="800">
                          <a:effectLst/>
                        </a:rPr>
                        <a:t>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Intouchables/The Intouchables </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Olivier Nakache, </a:t>
                      </a:r>
                      <a:endParaRPr lang="en-US" sz="900">
                        <a:effectLst/>
                      </a:endParaRPr>
                    </a:p>
                    <a:p>
                      <a:pPr marL="0" marR="0">
                        <a:spcBef>
                          <a:spcPts val="0"/>
                        </a:spcBef>
                        <a:spcAft>
                          <a:spcPts val="0"/>
                        </a:spcAft>
                      </a:pPr>
                      <a:r>
                        <a:rPr lang="en-GB" sz="800">
                          <a:effectLst/>
                        </a:rPr>
                        <a:t>Éric Toledano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023229417"/>
                  </a:ext>
                </a:extLst>
              </a:tr>
              <a:tr h="101008">
                <a:tc>
                  <a:txBody>
                    <a:bodyPr/>
                    <a:lstStyle/>
                    <a:p>
                      <a:pPr marL="0" marR="0">
                        <a:spcBef>
                          <a:spcPts val="0"/>
                        </a:spcBef>
                        <a:spcAft>
                          <a:spcPts val="0"/>
                        </a:spcAft>
                      </a:pPr>
                      <a:r>
                        <a:rPr lang="en-GB" sz="800">
                          <a:effectLst/>
                        </a:rPr>
                        <a:t>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Avatar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James Cameron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58372427"/>
                  </a:ext>
                </a:extLst>
              </a:tr>
              <a:tr h="202013">
                <a:tc>
                  <a:txBody>
                    <a:bodyPr/>
                    <a:lstStyle/>
                    <a:p>
                      <a:pPr marL="0" marR="0">
                        <a:spcBef>
                          <a:spcPts val="0"/>
                        </a:spcBef>
                        <a:spcAft>
                          <a:spcPts val="0"/>
                        </a:spcAft>
                      </a:pPr>
                      <a:r>
                        <a:rPr lang="en-GB" sz="800">
                          <a:effectLst/>
                        </a:rPr>
                        <a:t>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Astérix &amp; Obélix: Mission Cléopatre/Asterix &amp; Obelix: Mission Cleopatra</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Alain Chabat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258658197"/>
                  </a:ext>
                </a:extLst>
              </a:tr>
              <a:tr h="101008">
                <a:tc>
                  <a:txBody>
                    <a:bodyPr/>
                    <a:lstStyle/>
                    <a:p>
                      <a:pPr marL="0" marR="0">
                        <a:spcBef>
                          <a:spcPts val="0"/>
                        </a:spcBef>
                        <a:spcAft>
                          <a:spcPts val="0"/>
                        </a:spcAft>
                      </a:pPr>
                      <a:r>
                        <a:rPr lang="en-GB" sz="800">
                          <a:effectLst/>
                        </a:rPr>
                        <a:t>19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2014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Qu'est-ce qu'on a fait au Bon Dieu?/Serial (Bad) Weddings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Philippe de Chauveron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951711832"/>
                  </a:ext>
                </a:extLst>
              </a:tr>
              <a:tr h="202013">
                <a:tc>
                  <a:txBody>
                    <a:bodyPr/>
                    <a:lstStyle/>
                    <a:p>
                      <a:pPr marL="0" marR="0">
                        <a:spcBef>
                          <a:spcPts val="0"/>
                        </a:spcBef>
                        <a:spcAft>
                          <a:spcPts val="0"/>
                        </a:spcAft>
                      </a:pPr>
                      <a:r>
                        <a:rPr lang="en-GB" sz="800">
                          <a:effectLst/>
                        </a:rPr>
                        <a:t>25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Les Bronzés 3: amis pour la vie/French Fried Vacation 3: Friends Forever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Patrice Leconte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2518762469"/>
                  </a:ext>
                </a:extLst>
              </a:tr>
              <a:tr h="101008">
                <a:tc>
                  <a:txBody>
                    <a:bodyPr/>
                    <a:lstStyle/>
                    <a:p>
                      <a:pPr marL="0" marR="0">
                        <a:spcBef>
                          <a:spcPts val="0"/>
                        </a:spcBef>
                        <a:spcAft>
                          <a:spcPts val="0"/>
                        </a:spcAft>
                      </a:pPr>
                      <a:r>
                        <a:rPr lang="en-GB" sz="800">
                          <a:effectLst/>
                        </a:rPr>
                        <a:t>26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Taxi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Gérard Krawczyk</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2767779000"/>
                  </a:ext>
                </a:extLst>
              </a:tr>
              <a:tr h="202013">
                <a:tc>
                  <a:txBody>
                    <a:bodyPr/>
                    <a:lstStyle/>
                    <a:p>
                      <a:pPr marL="0" marR="0">
                        <a:spcBef>
                          <a:spcPts val="0"/>
                        </a:spcBef>
                        <a:spcAft>
                          <a:spcPts val="0"/>
                        </a:spcAft>
                      </a:pPr>
                      <a:r>
                        <a:rPr lang="en-GB" sz="800">
                          <a:effectLst/>
                        </a:rPr>
                        <a:t>33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Finding Nemo</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Andrew Stanton, Lee Unkrich</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2468633397"/>
                  </a:ext>
                </a:extLst>
              </a:tr>
              <a:tr h="212707">
                <a:tc>
                  <a:txBody>
                    <a:bodyPr/>
                    <a:lstStyle/>
                    <a:p>
                      <a:pPr marL="0" marR="0">
                        <a:spcBef>
                          <a:spcPts val="0"/>
                        </a:spcBef>
                        <a:spcAft>
                          <a:spcPts val="0"/>
                        </a:spcAft>
                      </a:pPr>
                      <a:r>
                        <a:rPr lang="en-GB" sz="800">
                          <a:effectLst/>
                        </a:rPr>
                        <a:t>35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Harry Potter and the Philosopher's Stone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Chris Columbus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4260312532"/>
                  </a:ext>
                </a:extLst>
              </a:tr>
              <a:tr h="101008">
                <a:tc>
                  <a:txBody>
                    <a:bodyPr/>
                    <a:lstStyle/>
                    <a:p>
                      <a:pPr marL="0" marR="0">
                        <a:spcBef>
                          <a:spcPts val="0"/>
                        </a:spcBef>
                        <a:spcAft>
                          <a:spcPts val="0"/>
                        </a:spcAft>
                      </a:pPr>
                      <a:r>
                        <a:rPr lang="en-GB" sz="800">
                          <a:effectLst/>
                        </a:rPr>
                        <a:t>39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Harry Potter and the Chamber of Secrets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Chris Columbus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89209984"/>
                  </a:ext>
                </a:extLst>
              </a:tr>
              <a:tr h="101008">
                <a:tc>
                  <a:txBody>
                    <a:bodyPr/>
                    <a:lstStyle/>
                    <a:p>
                      <a:pPr marL="0" marR="0">
                        <a:spcBef>
                          <a:spcPts val="0"/>
                        </a:spcBef>
                        <a:spcAft>
                          <a:spcPts val="0"/>
                        </a:spcAft>
                      </a:pPr>
                      <a:r>
                        <a:rPr lang="en-GB" sz="800">
                          <a:effectLst/>
                        </a:rPr>
                        <a:t>47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Le Fabuleux Destin d’Amélie Poulain/Amelie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Jean-Pierre Jeunet</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069605196"/>
                  </a:ext>
                </a:extLst>
              </a:tr>
              <a:tr h="101008">
                <a:tc>
                  <a:txBody>
                    <a:bodyPr/>
                    <a:lstStyle/>
                    <a:p>
                      <a:pPr marL="0" marR="0">
                        <a:spcBef>
                          <a:spcPts val="0"/>
                        </a:spcBef>
                        <a:spcAft>
                          <a:spcPts val="0"/>
                        </a:spcAft>
                      </a:pPr>
                      <a:r>
                        <a:rPr lang="en-GB" sz="800">
                          <a:effectLst/>
                        </a:rPr>
                        <a:t>48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Les Choristes/The Chorus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Christophe Barratier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925197805"/>
                  </a:ext>
                </a:extLst>
              </a:tr>
              <a:tr h="101008">
                <a:tc>
                  <a:txBody>
                    <a:bodyPr/>
                    <a:lstStyle/>
                    <a:p>
                      <a:pPr marL="0" marR="0">
                        <a:spcBef>
                          <a:spcPts val="0"/>
                        </a:spcBef>
                        <a:spcAft>
                          <a:spcPts val="0"/>
                        </a:spcAft>
                      </a:pPr>
                      <a:r>
                        <a:rPr lang="en-GB" sz="800">
                          <a:effectLst/>
                        </a:rPr>
                        <a:t>51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2011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Rien à declarer/Nothing to Declare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Dany Boon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749520236"/>
                  </a:ext>
                </a:extLst>
              </a:tr>
              <a:tr h="101008">
                <a:tc>
                  <a:txBody>
                    <a:bodyPr/>
                    <a:lstStyle/>
                    <a:p>
                      <a:pPr marL="0" marR="0">
                        <a:spcBef>
                          <a:spcPts val="0"/>
                        </a:spcBef>
                        <a:spcAft>
                          <a:spcPts val="0"/>
                        </a:spcAft>
                      </a:pPr>
                      <a:r>
                        <a:rPr lang="en-GB" sz="800">
                          <a:effectLst/>
                        </a:rPr>
                        <a:t>57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Ratatouille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Brad Bird, Jan Pinkava</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581515553"/>
                  </a:ext>
                </a:extLst>
              </a:tr>
              <a:tr h="101008">
                <a:tc>
                  <a:txBody>
                    <a:bodyPr/>
                    <a:lstStyle/>
                    <a:p>
                      <a:pPr marL="0" marR="0">
                        <a:spcBef>
                          <a:spcPts val="0"/>
                        </a:spcBef>
                        <a:spcAft>
                          <a:spcPts val="0"/>
                        </a:spcAft>
                      </a:pPr>
                      <a:r>
                        <a:rPr lang="en-GB" sz="800">
                          <a:effectLst/>
                        </a:rPr>
                        <a:t>59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La Vérité si je mens! 2/Would I Lie to You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Thomas Gilou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4040669423"/>
                  </a:ext>
                </a:extLst>
              </a:tr>
              <a:tr h="202013">
                <a:tc>
                  <a:txBody>
                    <a:bodyPr/>
                    <a:lstStyle/>
                    <a:p>
                      <a:pPr marL="0" marR="0">
                        <a:spcBef>
                          <a:spcPts val="0"/>
                        </a:spcBef>
                        <a:spcAft>
                          <a:spcPts val="0"/>
                        </a:spcAft>
                      </a:pPr>
                      <a:r>
                        <a:rPr lang="en-GB" sz="800">
                          <a:effectLst/>
                        </a:rPr>
                        <a:t>61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Ice Age: Dawn of the Dinosaurs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Carlos Saldanha, Mike Thurmeier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855205778"/>
                  </a:ext>
                </a:extLst>
              </a:tr>
              <a:tr h="101008">
                <a:tc>
                  <a:txBody>
                    <a:bodyPr/>
                    <a:lstStyle/>
                    <a:p>
                      <a:pPr marL="0" marR="0">
                        <a:spcBef>
                          <a:spcPts val="0"/>
                        </a:spcBef>
                        <a:spcAft>
                          <a:spcPts val="0"/>
                        </a:spcAft>
                      </a:pPr>
                      <a:r>
                        <a:rPr lang="en-GB" sz="800">
                          <a:effectLst/>
                        </a:rPr>
                        <a:t>62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The Sixth Sense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M. Night Shyamalan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2524846900"/>
                  </a:ext>
                </a:extLst>
              </a:tr>
              <a:tr h="101008">
                <a:tc>
                  <a:txBody>
                    <a:bodyPr/>
                    <a:lstStyle/>
                    <a:p>
                      <a:pPr marL="0" marR="0">
                        <a:spcBef>
                          <a:spcPts val="0"/>
                        </a:spcBef>
                        <a:spcAft>
                          <a:spcPts val="0"/>
                        </a:spcAft>
                      </a:pPr>
                      <a:r>
                        <a:rPr lang="en-GB" sz="800">
                          <a:effectLst/>
                        </a:rPr>
                        <a:t>64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Harry Potter and the Goblet of Fire</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Mike Newell</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4268787563"/>
                  </a:ext>
                </a:extLst>
              </a:tr>
              <a:tr h="101008">
                <a:tc>
                  <a:txBody>
                    <a:bodyPr/>
                    <a:lstStyle/>
                    <a:p>
                      <a:pPr marL="0" marR="0">
                        <a:spcBef>
                          <a:spcPts val="0"/>
                        </a:spcBef>
                        <a:spcAft>
                          <a:spcPts val="0"/>
                        </a:spcAft>
                      </a:pPr>
                      <a:r>
                        <a:rPr lang="en-GB" sz="800">
                          <a:effectLst/>
                        </a:rPr>
                        <a:t>68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2014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La Famille Bélier</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Éric Lartigau</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665498724"/>
                  </a:ext>
                </a:extLst>
              </a:tr>
              <a:tr h="101008">
                <a:tc>
                  <a:txBody>
                    <a:bodyPr/>
                    <a:lstStyle/>
                    <a:p>
                      <a:pPr marL="0" marR="0">
                        <a:spcBef>
                          <a:spcPts val="0"/>
                        </a:spcBef>
                        <a:spcAft>
                          <a:spcPts val="0"/>
                        </a:spcAft>
                      </a:pPr>
                      <a:r>
                        <a:rPr lang="en-GB" sz="800">
                          <a:effectLst/>
                        </a:rPr>
                        <a:t>70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The Lord of the Rings: The Return of the King</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Peter Jackson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021258355"/>
                  </a:ext>
                </a:extLst>
              </a:tr>
              <a:tr h="101008">
                <a:tc>
                  <a:txBody>
                    <a:bodyPr/>
                    <a:lstStyle/>
                    <a:p>
                      <a:pPr marL="0" marR="0">
                        <a:spcBef>
                          <a:spcPts val="0"/>
                        </a:spcBef>
                        <a:spcAft>
                          <a:spcPts val="0"/>
                        </a:spcAft>
                      </a:pPr>
                      <a:r>
                        <a:rPr lang="en-GB" sz="800">
                          <a:effectLst/>
                        </a:rPr>
                        <a:t>75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2005</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Star Wars: Episode III – Revenge of the Sith</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George Lucas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111314253"/>
                  </a:ext>
                </a:extLst>
              </a:tr>
              <a:tr h="303021">
                <a:tc>
                  <a:txBody>
                    <a:bodyPr/>
                    <a:lstStyle/>
                    <a:p>
                      <a:pPr marL="0" marR="0">
                        <a:spcBef>
                          <a:spcPts val="0"/>
                        </a:spcBef>
                        <a:spcAft>
                          <a:spcPts val="0"/>
                        </a:spcAft>
                      </a:pPr>
                      <a:r>
                        <a:rPr lang="en-GB" sz="800">
                          <a:effectLst/>
                        </a:rPr>
                        <a:t>78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Shrek 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Andrew Adamson, Kelly Asbury, Conrad Vernon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423935629"/>
                  </a:ext>
                </a:extLst>
              </a:tr>
              <a:tr h="101008">
                <a:tc>
                  <a:txBody>
                    <a:bodyPr/>
                    <a:lstStyle/>
                    <a:p>
                      <a:pPr marL="0" marR="0">
                        <a:spcBef>
                          <a:spcPts val="0"/>
                        </a:spcBef>
                        <a:spcAft>
                          <a:spcPts val="0"/>
                        </a:spcAft>
                      </a:pPr>
                      <a:r>
                        <a:rPr lang="en-GB" sz="800">
                          <a:effectLst/>
                        </a:rPr>
                        <a:t>79</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2004</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Harry Potter and the Prisoner of Azkaban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Alfonso Cuarón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2111294504"/>
                  </a:ext>
                </a:extLst>
              </a:tr>
              <a:tr h="101008">
                <a:tc>
                  <a:txBody>
                    <a:bodyPr/>
                    <a:lstStyle/>
                    <a:p>
                      <a:pPr marL="0" marR="0">
                        <a:spcBef>
                          <a:spcPts val="0"/>
                        </a:spcBef>
                        <a:spcAft>
                          <a:spcPts val="0"/>
                        </a:spcAft>
                      </a:pPr>
                      <a:r>
                        <a:rPr lang="en-GB" sz="800">
                          <a:effectLst/>
                        </a:rPr>
                        <a:t>83</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The Lord of the Rings: The Two Towers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Peter Jackson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4186423422"/>
                  </a:ext>
                </a:extLst>
              </a:tr>
              <a:tr h="101008">
                <a:tc>
                  <a:txBody>
                    <a:bodyPr/>
                    <a:lstStyle/>
                    <a:p>
                      <a:pPr marL="0" marR="0">
                        <a:spcBef>
                          <a:spcPts val="0"/>
                        </a:spcBef>
                        <a:spcAft>
                          <a:spcPts val="0"/>
                        </a:spcAft>
                      </a:pPr>
                      <a:r>
                        <a:rPr lang="en-GB" sz="800">
                          <a:effectLst/>
                        </a:rPr>
                        <a:t>87</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2012</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Skyfall</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Sam Mendes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12790591"/>
                  </a:ext>
                </a:extLst>
              </a:tr>
              <a:tr h="101008">
                <a:tc>
                  <a:txBody>
                    <a:bodyPr/>
                    <a:lstStyle/>
                    <a:p>
                      <a:pPr marL="0" marR="0">
                        <a:spcBef>
                          <a:spcPts val="0"/>
                        </a:spcBef>
                        <a:spcAft>
                          <a:spcPts val="0"/>
                        </a:spcAft>
                      </a:pPr>
                      <a:r>
                        <a:rPr lang="en-GB" sz="800">
                          <a:effectLst/>
                        </a:rPr>
                        <a:t>90</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2001</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The Lord of the Rings: The Fellowship of the Ring</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Peter Jackson</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06254792"/>
                  </a:ext>
                </a:extLst>
              </a:tr>
              <a:tr h="202013">
                <a:tc>
                  <a:txBody>
                    <a:bodyPr/>
                    <a:lstStyle/>
                    <a:p>
                      <a:pPr marL="0" marR="0">
                        <a:spcBef>
                          <a:spcPts val="0"/>
                        </a:spcBef>
                        <a:spcAft>
                          <a:spcPts val="0"/>
                        </a:spcAft>
                      </a:pPr>
                      <a:r>
                        <a:rPr lang="en-GB" sz="800">
                          <a:effectLst/>
                        </a:rPr>
                        <a:t>96</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2008</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a:effectLst/>
                        </a:rPr>
                        <a:t>Astérix aux jeux olympiques/Asterix at the Olympic Games</a:t>
                      </a:r>
                      <a:endParaRPr lang="en-U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tc>
                  <a:txBody>
                    <a:bodyPr/>
                    <a:lstStyle/>
                    <a:p>
                      <a:pPr marL="0" marR="0">
                        <a:spcBef>
                          <a:spcPts val="0"/>
                        </a:spcBef>
                        <a:spcAft>
                          <a:spcPts val="0"/>
                        </a:spcAft>
                      </a:pPr>
                      <a:r>
                        <a:rPr lang="en-GB" sz="800" dirty="0">
                          <a:effectLst/>
                        </a:rPr>
                        <a:t>Frédéric Forestier, Thomas </a:t>
                      </a:r>
                      <a:r>
                        <a:rPr lang="en-GB" sz="800" dirty="0" err="1">
                          <a:effectLst/>
                        </a:rPr>
                        <a:t>Langmann</a:t>
                      </a:r>
                      <a:endParaRPr lang="en-U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593" marR="52593" marT="0" marB="0"/>
                </a:tc>
                <a:extLst>
                  <a:ext uri="{0D108BD9-81ED-4DB2-BD59-A6C34878D82A}">
                    <a16:rowId xmlns:a16="http://schemas.microsoft.com/office/drawing/2014/main" val="3849955029"/>
                  </a:ext>
                </a:extLst>
              </a:tr>
            </a:tbl>
          </a:graphicData>
        </a:graphic>
      </p:graphicFrame>
      <p:sp>
        <p:nvSpPr>
          <p:cNvPr id="5" name="TextBox 4">
            <a:extLst>
              <a:ext uri="{FF2B5EF4-FFF2-40B4-BE49-F238E27FC236}">
                <a16:creationId xmlns:a16="http://schemas.microsoft.com/office/drawing/2014/main" id="{B19BC4EF-5517-41EC-8848-B24E4B3E3AC9}"/>
              </a:ext>
            </a:extLst>
          </p:cNvPr>
          <p:cNvSpPr txBox="1"/>
          <p:nvPr/>
        </p:nvSpPr>
        <p:spPr>
          <a:xfrm>
            <a:off x="1919536" y="1"/>
            <a:ext cx="8640960" cy="646331"/>
          </a:xfrm>
          <a:prstGeom prst="rect">
            <a:avLst/>
          </a:prstGeom>
          <a:noFill/>
        </p:spPr>
        <p:txBody>
          <a:bodyPr wrap="square" rtlCol="0">
            <a:spAutoFit/>
          </a:bodyPr>
          <a:lstStyle/>
          <a:p>
            <a:pPr algn="ctr"/>
            <a:r>
              <a:rPr lang="en-GB" b="1" u="sng" dirty="0"/>
              <a:t>The Best-selling Films on the French Market since 2000</a:t>
            </a:r>
            <a:endParaRPr lang="en-US" b="1" u="sng" dirty="0"/>
          </a:p>
          <a:p>
            <a:endParaRPr lang="en-US" dirty="0"/>
          </a:p>
        </p:txBody>
      </p:sp>
      <p:sp>
        <p:nvSpPr>
          <p:cNvPr id="6" name="TextBox 5">
            <a:extLst>
              <a:ext uri="{FF2B5EF4-FFF2-40B4-BE49-F238E27FC236}">
                <a16:creationId xmlns:a16="http://schemas.microsoft.com/office/drawing/2014/main" id="{E72F7F53-CA83-4F78-B800-1E855A95EB6B}"/>
              </a:ext>
            </a:extLst>
          </p:cNvPr>
          <p:cNvSpPr txBox="1"/>
          <p:nvPr/>
        </p:nvSpPr>
        <p:spPr>
          <a:xfrm>
            <a:off x="2711624" y="404665"/>
            <a:ext cx="6696744" cy="646331"/>
          </a:xfrm>
          <a:prstGeom prst="rect">
            <a:avLst/>
          </a:prstGeom>
          <a:noFill/>
        </p:spPr>
        <p:txBody>
          <a:bodyPr wrap="square" rtlCol="0">
            <a:spAutoFit/>
          </a:bodyPr>
          <a:lstStyle/>
          <a:p>
            <a:endParaRPr lang="en-GB" dirty="0"/>
          </a:p>
          <a:p>
            <a:r>
              <a:rPr lang="en-GB" dirty="0"/>
              <a:t>Extracted from a list of the 100 best-sellers, Internet Movie Database.</a:t>
            </a:r>
            <a:endParaRPr lang="en-US" dirty="0"/>
          </a:p>
        </p:txBody>
      </p:sp>
      <p:sp>
        <p:nvSpPr>
          <p:cNvPr id="7" name="TextBox 6">
            <a:extLst>
              <a:ext uri="{FF2B5EF4-FFF2-40B4-BE49-F238E27FC236}">
                <a16:creationId xmlns:a16="http://schemas.microsoft.com/office/drawing/2014/main" id="{4B55F58F-50E8-43F3-8058-1C73401ACB94}"/>
              </a:ext>
            </a:extLst>
          </p:cNvPr>
          <p:cNvSpPr txBox="1"/>
          <p:nvPr/>
        </p:nvSpPr>
        <p:spPr>
          <a:xfrm>
            <a:off x="1919536" y="5949281"/>
            <a:ext cx="8208912" cy="1015663"/>
          </a:xfrm>
          <a:prstGeom prst="rect">
            <a:avLst/>
          </a:prstGeom>
          <a:noFill/>
        </p:spPr>
        <p:txBody>
          <a:bodyPr wrap="square" rtlCol="0">
            <a:spAutoFit/>
          </a:bodyPr>
          <a:lstStyle/>
          <a:p>
            <a:r>
              <a:rPr lang="en-US" sz="1400" dirty="0"/>
              <a:t>See M. Harrod and P. </a:t>
            </a:r>
            <a:r>
              <a:rPr lang="en-US" sz="1400" dirty="0" err="1"/>
              <a:t>Powrie</a:t>
            </a:r>
            <a:r>
              <a:rPr lang="en-US" sz="1400" dirty="0"/>
              <a:t>, ‘</a:t>
            </a:r>
            <a:r>
              <a:rPr lang="en-GB" sz="1400" b="1" dirty="0"/>
              <a:t>New directions in contemporary French comedies: from nation, sex and class to ethnicity, community and the vagaries of the </a:t>
            </a:r>
            <a:r>
              <a:rPr lang="en-GB" sz="1400" b="1"/>
              <a:t>postmodern,’ </a:t>
            </a:r>
            <a:r>
              <a:rPr lang="en-GB" sz="1400" b="1" dirty="0"/>
              <a:t>Special Issue of </a:t>
            </a:r>
            <a:r>
              <a:rPr lang="en-GB" sz="1400" b="1" i="1" dirty="0"/>
              <a:t>Studies in French Cinema</a:t>
            </a:r>
            <a:r>
              <a:rPr lang="en-GB" sz="1400" b="1" dirty="0"/>
              <a:t> on contemporary French comedy, vol. 18, issue 1.</a:t>
            </a:r>
            <a:endParaRPr lang="en-US" sz="1400" dirty="0"/>
          </a:p>
          <a:p>
            <a:endParaRPr lang="en-US" dirty="0"/>
          </a:p>
        </p:txBody>
      </p:sp>
    </p:spTree>
    <p:extLst>
      <p:ext uri="{BB962C8B-B14F-4D97-AF65-F5344CB8AC3E}">
        <p14:creationId xmlns:p14="http://schemas.microsoft.com/office/powerpoint/2010/main" val="2599748539"/>
      </p:ext>
    </p:extLst>
  </p:cSld>
  <p:clrMapOvr>
    <a:masterClrMapping/>
  </p:clrMapOvr>
  <mc:AlternateContent xmlns:mc="http://schemas.openxmlformats.org/markup-compatibility/2006" xmlns:p14="http://schemas.microsoft.com/office/powerpoint/2010/main">
    <mc:Choice Requires="p14">
      <p:transition spd="slow" p14:dur="2000" advTm="50105"/>
    </mc:Choice>
    <mc:Fallback xmlns="">
      <p:transition spd="slow" advTm="5010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544" y="-315416"/>
            <a:ext cx="8136904" cy="6247864"/>
          </a:xfrm>
          <a:prstGeom prst="rect">
            <a:avLst/>
          </a:prstGeom>
          <a:noFill/>
        </p:spPr>
        <p:txBody>
          <a:bodyPr wrap="square" rtlCol="0">
            <a:spAutoFit/>
          </a:bodyPr>
          <a:lstStyle/>
          <a:p>
            <a:pPr algn="ctr"/>
            <a:endParaRPr lang="en-GB" sz="2400" b="1" u="sng" dirty="0"/>
          </a:p>
          <a:p>
            <a:pPr algn="ctr"/>
            <a:endParaRPr lang="en-GB" sz="2400" b="1" u="sng" dirty="0"/>
          </a:p>
          <a:p>
            <a:pPr algn="ctr"/>
            <a:r>
              <a:rPr lang="en-GB" sz="2400" b="1" u="sng" dirty="0"/>
              <a:t>Resistance to the  Perceived Acceleration in Commercialising French Film Culture</a:t>
            </a:r>
          </a:p>
          <a:p>
            <a:pPr algn="ctr"/>
            <a:endParaRPr lang="en-GB" sz="2400" u="sng" dirty="0"/>
          </a:p>
          <a:p>
            <a:pPr algn="ctr"/>
            <a:endParaRPr lang="en-GB" sz="2000" u="sng" dirty="0"/>
          </a:p>
          <a:p>
            <a:pPr algn="just"/>
            <a:r>
              <a:rPr lang="en-GB" sz="2000" dirty="0"/>
              <a:t>Darren Waldron and Isabelle </a:t>
            </a:r>
            <a:r>
              <a:rPr lang="en-GB" sz="2000" dirty="0" err="1"/>
              <a:t>Vanderschelden</a:t>
            </a:r>
            <a:r>
              <a:rPr lang="en-GB" sz="2000" dirty="0"/>
              <a:t> have argued </a:t>
            </a:r>
            <a:r>
              <a:rPr lang="en-GB" sz="2000" b="1" dirty="0"/>
              <a:t>suspicious attitudes towards popular cinema</a:t>
            </a:r>
            <a:r>
              <a:rPr lang="en-GB" sz="2000" dirty="0"/>
              <a:t> have only been exacerbated in recent years by a French critical tendency among </a:t>
            </a:r>
            <a:r>
              <a:rPr lang="en-GB" sz="2000" dirty="0" err="1"/>
              <a:t>cinephilic</a:t>
            </a:r>
            <a:r>
              <a:rPr lang="en-GB" sz="2000" dirty="0"/>
              <a:t> critics to equate so-called commercial filmmaking with </a:t>
            </a:r>
            <a:r>
              <a:rPr lang="en-GB" sz="2000" b="1" dirty="0"/>
              <a:t>‘a multifaceted crisis’ linked to inflated production costs and shorter cinema runs</a:t>
            </a:r>
            <a:r>
              <a:rPr lang="en-GB" sz="2000" dirty="0"/>
              <a:t>. </a:t>
            </a:r>
          </a:p>
          <a:p>
            <a:pPr algn="just"/>
            <a:endParaRPr lang="en-GB" sz="2000" dirty="0"/>
          </a:p>
          <a:p>
            <a:pPr algn="just"/>
            <a:r>
              <a:rPr lang="en-GB" sz="2000" dirty="0"/>
              <a:t>E.g. Jean-Michel </a:t>
            </a:r>
            <a:r>
              <a:rPr lang="en-GB" sz="2000" dirty="0" err="1"/>
              <a:t>Frodon</a:t>
            </a:r>
            <a:r>
              <a:rPr lang="en-GB" sz="2000" dirty="0"/>
              <a:t> in articles in the </a:t>
            </a:r>
            <a:r>
              <a:rPr lang="en-GB" sz="2000" dirty="0" err="1"/>
              <a:t>auteurist-cinephilic</a:t>
            </a:r>
            <a:r>
              <a:rPr lang="en-GB" sz="2000" dirty="0"/>
              <a:t> journal </a:t>
            </a:r>
            <a:r>
              <a:rPr lang="en-GB" sz="2000" i="1" dirty="0"/>
              <a:t>Cahiers du </a:t>
            </a:r>
            <a:r>
              <a:rPr lang="en-GB" sz="2000" i="1" dirty="0" err="1"/>
              <a:t>cinéma</a:t>
            </a:r>
            <a:r>
              <a:rPr lang="en-GB" sz="2000" dirty="0"/>
              <a:t> from 2005 onwards.</a:t>
            </a:r>
          </a:p>
          <a:p>
            <a:pPr algn="just"/>
            <a:endParaRPr lang="en-GB" sz="2000" dirty="0"/>
          </a:p>
          <a:p>
            <a:pPr algn="just"/>
            <a:endParaRPr lang="en-GB" sz="1400" u="sng" dirty="0"/>
          </a:p>
          <a:p>
            <a:pPr algn="just"/>
            <a:r>
              <a:rPr lang="en-GB" sz="1600" dirty="0"/>
              <a:t>Waldron, D. and I. </a:t>
            </a:r>
            <a:r>
              <a:rPr lang="en-GB" sz="1600" dirty="0" err="1"/>
              <a:t>Vanderschelden</a:t>
            </a:r>
            <a:r>
              <a:rPr lang="en-GB" sz="1600" dirty="0"/>
              <a:t>. 2007. ‘Introduction.’ In D. Waldron and I. </a:t>
            </a:r>
            <a:r>
              <a:rPr lang="en-GB" sz="1600" dirty="0" err="1"/>
              <a:t>Vanderschelden</a:t>
            </a:r>
            <a:r>
              <a:rPr lang="en-GB" sz="1600" dirty="0"/>
              <a:t> (</a:t>
            </a:r>
            <a:r>
              <a:rPr lang="en-GB" sz="1600" dirty="0" err="1"/>
              <a:t>eds</a:t>
            </a:r>
            <a:r>
              <a:rPr lang="en-GB" sz="1600" dirty="0"/>
              <a:t>), </a:t>
            </a:r>
            <a:r>
              <a:rPr lang="en-GB" sz="1600" i="1" dirty="0"/>
              <a:t>France at the Flicks: Trends in</a:t>
            </a:r>
            <a:r>
              <a:rPr lang="en-GB" sz="1600" dirty="0"/>
              <a:t> </a:t>
            </a:r>
            <a:r>
              <a:rPr lang="en-GB" sz="1600" i="1" dirty="0"/>
              <a:t>Contemporary French Popular Cinema</a:t>
            </a:r>
            <a:r>
              <a:rPr lang="en-GB" sz="1600" dirty="0"/>
              <a:t>. Cambridge: Cambridge Scholars Publishing, pp.1-15, p. 8. </a:t>
            </a:r>
            <a:endParaRPr lang="fr-FR" sz="1600" dirty="0"/>
          </a:p>
          <a:p>
            <a:pPr algn="r"/>
            <a:endParaRPr lang="en-GB" dirty="0"/>
          </a:p>
        </p:txBody>
      </p:sp>
    </p:spTree>
    <p:extLst>
      <p:ext uri="{BB962C8B-B14F-4D97-AF65-F5344CB8AC3E}">
        <p14:creationId xmlns:p14="http://schemas.microsoft.com/office/powerpoint/2010/main" val="139688135"/>
      </p:ext>
    </p:extLst>
  </p:cSld>
  <p:clrMapOvr>
    <a:masterClrMapping/>
  </p:clrMapOvr>
  <mc:AlternateContent xmlns:mc="http://schemas.openxmlformats.org/markup-compatibility/2006" xmlns:p14="http://schemas.microsoft.com/office/powerpoint/2010/main">
    <mc:Choice Requires="p14">
      <p:transition spd="slow" p14:dur="2000" advTm="91724"/>
    </mc:Choice>
    <mc:Fallback xmlns="">
      <p:transition spd="slow" advTm="917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9536" y="620688"/>
            <a:ext cx="8496944" cy="5232202"/>
          </a:xfrm>
          <a:prstGeom prst="rect">
            <a:avLst/>
          </a:prstGeom>
          <a:noFill/>
        </p:spPr>
        <p:txBody>
          <a:bodyPr>
            <a:spAutoFit/>
          </a:bodyPr>
          <a:lstStyle/>
          <a:p>
            <a:pPr algn="ctr">
              <a:defRPr/>
            </a:pPr>
            <a:r>
              <a:rPr lang="en-GB" sz="2800" b="1" u="sng" dirty="0"/>
              <a:t>French films in top 20 at French box office in 2009</a:t>
            </a:r>
          </a:p>
          <a:p>
            <a:pPr algn="ctr">
              <a:defRPr/>
            </a:pPr>
            <a:endParaRPr lang="en-GB" b="1" dirty="0"/>
          </a:p>
          <a:p>
            <a:pPr algn="ctr">
              <a:defRPr/>
            </a:pPr>
            <a:endParaRPr lang="en-GB" b="1" dirty="0"/>
          </a:p>
          <a:p>
            <a:pPr>
              <a:defRPr/>
            </a:pPr>
            <a:endParaRPr lang="en-GB" b="1" dirty="0">
              <a:solidFill>
                <a:srgbClr val="FF0000"/>
              </a:solidFill>
            </a:endParaRPr>
          </a:p>
          <a:p>
            <a:pPr marL="342900" indent="-342900">
              <a:buFontTx/>
              <a:buAutoNum type="arabicPeriod"/>
              <a:defRPr/>
            </a:pPr>
            <a:r>
              <a:rPr lang="en-GB" i="1" dirty="0">
                <a:solidFill>
                  <a:srgbClr val="FF0000"/>
                </a:solidFill>
              </a:rPr>
              <a:t>Le Petit Nicolas</a:t>
            </a:r>
            <a:r>
              <a:rPr lang="en-GB" dirty="0">
                <a:solidFill>
                  <a:srgbClr val="FF0000"/>
                </a:solidFill>
              </a:rPr>
              <a:t>/ </a:t>
            </a:r>
            <a:r>
              <a:rPr lang="en-GB" i="1" dirty="0">
                <a:solidFill>
                  <a:srgbClr val="FF0000"/>
                </a:solidFill>
              </a:rPr>
              <a:t>Little Nicholas </a:t>
            </a:r>
            <a:r>
              <a:rPr lang="en-GB" dirty="0">
                <a:solidFill>
                  <a:srgbClr val="FF0000"/>
                </a:solidFill>
              </a:rPr>
              <a:t>(Laurent </a:t>
            </a:r>
            <a:r>
              <a:rPr lang="en-GB" dirty="0" err="1">
                <a:solidFill>
                  <a:srgbClr val="FF0000"/>
                </a:solidFill>
              </a:rPr>
              <a:t>Tirard</a:t>
            </a:r>
            <a:r>
              <a:rPr lang="en-GB" dirty="0">
                <a:solidFill>
                  <a:srgbClr val="FF0000"/>
                </a:solidFill>
              </a:rPr>
              <a:t>, France/ Belgium)</a:t>
            </a:r>
          </a:p>
          <a:p>
            <a:pPr marL="342900" indent="-342900">
              <a:buFontTx/>
              <a:buAutoNum type="arabicPeriod"/>
              <a:defRPr/>
            </a:pPr>
            <a:endParaRPr lang="en-GB" dirty="0">
              <a:solidFill>
                <a:srgbClr val="FF0000"/>
              </a:solidFill>
            </a:endParaRPr>
          </a:p>
          <a:p>
            <a:pPr marL="342900" indent="-342900">
              <a:buFontTx/>
              <a:buAutoNum type="arabicPeriod"/>
              <a:defRPr/>
            </a:pPr>
            <a:r>
              <a:rPr lang="en-GB" i="1" dirty="0" err="1">
                <a:solidFill>
                  <a:srgbClr val="FF0000"/>
                </a:solidFill>
              </a:rPr>
              <a:t>Lol</a:t>
            </a:r>
            <a:r>
              <a:rPr lang="en-GB" i="1" dirty="0">
                <a:solidFill>
                  <a:srgbClr val="FF0000"/>
                </a:solidFill>
              </a:rPr>
              <a:t> (Laughing Out Loud) </a:t>
            </a:r>
            <a:r>
              <a:rPr lang="en-GB" dirty="0">
                <a:solidFill>
                  <a:srgbClr val="FF0000"/>
                </a:solidFill>
              </a:rPr>
              <a:t>(Lisa </a:t>
            </a:r>
            <a:r>
              <a:rPr lang="en-GB" dirty="0" err="1">
                <a:solidFill>
                  <a:srgbClr val="FF0000"/>
                </a:solidFill>
              </a:rPr>
              <a:t>Azuelos</a:t>
            </a:r>
            <a:r>
              <a:rPr lang="en-GB" dirty="0">
                <a:solidFill>
                  <a:srgbClr val="FF0000"/>
                </a:solidFill>
              </a:rPr>
              <a:t>)</a:t>
            </a:r>
          </a:p>
          <a:p>
            <a:pPr marL="342900" indent="-342900">
              <a:buFontTx/>
              <a:buAutoNum type="arabicPeriod"/>
              <a:defRPr/>
            </a:pPr>
            <a:endParaRPr lang="en-GB" dirty="0"/>
          </a:p>
          <a:p>
            <a:pPr marL="342900" indent="-342900">
              <a:buFontTx/>
              <a:buAutoNum type="arabicPeriod"/>
              <a:defRPr/>
            </a:pPr>
            <a:r>
              <a:rPr lang="en-GB" i="1" dirty="0"/>
              <a:t>Arthur et la vengeance de </a:t>
            </a:r>
            <a:r>
              <a:rPr lang="en-GB" i="1" dirty="0" err="1"/>
              <a:t>Maltazard</a:t>
            </a:r>
            <a:r>
              <a:rPr lang="en-GB" i="1" dirty="0"/>
              <a:t>/ Arthur and the Great Adventure </a:t>
            </a:r>
            <a:r>
              <a:rPr lang="en-GB" dirty="0"/>
              <a:t>(Luc </a:t>
            </a:r>
            <a:r>
              <a:rPr lang="en-GB" dirty="0" err="1"/>
              <a:t>Besson</a:t>
            </a:r>
            <a:r>
              <a:rPr lang="en-GB" dirty="0"/>
              <a:t>)</a:t>
            </a:r>
          </a:p>
          <a:p>
            <a:pPr marL="342900" indent="-342900">
              <a:buFontTx/>
              <a:buAutoNum type="arabicPeriod"/>
              <a:defRPr/>
            </a:pPr>
            <a:endParaRPr lang="en-GB" dirty="0"/>
          </a:p>
          <a:p>
            <a:pPr marL="342900" indent="-342900">
              <a:buFontTx/>
              <a:buAutoNum type="arabicPeriod"/>
              <a:defRPr/>
            </a:pPr>
            <a:r>
              <a:rPr lang="en-GB" i="1" dirty="0"/>
              <a:t>Coco</a:t>
            </a:r>
            <a:r>
              <a:rPr lang="en-GB" dirty="0"/>
              <a:t>/ </a:t>
            </a:r>
            <a:r>
              <a:rPr lang="en-GB" i="1" dirty="0"/>
              <a:t>Coco Before Chanel </a:t>
            </a:r>
            <a:r>
              <a:rPr lang="en-GB" dirty="0"/>
              <a:t>(Anne Fontaine)</a:t>
            </a:r>
          </a:p>
          <a:p>
            <a:pPr marL="342900" indent="-342900">
              <a:buFontTx/>
              <a:buAutoNum type="arabicPeriod"/>
              <a:defRPr/>
            </a:pPr>
            <a:endParaRPr lang="en-GB" dirty="0"/>
          </a:p>
          <a:p>
            <a:pPr marL="342900" indent="-342900">
              <a:buFontTx/>
              <a:buAutoNum type="arabicPeriod"/>
              <a:defRPr/>
            </a:pPr>
            <a:r>
              <a:rPr lang="en-GB" i="1" dirty="0">
                <a:solidFill>
                  <a:srgbClr val="FF0000"/>
                </a:solidFill>
              </a:rPr>
              <a:t>Neuilly </a:t>
            </a:r>
            <a:r>
              <a:rPr lang="en-GB" i="1" dirty="0" err="1">
                <a:solidFill>
                  <a:srgbClr val="FF0000"/>
                </a:solidFill>
              </a:rPr>
              <a:t>sa</a:t>
            </a:r>
            <a:r>
              <a:rPr lang="en-GB" dirty="0">
                <a:solidFill>
                  <a:srgbClr val="FF0000"/>
                </a:solidFill>
              </a:rPr>
              <a:t> </a:t>
            </a:r>
            <a:r>
              <a:rPr lang="en-GB" i="1" dirty="0" err="1">
                <a:solidFill>
                  <a:srgbClr val="FF0000"/>
                </a:solidFill>
              </a:rPr>
              <a:t>mère</a:t>
            </a:r>
            <a:r>
              <a:rPr lang="en-GB" i="1" dirty="0">
                <a:solidFill>
                  <a:srgbClr val="FF0000"/>
                </a:solidFill>
              </a:rPr>
              <a:t> </a:t>
            </a:r>
            <a:r>
              <a:rPr lang="en-GB" dirty="0">
                <a:solidFill>
                  <a:srgbClr val="FF0000"/>
                </a:solidFill>
              </a:rPr>
              <a:t>(Gabriel </a:t>
            </a:r>
            <a:r>
              <a:rPr lang="en-GB" dirty="0" err="1">
                <a:solidFill>
                  <a:srgbClr val="FF0000"/>
                </a:solidFill>
              </a:rPr>
              <a:t>Laferrière</a:t>
            </a:r>
            <a:r>
              <a:rPr lang="en-GB" dirty="0">
                <a:solidFill>
                  <a:srgbClr val="FF0000"/>
                </a:solidFill>
              </a:rPr>
              <a:t>)</a:t>
            </a:r>
          </a:p>
          <a:p>
            <a:pPr marL="342900" indent="-342900">
              <a:buFontTx/>
              <a:buAutoNum type="arabicPeriod"/>
              <a:defRPr/>
            </a:pPr>
            <a:endParaRPr lang="en-GB" dirty="0">
              <a:solidFill>
                <a:srgbClr val="FF0000"/>
              </a:solidFill>
            </a:endParaRPr>
          </a:p>
          <a:p>
            <a:pPr marL="342900" indent="-342900">
              <a:buFontTx/>
              <a:buAutoNum type="arabicPeriod"/>
              <a:defRPr/>
            </a:pPr>
            <a:r>
              <a:rPr lang="en-GB" i="1" dirty="0">
                <a:solidFill>
                  <a:srgbClr val="FF0000"/>
                </a:solidFill>
              </a:rPr>
              <a:t>OSS 117 Rio ne </a:t>
            </a:r>
            <a:r>
              <a:rPr lang="en-GB" i="1" dirty="0" err="1">
                <a:solidFill>
                  <a:srgbClr val="FF0000"/>
                </a:solidFill>
              </a:rPr>
              <a:t>répond</a:t>
            </a:r>
            <a:r>
              <a:rPr lang="en-GB" i="1" dirty="0">
                <a:solidFill>
                  <a:srgbClr val="FF0000"/>
                </a:solidFill>
              </a:rPr>
              <a:t> plus</a:t>
            </a:r>
            <a:r>
              <a:rPr lang="en-GB" dirty="0">
                <a:solidFill>
                  <a:srgbClr val="FF0000"/>
                </a:solidFill>
              </a:rPr>
              <a:t>/ </a:t>
            </a:r>
            <a:r>
              <a:rPr lang="en-GB" i="1" dirty="0">
                <a:solidFill>
                  <a:srgbClr val="FF0000"/>
                </a:solidFill>
              </a:rPr>
              <a:t>OSS 117 – Lost in Rio </a:t>
            </a:r>
            <a:r>
              <a:rPr lang="en-GB" dirty="0">
                <a:solidFill>
                  <a:srgbClr val="FF0000"/>
                </a:solidFill>
              </a:rPr>
              <a:t>(Michel </a:t>
            </a:r>
            <a:r>
              <a:rPr lang="en-GB" dirty="0" err="1">
                <a:solidFill>
                  <a:srgbClr val="FF0000"/>
                </a:solidFill>
              </a:rPr>
              <a:t>Hazanavicius</a:t>
            </a:r>
            <a:r>
              <a:rPr lang="en-GB" dirty="0">
                <a:solidFill>
                  <a:srgbClr val="FF0000"/>
                </a:solidFill>
              </a:rPr>
              <a:t>)</a:t>
            </a:r>
          </a:p>
          <a:p>
            <a:pPr marL="342900" indent="-342900">
              <a:buFontTx/>
              <a:buAutoNum type="arabicPeriod"/>
              <a:defRPr/>
            </a:pPr>
            <a:endParaRPr lang="en-GB" i="1" dirty="0"/>
          </a:p>
          <a:p>
            <a:pPr marL="2628900" lvl="5" indent="-342900">
              <a:defRPr/>
            </a:pPr>
            <a:r>
              <a:rPr lang="en-GB" i="1" dirty="0"/>
              <a:t>				</a:t>
            </a:r>
          </a:p>
          <a:p>
            <a:pPr marL="2628900" lvl="5" indent="-342900">
              <a:defRPr/>
            </a:pPr>
            <a:r>
              <a:rPr lang="en-GB" i="1" dirty="0"/>
              <a:t>				</a:t>
            </a:r>
            <a:r>
              <a:rPr lang="en-GB" sz="1600" dirty="0"/>
              <a:t>Data sourced from CNC France</a:t>
            </a:r>
            <a:endParaRPr lang="en-GB" sz="1600" i="1" dirty="0"/>
          </a:p>
        </p:txBody>
      </p:sp>
    </p:spTree>
    <p:extLst>
      <p:ext uri="{BB962C8B-B14F-4D97-AF65-F5344CB8AC3E}">
        <p14:creationId xmlns:p14="http://schemas.microsoft.com/office/powerpoint/2010/main" val="4135578201"/>
      </p:ext>
    </p:extLst>
  </p:cSld>
  <p:clrMapOvr>
    <a:masterClrMapping/>
  </p:clrMapOvr>
  <mc:AlternateContent xmlns:mc="http://schemas.openxmlformats.org/markup-compatibility/2006" xmlns:p14="http://schemas.microsoft.com/office/powerpoint/2010/main">
    <mc:Choice Requires="p14">
      <p:transition spd="slow" p14:dur="2000" advTm="38550"/>
    </mc:Choice>
    <mc:Fallback xmlns="">
      <p:transition spd="slow" advTm="385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Lo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4033" y="1"/>
            <a:ext cx="2430785"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Le Petit Nicol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281" y="67084"/>
            <a:ext cx="2160133" cy="292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descr="Neuilly sa me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3043" y="3102016"/>
            <a:ext cx="2220015" cy="306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OS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4032" y="3085590"/>
            <a:ext cx="2430785" cy="317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6260266"/>
            <a:ext cx="9036496" cy="369332"/>
          </a:xfrm>
          <a:prstGeom prst="rect">
            <a:avLst/>
          </a:prstGeom>
          <a:noFill/>
        </p:spPr>
        <p:txBody>
          <a:bodyPr wrap="square" rtlCol="0">
            <a:spAutoFit/>
          </a:bodyPr>
          <a:lstStyle/>
          <a:p>
            <a:r>
              <a:rPr lang="fr-FR" dirty="0"/>
              <a:t>           For top </a:t>
            </a:r>
            <a:r>
              <a:rPr lang="fr-FR" dirty="0" err="1"/>
              <a:t>domestic</a:t>
            </a:r>
            <a:r>
              <a:rPr lang="fr-FR" dirty="0"/>
              <a:t> hits </a:t>
            </a:r>
            <a:r>
              <a:rPr lang="fr-FR" dirty="0" err="1"/>
              <a:t>historically</a:t>
            </a:r>
            <a:r>
              <a:rPr lang="fr-FR" dirty="0"/>
              <a:t> </a:t>
            </a:r>
            <a:r>
              <a:rPr lang="fr-FR" dirty="0" err="1"/>
              <a:t>see</a:t>
            </a:r>
            <a:r>
              <a:rPr lang="fr-FR" dirty="0"/>
              <a:t> </a:t>
            </a:r>
            <a:r>
              <a:rPr lang="fr-FR" dirty="0" err="1"/>
              <a:t>also</a:t>
            </a:r>
            <a:r>
              <a:rPr lang="fr-FR" dirty="0"/>
              <a:t>:  http://www.imdb.com/list/ls057849414/</a:t>
            </a:r>
          </a:p>
        </p:txBody>
      </p:sp>
    </p:spTree>
    <p:extLst>
      <p:ext uri="{BB962C8B-B14F-4D97-AF65-F5344CB8AC3E}">
        <p14:creationId xmlns:p14="http://schemas.microsoft.com/office/powerpoint/2010/main" val="1774021806"/>
      </p:ext>
    </p:extLst>
  </p:cSld>
  <p:clrMapOvr>
    <a:masterClrMapping/>
  </p:clrMapOvr>
  <mc:AlternateContent xmlns:mc="http://schemas.openxmlformats.org/markup-compatibility/2006" xmlns:p14="http://schemas.microsoft.com/office/powerpoint/2010/main">
    <mc:Choice Requires="p14">
      <p:transition spd="slow" p14:dur="2000" advTm="33653"/>
    </mc:Choice>
    <mc:Fallback xmlns="">
      <p:transition spd="slow" advTm="336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1865" y="2250802"/>
            <a:ext cx="278713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900" y="868419"/>
            <a:ext cx="2580506" cy="3622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112224" y="4725144"/>
            <a:ext cx="2016224" cy="369332"/>
          </a:xfrm>
          <a:prstGeom prst="rect">
            <a:avLst/>
          </a:prstGeom>
          <a:noFill/>
        </p:spPr>
        <p:txBody>
          <a:bodyPr wrap="square" rtlCol="0">
            <a:spAutoFit/>
          </a:bodyPr>
          <a:lstStyle/>
          <a:p>
            <a:pPr algn="ctr"/>
            <a:r>
              <a:rPr lang="en-GB" dirty="0"/>
              <a:t>2014</a:t>
            </a:r>
            <a:endParaRPr lang="fr-FR" dirty="0"/>
          </a:p>
        </p:txBody>
      </p:sp>
      <p:sp>
        <p:nvSpPr>
          <p:cNvPr id="3" name="TextBox 2"/>
          <p:cNvSpPr txBox="1"/>
          <p:nvPr/>
        </p:nvSpPr>
        <p:spPr>
          <a:xfrm>
            <a:off x="4655840" y="6381328"/>
            <a:ext cx="2664296" cy="369332"/>
          </a:xfrm>
          <a:prstGeom prst="rect">
            <a:avLst/>
          </a:prstGeom>
          <a:noFill/>
        </p:spPr>
        <p:txBody>
          <a:bodyPr wrap="square" rtlCol="0">
            <a:spAutoFit/>
          </a:bodyPr>
          <a:lstStyle/>
          <a:p>
            <a:pPr algn="ctr"/>
            <a:r>
              <a:rPr lang="en-GB" dirty="0"/>
              <a:t>2009</a:t>
            </a:r>
            <a:endParaRPr lang="fr-FR"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803" y="772251"/>
            <a:ext cx="2627746" cy="3718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39616" y="1"/>
            <a:ext cx="7200800" cy="830997"/>
          </a:xfrm>
          <a:prstGeom prst="rect">
            <a:avLst/>
          </a:prstGeom>
          <a:noFill/>
        </p:spPr>
        <p:txBody>
          <a:bodyPr wrap="square" rtlCol="0">
            <a:spAutoFit/>
          </a:bodyPr>
          <a:lstStyle/>
          <a:p>
            <a:pPr algn="ctr"/>
            <a:r>
              <a:rPr lang="en-GB" sz="2400" b="1" u="sng" dirty="0"/>
              <a:t>Representative Big-budget International Successes: Heritage Bio-pics</a:t>
            </a:r>
            <a:endParaRPr lang="fr-FR" sz="2400" b="1" u="sng" dirty="0"/>
          </a:p>
        </p:txBody>
      </p:sp>
      <p:sp>
        <p:nvSpPr>
          <p:cNvPr id="5" name="TextBox 4"/>
          <p:cNvSpPr txBox="1"/>
          <p:nvPr/>
        </p:nvSpPr>
        <p:spPr>
          <a:xfrm>
            <a:off x="2063552" y="4581128"/>
            <a:ext cx="2016224" cy="369332"/>
          </a:xfrm>
          <a:prstGeom prst="rect">
            <a:avLst/>
          </a:prstGeom>
          <a:noFill/>
        </p:spPr>
        <p:txBody>
          <a:bodyPr wrap="square" rtlCol="0">
            <a:spAutoFit/>
          </a:bodyPr>
          <a:lstStyle/>
          <a:p>
            <a:pPr algn="ctr"/>
            <a:r>
              <a:rPr lang="en-GB" dirty="0"/>
              <a:t>2007</a:t>
            </a:r>
            <a:endParaRPr lang="fr-FR" dirty="0"/>
          </a:p>
        </p:txBody>
      </p:sp>
    </p:spTree>
    <p:extLst>
      <p:ext uri="{BB962C8B-B14F-4D97-AF65-F5344CB8AC3E}">
        <p14:creationId xmlns:p14="http://schemas.microsoft.com/office/powerpoint/2010/main" val="1592501327"/>
      </p:ext>
    </p:extLst>
  </p:cSld>
  <p:clrMapOvr>
    <a:masterClrMapping/>
  </p:clrMapOvr>
  <mc:AlternateContent xmlns:mc="http://schemas.openxmlformats.org/markup-compatibility/2006" xmlns:p14="http://schemas.microsoft.com/office/powerpoint/2010/main">
    <mc:Choice Requires="p14">
      <p:transition spd="slow" p14:dur="2000" advTm="21626"/>
    </mc:Choice>
    <mc:Fallback xmlns="">
      <p:transition spd="slow" advTm="2162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5384" y="225569"/>
            <a:ext cx="2385312" cy="33357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780" y="225569"/>
            <a:ext cx="2343150" cy="34385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108" y="3502609"/>
            <a:ext cx="2440910" cy="328604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894" y="3502609"/>
            <a:ext cx="2304256" cy="332032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1484" y="841593"/>
            <a:ext cx="2145290" cy="2963817"/>
          </a:xfrm>
          <a:prstGeom prst="rect">
            <a:avLst/>
          </a:prstGeom>
        </p:spPr>
      </p:pic>
      <p:sp>
        <p:nvSpPr>
          <p:cNvPr id="7" name="TextBox 6"/>
          <p:cNvSpPr txBox="1"/>
          <p:nvPr/>
        </p:nvSpPr>
        <p:spPr>
          <a:xfrm>
            <a:off x="3133898" y="59646"/>
            <a:ext cx="6071486" cy="830997"/>
          </a:xfrm>
          <a:prstGeom prst="rect">
            <a:avLst/>
          </a:prstGeom>
          <a:noFill/>
        </p:spPr>
        <p:txBody>
          <a:bodyPr wrap="square" rtlCol="0">
            <a:spAutoFit/>
          </a:bodyPr>
          <a:lstStyle/>
          <a:p>
            <a:pPr algn="ctr"/>
            <a:r>
              <a:rPr lang="en-GB" sz="2400" b="1" u="sng" dirty="0"/>
              <a:t>And Some Internationally Successful Auteur Films</a:t>
            </a:r>
            <a:endParaRPr lang="fr-FR" sz="2400" b="1" u="sng" dirty="0"/>
          </a:p>
        </p:txBody>
      </p:sp>
      <p:pic>
        <p:nvPicPr>
          <p:cNvPr id="8" name="Picture 7"/>
          <p:cNvPicPr>
            <a:picLocks noChangeAspect="1"/>
          </p:cNvPicPr>
          <p:nvPr/>
        </p:nvPicPr>
        <p:blipFill>
          <a:blip r:embed="rId7"/>
          <a:stretch>
            <a:fillRect/>
          </a:stretch>
        </p:blipFill>
        <p:spPr>
          <a:xfrm>
            <a:off x="5031092" y="3805410"/>
            <a:ext cx="2095682" cy="3158836"/>
          </a:xfrm>
          <a:prstGeom prst="rect">
            <a:avLst/>
          </a:prstGeom>
        </p:spPr>
      </p:pic>
    </p:spTree>
    <p:extLst>
      <p:ext uri="{BB962C8B-B14F-4D97-AF65-F5344CB8AC3E}">
        <p14:creationId xmlns:p14="http://schemas.microsoft.com/office/powerpoint/2010/main" val="3038911644"/>
      </p:ext>
    </p:extLst>
  </p:cSld>
  <p:clrMapOvr>
    <a:masterClrMapping/>
  </p:clrMapOvr>
  <mc:AlternateContent xmlns:mc="http://schemas.openxmlformats.org/markup-compatibility/2006" xmlns:p14="http://schemas.microsoft.com/office/powerpoint/2010/main">
    <mc:Choice Requires="p14">
      <p:transition spd="slow" p14:dur="2000" advTm="76402"/>
    </mc:Choice>
    <mc:Fallback xmlns="">
      <p:transition spd="slow" advTm="7640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3552" y="0"/>
            <a:ext cx="8064896" cy="1938992"/>
          </a:xfrm>
          <a:prstGeom prst="rect">
            <a:avLst/>
          </a:prstGeom>
          <a:noFill/>
        </p:spPr>
        <p:txBody>
          <a:bodyPr wrap="square" rtlCol="0">
            <a:spAutoFit/>
          </a:bodyPr>
          <a:lstStyle/>
          <a:p>
            <a:pPr algn="ctr"/>
            <a:endParaRPr lang="en-GB" sz="2400" dirty="0"/>
          </a:p>
          <a:p>
            <a:pPr algn="ctr"/>
            <a:r>
              <a:rPr lang="en-GB" sz="2400" b="1" i="1" u="sng" dirty="0" err="1"/>
              <a:t>Amélie</a:t>
            </a:r>
            <a:r>
              <a:rPr lang="en-GB" sz="2400" b="1" u="sng" dirty="0"/>
              <a:t> as extending the notion of the </a:t>
            </a:r>
            <a:r>
              <a:rPr lang="en-GB" sz="2400" b="1" i="1" u="sng" dirty="0" err="1"/>
              <a:t>comédie</a:t>
            </a:r>
            <a:r>
              <a:rPr lang="en-GB" sz="2400" b="1" i="1" u="sng" dirty="0"/>
              <a:t> </a:t>
            </a:r>
            <a:r>
              <a:rPr lang="en-GB" sz="2400" b="1" i="1" u="sng" dirty="0" err="1"/>
              <a:t>d’auteur</a:t>
            </a:r>
            <a:r>
              <a:rPr lang="en-GB" sz="2400" b="1" i="1" u="sng" dirty="0"/>
              <a:t>?</a:t>
            </a:r>
            <a:endParaRPr lang="fr-FR" sz="2400" b="1" u="sng" dirty="0"/>
          </a:p>
          <a:p>
            <a:endParaRPr lang="en-GB" dirty="0"/>
          </a:p>
          <a:p>
            <a:r>
              <a:rPr lang="en-GB" dirty="0"/>
              <a:t>This term is coined by </a:t>
            </a:r>
            <a:r>
              <a:rPr lang="en-GB" dirty="0" err="1"/>
              <a:t>Raphaëlle</a:t>
            </a:r>
            <a:r>
              <a:rPr lang="en-GB" dirty="0"/>
              <a:t> </a:t>
            </a:r>
            <a:r>
              <a:rPr lang="en-GB" dirty="0" err="1"/>
              <a:t>Moine</a:t>
            </a:r>
            <a:r>
              <a:rPr lang="en-GB" dirty="0"/>
              <a:t>, ‘Reconfigurations </a:t>
            </a:r>
            <a:r>
              <a:rPr lang="en-GB" dirty="0" err="1"/>
              <a:t>génériques</a:t>
            </a:r>
            <a:r>
              <a:rPr lang="en-GB" dirty="0"/>
              <a:t> de la </a:t>
            </a:r>
            <a:r>
              <a:rPr lang="en-GB" dirty="0" err="1"/>
              <a:t>comédie</a:t>
            </a:r>
            <a:r>
              <a:rPr lang="en-GB" dirty="0"/>
              <a:t> </a:t>
            </a:r>
            <a:r>
              <a:rPr lang="en-GB" dirty="0" err="1"/>
              <a:t>dans</a:t>
            </a:r>
            <a:r>
              <a:rPr lang="en-GB" dirty="0"/>
              <a:t> le </a:t>
            </a:r>
            <a:r>
              <a:rPr lang="en-GB" dirty="0" err="1"/>
              <a:t>cinéma</a:t>
            </a:r>
            <a:r>
              <a:rPr lang="en-GB" dirty="0"/>
              <a:t> </a:t>
            </a:r>
            <a:r>
              <a:rPr lang="en-GB" dirty="0" err="1"/>
              <a:t>français</a:t>
            </a:r>
            <a:r>
              <a:rPr lang="en-GB" dirty="0"/>
              <a:t> </a:t>
            </a:r>
            <a:r>
              <a:rPr lang="en-GB" dirty="0" err="1"/>
              <a:t>contemporain</a:t>
            </a:r>
            <a:r>
              <a:rPr lang="en-GB" dirty="0"/>
              <a:t>,’ in  </a:t>
            </a:r>
            <a:r>
              <a:rPr lang="en-GB" i="1" dirty="0"/>
              <a:t>Le </a:t>
            </a:r>
            <a:r>
              <a:rPr lang="en-GB" i="1" dirty="0" err="1"/>
              <a:t>Cinéma</a:t>
            </a:r>
            <a:r>
              <a:rPr lang="en-GB" i="1" dirty="0"/>
              <a:t> </a:t>
            </a:r>
            <a:r>
              <a:rPr lang="en-GB" i="1" dirty="0" err="1"/>
              <a:t>français</a:t>
            </a:r>
            <a:r>
              <a:rPr lang="en-GB" i="1" dirty="0"/>
              <a:t> face aux genres</a:t>
            </a:r>
            <a:r>
              <a:rPr lang="en-GB" dirty="0"/>
              <a:t>, Paris: Association </a:t>
            </a:r>
            <a:r>
              <a:rPr lang="en-GB" dirty="0" err="1"/>
              <a:t>française</a:t>
            </a:r>
            <a:r>
              <a:rPr lang="en-GB" dirty="0"/>
              <a:t> de </a:t>
            </a:r>
            <a:r>
              <a:rPr lang="en-GB" dirty="0" err="1"/>
              <a:t>recherche</a:t>
            </a:r>
            <a:r>
              <a:rPr lang="en-GB" dirty="0"/>
              <a:t> sur le </a:t>
            </a:r>
            <a:r>
              <a:rPr lang="en-GB" dirty="0" err="1"/>
              <a:t>cinéma</a:t>
            </a:r>
            <a:r>
              <a:rPr lang="en-GB" dirty="0"/>
              <a:t>, 2005, pp. 214-223. </a:t>
            </a:r>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967" y="2204864"/>
            <a:ext cx="2169057"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71864" y="2204864"/>
            <a:ext cx="5472608" cy="1477328"/>
          </a:xfrm>
          <a:prstGeom prst="rect">
            <a:avLst/>
          </a:prstGeom>
          <a:noFill/>
        </p:spPr>
        <p:txBody>
          <a:bodyPr wrap="square" rtlCol="0">
            <a:spAutoFit/>
          </a:bodyPr>
          <a:lstStyle/>
          <a:p>
            <a:endParaRPr lang="en-GB" dirty="0"/>
          </a:p>
          <a:p>
            <a:r>
              <a:rPr lang="en-GB" dirty="0"/>
              <a:t>Cf. </a:t>
            </a:r>
            <a:r>
              <a:rPr lang="en-GB" dirty="0" err="1"/>
              <a:t>Jeunet’s</a:t>
            </a:r>
            <a:r>
              <a:rPr lang="en-GB" dirty="0"/>
              <a:t> earlier work e.g. </a:t>
            </a:r>
            <a:r>
              <a:rPr lang="en-GB" i="1" dirty="0"/>
              <a:t>Delicatessen </a:t>
            </a:r>
            <a:r>
              <a:rPr lang="en-GB" dirty="0"/>
              <a:t>(</a:t>
            </a:r>
            <a:r>
              <a:rPr lang="en-GB" dirty="0" err="1"/>
              <a:t>Jeunet</a:t>
            </a:r>
            <a:r>
              <a:rPr lang="en-GB" dirty="0"/>
              <a:t> and Caro, 1991) </a:t>
            </a:r>
          </a:p>
          <a:p>
            <a:endParaRPr lang="en-GB" dirty="0"/>
          </a:p>
          <a:p>
            <a:r>
              <a:rPr lang="en-GB" dirty="0"/>
              <a:t>Clip – opening.</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2509" y="3215143"/>
            <a:ext cx="3431877" cy="184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500" y="3785211"/>
            <a:ext cx="2219324" cy="270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353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888" y="1654790"/>
            <a:ext cx="3058385" cy="2281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354" y="588302"/>
            <a:ext cx="2803244" cy="222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296" y="4295869"/>
            <a:ext cx="2684881" cy="210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2960" y="1"/>
            <a:ext cx="4408944" cy="1200329"/>
          </a:xfrm>
          <a:prstGeom prst="rect">
            <a:avLst/>
          </a:prstGeom>
          <a:noFill/>
        </p:spPr>
        <p:txBody>
          <a:bodyPr wrap="square" rtlCol="0">
            <a:spAutoFit/>
          </a:bodyPr>
          <a:lstStyle/>
          <a:p>
            <a:endParaRPr lang="en-GB" dirty="0"/>
          </a:p>
          <a:p>
            <a:endParaRPr lang="en-GB" dirty="0"/>
          </a:p>
          <a:p>
            <a:r>
              <a:rPr lang="en-GB" dirty="0"/>
              <a:t>Photographs by </a:t>
            </a:r>
          </a:p>
          <a:p>
            <a:r>
              <a:rPr lang="en-GB" dirty="0"/>
              <a:t>Robert </a:t>
            </a:r>
            <a:r>
              <a:rPr lang="en-GB" dirty="0" err="1"/>
              <a:t>Doisneau</a:t>
            </a:r>
            <a:r>
              <a:rPr lang="en-GB" dirty="0"/>
              <a:t> (1912-1994)</a:t>
            </a:r>
            <a:endParaRPr lang="fr-FR" dirty="0"/>
          </a:p>
        </p:txBody>
      </p:sp>
      <p:sp>
        <p:nvSpPr>
          <p:cNvPr id="3" name="TextBox 2"/>
          <p:cNvSpPr txBox="1"/>
          <p:nvPr/>
        </p:nvSpPr>
        <p:spPr>
          <a:xfrm>
            <a:off x="1" y="3068053"/>
            <a:ext cx="10597444" cy="923330"/>
          </a:xfrm>
          <a:prstGeom prst="rect">
            <a:avLst/>
          </a:prstGeom>
          <a:noFill/>
        </p:spPr>
        <p:txBody>
          <a:bodyPr wrap="square" rtlCol="0">
            <a:spAutoFit/>
          </a:bodyPr>
          <a:lstStyle/>
          <a:p>
            <a:pPr algn="ctr"/>
            <a:endParaRPr lang="en-GB" i="1" dirty="0"/>
          </a:p>
          <a:p>
            <a:endParaRPr lang="en-GB" dirty="0"/>
          </a:p>
          <a:p>
            <a:endParaRPr lang="en-GB" dirty="0"/>
          </a:p>
        </p:txBody>
      </p:sp>
      <p:sp>
        <p:nvSpPr>
          <p:cNvPr id="5" name="TextBox 4"/>
          <p:cNvSpPr txBox="1"/>
          <p:nvPr/>
        </p:nvSpPr>
        <p:spPr>
          <a:xfrm>
            <a:off x="3503712" y="44624"/>
            <a:ext cx="5760640" cy="400110"/>
          </a:xfrm>
          <a:prstGeom prst="rect">
            <a:avLst/>
          </a:prstGeom>
          <a:noFill/>
        </p:spPr>
        <p:txBody>
          <a:bodyPr wrap="square" rtlCol="0">
            <a:spAutoFit/>
          </a:bodyPr>
          <a:lstStyle/>
          <a:p>
            <a:pPr algn="ctr"/>
            <a:r>
              <a:rPr lang="en-GB" sz="2000" b="1" u="sng" dirty="0"/>
              <a:t>Retro Aesthetic Influences on </a:t>
            </a:r>
            <a:r>
              <a:rPr lang="en-GB" sz="2000" b="1" i="1" u="sng" dirty="0" err="1"/>
              <a:t>Amélie</a:t>
            </a:r>
            <a:endParaRPr lang="en-GB" sz="2000" b="1" u="sng" dirty="0"/>
          </a:p>
        </p:txBody>
      </p:sp>
      <p:pic>
        <p:nvPicPr>
          <p:cNvPr id="4" name="Picture 3"/>
          <p:cNvPicPr>
            <a:picLocks noChangeAspect="1"/>
          </p:cNvPicPr>
          <p:nvPr/>
        </p:nvPicPr>
        <p:blipFill>
          <a:blip r:embed="rId5"/>
          <a:stretch>
            <a:fillRect/>
          </a:stretch>
        </p:blipFill>
        <p:spPr>
          <a:xfrm>
            <a:off x="520701" y="1775143"/>
            <a:ext cx="2834058" cy="1815896"/>
          </a:xfrm>
          <a:prstGeom prst="rect">
            <a:avLst/>
          </a:prstGeom>
        </p:spPr>
      </p:pic>
      <p:pic>
        <p:nvPicPr>
          <p:cNvPr id="6" name="Picture 5"/>
          <p:cNvPicPr>
            <a:picLocks noChangeAspect="1"/>
          </p:cNvPicPr>
          <p:nvPr/>
        </p:nvPicPr>
        <p:blipFill>
          <a:blip r:embed="rId6"/>
          <a:stretch>
            <a:fillRect/>
          </a:stretch>
        </p:blipFill>
        <p:spPr>
          <a:xfrm>
            <a:off x="8762878" y="4732734"/>
            <a:ext cx="3358998" cy="1417480"/>
          </a:xfrm>
          <a:prstGeom prst="rect">
            <a:avLst/>
          </a:prstGeom>
        </p:spPr>
      </p:pic>
      <p:pic>
        <p:nvPicPr>
          <p:cNvPr id="7" name="Picture 6"/>
          <p:cNvPicPr>
            <a:picLocks noChangeAspect="1"/>
          </p:cNvPicPr>
          <p:nvPr/>
        </p:nvPicPr>
        <p:blipFill>
          <a:blip r:embed="rId7"/>
          <a:stretch>
            <a:fillRect/>
          </a:stretch>
        </p:blipFill>
        <p:spPr>
          <a:xfrm>
            <a:off x="8826354" y="3155348"/>
            <a:ext cx="3096579" cy="1310872"/>
          </a:xfrm>
          <a:prstGeom prst="rect">
            <a:avLst/>
          </a:prstGeom>
        </p:spPr>
      </p:pic>
      <p:pic>
        <p:nvPicPr>
          <p:cNvPr id="8" name="Picture 7"/>
          <p:cNvPicPr>
            <a:picLocks noChangeAspect="1"/>
          </p:cNvPicPr>
          <p:nvPr/>
        </p:nvPicPr>
        <p:blipFill>
          <a:blip r:embed="rId8"/>
          <a:stretch>
            <a:fillRect/>
          </a:stretch>
        </p:blipFill>
        <p:spPr>
          <a:xfrm>
            <a:off x="4512642" y="4587741"/>
            <a:ext cx="3874533" cy="1633810"/>
          </a:xfrm>
          <a:prstGeom prst="rect">
            <a:avLst/>
          </a:prstGeom>
        </p:spPr>
      </p:pic>
    </p:spTree>
    <p:extLst>
      <p:ext uri="{BB962C8B-B14F-4D97-AF65-F5344CB8AC3E}">
        <p14:creationId xmlns:p14="http://schemas.microsoft.com/office/powerpoint/2010/main" val="1407867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548641"/>
            <a:ext cx="8578735" cy="1384995"/>
          </a:xfrm>
          <a:prstGeom prst="rect">
            <a:avLst/>
          </a:prstGeom>
          <a:noFill/>
        </p:spPr>
        <p:txBody>
          <a:bodyPr wrap="square" rtlCol="0">
            <a:spAutoFit/>
          </a:bodyPr>
          <a:lstStyle/>
          <a:p>
            <a:r>
              <a:rPr lang="en-GB" b="1" dirty="0"/>
              <a:t>Poetic Realist </a:t>
            </a:r>
            <a:r>
              <a:rPr lang="en-GB" dirty="0"/>
              <a:t>films of the 1930s and 40s  e.g. </a:t>
            </a:r>
          </a:p>
          <a:p>
            <a:r>
              <a:rPr lang="en-GB" sz="1600" i="1" dirty="0"/>
              <a:t>Hotel du Nord </a:t>
            </a:r>
            <a:r>
              <a:rPr lang="en-GB" sz="1600" dirty="0"/>
              <a:t>(</a:t>
            </a:r>
            <a:r>
              <a:rPr lang="en-GB" sz="1600" dirty="0" err="1"/>
              <a:t>Carné</a:t>
            </a:r>
            <a:r>
              <a:rPr lang="en-GB" sz="1600" dirty="0"/>
              <a:t>, 1938)</a:t>
            </a:r>
            <a:endParaRPr lang="en-GB" sz="1600" i="1" dirty="0"/>
          </a:p>
          <a:p>
            <a:r>
              <a:rPr lang="en-GB" sz="1600" i="1" dirty="0"/>
              <a:t>Le Quai des brumes</a:t>
            </a:r>
            <a:r>
              <a:rPr lang="en-GB" sz="1600" dirty="0"/>
              <a:t>/</a:t>
            </a:r>
            <a:r>
              <a:rPr lang="en-GB" sz="1600" i="1" dirty="0"/>
              <a:t>Port of Shadows </a:t>
            </a:r>
            <a:r>
              <a:rPr lang="en-GB" sz="1600" dirty="0"/>
              <a:t>(</a:t>
            </a:r>
            <a:r>
              <a:rPr lang="en-GB" sz="1600" dirty="0" err="1"/>
              <a:t>Carné</a:t>
            </a:r>
            <a:r>
              <a:rPr lang="en-GB" sz="1600" dirty="0"/>
              <a:t>, 1938)</a:t>
            </a:r>
          </a:p>
          <a:p>
            <a:r>
              <a:rPr lang="en-GB" sz="1600" dirty="0"/>
              <a:t>CLIP </a:t>
            </a:r>
            <a:r>
              <a:rPr lang="en-GB" sz="1600" i="1" dirty="0"/>
              <a:t>Le jour se </a:t>
            </a:r>
            <a:r>
              <a:rPr lang="en-GB" sz="1600" i="1" dirty="0" err="1"/>
              <a:t>lève</a:t>
            </a:r>
            <a:r>
              <a:rPr lang="en-GB" sz="1600" dirty="0"/>
              <a:t>/</a:t>
            </a:r>
            <a:r>
              <a:rPr lang="en-GB" sz="1600" i="1" dirty="0"/>
              <a:t>Daybreak </a:t>
            </a:r>
            <a:r>
              <a:rPr lang="en-GB" sz="1600" dirty="0"/>
              <a:t>(</a:t>
            </a:r>
            <a:r>
              <a:rPr lang="en-GB" sz="1600" dirty="0" err="1"/>
              <a:t>Carné</a:t>
            </a:r>
            <a:r>
              <a:rPr lang="en-GB" sz="1600" dirty="0"/>
              <a:t>, 1939)</a:t>
            </a:r>
          </a:p>
          <a:p>
            <a:endParaRPr lang="en-GB" dirty="0"/>
          </a:p>
        </p:txBody>
      </p:sp>
      <p:sp>
        <p:nvSpPr>
          <p:cNvPr id="3" name="TextBox 2"/>
          <p:cNvSpPr txBox="1"/>
          <p:nvPr/>
        </p:nvSpPr>
        <p:spPr>
          <a:xfrm>
            <a:off x="383299" y="1708442"/>
            <a:ext cx="7341677" cy="5693866"/>
          </a:xfrm>
          <a:prstGeom prst="rect">
            <a:avLst/>
          </a:prstGeom>
          <a:noFill/>
        </p:spPr>
        <p:txBody>
          <a:bodyPr wrap="square" rtlCol="0">
            <a:spAutoFit/>
          </a:bodyPr>
          <a:lstStyle/>
          <a:p>
            <a:pPr marL="285750" indent="-285750" algn="just">
              <a:buFont typeface="Arial" panose="020B0604020202020204" pitchFamily="34" charset="0"/>
              <a:buChar char="•"/>
              <a:defRPr/>
            </a:pPr>
            <a:r>
              <a:rPr lang="en-GB" altLang="en-US" dirty="0"/>
              <a:t>‘Not reproducing reality so much as </a:t>
            </a:r>
            <a:r>
              <a:rPr lang="en-GB" altLang="en-US" u="sng" dirty="0"/>
              <a:t>recreating it</a:t>
            </a:r>
            <a:r>
              <a:rPr lang="en-GB" altLang="en-US" dirty="0"/>
              <a:t>, stories in these films are anchored to defined social settings, but </a:t>
            </a:r>
            <a:r>
              <a:rPr lang="en-GB" altLang="en-US" u="sng" dirty="0"/>
              <a:t>aim to convey “essential” human truths</a:t>
            </a:r>
            <a:r>
              <a:rPr lang="en-GB" altLang="en-US" dirty="0"/>
              <a:t> that transcend social realities.  Poetic realism undervalues a film’s direct links with the material world in order to explore the </a:t>
            </a:r>
            <a:r>
              <a:rPr lang="en-GB" altLang="en-US" u="sng" dirty="0"/>
              <a:t>symbolic resonances</a:t>
            </a:r>
            <a:r>
              <a:rPr lang="en-GB" altLang="en-US" dirty="0"/>
              <a:t> which that world – when photographed – is capable of releasing’ </a:t>
            </a:r>
          </a:p>
          <a:p>
            <a:pPr algn="just">
              <a:defRPr/>
            </a:pPr>
            <a:r>
              <a:rPr lang="en-GB" altLang="en-US" sz="1600" dirty="0"/>
              <a:t>    						</a:t>
            </a:r>
            <a:r>
              <a:rPr lang="en-GB" altLang="en-US" sz="1400" dirty="0"/>
              <a:t>(Baron Turk 1989: 109)</a:t>
            </a:r>
            <a:endParaRPr lang="en-GB" altLang="en-US" dirty="0"/>
          </a:p>
          <a:p>
            <a:pPr marL="285750" indent="-285750">
              <a:buFont typeface="Arial" panose="020B0604020202020204" pitchFamily="34" charset="0"/>
              <a:buChar char="•"/>
            </a:pPr>
            <a:r>
              <a:rPr lang="en-GB" altLang="en-US" dirty="0"/>
              <a:t>Often featured vulnerable young women.</a:t>
            </a:r>
          </a:p>
          <a:p>
            <a:endParaRPr lang="en-GB" altLang="en-US" dirty="0"/>
          </a:p>
          <a:p>
            <a:pPr marL="285750" indent="-285750">
              <a:buFont typeface="Arial" panose="020B0604020202020204" pitchFamily="34" charset="0"/>
              <a:buChar char="•"/>
            </a:pPr>
            <a:r>
              <a:rPr lang="en-GB" altLang="en-US" dirty="0"/>
              <a:t>Creation of an intimate ambience through set design.	 </a:t>
            </a:r>
            <a:r>
              <a:rPr lang="en-GB" altLang="en-US" sz="1400" dirty="0"/>
              <a:t>(Andrew 1995: 186).</a:t>
            </a:r>
          </a:p>
          <a:p>
            <a:pPr marL="285750" indent="-285750">
              <a:buFont typeface="Arial" panose="020B0604020202020204" pitchFamily="34" charset="0"/>
              <a:buChar char="•"/>
            </a:pPr>
            <a:endParaRPr lang="en-GB" altLang="en-US" sz="1400" dirty="0"/>
          </a:p>
          <a:p>
            <a:pPr marL="285750" indent="-285750">
              <a:buFont typeface="Arial" panose="020B0604020202020204" pitchFamily="34" charset="0"/>
              <a:buChar char="•"/>
              <a:defRPr/>
            </a:pPr>
            <a:endParaRPr lang="en-GB" sz="1400" dirty="0"/>
          </a:p>
          <a:p>
            <a:pPr marL="285750" indent="-285750">
              <a:buFont typeface="Arial" panose="020B0604020202020204" pitchFamily="34" charset="0"/>
              <a:buChar char="•"/>
              <a:defRPr/>
            </a:pPr>
            <a:r>
              <a:rPr lang="en-GB" dirty="0"/>
              <a:t>‘The development of panchromatic film allowed a greater control of shadow and light in the studio and aided the presence of typical motifs, such as glistening cobbles, rain-spattered pavements, and dark shadows.’ </a:t>
            </a:r>
            <a:r>
              <a:rPr lang="en-GB" sz="1400" dirty="0"/>
              <a:t>						(McCann 2017: 54-5)</a:t>
            </a:r>
            <a:endParaRPr lang="en-GB" altLang="en-US" sz="1400" dirty="0"/>
          </a:p>
          <a:p>
            <a:endParaRPr lang="en-GB" altLang="en-US" dirty="0"/>
          </a:p>
          <a:p>
            <a:pPr marL="285750" indent="-285750">
              <a:buFont typeface="Arial" panose="020B0604020202020204" pitchFamily="34" charset="0"/>
              <a:buChar char="•"/>
            </a:pPr>
            <a:r>
              <a:rPr lang="en-GB" altLang="en-US" dirty="0"/>
              <a:t>‘France has become an </a:t>
            </a:r>
            <a:r>
              <a:rPr lang="en-GB" altLang="en-US" b="1" u="sng" dirty="0"/>
              <a:t>imaginary realm </a:t>
            </a:r>
            <a:r>
              <a:rPr lang="en-GB" altLang="en-US" dirty="0"/>
              <a:t>available only through loss, exile, and nostalgia’ 		                  		 </a:t>
            </a:r>
            <a:r>
              <a:rPr lang="en-GB" altLang="en-US" sz="1400" dirty="0"/>
              <a:t>(Andrew 1995: 230)</a:t>
            </a:r>
          </a:p>
          <a:p>
            <a:endParaRPr lang="en-GB" dirty="0"/>
          </a:p>
          <a:p>
            <a:endParaRPr lang="en-GB" dirty="0"/>
          </a:p>
        </p:txBody>
      </p:sp>
      <p:sp>
        <p:nvSpPr>
          <p:cNvPr id="4" name="TextBox 3"/>
          <p:cNvSpPr txBox="1"/>
          <p:nvPr/>
        </p:nvSpPr>
        <p:spPr>
          <a:xfrm>
            <a:off x="2489200" y="143933"/>
            <a:ext cx="7586133" cy="646331"/>
          </a:xfrm>
          <a:prstGeom prst="rect">
            <a:avLst/>
          </a:prstGeom>
          <a:noFill/>
        </p:spPr>
        <p:txBody>
          <a:bodyPr wrap="square" rtlCol="0">
            <a:spAutoFit/>
          </a:bodyPr>
          <a:lstStyle/>
          <a:p>
            <a:pPr algn="ctr"/>
            <a:r>
              <a:rPr lang="en-GB" b="1" u="sng" dirty="0"/>
              <a:t>Retro Aesthetic Influences on </a:t>
            </a:r>
            <a:r>
              <a:rPr lang="en-GB" b="1" i="1" u="sng" dirty="0" err="1"/>
              <a:t>Amélie</a:t>
            </a:r>
            <a:endParaRPr lang="en-GB" b="1" u="sng" dirty="0"/>
          </a:p>
          <a:p>
            <a:pPr algn="ctr"/>
            <a:endParaRPr lang="en-GB"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478" y="2487904"/>
            <a:ext cx="2421512" cy="192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stretch>
            <a:fillRect/>
          </a:stretch>
        </p:blipFill>
        <p:spPr>
          <a:xfrm>
            <a:off x="7998226" y="4555375"/>
            <a:ext cx="3752017" cy="2222130"/>
          </a:xfrm>
          <a:prstGeom prst="rect">
            <a:avLst/>
          </a:prstGeom>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915086" y="739112"/>
            <a:ext cx="1863334" cy="1263962"/>
          </a:xfrm>
          <a:prstGeom prst="rect">
            <a:avLst/>
          </a:prstGeom>
        </p:spPr>
      </p:pic>
      <p:pic>
        <p:nvPicPr>
          <p:cNvPr id="8" name="Content Placeholder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8530" y="467098"/>
            <a:ext cx="2136043" cy="156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2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073" y="290945"/>
            <a:ext cx="11454938" cy="8402300"/>
          </a:xfrm>
          <a:prstGeom prst="rect">
            <a:avLst/>
          </a:prstGeom>
          <a:noFill/>
        </p:spPr>
        <p:txBody>
          <a:bodyPr wrap="square" rtlCol="0">
            <a:spAutoFit/>
          </a:bodyPr>
          <a:lstStyle/>
          <a:p>
            <a:pPr algn="ctr"/>
            <a:r>
              <a:rPr lang="fr-FR" sz="2800" b="1" u="sng" dirty="0" err="1"/>
              <a:t>Reception</a:t>
            </a:r>
            <a:r>
              <a:rPr lang="fr-FR" sz="2800" b="1" u="sng" dirty="0"/>
              <a:t> of </a:t>
            </a:r>
            <a:r>
              <a:rPr lang="fr-FR" sz="2800" b="1" i="1" u="sng" dirty="0"/>
              <a:t>Amélie</a:t>
            </a:r>
            <a:r>
              <a:rPr lang="fr-FR" sz="2800" b="1" u="sng" dirty="0"/>
              <a:t>: a </a:t>
            </a:r>
            <a:r>
              <a:rPr lang="fr-FR" sz="2800" b="1" u="sng" dirty="0" err="1"/>
              <a:t>Divided</a:t>
            </a:r>
            <a:r>
              <a:rPr lang="fr-FR" sz="2800" b="1" u="sng" dirty="0"/>
              <a:t> Picture</a:t>
            </a:r>
          </a:p>
          <a:p>
            <a:endParaRPr lang="fr-FR" sz="2800" u="sng" dirty="0"/>
          </a:p>
          <a:p>
            <a:endParaRPr lang="fr-FR" sz="2000" dirty="0"/>
          </a:p>
          <a:p>
            <a:pPr marL="342900" indent="-342900">
              <a:buFont typeface="Arial" panose="020B0604020202020204" pitchFamily="34" charset="0"/>
              <a:buChar char="•"/>
            </a:pPr>
            <a:r>
              <a:rPr lang="fr-FR" sz="2400" dirty="0"/>
              <a:t>Global box office blockbuster (8.5 million French </a:t>
            </a:r>
            <a:r>
              <a:rPr lang="fr-FR" sz="2400" dirty="0" err="1"/>
              <a:t>spectators</a:t>
            </a:r>
            <a:r>
              <a:rPr lang="fr-FR" sz="2400" dirty="0"/>
              <a:t>, over $33m </a:t>
            </a:r>
            <a:r>
              <a:rPr lang="fr-FR" sz="2400" dirty="0" err="1"/>
              <a:t>taken</a:t>
            </a:r>
            <a:r>
              <a:rPr lang="fr-FR" sz="2400" dirty="0"/>
              <a:t> in US)</a:t>
            </a:r>
          </a:p>
          <a:p>
            <a:endParaRPr lang="fr-FR" sz="2400" dirty="0"/>
          </a:p>
          <a:p>
            <a:pPr marL="342900" indent="-342900">
              <a:buFont typeface="Arial" panose="020B0604020202020204" pitchFamily="34" charset="0"/>
              <a:buChar char="•"/>
            </a:pPr>
            <a:r>
              <a:rPr lang="fr-FR" sz="2400" dirty="0"/>
              <a:t>BUT </a:t>
            </a:r>
            <a:r>
              <a:rPr lang="fr-FR" sz="2400" dirty="0" err="1"/>
              <a:t>frequently</a:t>
            </a:r>
            <a:r>
              <a:rPr lang="fr-FR" sz="2400" dirty="0"/>
              <a:t> </a:t>
            </a:r>
            <a:r>
              <a:rPr lang="fr-FR" sz="2400" dirty="0" err="1"/>
              <a:t>critically</a:t>
            </a:r>
            <a:r>
              <a:rPr lang="fr-FR" sz="2400" dirty="0"/>
              <a:t> </a:t>
            </a:r>
            <a:r>
              <a:rPr lang="fr-FR" sz="2400" dirty="0" err="1"/>
              <a:t>derided</a:t>
            </a:r>
            <a:r>
              <a:rPr lang="fr-FR" sz="2400" dirty="0"/>
              <a:t> </a:t>
            </a:r>
            <a:r>
              <a:rPr lang="fr-FR" sz="2400" dirty="0" err="1"/>
              <a:t>e.g</a:t>
            </a:r>
            <a:r>
              <a:rPr lang="fr-FR" sz="2400" dirty="0"/>
              <a:t>. Serge </a:t>
            </a:r>
            <a:r>
              <a:rPr lang="fr-FR" sz="2400" dirty="0" err="1"/>
              <a:t>Kaganski</a:t>
            </a:r>
            <a:r>
              <a:rPr lang="fr-FR" sz="2400" dirty="0"/>
              <a:t>, ‘ «Amélie», pas jolie ,’ </a:t>
            </a:r>
            <a:r>
              <a:rPr lang="fr-FR" sz="2400" i="1" dirty="0"/>
              <a:t>Lib</a:t>
            </a:r>
            <a:r>
              <a:rPr lang="fr-FR" sz="2400" dirty="0"/>
              <a:t>é</a:t>
            </a:r>
            <a:r>
              <a:rPr lang="fr-FR" sz="2400" i="1" dirty="0"/>
              <a:t>ration</a:t>
            </a:r>
            <a:r>
              <a:rPr lang="fr-FR" sz="2400" dirty="0"/>
              <a:t>, 31 May 2001</a:t>
            </a:r>
          </a:p>
          <a:p>
            <a:endParaRPr lang="fr-FR" sz="2400" dirty="0"/>
          </a:p>
          <a:p>
            <a:pPr algn="just"/>
            <a:r>
              <a:rPr lang="fr-FR" sz="2400" dirty="0"/>
              <a:t>‘Jeunet est sous l'emprise d'une telle volonté de maîtrise et de contrôle absolu de ses images que ses films ne respirent plus, que son monde paraît être filmé sous cloche. Amélie Poulain fait ainsi penser à ces boules de neige enfermant les monuments de Paris que l'on vend dans les boutiques de souvenirs kitsch.</a:t>
            </a:r>
          </a:p>
          <a:p>
            <a:pPr algn="just"/>
            <a:endParaRPr lang="fr-FR" sz="2400" dirty="0"/>
          </a:p>
          <a:p>
            <a:r>
              <a:rPr lang="fr-FR" sz="2400" i="1" dirty="0"/>
              <a:t>Jeunet </a:t>
            </a:r>
            <a:r>
              <a:rPr lang="fr-FR" sz="2400" i="1" dirty="0" err="1"/>
              <a:t>is</a:t>
            </a:r>
            <a:r>
              <a:rPr lang="fr-FR" sz="2400" i="1" dirty="0"/>
              <a:t> </a:t>
            </a:r>
            <a:r>
              <a:rPr lang="fr-FR" sz="2400" i="1" dirty="0" err="1"/>
              <a:t>so</a:t>
            </a:r>
            <a:r>
              <a:rPr lang="fr-FR" sz="2400" i="1" dirty="0"/>
              <a:t> </a:t>
            </a:r>
            <a:r>
              <a:rPr lang="fr-FR" sz="2400" i="1" dirty="0" err="1"/>
              <a:t>anxious</a:t>
            </a:r>
            <a:r>
              <a:rPr lang="fr-FR" sz="2400" i="1" dirty="0"/>
              <a:t> to have total control over </a:t>
            </a:r>
            <a:r>
              <a:rPr lang="fr-FR" sz="2400" i="1" dirty="0" err="1"/>
              <a:t>every</a:t>
            </a:r>
            <a:r>
              <a:rPr lang="fr-FR" sz="2400" i="1" dirty="0"/>
              <a:t> single frame </a:t>
            </a:r>
            <a:r>
              <a:rPr lang="fr-FR" sz="2400" i="1" dirty="0" err="1"/>
              <a:t>that</a:t>
            </a:r>
            <a:r>
              <a:rPr lang="fr-FR" sz="2400" i="1" dirty="0"/>
              <a:t> </a:t>
            </a:r>
            <a:r>
              <a:rPr lang="fr-FR" sz="2400" i="1" dirty="0" err="1"/>
              <a:t>his</a:t>
            </a:r>
            <a:r>
              <a:rPr lang="fr-FR" sz="2400" i="1" dirty="0"/>
              <a:t> films </a:t>
            </a:r>
            <a:r>
              <a:rPr lang="fr-FR" sz="2400" i="1" dirty="0" err="1"/>
              <a:t>become</a:t>
            </a:r>
            <a:r>
              <a:rPr lang="fr-FR" sz="2400" i="1" dirty="0"/>
              <a:t> </a:t>
            </a:r>
            <a:r>
              <a:rPr lang="fr-FR" sz="2400" i="1" dirty="0" err="1"/>
              <a:t>suffocating</a:t>
            </a:r>
            <a:r>
              <a:rPr lang="fr-FR" sz="2400" i="1" dirty="0"/>
              <a:t>: </a:t>
            </a:r>
            <a:r>
              <a:rPr lang="fr-FR" sz="2400" i="1" dirty="0" err="1"/>
              <a:t>his</a:t>
            </a:r>
            <a:r>
              <a:rPr lang="fr-FR" sz="2400" i="1" dirty="0"/>
              <a:t> </a:t>
            </a:r>
            <a:r>
              <a:rPr lang="fr-FR" sz="2400" i="1" dirty="0" err="1"/>
              <a:t>worlds</a:t>
            </a:r>
            <a:r>
              <a:rPr lang="fr-FR" sz="2400" i="1" dirty="0"/>
              <a:t> are </a:t>
            </a:r>
            <a:r>
              <a:rPr lang="fr-FR" sz="2400" i="1" dirty="0" err="1"/>
              <a:t>imprisoned</a:t>
            </a:r>
            <a:r>
              <a:rPr lang="fr-FR" sz="2400" i="1" dirty="0"/>
              <a:t> </a:t>
            </a:r>
            <a:r>
              <a:rPr lang="fr-FR" sz="2400" i="1" dirty="0" err="1"/>
              <a:t>under</a:t>
            </a:r>
            <a:r>
              <a:rPr lang="fr-FR" sz="2400" i="1" dirty="0"/>
              <a:t> glass. AP </a:t>
            </a:r>
            <a:r>
              <a:rPr lang="fr-FR" sz="2400" i="1" dirty="0" err="1"/>
              <a:t>makes</a:t>
            </a:r>
            <a:r>
              <a:rPr lang="fr-FR" sz="2400" i="1" dirty="0"/>
              <a:t> </a:t>
            </a:r>
            <a:r>
              <a:rPr lang="fr-FR" sz="2400" i="1" dirty="0" err="1"/>
              <a:t>you</a:t>
            </a:r>
            <a:r>
              <a:rPr lang="fr-FR" sz="2400" i="1" dirty="0"/>
              <a:t> </a:t>
            </a:r>
            <a:r>
              <a:rPr lang="fr-FR" sz="2400" i="1" dirty="0" err="1"/>
              <a:t>think</a:t>
            </a:r>
            <a:r>
              <a:rPr lang="fr-FR" sz="2400" i="1" dirty="0"/>
              <a:t> of one of </a:t>
            </a:r>
            <a:r>
              <a:rPr lang="fr-FR" sz="2400" i="1" dirty="0" err="1"/>
              <a:t>those</a:t>
            </a:r>
            <a:r>
              <a:rPr lang="fr-FR" sz="2400" i="1" dirty="0"/>
              <a:t> </a:t>
            </a:r>
            <a:r>
              <a:rPr lang="fr-FR" sz="2400" i="1" dirty="0" err="1"/>
              <a:t>snow</a:t>
            </a:r>
            <a:r>
              <a:rPr lang="fr-FR" sz="2400" i="1" dirty="0"/>
              <a:t>-globes </a:t>
            </a:r>
            <a:r>
              <a:rPr lang="fr-FR" sz="2400" i="1" dirty="0" err="1"/>
              <a:t>with</a:t>
            </a:r>
            <a:r>
              <a:rPr lang="fr-FR" sz="2400" i="1" dirty="0"/>
              <a:t> </a:t>
            </a:r>
            <a:r>
              <a:rPr lang="fr-FR" sz="2400" i="1" dirty="0" err="1"/>
              <a:t>Parisian</a:t>
            </a:r>
            <a:r>
              <a:rPr lang="fr-FR" sz="2400" i="1" dirty="0"/>
              <a:t> monuments </a:t>
            </a:r>
            <a:r>
              <a:rPr lang="fr-FR" sz="2400" i="1" dirty="0" err="1"/>
              <a:t>inside</a:t>
            </a:r>
            <a:r>
              <a:rPr lang="fr-FR" sz="2400" i="1" dirty="0"/>
              <a:t> </a:t>
            </a:r>
            <a:r>
              <a:rPr lang="fr-FR" sz="2400" i="1" dirty="0" err="1"/>
              <a:t>you</a:t>
            </a:r>
            <a:r>
              <a:rPr lang="fr-FR" sz="2400" i="1" dirty="0"/>
              <a:t> </a:t>
            </a:r>
            <a:r>
              <a:rPr lang="fr-FR" sz="2400" i="1" dirty="0" err="1"/>
              <a:t>find</a:t>
            </a:r>
            <a:r>
              <a:rPr lang="fr-FR" sz="2400" i="1" dirty="0"/>
              <a:t> in shops </a:t>
            </a:r>
            <a:r>
              <a:rPr lang="fr-FR" sz="2400" i="1" dirty="0" err="1"/>
              <a:t>selling</a:t>
            </a:r>
            <a:r>
              <a:rPr lang="fr-FR" sz="2400" i="1" dirty="0"/>
              <a:t> kitsch souvenirs.</a:t>
            </a:r>
          </a:p>
          <a:p>
            <a:endParaRPr lang="fr-FR" sz="2400" dirty="0"/>
          </a:p>
          <a:p>
            <a:endParaRPr lang="fr-FR" sz="2400" dirty="0"/>
          </a:p>
          <a:p>
            <a:r>
              <a:rPr lang="fr-FR" sz="2400" dirty="0"/>
              <a:t>[…]</a:t>
            </a:r>
          </a:p>
          <a:p>
            <a:endParaRPr lang="fr-FR" sz="2000" dirty="0"/>
          </a:p>
          <a:p>
            <a:endParaRPr lang="fr-FR" sz="2000" dirty="0"/>
          </a:p>
          <a:p>
            <a:endParaRPr lang="fr-FR" sz="2000" dirty="0"/>
          </a:p>
          <a:p>
            <a:r>
              <a:rPr lang="fr-FR" sz="2000" dirty="0"/>
              <a:t>	</a:t>
            </a:r>
          </a:p>
        </p:txBody>
      </p:sp>
    </p:spTree>
    <p:extLst>
      <p:ext uri="{BB962C8B-B14F-4D97-AF65-F5344CB8AC3E}">
        <p14:creationId xmlns:p14="http://schemas.microsoft.com/office/powerpoint/2010/main" val="4147891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568" y="44625"/>
            <a:ext cx="8136904" cy="800219"/>
          </a:xfrm>
          <a:prstGeom prst="rect">
            <a:avLst/>
          </a:prstGeom>
          <a:noFill/>
        </p:spPr>
        <p:txBody>
          <a:bodyPr wrap="square" rtlCol="0">
            <a:spAutoFit/>
          </a:bodyPr>
          <a:lstStyle/>
          <a:p>
            <a:pPr algn="ctr"/>
            <a:endParaRPr lang="en-GB" sz="2800" b="1" u="sng" dirty="0"/>
          </a:p>
          <a:p>
            <a:endParaRPr lang="en-GB" dirty="0"/>
          </a:p>
        </p:txBody>
      </p:sp>
      <p:sp>
        <p:nvSpPr>
          <p:cNvPr id="3" name="TextBox 2"/>
          <p:cNvSpPr txBox="1"/>
          <p:nvPr/>
        </p:nvSpPr>
        <p:spPr>
          <a:xfrm>
            <a:off x="2207568" y="476673"/>
            <a:ext cx="8136904" cy="7263527"/>
          </a:xfrm>
          <a:prstGeom prst="rect">
            <a:avLst/>
          </a:prstGeom>
          <a:noFill/>
        </p:spPr>
        <p:txBody>
          <a:bodyPr wrap="square" rtlCol="0">
            <a:spAutoFit/>
          </a:bodyPr>
          <a:lstStyle/>
          <a:p>
            <a:pPr marL="285750" indent="-285750">
              <a:buFont typeface="Arial" panose="020B0604020202020204" pitchFamily="34" charset="0"/>
              <a:buChar char="•"/>
            </a:pPr>
            <a:endParaRPr lang="en-GB" sz="2800" dirty="0"/>
          </a:p>
          <a:p>
            <a:endParaRPr lang="en-GB" sz="3200" dirty="0"/>
          </a:p>
          <a:p>
            <a:endParaRPr lang="en-GB" sz="3200" dirty="0"/>
          </a:p>
          <a:p>
            <a:r>
              <a:rPr lang="en-GB" sz="3200" dirty="0"/>
              <a:t>Background, contexts, course rationale</a:t>
            </a:r>
          </a:p>
          <a:p>
            <a:pPr marL="342900" indent="-342900">
              <a:buFont typeface="Arial" panose="020B0604020202020204" pitchFamily="34" charset="0"/>
              <a:buChar char="•"/>
            </a:pPr>
            <a:r>
              <a:rPr lang="en-GB" sz="2000" dirty="0"/>
              <a:t>What is the </a:t>
            </a:r>
            <a:r>
              <a:rPr lang="en-GB" sz="2000" b="1" u="sng" dirty="0"/>
              <a:t>relationship between film and society </a:t>
            </a:r>
            <a:r>
              <a:rPr lang="en-GB" sz="2000" dirty="0"/>
              <a:t>in France?</a:t>
            </a:r>
          </a:p>
          <a:p>
            <a:pPr marL="342900" indent="-342900">
              <a:buFont typeface="Arial" panose="020B0604020202020204" pitchFamily="34" charset="0"/>
              <a:buChar char="•"/>
            </a:pPr>
            <a:r>
              <a:rPr lang="en-GB" sz="2000" dirty="0"/>
              <a:t>Overview of the </a:t>
            </a:r>
            <a:r>
              <a:rPr lang="en-GB" sz="2000" b="1" u="sng" dirty="0"/>
              <a:t>state of the French nation </a:t>
            </a:r>
            <a:r>
              <a:rPr lang="en-GB" sz="2000" dirty="0"/>
              <a:t>in the 21</a:t>
            </a:r>
            <a:r>
              <a:rPr lang="en-GB" sz="2000" baseline="30000" dirty="0"/>
              <a:t>st</a:t>
            </a:r>
            <a:r>
              <a:rPr lang="en-GB" sz="2000" dirty="0"/>
              <a:t> century</a:t>
            </a:r>
          </a:p>
          <a:p>
            <a:pPr marL="342900" indent="-342900">
              <a:buFont typeface="Arial" panose="020B0604020202020204" pitchFamily="34" charset="0"/>
              <a:buChar char="•"/>
            </a:pPr>
            <a:r>
              <a:rPr lang="en-GB" sz="2000" dirty="0"/>
              <a:t>Overview of the </a:t>
            </a:r>
            <a:r>
              <a:rPr lang="en-GB" sz="2000" b="1" u="sng" dirty="0"/>
              <a:t>state of the French film industry </a:t>
            </a:r>
            <a:r>
              <a:rPr lang="en-GB" sz="2000" dirty="0"/>
              <a:t>over the same period</a:t>
            </a:r>
          </a:p>
          <a:p>
            <a:endParaRPr lang="en-GB" sz="2000" dirty="0"/>
          </a:p>
          <a:p>
            <a:endParaRPr lang="en-GB" sz="2000"/>
          </a:p>
          <a:p>
            <a:endParaRPr lang="en-GB" sz="2000" dirty="0"/>
          </a:p>
          <a:p>
            <a:r>
              <a:rPr lang="en-GB" sz="3200" dirty="0"/>
              <a:t>French Comedy: the Case of </a:t>
            </a:r>
            <a:r>
              <a:rPr lang="en-GB" sz="3200" i="1" dirty="0" err="1"/>
              <a:t>Amélie</a:t>
            </a:r>
            <a:endParaRPr lang="en-GB" sz="3200" i="1" dirty="0"/>
          </a:p>
          <a:p>
            <a:pPr marL="342900" indent="-342900">
              <a:buFont typeface="Arial" panose="020B0604020202020204" pitchFamily="34" charset="0"/>
              <a:buChar char="•"/>
            </a:pPr>
            <a:r>
              <a:rPr lang="en-GB" sz="2000" dirty="0"/>
              <a:t>Positioning, context, stylistic predecessors</a:t>
            </a:r>
          </a:p>
          <a:p>
            <a:pPr marL="342900" indent="-342900">
              <a:buFont typeface="Arial" panose="020B0604020202020204" pitchFamily="34" charset="0"/>
              <a:buChar char="•"/>
            </a:pPr>
            <a:r>
              <a:rPr lang="en-GB" sz="2000" dirty="0"/>
              <a:t>Reception, ideology, genre</a:t>
            </a:r>
          </a:p>
          <a:p>
            <a:pPr marL="342900" indent="-342900">
              <a:buFont typeface="Arial" panose="020B0604020202020204" pitchFamily="34" charset="0"/>
              <a:buChar char="•"/>
            </a:pPr>
            <a:endParaRPr lang="en-GB" sz="2000" dirty="0"/>
          </a:p>
          <a:p>
            <a:endParaRPr lang="en-GB" sz="2800" i="1" dirty="0">
              <a:solidFill>
                <a:srgbClr val="FF0000"/>
              </a:solidFill>
            </a:endParaRPr>
          </a:p>
          <a:p>
            <a:endParaRPr lang="en-GB" sz="2800" i="1" dirty="0">
              <a:solidFill>
                <a:srgbClr val="FF0000"/>
              </a:solidFill>
            </a:endParaRPr>
          </a:p>
          <a:p>
            <a:pPr marL="342900" indent="-342900">
              <a:buFont typeface="Arial" panose="020B0604020202020204" pitchFamily="34" charset="0"/>
              <a:buChar char="•"/>
            </a:pPr>
            <a:endParaRPr lang="en-GB" sz="2800" i="1" dirty="0"/>
          </a:p>
          <a:p>
            <a:pPr marL="457200" indent="-457200">
              <a:buFont typeface="Arial" panose="020B0604020202020204" pitchFamily="34" charset="0"/>
              <a:buChar char="•"/>
            </a:pPr>
            <a:endParaRPr lang="en-GB" sz="2800" dirty="0"/>
          </a:p>
          <a:p>
            <a:pPr marL="285750" indent="-285750">
              <a:buFont typeface="Arial" panose="020B0604020202020204" pitchFamily="34" charset="0"/>
              <a:buChar char="•"/>
            </a:pPr>
            <a:endParaRPr lang="en-GB" dirty="0"/>
          </a:p>
        </p:txBody>
      </p:sp>
      <p:sp>
        <p:nvSpPr>
          <p:cNvPr id="4" name="TextBox 3"/>
          <p:cNvSpPr txBox="1"/>
          <p:nvPr/>
        </p:nvSpPr>
        <p:spPr>
          <a:xfrm>
            <a:off x="2351584" y="260649"/>
            <a:ext cx="7776864" cy="1015663"/>
          </a:xfrm>
          <a:prstGeom prst="rect">
            <a:avLst/>
          </a:prstGeom>
          <a:noFill/>
        </p:spPr>
        <p:txBody>
          <a:bodyPr wrap="square" rtlCol="0">
            <a:spAutoFit/>
          </a:bodyPr>
          <a:lstStyle/>
          <a:p>
            <a:pPr algn="ctr"/>
            <a:r>
              <a:rPr lang="en-GB" sz="3200" b="1" u="sng" dirty="0"/>
              <a:t>A (Post)National Mainstream Industry</a:t>
            </a:r>
          </a:p>
          <a:p>
            <a:pPr algn="ctr"/>
            <a:r>
              <a:rPr lang="en-GB" sz="2800" b="1" u="sng" dirty="0"/>
              <a:t>Lecture 1: Comedy and French Identity </a:t>
            </a:r>
          </a:p>
        </p:txBody>
      </p:sp>
      <p:pic>
        <p:nvPicPr>
          <p:cNvPr id="5" name="Picture 4"/>
          <p:cNvPicPr>
            <a:picLocks noChangeAspect="1"/>
          </p:cNvPicPr>
          <p:nvPr/>
        </p:nvPicPr>
        <p:blipFill>
          <a:blip r:embed="rId2"/>
          <a:stretch>
            <a:fillRect/>
          </a:stretch>
        </p:blipFill>
        <p:spPr>
          <a:xfrm>
            <a:off x="8624286" y="4322619"/>
            <a:ext cx="2572958" cy="1953542"/>
          </a:xfrm>
          <a:prstGeom prst="rect">
            <a:avLst/>
          </a:prstGeom>
        </p:spPr>
      </p:pic>
    </p:spTree>
    <p:extLst>
      <p:ext uri="{BB962C8B-B14F-4D97-AF65-F5344CB8AC3E}">
        <p14:creationId xmlns:p14="http://schemas.microsoft.com/office/powerpoint/2010/main" val="1192723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709" y="307571"/>
            <a:ext cx="10557164" cy="6247864"/>
          </a:xfrm>
          <a:prstGeom prst="rect">
            <a:avLst/>
          </a:prstGeom>
          <a:noFill/>
        </p:spPr>
        <p:txBody>
          <a:bodyPr wrap="square" rtlCol="0">
            <a:spAutoFit/>
          </a:bodyPr>
          <a:lstStyle/>
          <a:p>
            <a:endParaRPr lang="fr-FR" dirty="0"/>
          </a:p>
          <a:p>
            <a:pPr algn="ctr"/>
            <a:r>
              <a:rPr lang="fr-FR" sz="2800" b="1" u="sng" dirty="0" err="1"/>
              <a:t>Kaganski</a:t>
            </a:r>
            <a:r>
              <a:rPr lang="fr-FR" sz="2800" b="1" u="sng" dirty="0"/>
              <a:t> </a:t>
            </a:r>
            <a:r>
              <a:rPr lang="fr-FR" sz="2800" b="1" u="sng" dirty="0" err="1"/>
              <a:t>Continued</a:t>
            </a:r>
            <a:endParaRPr lang="fr-FR" sz="2800" b="1" u="sng" dirty="0"/>
          </a:p>
          <a:p>
            <a:pPr algn="ctr"/>
            <a:endParaRPr lang="fr-FR" sz="2400" b="1" u="sng" dirty="0"/>
          </a:p>
          <a:p>
            <a:endParaRPr lang="fr-FR" sz="2400" dirty="0"/>
          </a:p>
          <a:p>
            <a:r>
              <a:rPr lang="fr-FR" sz="2400" dirty="0"/>
              <a:t>[…]</a:t>
            </a:r>
          </a:p>
          <a:p>
            <a:pPr algn="just"/>
            <a:r>
              <a:rPr lang="fr-FR" sz="2400" dirty="0"/>
              <a:t>Que vois-je dans le Montmartre de Jeunet? Des Français aux patronymes qui fleurent bon le terroir. Je vois aussi un beur </a:t>
            </a:r>
            <a:r>
              <a:rPr lang="fr-FR" sz="2400" dirty="0" err="1"/>
              <a:t>désarabisé</a:t>
            </a:r>
            <a:r>
              <a:rPr lang="fr-FR" sz="2400" dirty="0"/>
              <a:t> qui s'appelle Lucien. Mais où sont les Antillais, les Maghrébins, les Turcs, les Chinois, les </a:t>
            </a:r>
            <a:r>
              <a:rPr lang="fr-FR" sz="2400" dirty="0" err="1"/>
              <a:t>Pakis</a:t>
            </a:r>
            <a:r>
              <a:rPr lang="fr-FR" sz="2400" dirty="0"/>
              <a:t>, </a:t>
            </a:r>
            <a:r>
              <a:rPr lang="fr-FR" sz="2400" dirty="0" err="1"/>
              <a:t>etc</a:t>
            </a:r>
            <a:r>
              <a:rPr lang="fr-FR" sz="2400" dirty="0"/>
              <a:t>? Où sont ceux qui vivent une sexualité différente? Où sont les Parisiens qui peuplent la capitale en 1997 (année où est censé se passer le film)?’</a:t>
            </a:r>
          </a:p>
          <a:p>
            <a:pPr algn="just"/>
            <a:endParaRPr lang="fr-FR" sz="2400" i="1" dirty="0"/>
          </a:p>
          <a:p>
            <a:pPr algn="just"/>
            <a:r>
              <a:rPr lang="fr-FR" sz="2400" i="1" dirty="0" err="1"/>
              <a:t>What</a:t>
            </a:r>
            <a:r>
              <a:rPr lang="fr-FR" sz="2400" i="1" dirty="0"/>
              <a:t> do I </a:t>
            </a:r>
            <a:r>
              <a:rPr lang="fr-FR" sz="2400" i="1" dirty="0" err="1"/>
              <a:t>see</a:t>
            </a:r>
            <a:r>
              <a:rPr lang="fr-FR" sz="2400" i="1" dirty="0"/>
              <a:t> in </a:t>
            </a:r>
            <a:r>
              <a:rPr lang="fr-FR" sz="2400" i="1" dirty="0" err="1"/>
              <a:t>Jeunet’s</a:t>
            </a:r>
            <a:r>
              <a:rPr lang="fr-FR" sz="2400" i="1" dirty="0"/>
              <a:t> Montmartre? French people </a:t>
            </a:r>
            <a:r>
              <a:rPr lang="fr-FR" sz="2400" i="1" dirty="0" err="1"/>
              <a:t>with</a:t>
            </a:r>
            <a:r>
              <a:rPr lang="fr-FR" sz="2400" i="1" dirty="0"/>
              <a:t> ‘good </a:t>
            </a:r>
            <a:r>
              <a:rPr lang="fr-FR" sz="2400" i="1" dirty="0" err="1"/>
              <a:t>old-fashioned</a:t>
            </a:r>
            <a:r>
              <a:rPr lang="fr-FR" sz="2400" i="1" dirty="0"/>
              <a:t> French’ </a:t>
            </a:r>
            <a:r>
              <a:rPr lang="fr-FR" sz="2400" i="1" dirty="0" err="1"/>
              <a:t>names</a:t>
            </a:r>
            <a:r>
              <a:rPr lang="fr-FR" sz="2400" i="1" dirty="0"/>
              <a:t>. I </a:t>
            </a:r>
            <a:r>
              <a:rPr lang="fr-FR" sz="2400" i="1" dirty="0" err="1"/>
              <a:t>also</a:t>
            </a:r>
            <a:r>
              <a:rPr lang="fr-FR" sz="2400" i="1" dirty="0"/>
              <a:t> </a:t>
            </a:r>
            <a:r>
              <a:rPr lang="fr-FR" sz="2400" i="1" dirty="0" err="1"/>
              <a:t>see</a:t>
            </a:r>
            <a:r>
              <a:rPr lang="fr-FR" sz="2400" i="1" dirty="0"/>
              <a:t> a de-</a:t>
            </a:r>
            <a:r>
              <a:rPr lang="fr-FR" sz="2400" i="1" dirty="0" err="1"/>
              <a:t>Arabized</a:t>
            </a:r>
            <a:r>
              <a:rPr lang="fr-FR" sz="2400" i="1" dirty="0"/>
              <a:t> ‘beur’ </a:t>
            </a:r>
            <a:r>
              <a:rPr lang="fr-FR" sz="2400" i="1" dirty="0" err="1"/>
              <a:t>called</a:t>
            </a:r>
            <a:r>
              <a:rPr lang="fr-FR" sz="2400" i="1" dirty="0"/>
              <a:t> Lucien. But </a:t>
            </a:r>
            <a:r>
              <a:rPr lang="fr-FR" sz="2400" i="1" dirty="0" err="1"/>
              <a:t>where</a:t>
            </a:r>
            <a:r>
              <a:rPr lang="fr-FR" sz="2400" i="1" dirty="0"/>
              <a:t> are the </a:t>
            </a:r>
            <a:r>
              <a:rPr lang="fr-FR" sz="2400" i="1" dirty="0" err="1"/>
              <a:t>Antilleans</a:t>
            </a:r>
            <a:r>
              <a:rPr lang="fr-FR" sz="2400" i="1" dirty="0"/>
              <a:t>, </a:t>
            </a:r>
            <a:r>
              <a:rPr lang="fr-FR" sz="2400" i="1" dirty="0" err="1"/>
              <a:t>North</a:t>
            </a:r>
            <a:r>
              <a:rPr lang="fr-FR" sz="2400" i="1" dirty="0"/>
              <a:t> </a:t>
            </a:r>
            <a:r>
              <a:rPr lang="fr-FR" sz="2400" i="1" dirty="0" err="1"/>
              <a:t>Africans</a:t>
            </a:r>
            <a:r>
              <a:rPr lang="fr-FR" sz="2400" i="1" dirty="0"/>
              <a:t>, Turks, </a:t>
            </a:r>
            <a:r>
              <a:rPr lang="fr-FR" sz="2400" i="1" dirty="0" err="1"/>
              <a:t>Chinese</a:t>
            </a:r>
            <a:r>
              <a:rPr lang="fr-FR" sz="2400" i="1" dirty="0"/>
              <a:t>, </a:t>
            </a:r>
            <a:r>
              <a:rPr lang="fr-FR" sz="2400" i="1" dirty="0" err="1"/>
              <a:t>Pakistanis</a:t>
            </a:r>
            <a:r>
              <a:rPr lang="fr-FR" sz="2400" i="1" dirty="0"/>
              <a:t> and </a:t>
            </a:r>
            <a:r>
              <a:rPr lang="fr-FR" sz="2400" i="1" dirty="0" err="1"/>
              <a:t>so</a:t>
            </a:r>
            <a:r>
              <a:rPr lang="fr-FR" sz="2400" i="1" dirty="0"/>
              <a:t> on? </a:t>
            </a:r>
            <a:r>
              <a:rPr lang="fr-FR" sz="2400" i="1" dirty="0" err="1"/>
              <a:t>Where</a:t>
            </a:r>
            <a:r>
              <a:rPr lang="fr-FR" sz="2400" i="1" dirty="0"/>
              <a:t> are the LGBTQ+ </a:t>
            </a:r>
            <a:r>
              <a:rPr lang="fr-FR" sz="2400" i="1" dirty="0" err="1"/>
              <a:t>individuals</a:t>
            </a:r>
            <a:r>
              <a:rPr lang="fr-FR" sz="2400" i="1" dirty="0"/>
              <a:t>? </a:t>
            </a:r>
            <a:r>
              <a:rPr lang="fr-FR" sz="2400" i="1" dirty="0" err="1"/>
              <a:t>Where</a:t>
            </a:r>
            <a:r>
              <a:rPr lang="fr-FR" sz="2400" i="1" dirty="0"/>
              <a:t> are the </a:t>
            </a:r>
            <a:r>
              <a:rPr lang="fr-FR" sz="2400" i="1" dirty="0" err="1"/>
              <a:t>Parisians</a:t>
            </a:r>
            <a:r>
              <a:rPr lang="fr-FR" sz="2400" i="1" dirty="0"/>
              <a:t> of 1997 (the </a:t>
            </a:r>
            <a:r>
              <a:rPr lang="fr-FR" sz="2400" i="1" dirty="0" err="1"/>
              <a:t>year</a:t>
            </a:r>
            <a:r>
              <a:rPr lang="fr-FR" sz="2400" i="1" dirty="0"/>
              <a:t> </a:t>
            </a:r>
            <a:r>
              <a:rPr lang="fr-FR" sz="2400" i="1" dirty="0" err="1"/>
              <a:t>when</a:t>
            </a:r>
            <a:r>
              <a:rPr lang="fr-FR" sz="2400" i="1" dirty="0"/>
              <a:t> the </a:t>
            </a:r>
            <a:r>
              <a:rPr lang="fr-FR" sz="2400" i="1" dirty="0" err="1"/>
              <a:t>film’s</a:t>
            </a:r>
            <a:r>
              <a:rPr lang="fr-FR" sz="2400" i="1" dirty="0"/>
              <a:t> </a:t>
            </a:r>
            <a:r>
              <a:rPr lang="fr-FR" sz="2400" i="1" dirty="0" err="1"/>
              <a:t>meant</a:t>
            </a:r>
            <a:r>
              <a:rPr lang="fr-FR" sz="2400" i="1" dirty="0"/>
              <a:t> to </a:t>
            </a:r>
            <a:r>
              <a:rPr lang="fr-FR" sz="2400" i="1" dirty="0" err="1"/>
              <a:t>take</a:t>
            </a:r>
            <a:r>
              <a:rPr lang="fr-FR" sz="2400" i="1" dirty="0"/>
              <a:t> place)?</a:t>
            </a:r>
          </a:p>
          <a:p>
            <a:endParaRPr lang="en-GB" dirty="0"/>
          </a:p>
        </p:txBody>
      </p:sp>
    </p:spTree>
    <p:extLst>
      <p:ext uri="{BB962C8B-B14F-4D97-AF65-F5344CB8AC3E}">
        <p14:creationId xmlns:p14="http://schemas.microsoft.com/office/powerpoint/2010/main" val="2360514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969" y="1142445"/>
            <a:ext cx="2529633" cy="18748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081" y="883191"/>
            <a:ext cx="1835651" cy="27505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889" y="2871866"/>
            <a:ext cx="1769805" cy="2504845"/>
          </a:xfrm>
          <a:prstGeom prst="rect">
            <a:avLst/>
          </a:prstGeom>
        </p:spPr>
      </p:pic>
      <p:sp>
        <p:nvSpPr>
          <p:cNvPr id="8" name="TextBox 7"/>
          <p:cNvSpPr txBox="1"/>
          <p:nvPr/>
        </p:nvSpPr>
        <p:spPr>
          <a:xfrm>
            <a:off x="2153562" y="3277903"/>
            <a:ext cx="3942438" cy="846386"/>
          </a:xfrm>
          <a:prstGeom prst="rect">
            <a:avLst/>
          </a:prstGeom>
          <a:noFill/>
        </p:spPr>
        <p:txBody>
          <a:bodyPr wrap="square" rtlCol="0">
            <a:spAutoFit/>
          </a:bodyPr>
          <a:lstStyle/>
          <a:p>
            <a:pPr algn="ctr"/>
            <a:endParaRPr lang="en-GB" sz="1050" dirty="0">
              <a:solidFill>
                <a:schemeClr val="bg1"/>
              </a:solidFill>
            </a:endParaRPr>
          </a:p>
          <a:p>
            <a:pPr algn="ctr"/>
            <a:endParaRPr lang="en-GB" sz="1050" dirty="0">
              <a:solidFill>
                <a:schemeClr val="bg1"/>
              </a:solidFill>
            </a:endParaRPr>
          </a:p>
          <a:p>
            <a:pPr algn="ctr"/>
            <a:r>
              <a:rPr lang="en-GB" sz="1400" i="1" dirty="0"/>
              <a:t>A Couch in New York</a:t>
            </a:r>
          </a:p>
          <a:p>
            <a:pPr algn="ctr"/>
            <a:r>
              <a:rPr lang="en-GB" sz="1400" dirty="0"/>
              <a:t>Chantal Akerman, 1996</a:t>
            </a:r>
            <a:endParaRPr lang="fr-FR" sz="1400" dirty="0"/>
          </a:p>
        </p:txBody>
      </p:sp>
      <p:sp>
        <p:nvSpPr>
          <p:cNvPr id="11" name="TextBox 10"/>
          <p:cNvSpPr txBox="1"/>
          <p:nvPr/>
        </p:nvSpPr>
        <p:spPr>
          <a:xfrm>
            <a:off x="8310246" y="1376773"/>
            <a:ext cx="1134126" cy="1600438"/>
          </a:xfrm>
          <a:prstGeom prst="rect">
            <a:avLst/>
          </a:prstGeom>
          <a:noFill/>
        </p:spPr>
        <p:txBody>
          <a:bodyPr wrap="square" rtlCol="0">
            <a:spAutoFit/>
          </a:bodyPr>
          <a:lstStyle/>
          <a:p>
            <a:r>
              <a:rPr lang="en-GB" sz="1400" i="1" dirty="0" err="1"/>
              <a:t>Reines</a:t>
            </a:r>
            <a:r>
              <a:rPr lang="en-GB" sz="1400" i="1" dirty="0"/>
              <a:t> d’un jour</a:t>
            </a:r>
            <a:r>
              <a:rPr lang="en-GB" sz="1400" dirty="0"/>
              <a:t> (‘Queens for a Day’)</a:t>
            </a:r>
            <a:endParaRPr lang="en-GB" sz="1400" i="1" dirty="0"/>
          </a:p>
          <a:p>
            <a:r>
              <a:rPr lang="en-GB" sz="1400" dirty="0"/>
              <a:t>Marion </a:t>
            </a:r>
            <a:r>
              <a:rPr lang="en-GB" sz="1400" dirty="0" err="1"/>
              <a:t>Vernoux</a:t>
            </a:r>
            <a:r>
              <a:rPr lang="en-GB" sz="1400" dirty="0"/>
              <a:t>, 2001</a:t>
            </a:r>
            <a:endParaRPr lang="fr-FR" sz="1400" i="1" dirty="0"/>
          </a:p>
        </p:txBody>
      </p:sp>
      <p:sp>
        <p:nvSpPr>
          <p:cNvPr id="12" name="TextBox 11"/>
          <p:cNvSpPr txBox="1"/>
          <p:nvPr/>
        </p:nvSpPr>
        <p:spPr>
          <a:xfrm>
            <a:off x="6674769" y="4064325"/>
            <a:ext cx="2133073" cy="738664"/>
          </a:xfrm>
          <a:prstGeom prst="rect">
            <a:avLst/>
          </a:prstGeom>
          <a:noFill/>
        </p:spPr>
        <p:txBody>
          <a:bodyPr wrap="square" rtlCol="0">
            <a:spAutoFit/>
          </a:bodyPr>
          <a:lstStyle/>
          <a:p>
            <a:pPr algn="ctr"/>
            <a:r>
              <a:rPr lang="en-GB" sz="1400" i="1" dirty="0"/>
              <a:t>Venus Beauty Salon </a:t>
            </a:r>
            <a:r>
              <a:rPr lang="en-GB" sz="1400" dirty="0">
                <a:solidFill>
                  <a:schemeClr val="bg1"/>
                </a:solidFill>
              </a:rPr>
              <a:t>        </a:t>
            </a:r>
          </a:p>
          <a:p>
            <a:pPr algn="ctr"/>
            <a:r>
              <a:rPr lang="en-GB" sz="1400" dirty="0">
                <a:solidFill>
                  <a:schemeClr val="bg1"/>
                </a:solidFill>
              </a:rPr>
              <a:t> </a:t>
            </a:r>
            <a:r>
              <a:rPr lang="en-GB" sz="1400" dirty="0"/>
              <a:t>Tonie Marshall, 1999</a:t>
            </a:r>
          </a:p>
          <a:p>
            <a:r>
              <a:rPr lang="en-GB" sz="1400" dirty="0"/>
              <a:t>	CLIP</a:t>
            </a:r>
            <a:endParaRPr lang="fr-FR" sz="1400" dirty="0"/>
          </a:p>
        </p:txBody>
      </p:sp>
      <p:pic>
        <p:nvPicPr>
          <p:cNvPr id="13" name="Picture 12">
            <a:extLst>
              <a:ext uri="{FF2B5EF4-FFF2-40B4-BE49-F238E27FC236}">
                <a16:creationId xmlns:a16="http://schemas.microsoft.com/office/drawing/2014/main" id="{906AA7C6-CDD7-4AA4-9702-03BB15F58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800" y="1627282"/>
            <a:ext cx="1979161" cy="2736897"/>
          </a:xfrm>
          <a:prstGeom prst="rect">
            <a:avLst/>
          </a:prstGeom>
        </p:spPr>
      </p:pic>
      <p:sp>
        <p:nvSpPr>
          <p:cNvPr id="2" name="TextBox 1">
            <a:extLst>
              <a:ext uri="{FF2B5EF4-FFF2-40B4-BE49-F238E27FC236}">
                <a16:creationId xmlns:a16="http://schemas.microsoft.com/office/drawing/2014/main" id="{7AE92731-364D-49C2-A32A-7D09CC3CADF4}"/>
              </a:ext>
            </a:extLst>
          </p:cNvPr>
          <p:cNvSpPr txBox="1"/>
          <p:nvPr/>
        </p:nvSpPr>
        <p:spPr>
          <a:xfrm>
            <a:off x="1756586" y="4364179"/>
            <a:ext cx="1109603" cy="300082"/>
          </a:xfrm>
          <a:prstGeom prst="rect">
            <a:avLst/>
          </a:prstGeom>
          <a:noFill/>
        </p:spPr>
        <p:txBody>
          <a:bodyPr wrap="square" rtlCol="0">
            <a:spAutoFit/>
          </a:bodyPr>
          <a:lstStyle/>
          <a:p>
            <a:endParaRPr lang="en-US" sz="1350" dirty="0"/>
          </a:p>
        </p:txBody>
      </p:sp>
      <p:sp>
        <p:nvSpPr>
          <p:cNvPr id="4" name="TextBox 3">
            <a:extLst>
              <a:ext uri="{FF2B5EF4-FFF2-40B4-BE49-F238E27FC236}">
                <a16:creationId xmlns:a16="http://schemas.microsoft.com/office/drawing/2014/main" id="{154E7651-16F1-4E7C-8FC7-BBE2350BAD62}"/>
              </a:ext>
            </a:extLst>
          </p:cNvPr>
          <p:cNvSpPr txBox="1"/>
          <p:nvPr/>
        </p:nvSpPr>
        <p:spPr>
          <a:xfrm>
            <a:off x="1637306" y="4364179"/>
            <a:ext cx="1353710" cy="523220"/>
          </a:xfrm>
          <a:prstGeom prst="rect">
            <a:avLst/>
          </a:prstGeom>
          <a:noFill/>
        </p:spPr>
        <p:txBody>
          <a:bodyPr wrap="square" rtlCol="0">
            <a:spAutoFit/>
          </a:bodyPr>
          <a:lstStyle/>
          <a:p>
            <a:pPr algn="ctr"/>
            <a:r>
              <a:rPr lang="en-US" sz="1400" dirty="0" err="1"/>
              <a:t>Coline</a:t>
            </a:r>
            <a:r>
              <a:rPr lang="en-US" sz="1400" dirty="0"/>
              <a:t> </a:t>
            </a:r>
            <a:r>
              <a:rPr lang="en-US" sz="1400" dirty="0" err="1"/>
              <a:t>Serreau</a:t>
            </a:r>
            <a:r>
              <a:rPr lang="en-US" sz="1400" dirty="0"/>
              <a:t>, 1989</a:t>
            </a:r>
          </a:p>
        </p:txBody>
      </p:sp>
      <p:sp>
        <p:nvSpPr>
          <p:cNvPr id="9" name="TextBox 8">
            <a:extLst>
              <a:ext uri="{FF2B5EF4-FFF2-40B4-BE49-F238E27FC236}">
                <a16:creationId xmlns:a16="http://schemas.microsoft.com/office/drawing/2014/main" id="{7FA27D1F-1D11-45F6-94C0-22118A94BD22}"/>
              </a:ext>
            </a:extLst>
          </p:cNvPr>
          <p:cNvSpPr txBox="1"/>
          <p:nvPr/>
        </p:nvSpPr>
        <p:spPr>
          <a:xfrm>
            <a:off x="4151784" y="1"/>
            <a:ext cx="3312368" cy="607859"/>
          </a:xfrm>
          <a:prstGeom prst="rect">
            <a:avLst/>
          </a:prstGeom>
          <a:noFill/>
        </p:spPr>
        <p:txBody>
          <a:bodyPr wrap="square" rtlCol="0">
            <a:spAutoFit/>
          </a:bodyPr>
          <a:lstStyle/>
          <a:p>
            <a:pPr algn="ctr"/>
            <a:endParaRPr lang="en-US" sz="1350" dirty="0"/>
          </a:p>
          <a:p>
            <a:pPr algn="ctr"/>
            <a:r>
              <a:rPr lang="en-US" sz="2000" b="1" u="sng" dirty="0"/>
              <a:t>Early French </a:t>
            </a:r>
            <a:r>
              <a:rPr lang="en-US" sz="2000" b="1" u="sng" dirty="0" err="1"/>
              <a:t>Romcoms</a:t>
            </a:r>
            <a:endParaRPr lang="en-US" sz="2000" b="1" u="sng" dirty="0"/>
          </a:p>
        </p:txBody>
      </p:sp>
      <p:pic>
        <p:nvPicPr>
          <p:cNvPr id="15" name="Picture 14" descr="Decalage horaire 2.jpg"/>
          <p:cNvPicPr>
            <a:picLocks noChangeAspect="1"/>
          </p:cNvPicPr>
          <p:nvPr/>
        </p:nvPicPr>
        <p:blipFill>
          <a:blip r:embed="rId6" cstate="print"/>
          <a:stretch>
            <a:fillRect/>
          </a:stretch>
        </p:blipFill>
        <p:spPr>
          <a:xfrm>
            <a:off x="3748474" y="4040824"/>
            <a:ext cx="1518560" cy="2196489"/>
          </a:xfrm>
          <a:prstGeom prst="rect">
            <a:avLst/>
          </a:prstGeom>
        </p:spPr>
      </p:pic>
      <p:sp>
        <p:nvSpPr>
          <p:cNvPr id="16" name="TextBox 15"/>
          <p:cNvSpPr txBox="1"/>
          <p:nvPr/>
        </p:nvSpPr>
        <p:spPr>
          <a:xfrm>
            <a:off x="3503712" y="6237313"/>
            <a:ext cx="2160240" cy="523220"/>
          </a:xfrm>
          <a:prstGeom prst="rect">
            <a:avLst/>
          </a:prstGeom>
          <a:noFill/>
        </p:spPr>
        <p:txBody>
          <a:bodyPr wrap="square" rtlCol="0">
            <a:spAutoFit/>
          </a:bodyPr>
          <a:lstStyle/>
          <a:p>
            <a:pPr algn="ctr"/>
            <a:r>
              <a:rPr lang="en-GB" sz="1400" i="1" dirty="0"/>
              <a:t>Jet-Lag</a:t>
            </a:r>
          </a:p>
          <a:p>
            <a:pPr algn="ctr"/>
            <a:r>
              <a:rPr lang="en-GB" sz="1400" dirty="0" err="1"/>
              <a:t>Danièle</a:t>
            </a:r>
            <a:r>
              <a:rPr lang="en-GB" sz="1400" dirty="0"/>
              <a:t> Thompson, 2002</a:t>
            </a:r>
          </a:p>
        </p:txBody>
      </p:sp>
      <p:sp>
        <p:nvSpPr>
          <p:cNvPr id="17" name="TextBox 16"/>
          <p:cNvSpPr txBox="1"/>
          <p:nvPr/>
        </p:nvSpPr>
        <p:spPr>
          <a:xfrm>
            <a:off x="5990670" y="5231251"/>
            <a:ext cx="4408552" cy="1554272"/>
          </a:xfrm>
          <a:prstGeom prst="rect">
            <a:avLst/>
          </a:prstGeom>
          <a:noFill/>
        </p:spPr>
        <p:txBody>
          <a:bodyPr wrap="square" rtlCol="0">
            <a:spAutoFit/>
          </a:bodyPr>
          <a:lstStyle/>
          <a:p>
            <a:r>
              <a:rPr lang="en-GB" sz="1400" dirty="0"/>
              <a:t>See also: </a:t>
            </a:r>
            <a:r>
              <a:rPr lang="x-none" sz="1400" u="sng" dirty="0"/>
              <a:t>Rollet, B. 2008. ‘Transatlantic Exchanges and Influences: </a:t>
            </a:r>
            <a:r>
              <a:rPr lang="x-none" sz="1400" i="1" u="sng" dirty="0"/>
              <a:t>Décalage horaire</a:t>
            </a:r>
            <a:r>
              <a:rPr lang="x-none" sz="1400" u="sng" dirty="0"/>
              <a:t> (</a:t>
            </a:r>
            <a:r>
              <a:rPr lang="x-none" sz="1400" i="1" u="sng" dirty="0"/>
              <a:t>Jet Lag</a:t>
            </a:r>
            <a:r>
              <a:rPr lang="x-none" sz="1400" u="sng" dirty="0"/>
              <a:t>), Gender and the Romantic Comedy </a:t>
            </a:r>
            <a:r>
              <a:rPr lang="x-none" sz="1400" i="1" u="sng" dirty="0"/>
              <a:t>à la française</a:t>
            </a:r>
            <a:r>
              <a:rPr lang="x-none" sz="1400" u="sng" dirty="0"/>
              <a:t>.’</a:t>
            </a:r>
            <a:endParaRPr lang="en-GB" sz="1400" u="sng" dirty="0"/>
          </a:p>
          <a:p>
            <a:endParaRPr lang="en-GB" sz="1100" dirty="0"/>
          </a:p>
          <a:p>
            <a:r>
              <a:rPr lang="en-GB" sz="1200" dirty="0"/>
              <a:t>In </a:t>
            </a:r>
            <a:r>
              <a:rPr lang="x-none" sz="1200" dirty="0"/>
              <a:t>S. Abbott and D. Jermyn (eds), </a:t>
            </a:r>
            <a:r>
              <a:rPr lang="x-none" sz="1200" i="1" dirty="0"/>
              <a:t>Falling in Love Again: Romantic</a:t>
            </a:r>
            <a:r>
              <a:rPr lang="en-GB" sz="1200" i="1" dirty="0"/>
              <a:t> </a:t>
            </a:r>
            <a:r>
              <a:rPr lang="x-none" sz="1200" i="1" dirty="0"/>
              <a:t>Comedy in Contemporary Cinema</a:t>
            </a:r>
            <a:r>
              <a:rPr lang="x-none" sz="1200" dirty="0"/>
              <a:t>. London: I.B. Tauris, pp. 92-104.</a:t>
            </a:r>
            <a:endParaRPr lang="en-GB" sz="1200" dirty="0"/>
          </a:p>
          <a:p>
            <a:endParaRPr lang="en-GB" dirty="0"/>
          </a:p>
        </p:txBody>
      </p:sp>
    </p:spTree>
    <p:extLst>
      <p:ext uri="{BB962C8B-B14F-4D97-AF65-F5344CB8AC3E}">
        <p14:creationId xmlns:p14="http://schemas.microsoft.com/office/powerpoint/2010/main" val="422368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flipV="1">
            <a:off x="-1741336" y="-216177"/>
            <a:ext cx="426682" cy="3347070"/>
          </a:xfrm>
          <a:prstGeom prst="rect">
            <a:avLst/>
          </a:prstGeom>
        </p:spPr>
        <p:txBody>
          <a:bodyPr wrap="square">
            <a:spAutoFit/>
          </a:bodyPr>
          <a:lstStyle/>
          <a:p>
            <a:pPr algn="ctr"/>
            <a:endParaRPr lang="en-GB" sz="1350" dirty="0">
              <a:solidFill>
                <a:schemeClr val="bg1"/>
              </a:solidFill>
            </a:endParaRPr>
          </a:p>
          <a:p>
            <a:pPr algn="ctr"/>
            <a:endParaRPr lang="en-GB" sz="1350" dirty="0">
              <a:solidFill>
                <a:schemeClr val="bg1"/>
              </a:solidFill>
            </a:endParaRPr>
          </a:p>
          <a:p>
            <a:pPr algn="ctr"/>
            <a:endParaRPr lang="en-GB" sz="1350" dirty="0">
              <a:solidFill>
                <a:schemeClr val="bg1"/>
              </a:solidFill>
            </a:endParaRPr>
          </a:p>
          <a:p>
            <a:pPr algn="ctr"/>
            <a:r>
              <a:rPr lang="en-GB" sz="1350" dirty="0"/>
              <a:t>       </a:t>
            </a:r>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a:p>
            <a:pPr algn="ctr"/>
            <a:endParaRPr lang="en-GB" sz="10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897" y="1290649"/>
            <a:ext cx="3458394" cy="1375879"/>
          </a:xfrm>
          <a:prstGeom prst="rect">
            <a:avLst/>
          </a:prstGeom>
        </p:spPr>
      </p:pic>
      <p:sp>
        <p:nvSpPr>
          <p:cNvPr id="6" name="TextBox 5"/>
          <p:cNvSpPr txBox="1"/>
          <p:nvPr/>
        </p:nvSpPr>
        <p:spPr>
          <a:xfrm>
            <a:off x="623393" y="2692949"/>
            <a:ext cx="10224663" cy="307777"/>
          </a:xfrm>
          <a:prstGeom prst="rect">
            <a:avLst/>
          </a:prstGeom>
          <a:noFill/>
        </p:spPr>
        <p:txBody>
          <a:bodyPr wrap="square" rtlCol="0">
            <a:spAutoFit/>
          </a:bodyPr>
          <a:lstStyle/>
          <a:p>
            <a:pPr algn="ctr"/>
            <a:r>
              <a:rPr lang="en-GB" sz="1400" i="1" dirty="0"/>
              <a:t>                               Palais Royal</a:t>
            </a:r>
            <a:r>
              <a:rPr lang="en-GB" sz="1400" dirty="0"/>
              <a:t>, </a:t>
            </a:r>
            <a:r>
              <a:rPr lang="en-GB" sz="1400" i="1" dirty="0"/>
              <a:t> </a:t>
            </a:r>
            <a:r>
              <a:rPr lang="en-GB" sz="1400" dirty="0" err="1"/>
              <a:t>Valérie</a:t>
            </a:r>
            <a:r>
              <a:rPr lang="en-GB" sz="1400" dirty="0"/>
              <a:t> </a:t>
            </a:r>
            <a:r>
              <a:rPr lang="en-GB" sz="1400" dirty="0" err="1"/>
              <a:t>Lemercier</a:t>
            </a:r>
            <a:r>
              <a:rPr lang="en-GB" sz="1400" dirty="0"/>
              <a:t>, 2005</a:t>
            </a:r>
            <a:endParaRPr lang="fr-FR" sz="1400" dirty="0"/>
          </a:p>
        </p:txBody>
      </p:sp>
      <p:sp>
        <p:nvSpPr>
          <p:cNvPr id="10" name="TextBox 9"/>
          <p:cNvSpPr txBox="1"/>
          <p:nvPr/>
        </p:nvSpPr>
        <p:spPr>
          <a:xfrm>
            <a:off x="1524000" y="3695421"/>
            <a:ext cx="2653028" cy="369332"/>
          </a:xfrm>
          <a:prstGeom prst="rect">
            <a:avLst/>
          </a:prstGeom>
          <a:noFill/>
        </p:spPr>
        <p:txBody>
          <a:bodyPr wrap="square" rtlCol="0">
            <a:spAutoFit/>
          </a:bodyPr>
          <a:lstStyle/>
          <a:p>
            <a:endParaRPr lang="en-GB" sz="900" dirty="0"/>
          </a:p>
          <a:p>
            <a:pPr marL="128588" indent="-128588">
              <a:buFont typeface="Arial" panose="020B0604020202020204" pitchFamily="34" charset="0"/>
              <a:buChar char="•"/>
            </a:pPr>
            <a:endParaRPr lang="fr-FR" sz="900" dirty="0"/>
          </a:p>
        </p:txBody>
      </p:sp>
      <p:pic>
        <p:nvPicPr>
          <p:cNvPr id="12" name="Picture 11" descr="Hors de prix.jpg">
            <a:extLst>
              <a:ext uri="{FF2B5EF4-FFF2-40B4-BE49-F238E27FC236}">
                <a16:creationId xmlns:a16="http://schemas.microsoft.com/office/drawing/2014/main" id="{541500E6-7DEB-4601-8591-C9F6266AA747}"/>
              </a:ext>
            </a:extLst>
          </p:cNvPr>
          <p:cNvPicPr>
            <a:picLocks noChangeAspect="1"/>
          </p:cNvPicPr>
          <p:nvPr/>
        </p:nvPicPr>
        <p:blipFill>
          <a:blip r:embed="rId3" cstate="print"/>
          <a:stretch>
            <a:fillRect/>
          </a:stretch>
        </p:blipFill>
        <p:spPr>
          <a:xfrm>
            <a:off x="4177028" y="3355234"/>
            <a:ext cx="1637608" cy="2203384"/>
          </a:xfrm>
          <a:prstGeom prst="rect">
            <a:avLst/>
          </a:prstGeom>
        </p:spPr>
      </p:pic>
      <p:pic>
        <p:nvPicPr>
          <p:cNvPr id="9" name="Picture 8">
            <a:extLst>
              <a:ext uri="{FF2B5EF4-FFF2-40B4-BE49-F238E27FC236}">
                <a16:creationId xmlns:a16="http://schemas.microsoft.com/office/drawing/2014/main" id="{965169FB-87C0-40B1-8750-A9D40C82EA2B}"/>
              </a:ext>
            </a:extLst>
          </p:cNvPr>
          <p:cNvPicPr>
            <a:picLocks noChangeAspect="1"/>
          </p:cNvPicPr>
          <p:nvPr/>
        </p:nvPicPr>
        <p:blipFill>
          <a:blip r:embed="rId4"/>
          <a:stretch>
            <a:fillRect/>
          </a:stretch>
        </p:blipFill>
        <p:spPr>
          <a:xfrm>
            <a:off x="6487953" y="3336404"/>
            <a:ext cx="1667437" cy="2191328"/>
          </a:xfrm>
          <a:prstGeom prst="rect">
            <a:avLst/>
          </a:prstGeom>
        </p:spPr>
      </p:pic>
      <p:pic>
        <p:nvPicPr>
          <p:cNvPr id="14" name="Picture 13" descr="Prete-moi ta main.jpg">
            <a:extLst>
              <a:ext uri="{FF2B5EF4-FFF2-40B4-BE49-F238E27FC236}">
                <a16:creationId xmlns:a16="http://schemas.microsoft.com/office/drawing/2014/main" id="{1646C44E-1CE0-49E8-926B-7A102486B94C}"/>
              </a:ext>
            </a:extLst>
          </p:cNvPr>
          <p:cNvPicPr>
            <a:picLocks noChangeAspect="1"/>
          </p:cNvPicPr>
          <p:nvPr/>
        </p:nvPicPr>
        <p:blipFill>
          <a:blip r:embed="rId5" cstate="print"/>
          <a:stretch>
            <a:fillRect/>
          </a:stretch>
        </p:blipFill>
        <p:spPr>
          <a:xfrm>
            <a:off x="8718502" y="658123"/>
            <a:ext cx="1603446" cy="2150243"/>
          </a:xfrm>
          <a:prstGeom prst="rect">
            <a:avLst/>
          </a:prstGeom>
        </p:spPr>
      </p:pic>
      <p:pic>
        <p:nvPicPr>
          <p:cNvPr id="11" name="Picture 10">
            <a:extLst>
              <a:ext uri="{FF2B5EF4-FFF2-40B4-BE49-F238E27FC236}">
                <a16:creationId xmlns:a16="http://schemas.microsoft.com/office/drawing/2014/main" id="{6A58BB8A-EF3A-4C82-A0E6-C178A6AFC682}"/>
              </a:ext>
            </a:extLst>
          </p:cNvPr>
          <p:cNvPicPr>
            <a:picLocks noChangeAspect="1"/>
          </p:cNvPicPr>
          <p:nvPr/>
        </p:nvPicPr>
        <p:blipFill>
          <a:blip r:embed="rId6"/>
          <a:stretch>
            <a:fillRect/>
          </a:stretch>
        </p:blipFill>
        <p:spPr>
          <a:xfrm>
            <a:off x="1724739" y="258730"/>
            <a:ext cx="1656184" cy="2776126"/>
          </a:xfrm>
          <a:prstGeom prst="rect">
            <a:avLst/>
          </a:prstGeom>
        </p:spPr>
      </p:pic>
      <p:pic>
        <p:nvPicPr>
          <p:cNvPr id="13" name="Picture 12">
            <a:extLst>
              <a:ext uri="{FF2B5EF4-FFF2-40B4-BE49-F238E27FC236}">
                <a16:creationId xmlns:a16="http://schemas.microsoft.com/office/drawing/2014/main" id="{918F9AF1-A7EA-4D00-8B6F-E770B298F4D7}"/>
              </a:ext>
            </a:extLst>
          </p:cNvPr>
          <p:cNvPicPr>
            <a:picLocks noChangeAspect="1"/>
          </p:cNvPicPr>
          <p:nvPr/>
        </p:nvPicPr>
        <p:blipFill>
          <a:blip r:embed="rId7"/>
          <a:stretch>
            <a:fillRect/>
          </a:stretch>
        </p:blipFill>
        <p:spPr>
          <a:xfrm>
            <a:off x="8641902" y="3238812"/>
            <a:ext cx="1680047" cy="2278421"/>
          </a:xfrm>
          <a:prstGeom prst="rect">
            <a:avLst/>
          </a:prstGeom>
        </p:spPr>
      </p:pic>
      <p:sp>
        <p:nvSpPr>
          <p:cNvPr id="15" name="TextBox 14">
            <a:extLst>
              <a:ext uri="{FF2B5EF4-FFF2-40B4-BE49-F238E27FC236}">
                <a16:creationId xmlns:a16="http://schemas.microsoft.com/office/drawing/2014/main" id="{7CC99BFA-2958-41CB-BBAA-191F6C9338FA}"/>
              </a:ext>
            </a:extLst>
          </p:cNvPr>
          <p:cNvSpPr txBox="1"/>
          <p:nvPr/>
        </p:nvSpPr>
        <p:spPr>
          <a:xfrm>
            <a:off x="3315987" y="3540613"/>
            <a:ext cx="1738393" cy="300082"/>
          </a:xfrm>
          <a:prstGeom prst="rect">
            <a:avLst/>
          </a:prstGeom>
          <a:noFill/>
        </p:spPr>
        <p:txBody>
          <a:bodyPr wrap="square" rtlCol="0">
            <a:spAutoFit/>
          </a:bodyPr>
          <a:lstStyle/>
          <a:p>
            <a:r>
              <a:rPr lang="en-GB" sz="1350" dirty="0"/>
              <a:t> </a:t>
            </a:r>
            <a:endParaRPr lang="en-US" sz="1050" dirty="0"/>
          </a:p>
        </p:txBody>
      </p:sp>
      <p:sp>
        <p:nvSpPr>
          <p:cNvPr id="16" name="TextBox 15">
            <a:extLst>
              <a:ext uri="{FF2B5EF4-FFF2-40B4-BE49-F238E27FC236}">
                <a16:creationId xmlns:a16="http://schemas.microsoft.com/office/drawing/2014/main" id="{9C869B1A-79D6-4D0F-A3C2-E4417711A923}"/>
              </a:ext>
            </a:extLst>
          </p:cNvPr>
          <p:cNvSpPr txBox="1"/>
          <p:nvPr/>
        </p:nvSpPr>
        <p:spPr>
          <a:xfrm>
            <a:off x="1987835" y="3026290"/>
            <a:ext cx="955473" cy="300082"/>
          </a:xfrm>
          <a:prstGeom prst="rect">
            <a:avLst/>
          </a:prstGeom>
          <a:noFill/>
        </p:spPr>
        <p:txBody>
          <a:bodyPr wrap="square" rtlCol="0">
            <a:spAutoFit/>
          </a:bodyPr>
          <a:lstStyle/>
          <a:p>
            <a:pPr algn="ctr"/>
            <a:r>
              <a:rPr lang="en-US" sz="1350" dirty="0"/>
              <a:t>2001</a:t>
            </a:r>
          </a:p>
        </p:txBody>
      </p:sp>
      <p:sp>
        <p:nvSpPr>
          <p:cNvPr id="17" name="TextBox 16">
            <a:extLst>
              <a:ext uri="{FF2B5EF4-FFF2-40B4-BE49-F238E27FC236}">
                <a16:creationId xmlns:a16="http://schemas.microsoft.com/office/drawing/2014/main" id="{405EF2EC-7A99-4C73-ACF3-11241DB07CA4}"/>
              </a:ext>
            </a:extLst>
          </p:cNvPr>
          <p:cNvSpPr txBox="1"/>
          <p:nvPr/>
        </p:nvSpPr>
        <p:spPr>
          <a:xfrm>
            <a:off x="8974668" y="2808364"/>
            <a:ext cx="1154634" cy="300082"/>
          </a:xfrm>
          <a:prstGeom prst="rect">
            <a:avLst/>
          </a:prstGeom>
          <a:noFill/>
        </p:spPr>
        <p:txBody>
          <a:bodyPr wrap="square" rtlCol="0">
            <a:spAutoFit/>
          </a:bodyPr>
          <a:lstStyle/>
          <a:p>
            <a:pPr algn="ctr"/>
            <a:r>
              <a:rPr lang="en-US" sz="1350" i="1" dirty="0"/>
              <a:t>I Do</a:t>
            </a:r>
            <a:r>
              <a:rPr lang="en-US" sz="1350" dirty="0"/>
              <a:t>, 2006</a:t>
            </a:r>
          </a:p>
        </p:txBody>
      </p:sp>
      <p:sp>
        <p:nvSpPr>
          <p:cNvPr id="18" name="TextBox 17">
            <a:extLst>
              <a:ext uri="{FF2B5EF4-FFF2-40B4-BE49-F238E27FC236}">
                <a16:creationId xmlns:a16="http://schemas.microsoft.com/office/drawing/2014/main" id="{1E0E3797-DAE8-4A97-B8AE-653A184D9DA0}"/>
              </a:ext>
            </a:extLst>
          </p:cNvPr>
          <p:cNvSpPr txBox="1"/>
          <p:nvPr/>
        </p:nvSpPr>
        <p:spPr>
          <a:xfrm>
            <a:off x="3503713" y="5413349"/>
            <a:ext cx="2862633" cy="507831"/>
          </a:xfrm>
          <a:prstGeom prst="rect">
            <a:avLst/>
          </a:prstGeom>
          <a:noFill/>
        </p:spPr>
        <p:txBody>
          <a:bodyPr wrap="square" rtlCol="0">
            <a:spAutoFit/>
          </a:bodyPr>
          <a:lstStyle/>
          <a:p>
            <a:pPr algn="ctr"/>
            <a:endParaRPr lang="en-US" sz="1350" dirty="0"/>
          </a:p>
          <a:p>
            <a:pPr algn="ctr"/>
            <a:r>
              <a:rPr lang="en-US" sz="1350" i="1" dirty="0"/>
              <a:t>Priceless</a:t>
            </a:r>
            <a:r>
              <a:rPr lang="en-US" sz="1350" dirty="0"/>
              <a:t>, 2006</a:t>
            </a:r>
          </a:p>
        </p:txBody>
      </p:sp>
      <p:sp>
        <p:nvSpPr>
          <p:cNvPr id="19" name="TextBox 18">
            <a:extLst>
              <a:ext uri="{FF2B5EF4-FFF2-40B4-BE49-F238E27FC236}">
                <a16:creationId xmlns:a16="http://schemas.microsoft.com/office/drawing/2014/main" id="{C6E40424-0055-4F10-9FAE-0917ED9CD5FB}"/>
              </a:ext>
            </a:extLst>
          </p:cNvPr>
          <p:cNvSpPr txBox="1"/>
          <p:nvPr/>
        </p:nvSpPr>
        <p:spPr>
          <a:xfrm>
            <a:off x="6286743" y="5360507"/>
            <a:ext cx="1880050" cy="507831"/>
          </a:xfrm>
          <a:prstGeom prst="rect">
            <a:avLst/>
          </a:prstGeom>
          <a:noFill/>
        </p:spPr>
        <p:txBody>
          <a:bodyPr wrap="square" rtlCol="0">
            <a:spAutoFit/>
          </a:bodyPr>
          <a:lstStyle/>
          <a:p>
            <a:pPr algn="ctr"/>
            <a:endParaRPr lang="en-US" sz="1350" dirty="0"/>
          </a:p>
          <a:p>
            <a:pPr algn="ctr"/>
            <a:r>
              <a:rPr lang="en-US" sz="1350" i="1" dirty="0"/>
              <a:t>Heartbreaker</a:t>
            </a:r>
            <a:r>
              <a:rPr lang="en-US" sz="1350" dirty="0"/>
              <a:t>, 2010</a:t>
            </a:r>
          </a:p>
        </p:txBody>
      </p:sp>
      <p:sp>
        <p:nvSpPr>
          <p:cNvPr id="20" name="TextBox 19">
            <a:extLst>
              <a:ext uri="{FF2B5EF4-FFF2-40B4-BE49-F238E27FC236}">
                <a16:creationId xmlns:a16="http://schemas.microsoft.com/office/drawing/2014/main" id="{2C45F12A-706C-4759-8336-9E13BFEA5B40}"/>
              </a:ext>
            </a:extLst>
          </p:cNvPr>
          <p:cNvSpPr txBox="1"/>
          <p:nvPr/>
        </p:nvSpPr>
        <p:spPr>
          <a:xfrm>
            <a:off x="8718503" y="5413349"/>
            <a:ext cx="1297491" cy="507831"/>
          </a:xfrm>
          <a:prstGeom prst="rect">
            <a:avLst/>
          </a:prstGeom>
          <a:noFill/>
        </p:spPr>
        <p:txBody>
          <a:bodyPr wrap="square" rtlCol="0">
            <a:spAutoFit/>
          </a:bodyPr>
          <a:lstStyle/>
          <a:p>
            <a:pPr algn="ctr"/>
            <a:endParaRPr lang="en-US" sz="1350" dirty="0"/>
          </a:p>
          <a:p>
            <a:pPr algn="ctr"/>
            <a:r>
              <a:rPr lang="en-US" sz="1350" dirty="0"/>
              <a:t>2012</a:t>
            </a:r>
          </a:p>
        </p:txBody>
      </p:sp>
      <p:sp>
        <p:nvSpPr>
          <p:cNvPr id="5" name="TextBox 4">
            <a:extLst>
              <a:ext uri="{FF2B5EF4-FFF2-40B4-BE49-F238E27FC236}">
                <a16:creationId xmlns:a16="http://schemas.microsoft.com/office/drawing/2014/main" id="{329EC909-FCE5-4CDD-94A6-0A40FDE1CD3D}"/>
              </a:ext>
            </a:extLst>
          </p:cNvPr>
          <p:cNvSpPr txBox="1"/>
          <p:nvPr/>
        </p:nvSpPr>
        <p:spPr>
          <a:xfrm>
            <a:off x="4367808" y="423238"/>
            <a:ext cx="3528392" cy="707886"/>
          </a:xfrm>
          <a:prstGeom prst="rect">
            <a:avLst/>
          </a:prstGeom>
          <a:noFill/>
        </p:spPr>
        <p:txBody>
          <a:bodyPr wrap="square" rtlCol="0">
            <a:spAutoFit/>
          </a:bodyPr>
          <a:lstStyle/>
          <a:p>
            <a:pPr algn="ctr"/>
            <a:r>
              <a:rPr lang="en-US" sz="2000" b="1" u="sng" dirty="0"/>
              <a:t>Consolidation of the Genre Post-2000</a:t>
            </a:r>
          </a:p>
        </p:txBody>
      </p:sp>
      <p:pic>
        <p:nvPicPr>
          <p:cNvPr id="21" name="Picture 20" descr="Quatre etoiles.jpg"/>
          <p:cNvPicPr>
            <a:picLocks noChangeAspect="1"/>
          </p:cNvPicPr>
          <p:nvPr/>
        </p:nvPicPr>
        <p:blipFill>
          <a:blip r:embed="rId8" cstate="print"/>
          <a:stretch>
            <a:fillRect/>
          </a:stretch>
        </p:blipFill>
        <p:spPr>
          <a:xfrm>
            <a:off x="1996758" y="3352794"/>
            <a:ext cx="1601007" cy="2164439"/>
          </a:xfrm>
          <a:prstGeom prst="rect">
            <a:avLst/>
          </a:prstGeom>
        </p:spPr>
      </p:pic>
      <p:sp>
        <p:nvSpPr>
          <p:cNvPr id="7" name="TextBox 6"/>
          <p:cNvSpPr txBox="1"/>
          <p:nvPr/>
        </p:nvSpPr>
        <p:spPr>
          <a:xfrm>
            <a:off x="2099733" y="5229200"/>
            <a:ext cx="1392577" cy="830997"/>
          </a:xfrm>
          <a:prstGeom prst="rect">
            <a:avLst/>
          </a:prstGeom>
          <a:noFill/>
        </p:spPr>
        <p:txBody>
          <a:bodyPr wrap="square" rtlCol="0">
            <a:spAutoFit/>
          </a:bodyPr>
          <a:lstStyle/>
          <a:p>
            <a:endParaRPr lang="en-US" sz="1600" dirty="0"/>
          </a:p>
          <a:p>
            <a:r>
              <a:rPr lang="en-US" sz="1400" i="1" dirty="0"/>
              <a:t>Four Stars</a:t>
            </a:r>
            <a:r>
              <a:rPr lang="en-US" sz="1400" dirty="0"/>
              <a:t>, 2006</a:t>
            </a:r>
          </a:p>
          <a:p>
            <a:endParaRPr lang="en-GB" dirty="0"/>
          </a:p>
        </p:txBody>
      </p:sp>
      <p:sp>
        <p:nvSpPr>
          <p:cNvPr id="2" name="TextBox 1"/>
          <p:cNvSpPr txBox="1"/>
          <p:nvPr/>
        </p:nvSpPr>
        <p:spPr>
          <a:xfrm>
            <a:off x="2794001" y="6239933"/>
            <a:ext cx="6832600" cy="369332"/>
          </a:xfrm>
          <a:prstGeom prst="rect">
            <a:avLst/>
          </a:prstGeom>
          <a:noFill/>
        </p:spPr>
        <p:txBody>
          <a:bodyPr wrap="square" rtlCol="0">
            <a:spAutoFit/>
          </a:bodyPr>
          <a:lstStyle/>
          <a:p>
            <a:r>
              <a:rPr lang="en-GB" dirty="0"/>
              <a:t>Post-2015: see Netflix e.g. </a:t>
            </a:r>
            <a:r>
              <a:rPr lang="en-GB" i="1" dirty="0"/>
              <a:t>The </a:t>
            </a:r>
            <a:r>
              <a:rPr lang="en-GB" i="1" dirty="0" err="1"/>
              <a:t>Hookup</a:t>
            </a:r>
            <a:r>
              <a:rPr lang="en-GB" i="1" dirty="0"/>
              <a:t> Plan</a:t>
            </a:r>
            <a:r>
              <a:rPr lang="en-GB" dirty="0"/>
              <a:t>, </a:t>
            </a:r>
            <a:r>
              <a:rPr lang="en-GB" i="1" dirty="0"/>
              <a:t>I Am Not an Easy Man</a:t>
            </a:r>
            <a:r>
              <a:rPr lang="en-GB" dirty="0"/>
              <a:t>….</a:t>
            </a:r>
          </a:p>
        </p:txBody>
      </p:sp>
    </p:spTree>
    <p:extLst>
      <p:ext uri="{BB962C8B-B14F-4D97-AF65-F5344CB8AC3E}">
        <p14:creationId xmlns:p14="http://schemas.microsoft.com/office/powerpoint/2010/main" val="1675027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104803" y="1984144"/>
            <a:ext cx="6317673" cy="3319376"/>
          </a:xfrm>
          <a:prstGeom prst="rect">
            <a:avLst/>
          </a:prstGeom>
        </p:spPr>
      </p:pic>
      <p:sp>
        <p:nvSpPr>
          <p:cNvPr id="4" name="TextBox 3"/>
          <p:cNvSpPr txBox="1"/>
          <p:nvPr/>
        </p:nvSpPr>
        <p:spPr>
          <a:xfrm>
            <a:off x="2410690" y="131485"/>
            <a:ext cx="7955280" cy="461665"/>
          </a:xfrm>
          <a:prstGeom prst="rect">
            <a:avLst/>
          </a:prstGeom>
          <a:noFill/>
        </p:spPr>
        <p:txBody>
          <a:bodyPr wrap="square" rtlCol="0">
            <a:spAutoFit/>
          </a:bodyPr>
          <a:lstStyle/>
          <a:p>
            <a:pPr algn="ctr"/>
            <a:r>
              <a:rPr lang="en-GB" sz="2400" b="1" u="sng" dirty="0"/>
              <a:t>Ambivalent Endings</a:t>
            </a:r>
          </a:p>
        </p:txBody>
      </p:sp>
      <p:sp>
        <p:nvSpPr>
          <p:cNvPr id="5" name="TextBox 4"/>
          <p:cNvSpPr txBox="1"/>
          <p:nvPr/>
        </p:nvSpPr>
        <p:spPr>
          <a:xfrm>
            <a:off x="2136371" y="4480560"/>
            <a:ext cx="8794865" cy="2308324"/>
          </a:xfrm>
          <a:prstGeom prst="rect">
            <a:avLst/>
          </a:prstGeom>
          <a:noFill/>
        </p:spPr>
        <p:txBody>
          <a:bodyPr wrap="square" rtlCol="0">
            <a:spAutoFit/>
          </a:bodyPr>
          <a:lstStyle/>
          <a:p>
            <a:endParaRPr lang="en-GB" dirty="0"/>
          </a:p>
          <a:p>
            <a:endParaRPr lang="en-GB" dirty="0"/>
          </a:p>
          <a:p>
            <a:endParaRPr lang="en-GB" dirty="0"/>
          </a:p>
          <a:p>
            <a:endParaRPr lang="en-GB" dirty="0"/>
          </a:p>
          <a:p>
            <a:r>
              <a:rPr lang="en-GB" dirty="0"/>
              <a:t>Or do you agree with Moore that Amelie is a ‘borderline sociopath’ and the film’s ending constitutes ‘a series of seemingly incoherent (or irrational) images’ (pp. 16-17)</a:t>
            </a:r>
          </a:p>
          <a:p>
            <a:endParaRPr lang="en-GB" dirty="0"/>
          </a:p>
          <a:p>
            <a:endParaRPr lang="en-GB" dirty="0"/>
          </a:p>
        </p:txBody>
      </p:sp>
      <p:sp>
        <p:nvSpPr>
          <p:cNvPr id="6" name="TextBox 5"/>
          <p:cNvSpPr txBox="1"/>
          <p:nvPr/>
        </p:nvSpPr>
        <p:spPr>
          <a:xfrm>
            <a:off x="2286000" y="656705"/>
            <a:ext cx="7822276" cy="1200329"/>
          </a:xfrm>
          <a:prstGeom prst="rect">
            <a:avLst/>
          </a:prstGeom>
          <a:noFill/>
        </p:spPr>
        <p:txBody>
          <a:bodyPr wrap="square" rtlCol="0">
            <a:spAutoFit/>
          </a:bodyPr>
          <a:lstStyle/>
          <a:p>
            <a:r>
              <a:rPr lang="en-GB" dirty="0"/>
              <a:t>‘The end of the film […] brings the hitherto star-crossed lovers together, the sheer predictability of their union, the “fabulous”, storybook fulfilment of Amelie’s “</a:t>
            </a:r>
            <a:r>
              <a:rPr lang="en-GB" dirty="0" err="1"/>
              <a:t>destin</a:t>
            </a:r>
            <a:r>
              <a:rPr lang="en-GB" dirty="0"/>
              <a:t>”, recalls the ending of countless Hollywood films’ (Ezra, p.301). </a:t>
            </a:r>
          </a:p>
          <a:p>
            <a:endParaRPr lang="en-GB" dirty="0"/>
          </a:p>
        </p:txBody>
      </p:sp>
    </p:spTree>
    <p:extLst>
      <p:ext uri="{BB962C8B-B14F-4D97-AF65-F5344CB8AC3E}">
        <p14:creationId xmlns:p14="http://schemas.microsoft.com/office/powerpoint/2010/main" val="984603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ry\Documents\Thesis book\Images\FROM FRANCE WITH LOVE - Imag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352" y="1268761"/>
            <a:ext cx="6263085" cy="26668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15680" y="116632"/>
            <a:ext cx="5832648" cy="523220"/>
          </a:xfrm>
          <a:prstGeom prst="rect">
            <a:avLst/>
          </a:prstGeom>
          <a:noFill/>
        </p:spPr>
        <p:txBody>
          <a:bodyPr wrap="square" rtlCol="0">
            <a:spAutoFit/>
          </a:bodyPr>
          <a:lstStyle/>
          <a:p>
            <a:pPr algn="ctr"/>
            <a:r>
              <a:rPr lang="en-GB" sz="2800" b="1" i="1" u="sng" dirty="0" err="1"/>
              <a:t>Amélie</a:t>
            </a:r>
            <a:r>
              <a:rPr lang="en-GB" sz="2800" b="1" u="sng" dirty="0"/>
              <a:t>: Romance or Realism?</a:t>
            </a:r>
          </a:p>
        </p:txBody>
      </p:sp>
      <p:sp>
        <p:nvSpPr>
          <p:cNvPr id="3" name="TextBox 2"/>
          <p:cNvSpPr txBox="1"/>
          <p:nvPr/>
        </p:nvSpPr>
        <p:spPr>
          <a:xfrm>
            <a:off x="2207568" y="4509121"/>
            <a:ext cx="8280920" cy="2400657"/>
          </a:xfrm>
          <a:prstGeom prst="rect">
            <a:avLst/>
          </a:prstGeom>
          <a:noFill/>
        </p:spPr>
        <p:txBody>
          <a:bodyPr wrap="square" rtlCol="0">
            <a:spAutoFit/>
          </a:bodyPr>
          <a:lstStyle/>
          <a:p>
            <a:r>
              <a:rPr lang="en-GB" sz="2400" dirty="0"/>
              <a:t>For Michelle </a:t>
            </a:r>
            <a:r>
              <a:rPr lang="en-GB" sz="2400" dirty="0" err="1"/>
              <a:t>Scatton</a:t>
            </a:r>
            <a:r>
              <a:rPr lang="en-GB" sz="2400" dirty="0"/>
              <a:t>-Tessier, </a:t>
            </a:r>
            <a:r>
              <a:rPr lang="en-GB" sz="2400" i="1" dirty="0"/>
              <a:t>Le </a:t>
            </a:r>
            <a:r>
              <a:rPr lang="en-GB" sz="2400" i="1" dirty="0" err="1"/>
              <a:t>Fabuleux</a:t>
            </a:r>
            <a:r>
              <a:rPr lang="en-GB" sz="2400" i="1" dirty="0"/>
              <a:t> </a:t>
            </a:r>
            <a:r>
              <a:rPr lang="en-GB" sz="2400" i="1" dirty="0" err="1"/>
              <a:t>destin</a:t>
            </a:r>
            <a:r>
              <a:rPr lang="en-GB" sz="2400" i="1" dirty="0"/>
              <a:t> </a:t>
            </a:r>
            <a:r>
              <a:rPr lang="en-GB" sz="2400" i="1" dirty="0" err="1"/>
              <a:t>d’Amélie</a:t>
            </a:r>
            <a:r>
              <a:rPr lang="en-GB" sz="2400" i="1" dirty="0"/>
              <a:t> </a:t>
            </a:r>
            <a:r>
              <a:rPr lang="en-GB" sz="2400" i="1" dirty="0" err="1"/>
              <a:t>Poulain</a:t>
            </a:r>
            <a:r>
              <a:rPr lang="en-GB" sz="2400" i="1" dirty="0"/>
              <a:t> is </a:t>
            </a:r>
            <a:r>
              <a:rPr lang="en-GB" sz="2400" dirty="0"/>
              <a:t>‘well anchored in its socio-historical and cinematic period, exploiting the same issues of loneliness and isolation found in recent French new social cinema’. </a:t>
            </a:r>
          </a:p>
          <a:p>
            <a:endParaRPr lang="en-GB" dirty="0"/>
          </a:p>
          <a:p>
            <a:r>
              <a:rPr lang="en-GB" dirty="0"/>
              <a:t>In ‘</a:t>
            </a:r>
            <a:r>
              <a:rPr lang="en-GB" i="1" dirty="0"/>
              <a:t>Le </a:t>
            </a:r>
            <a:r>
              <a:rPr lang="en-GB" i="1" dirty="0" err="1"/>
              <a:t>Petisme</a:t>
            </a:r>
            <a:r>
              <a:rPr lang="en-GB" dirty="0"/>
              <a:t>, Flirting with the Sordid in </a:t>
            </a:r>
            <a:r>
              <a:rPr lang="en-GB" i="1" dirty="0"/>
              <a:t>Le </a:t>
            </a:r>
            <a:r>
              <a:rPr lang="en-GB" i="1" dirty="0" err="1"/>
              <a:t>Fabuleux</a:t>
            </a:r>
            <a:r>
              <a:rPr lang="en-GB" i="1" dirty="0"/>
              <a:t> </a:t>
            </a:r>
            <a:r>
              <a:rPr lang="en-GB" i="1" dirty="0" err="1"/>
              <a:t>destin</a:t>
            </a:r>
            <a:r>
              <a:rPr lang="en-GB" dirty="0"/>
              <a:t> </a:t>
            </a:r>
            <a:r>
              <a:rPr lang="en-GB" i="1" dirty="0" err="1"/>
              <a:t>d’Amélie</a:t>
            </a:r>
            <a:r>
              <a:rPr lang="en-GB" i="1" dirty="0"/>
              <a:t> </a:t>
            </a:r>
            <a:r>
              <a:rPr lang="en-GB" i="1" dirty="0" err="1"/>
              <a:t>Poulain</a:t>
            </a:r>
            <a:r>
              <a:rPr lang="en-GB" dirty="0"/>
              <a:t>.’ </a:t>
            </a:r>
            <a:r>
              <a:rPr lang="en-GB" i="1" dirty="0"/>
              <a:t>Studies in French Cinema </a:t>
            </a:r>
            <a:r>
              <a:rPr lang="en-GB" dirty="0"/>
              <a:t>4, no.3 (2004): 197-207, p. 197.</a:t>
            </a:r>
          </a:p>
        </p:txBody>
      </p:sp>
    </p:spTree>
    <p:extLst>
      <p:ext uri="{BB962C8B-B14F-4D97-AF65-F5344CB8AC3E}">
        <p14:creationId xmlns:p14="http://schemas.microsoft.com/office/powerpoint/2010/main" val="3741233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6029" y="4031936"/>
            <a:ext cx="6334899" cy="2714957"/>
          </a:xfrm>
          <a:prstGeom prst="rect">
            <a:avLst/>
          </a:prstGeom>
        </p:spPr>
      </p:pic>
      <p:pic>
        <p:nvPicPr>
          <p:cNvPr id="3" name="Picture 2"/>
          <p:cNvPicPr>
            <a:picLocks noChangeAspect="1"/>
          </p:cNvPicPr>
          <p:nvPr/>
        </p:nvPicPr>
        <p:blipFill>
          <a:blip r:embed="rId3"/>
          <a:stretch>
            <a:fillRect/>
          </a:stretch>
        </p:blipFill>
        <p:spPr>
          <a:xfrm>
            <a:off x="149629" y="520634"/>
            <a:ext cx="7697801" cy="3419600"/>
          </a:xfrm>
          <a:prstGeom prst="rect">
            <a:avLst/>
          </a:prstGeom>
        </p:spPr>
      </p:pic>
      <p:sp>
        <p:nvSpPr>
          <p:cNvPr id="4" name="TextBox 3"/>
          <p:cNvSpPr txBox="1"/>
          <p:nvPr/>
        </p:nvSpPr>
        <p:spPr>
          <a:xfrm>
            <a:off x="3183775" y="58189"/>
            <a:ext cx="5735781" cy="400110"/>
          </a:xfrm>
          <a:prstGeom prst="rect">
            <a:avLst/>
          </a:prstGeom>
          <a:noFill/>
        </p:spPr>
        <p:txBody>
          <a:bodyPr wrap="square" rtlCol="0">
            <a:spAutoFit/>
          </a:bodyPr>
          <a:lstStyle/>
          <a:p>
            <a:pPr algn="ctr"/>
            <a:r>
              <a:rPr lang="en-GB" sz="2000" b="1" u="sng" dirty="0"/>
              <a:t>Isolating Camerawork</a:t>
            </a:r>
          </a:p>
        </p:txBody>
      </p:sp>
    </p:spTree>
    <p:extLst>
      <p:ext uri="{BB962C8B-B14F-4D97-AF65-F5344CB8AC3E}">
        <p14:creationId xmlns:p14="http://schemas.microsoft.com/office/powerpoint/2010/main" val="3981437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928552" y="0"/>
            <a:ext cx="8415597"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en-GB" altLang="fr-FR" sz="2400" u="sng" dirty="0">
              <a:latin typeface="Cambria" pitchFamily="18" charset="0"/>
            </a:endParaRPr>
          </a:p>
          <a:p>
            <a:pPr algn="ctr" eaLnBrk="1" hangingPunct="1">
              <a:spcBef>
                <a:spcPct val="0"/>
              </a:spcBef>
              <a:buFontTx/>
              <a:buNone/>
            </a:pPr>
            <a:r>
              <a:rPr lang="en-GB" altLang="fr-FR" sz="3600" b="1" dirty="0">
                <a:latin typeface="+mn-lt"/>
              </a:rPr>
              <a:t>The Idea of a Nation</a:t>
            </a:r>
          </a:p>
          <a:p>
            <a:pPr eaLnBrk="1" hangingPunct="1">
              <a:spcBef>
                <a:spcPct val="0"/>
              </a:spcBef>
              <a:buFontTx/>
              <a:buNone/>
            </a:pPr>
            <a:endParaRPr lang="en-GB" altLang="fr-FR" sz="2400" dirty="0">
              <a:latin typeface="Cambria" pitchFamily="18" charset="0"/>
            </a:endParaRPr>
          </a:p>
          <a:p>
            <a:pPr eaLnBrk="1" hangingPunct="1">
              <a:spcBef>
                <a:spcPct val="0"/>
              </a:spcBef>
              <a:buFontTx/>
              <a:buNone/>
            </a:pPr>
            <a:endParaRPr lang="en-GB" altLang="fr-FR" sz="2400" dirty="0">
              <a:latin typeface="+mn-lt"/>
            </a:endParaRPr>
          </a:p>
          <a:p>
            <a:pPr eaLnBrk="1" hangingPunct="1">
              <a:spcBef>
                <a:spcPct val="0"/>
              </a:spcBef>
              <a:buFontTx/>
              <a:buNone/>
            </a:pPr>
            <a:r>
              <a:rPr lang="en-GB" altLang="fr-FR" sz="2400" dirty="0">
                <a:latin typeface="+mn-lt"/>
              </a:rPr>
              <a:t>Benedict Anderson on the nation as an ‘imagined political community’, formulated through technology and modernity: </a:t>
            </a:r>
          </a:p>
          <a:p>
            <a:pPr eaLnBrk="1" hangingPunct="1">
              <a:spcBef>
                <a:spcPct val="0"/>
              </a:spcBef>
              <a:buFontTx/>
              <a:buNone/>
            </a:pPr>
            <a:endParaRPr lang="en-GB" altLang="fr-FR" sz="2400" dirty="0">
              <a:latin typeface="+mn-lt"/>
            </a:endParaRPr>
          </a:p>
          <a:p>
            <a:pPr eaLnBrk="1" hangingPunct="1">
              <a:spcBef>
                <a:spcPct val="0"/>
              </a:spcBef>
              <a:buFontTx/>
              <a:buNone/>
            </a:pPr>
            <a:endParaRPr lang="en-GB" altLang="fr-FR" sz="2400" dirty="0">
              <a:latin typeface="+mn-lt"/>
            </a:endParaRPr>
          </a:p>
          <a:p>
            <a:pPr eaLnBrk="1" hangingPunct="1">
              <a:spcBef>
                <a:spcPct val="0"/>
              </a:spcBef>
              <a:buFontTx/>
              <a:buNone/>
            </a:pPr>
            <a:r>
              <a:rPr lang="en-GB" altLang="fr-FR" sz="2400" dirty="0">
                <a:latin typeface="+mn-lt"/>
              </a:rPr>
              <a:t>‘[It] is imagined because even the members of the smallest nation will never know most of their fellow-members, meet them or even hear of them, yet in the mind of each there lives the image of the communion.’ </a:t>
            </a:r>
          </a:p>
          <a:p>
            <a:pPr eaLnBrk="1" hangingPunct="1">
              <a:spcBef>
                <a:spcPct val="0"/>
              </a:spcBef>
              <a:buFontTx/>
              <a:buNone/>
            </a:pPr>
            <a:endParaRPr lang="en-GB" altLang="fr-FR" sz="2400" dirty="0">
              <a:latin typeface="+mn-lt"/>
            </a:endParaRPr>
          </a:p>
          <a:p>
            <a:pPr eaLnBrk="1" hangingPunct="1">
              <a:spcBef>
                <a:spcPct val="0"/>
              </a:spcBef>
              <a:buFontTx/>
              <a:buNone/>
            </a:pPr>
            <a:endParaRPr lang="en-GB" altLang="fr-FR" sz="1800" dirty="0">
              <a:latin typeface="+mn-lt"/>
            </a:endParaRPr>
          </a:p>
          <a:p>
            <a:pPr eaLnBrk="1" hangingPunct="1">
              <a:spcBef>
                <a:spcPct val="0"/>
              </a:spcBef>
              <a:buFontTx/>
              <a:buNone/>
            </a:pPr>
            <a:r>
              <a:rPr lang="en-GB" altLang="fr-FR" sz="1800" dirty="0">
                <a:latin typeface="+mn-lt"/>
              </a:rPr>
              <a:t>Anderson, </a:t>
            </a:r>
            <a:r>
              <a:rPr lang="en-GB" altLang="fr-FR" sz="1800" i="1" dirty="0">
                <a:latin typeface="+mn-lt"/>
              </a:rPr>
              <a:t>Imagined Communities: Reflections on the Origins and Spread of Nationalism </a:t>
            </a:r>
            <a:r>
              <a:rPr lang="en-GB" altLang="fr-FR" sz="1800" dirty="0">
                <a:latin typeface="+mn-lt"/>
              </a:rPr>
              <a:t>(first published in 1983)</a:t>
            </a:r>
            <a:r>
              <a:rPr lang="en-GB" altLang="fr-FR" sz="1800" dirty="0">
                <a:solidFill>
                  <a:schemeClr val="bg1"/>
                </a:solidFill>
                <a:latin typeface="+mn-lt"/>
              </a:rPr>
              <a:t>)</a:t>
            </a:r>
            <a:endParaRPr lang="fr-FR" altLang="fr-FR" sz="1800" dirty="0">
              <a:solidFill>
                <a:schemeClr val="bg1"/>
              </a:solidFill>
              <a:latin typeface="+mn-lt"/>
            </a:endParaRPr>
          </a:p>
        </p:txBody>
      </p:sp>
    </p:spTree>
    <p:extLst>
      <p:ext uri="{BB962C8B-B14F-4D97-AF65-F5344CB8AC3E}">
        <p14:creationId xmlns:p14="http://schemas.microsoft.com/office/powerpoint/2010/main" val="3111738185"/>
      </p:ext>
    </p:extLst>
  </p:cSld>
  <p:clrMapOvr>
    <a:masterClrMapping/>
  </p:clrMapOvr>
  <mc:AlternateContent xmlns:mc="http://schemas.openxmlformats.org/markup-compatibility/2006" xmlns:p14="http://schemas.microsoft.com/office/powerpoint/2010/main">
    <mc:Choice Requires="p14">
      <p:transition spd="slow" p14:dur="2000" advTm="89354"/>
    </mc:Choice>
    <mc:Fallback xmlns="">
      <p:transition spd="slow" advTm="8935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884" y="889462"/>
            <a:ext cx="3450159" cy="2851207"/>
          </a:xfrm>
          <a:prstGeom prst="rect">
            <a:avLst/>
          </a:prstGeom>
        </p:spPr>
      </p:pic>
      <p:sp>
        <p:nvSpPr>
          <p:cNvPr id="3" name="TextBox 2"/>
          <p:cNvSpPr txBox="1"/>
          <p:nvPr/>
        </p:nvSpPr>
        <p:spPr>
          <a:xfrm>
            <a:off x="2884516" y="207818"/>
            <a:ext cx="6035040" cy="461665"/>
          </a:xfrm>
          <a:prstGeom prst="rect">
            <a:avLst/>
          </a:prstGeom>
          <a:noFill/>
        </p:spPr>
        <p:txBody>
          <a:bodyPr wrap="square" rtlCol="0">
            <a:spAutoFit/>
          </a:bodyPr>
          <a:lstStyle/>
          <a:p>
            <a:pPr algn="ctr"/>
            <a:r>
              <a:rPr lang="en-GB" sz="2400" b="1" i="1" u="sng" dirty="0" err="1"/>
              <a:t>Amélie</a:t>
            </a:r>
            <a:r>
              <a:rPr lang="en-GB" sz="2400" b="1" u="sng" dirty="0"/>
              <a:t> and the National Body </a:t>
            </a:r>
          </a:p>
        </p:txBody>
      </p:sp>
      <p:pic>
        <p:nvPicPr>
          <p:cNvPr id="4" name="Picture 3"/>
          <p:cNvPicPr>
            <a:picLocks noChangeAspect="1"/>
          </p:cNvPicPr>
          <p:nvPr/>
        </p:nvPicPr>
        <p:blipFill>
          <a:blip r:embed="rId3"/>
          <a:stretch>
            <a:fillRect/>
          </a:stretch>
        </p:blipFill>
        <p:spPr>
          <a:xfrm>
            <a:off x="6217920" y="3916263"/>
            <a:ext cx="4721871" cy="2715454"/>
          </a:xfrm>
          <a:prstGeom prst="rect">
            <a:avLst/>
          </a:prstGeom>
        </p:spPr>
      </p:pic>
      <p:pic>
        <p:nvPicPr>
          <p:cNvPr id="5" name="Picture 4"/>
          <p:cNvPicPr>
            <a:picLocks noChangeAspect="1"/>
          </p:cNvPicPr>
          <p:nvPr/>
        </p:nvPicPr>
        <p:blipFill>
          <a:blip r:embed="rId4"/>
          <a:stretch>
            <a:fillRect/>
          </a:stretch>
        </p:blipFill>
        <p:spPr>
          <a:xfrm>
            <a:off x="5716936" y="1041175"/>
            <a:ext cx="4515480" cy="2381582"/>
          </a:xfrm>
          <a:prstGeom prst="rect">
            <a:avLst/>
          </a:prstGeom>
        </p:spPr>
      </p:pic>
      <p:pic>
        <p:nvPicPr>
          <p:cNvPr id="6" name="Picture 5"/>
          <p:cNvPicPr>
            <a:picLocks noChangeAspect="1"/>
          </p:cNvPicPr>
          <p:nvPr/>
        </p:nvPicPr>
        <p:blipFill>
          <a:blip r:embed="rId5"/>
          <a:stretch>
            <a:fillRect/>
          </a:stretch>
        </p:blipFill>
        <p:spPr>
          <a:xfrm>
            <a:off x="3823855" y="3430101"/>
            <a:ext cx="1790269" cy="3201616"/>
          </a:xfrm>
          <a:prstGeom prst="rect">
            <a:avLst/>
          </a:prstGeom>
        </p:spPr>
      </p:pic>
    </p:spTree>
    <p:extLst>
      <p:ext uri="{BB962C8B-B14F-4D97-AF65-F5344CB8AC3E}">
        <p14:creationId xmlns:p14="http://schemas.microsoft.com/office/powerpoint/2010/main" val="3751411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307571" y="448887"/>
            <a:ext cx="1176250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GB" altLang="fr-FR" sz="2200" dirty="0">
              <a:latin typeface="Cambria" pitchFamily="18" charset="0"/>
            </a:endParaRPr>
          </a:p>
          <a:p>
            <a:pPr eaLnBrk="1" hangingPunct="1">
              <a:spcBef>
                <a:spcPct val="0"/>
              </a:spcBef>
              <a:buFontTx/>
              <a:buNone/>
            </a:pPr>
            <a:endParaRPr lang="en-GB" altLang="fr-FR" sz="2200" dirty="0">
              <a:latin typeface="Cambria" pitchFamily="18" charset="0"/>
            </a:endParaRPr>
          </a:p>
          <a:p>
            <a:pPr eaLnBrk="1" hangingPunct="1">
              <a:spcBef>
                <a:spcPct val="0"/>
              </a:spcBef>
              <a:buFontTx/>
              <a:buNone/>
            </a:pPr>
            <a:r>
              <a:rPr lang="en-GB" altLang="fr-FR" sz="2200" dirty="0">
                <a:latin typeface="+mn-lt"/>
              </a:rPr>
              <a:t>National identity a key area of signification  for filmic discourse, just as film and now television are key signifiers for constructions of national identity both inside and outside the nation – though not always through co-extensive versions. </a:t>
            </a:r>
            <a:endParaRPr lang="fr-FR" altLang="fr-FR" sz="2200" dirty="0">
              <a:latin typeface="+mn-lt"/>
            </a:endParaRPr>
          </a:p>
        </p:txBody>
      </p:sp>
      <p:pic>
        <p:nvPicPr>
          <p:cNvPr id="71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0745" y="2233992"/>
            <a:ext cx="2279982" cy="326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2233992"/>
            <a:ext cx="2259013" cy="325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8255" y="2233991"/>
            <a:ext cx="2280957" cy="322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5"/>
          <p:cNvSpPr txBox="1">
            <a:spLocks noChangeArrowheads="1"/>
          </p:cNvSpPr>
          <p:nvPr/>
        </p:nvSpPr>
        <p:spPr bwMode="auto">
          <a:xfrm>
            <a:off x="1712913" y="6381751"/>
            <a:ext cx="8775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GB" altLang="fr-FR" sz="2400">
                <a:solidFill>
                  <a:schemeClr val="bg1"/>
                </a:solidFill>
                <a:latin typeface="Cambria" pitchFamily="18" charset="0"/>
              </a:rPr>
              <a:t>UK poster		    French poster	         US poster</a:t>
            </a:r>
            <a:endParaRPr lang="fr-FR" altLang="fr-FR" sz="2400">
              <a:solidFill>
                <a:schemeClr val="bg1"/>
              </a:solidFill>
              <a:latin typeface="Cambria" pitchFamily="18" charset="0"/>
            </a:endParaRPr>
          </a:p>
        </p:txBody>
      </p:sp>
      <p:sp>
        <p:nvSpPr>
          <p:cNvPr id="3" name="TextBox 2"/>
          <p:cNvSpPr txBox="1"/>
          <p:nvPr/>
        </p:nvSpPr>
        <p:spPr>
          <a:xfrm>
            <a:off x="2410691" y="1055716"/>
            <a:ext cx="184731" cy="369332"/>
          </a:xfrm>
          <a:prstGeom prst="rect">
            <a:avLst/>
          </a:prstGeom>
          <a:noFill/>
        </p:spPr>
        <p:txBody>
          <a:bodyPr wrap="none" rtlCol="0">
            <a:spAutoFit/>
          </a:bodyPr>
          <a:lstStyle/>
          <a:p>
            <a:endParaRPr lang="en-GB" dirty="0"/>
          </a:p>
        </p:txBody>
      </p:sp>
      <p:sp>
        <p:nvSpPr>
          <p:cNvPr id="4" name="TextBox 3"/>
          <p:cNvSpPr txBox="1"/>
          <p:nvPr/>
        </p:nvSpPr>
        <p:spPr>
          <a:xfrm>
            <a:off x="2951018" y="174567"/>
            <a:ext cx="7015942" cy="954107"/>
          </a:xfrm>
          <a:prstGeom prst="rect">
            <a:avLst/>
          </a:prstGeom>
          <a:noFill/>
        </p:spPr>
        <p:txBody>
          <a:bodyPr wrap="square" rtlCol="0">
            <a:spAutoFit/>
          </a:bodyPr>
          <a:lstStyle/>
          <a:p>
            <a:pPr algn="ctr"/>
            <a:r>
              <a:rPr lang="en-GB" sz="3200" b="1" i="1" u="sng" dirty="0" err="1"/>
              <a:t>Amélie</a:t>
            </a:r>
            <a:r>
              <a:rPr lang="en-GB" sz="3200" b="1" u="sng" dirty="0"/>
              <a:t> and </a:t>
            </a:r>
            <a:r>
              <a:rPr lang="en-GB" sz="3200" b="1" u="sng" dirty="0" err="1"/>
              <a:t>ImpersoNation</a:t>
            </a:r>
            <a:endParaRPr lang="en-GB" sz="3200" b="1" u="sng" dirty="0"/>
          </a:p>
          <a:p>
            <a:pPr algn="ctr"/>
            <a:r>
              <a:rPr lang="en-GB" sz="2400" b="1" dirty="0"/>
              <a:t>(</a:t>
            </a:r>
            <a:r>
              <a:rPr lang="en-GB" sz="2400" b="1" dirty="0" err="1"/>
              <a:t>Elsaesser</a:t>
            </a:r>
            <a:r>
              <a:rPr lang="en-GB" sz="2400" b="1" dirty="0"/>
              <a:t>  2005)</a:t>
            </a:r>
          </a:p>
        </p:txBody>
      </p:sp>
      <p:sp>
        <p:nvSpPr>
          <p:cNvPr id="5" name="TextBox 4"/>
          <p:cNvSpPr txBox="1"/>
          <p:nvPr/>
        </p:nvSpPr>
        <p:spPr>
          <a:xfrm>
            <a:off x="922713" y="5752407"/>
            <a:ext cx="10615352" cy="461665"/>
          </a:xfrm>
          <a:prstGeom prst="rect">
            <a:avLst/>
          </a:prstGeom>
          <a:noFill/>
        </p:spPr>
        <p:txBody>
          <a:bodyPr wrap="square" rtlCol="0">
            <a:spAutoFit/>
          </a:bodyPr>
          <a:lstStyle/>
          <a:p>
            <a:r>
              <a:rPr lang="en-GB" sz="2400" u="sng" dirty="0" err="1"/>
              <a:t>ImpersoNation</a:t>
            </a:r>
            <a:r>
              <a:rPr lang="en-GB" sz="2400" dirty="0"/>
              <a:t> refers to films designed to play to ‘the look of the other’ (2005, 49). </a:t>
            </a:r>
          </a:p>
        </p:txBody>
      </p:sp>
    </p:spTree>
    <p:custDataLst>
      <p:tags r:id="rId1"/>
    </p:custDataLst>
    <p:extLst>
      <p:ext uri="{BB962C8B-B14F-4D97-AF65-F5344CB8AC3E}">
        <p14:creationId xmlns:p14="http://schemas.microsoft.com/office/powerpoint/2010/main" val="4219903120"/>
      </p:ext>
    </p:extLst>
  </p:cSld>
  <p:clrMapOvr>
    <a:masterClrMapping/>
  </p:clrMapOvr>
  <mc:AlternateContent xmlns:mc="http://schemas.openxmlformats.org/markup-compatibility/2006" xmlns:p14="http://schemas.microsoft.com/office/powerpoint/2010/main">
    <mc:Choice Requires="p14">
      <p:transition spd="slow" p14:dur="2000" advTm="224355"/>
    </mc:Choice>
    <mc:Fallback xmlns="">
      <p:transition spd="slow" advTm="224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6044" y="390698"/>
            <a:ext cx="8495607" cy="369332"/>
          </a:xfrm>
          <a:prstGeom prst="rect">
            <a:avLst/>
          </a:prstGeom>
          <a:noFill/>
        </p:spPr>
        <p:txBody>
          <a:bodyPr wrap="square" rtlCol="0">
            <a:spAutoFit/>
          </a:bodyPr>
          <a:lstStyle/>
          <a:p>
            <a:pPr algn="ctr"/>
            <a:r>
              <a:rPr lang="en-GB" b="1" u="sng" dirty="0"/>
              <a:t>Additional Bibliography</a:t>
            </a:r>
          </a:p>
        </p:txBody>
      </p:sp>
      <p:sp>
        <p:nvSpPr>
          <p:cNvPr id="5" name="Rectangle 4"/>
          <p:cNvSpPr/>
          <p:nvPr/>
        </p:nvSpPr>
        <p:spPr>
          <a:xfrm>
            <a:off x="1596044" y="1670858"/>
            <a:ext cx="9135688" cy="4801314"/>
          </a:xfrm>
          <a:prstGeom prst="rect">
            <a:avLst/>
          </a:prstGeom>
        </p:spPr>
        <p:txBody>
          <a:bodyPr wrap="square">
            <a:spAutoFit/>
          </a:bodyPr>
          <a:lstStyle/>
          <a:p>
            <a:pPr marL="285750" indent="-285750">
              <a:buFont typeface="Arial" panose="020B0604020202020204" pitchFamily="34" charset="0"/>
              <a:buChar char="•"/>
              <a:defRPr/>
            </a:pPr>
            <a:r>
              <a:rPr lang="en-GB" altLang="en-US" dirty="0"/>
              <a:t>Dudley Andrew, </a:t>
            </a:r>
            <a:r>
              <a:rPr lang="en-GB" altLang="en-US" i="1" dirty="0"/>
              <a:t>Mists of Regret: Culture and Sensibility in Classic French Film</a:t>
            </a:r>
            <a:r>
              <a:rPr lang="en-GB" altLang="en-US" dirty="0"/>
              <a:t>, Princeton: Princeton University Press, 1995.</a:t>
            </a:r>
          </a:p>
          <a:p>
            <a:pPr marL="285750" indent="-285750">
              <a:buFont typeface="Arial" panose="020B0604020202020204" pitchFamily="34" charset="0"/>
              <a:buChar char="•"/>
              <a:defRPr/>
            </a:pPr>
            <a:endParaRPr lang="en-GB" altLang="en-US" dirty="0"/>
          </a:p>
          <a:p>
            <a:pPr>
              <a:defRPr/>
            </a:pPr>
            <a:endParaRPr lang="en-GB" altLang="en-US" dirty="0"/>
          </a:p>
          <a:p>
            <a:pPr marL="285750" indent="-285750">
              <a:buFont typeface="Arial" panose="020B0604020202020204" pitchFamily="34" charset="0"/>
              <a:buChar char="•"/>
              <a:defRPr/>
            </a:pPr>
            <a:r>
              <a:rPr lang="en-GB" altLang="en-US" dirty="0"/>
              <a:t>Edward Baron Turk, </a:t>
            </a:r>
            <a:r>
              <a:rPr lang="en-GB" altLang="en-US" i="1" dirty="0"/>
              <a:t>Child of Paradise: Marcel </a:t>
            </a:r>
            <a:r>
              <a:rPr lang="en-GB" altLang="en-US" i="1" dirty="0" err="1"/>
              <a:t>Carné</a:t>
            </a:r>
            <a:r>
              <a:rPr lang="en-GB" altLang="en-US" i="1" dirty="0"/>
              <a:t> and the Golden</a:t>
            </a:r>
            <a:r>
              <a:rPr lang="en-GB" altLang="en-US" dirty="0"/>
              <a:t> </a:t>
            </a:r>
            <a:r>
              <a:rPr lang="en-GB" altLang="en-US" i="1" dirty="0"/>
              <a:t>Age of French Cinema</a:t>
            </a:r>
            <a:r>
              <a:rPr lang="en-GB" altLang="en-US" dirty="0"/>
              <a:t>, Cambridge, MA: Harvard University Press, 1989.</a:t>
            </a:r>
          </a:p>
          <a:p>
            <a:pPr marL="285750" indent="-285750">
              <a:buFont typeface="Arial" panose="020B0604020202020204" pitchFamily="34" charset="0"/>
              <a:buChar char="•"/>
              <a:defRPr/>
            </a:pPr>
            <a:endParaRPr lang="en-GB" altLang="en-US" dirty="0"/>
          </a:p>
          <a:p>
            <a:endParaRPr lang="en-GB" dirty="0"/>
          </a:p>
          <a:p>
            <a:pPr marL="285750" indent="-285750">
              <a:buFont typeface="Arial" panose="020B0604020202020204" pitchFamily="34" charset="0"/>
              <a:buChar char="•"/>
            </a:pPr>
            <a:r>
              <a:rPr lang="en-GB" dirty="0"/>
              <a:t>Thomas </a:t>
            </a:r>
            <a:r>
              <a:rPr lang="en-GB" dirty="0" err="1"/>
              <a:t>Elsaesser</a:t>
            </a:r>
            <a:r>
              <a:rPr lang="en-GB" dirty="0"/>
              <a:t>, </a:t>
            </a:r>
            <a:r>
              <a:rPr lang="en-GB" i="1" dirty="0"/>
              <a:t>European Cinema: Face to Face with Hollywood</a:t>
            </a:r>
            <a:r>
              <a:rPr lang="en-GB" dirty="0"/>
              <a:t>, Amsterdam: Amsterdam University Press, 2005.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Elizabeth Ezra, ‘The Death of an Icon: </a:t>
            </a:r>
            <a:r>
              <a:rPr lang="en-GB" i="1" dirty="0"/>
              <a:t>Le </a:t>
            </a:r>
            <a:r>
              <a:rPr lang="en-GB" i="1" dirty="0" err="1"/>
              <a:t>Fabuleux</a:t>
            </a:r>
            <a:r>
              <a:rPr lang="en-GB" i="1" dirty="0"/>
              <a:t> </a:t>
            </a:r>
            <a:r>
              <a:rPr lang="en-GB" i="1" dirty="0" err="1"/>
              <a:t>destin</a:t>
            </a:r>
            <a:r>
              <a:rPr lang="en-GB" i="1" dirty="0"/>
              <a:t> </a:t>
            </a:r>
            <a:r>
              <a:rPr lang="en-GB" i="1" dirty="0" err="1"/>
              <a:t>d’Amelie</a:t>
            </a:r>
            <a:r>
              <a:rPr lang="en-GB" i="1" dirty="0"/>
              <a:t> </a:t>
            </a:r>
            <a:r>
              <a:rPr lang="en-GB" i="1" dirty="0" err="1"/>
              <a:t>Poulain</a:t>
            </a:r>
            <a:r>
              <a:rPr lang="en-GB" dirty="0"/>
              <a:t>.’ </a:t>
            </a:r>
            <a:r>
              <a:rPr lang="en-GB" i="1" dirty="0"/>
              <a:t>French </a:t>
            </a:r>
            <a:endParaRPr lang="en-GB" dirty="0"/>
          </a:p>
          <a:p>
            <a:r>
              <a:rPr lang="en-GB" i="1" dirty="0"/>
              <a:t>     Cultural Studies </a:t>
            </a:r>
            <a:r>
              <a:rPr lang="en-GB" dirty="0"/>
              <a:t>15, no. 3: 301-10.</a:t>
            </a:r>
          </a:p>
          <a:p>
            <a:endParaRPr lang="en-GB" altLang="en-US" dirty="0"/>
          </a:p>
          <a:p>
            <a:pPr>
              <a:defRPr/>
            </a:pPr>
            <a:endParaRPr lang="en-GB" altLang="en-US" dirty="0"/>
          </a:p>
          <a:p>
            <a:pPr marL="285750" indent="-285750">
              <a:buFont typeface="Arial" panose="020B0604020202020204" pitchFamily="34" charset="0"/>
              <a:buChar char="•"/>
              <a:defRPr/>
            </a:pPr>
            <a:r>
              <a:rPr lang="en-GB" altLang="en-US" dirty="0"/>
              <a:t>Ben McCann, </a:t>
            </a:r>
            <a:r>
              <a:rPr lang="en-GB" altLang="en-US" i="1" dirty="0"/>
              <a:t>Julien </a:t>
            </a:r>
            <a:r>
              <a:rPr lang="en-GB" altLang="en-US" i="1" dirty="0" err="1"/>
              <a:t>Duvivier</a:t>
            </a:r>
            <a:r>
              <a:rPr lang="en-GB" altLang="en-US" dirty="0"/>
              <a:t>, Manchester: Manchester University Press, 2017.</a:t>
            </a:r>
          </a:p>
        </p:txBody>
      </p:sp>
    </p:spTree>
    <p:extLst>
      <p:ext uri="{BB962C8B-B14F-4D97-AF65-F5344CB8AC3E}">
        <p14:creationId xmlns:p14="http://schemas.microsoft.com/office/powerpoint/2010/main" val="313486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9576" y="-603448"/>
            <a:ext cx="7759774" cy="2294137"/>
          </a:xfrm>
        </p:spPr>
        <p:txBody>
          <a:bodyPr>
            <a:normAutofit/>
          </a:bodyPr>
          <a:lstStyle/>
          <a:p>
            <a:pPr algn="ctr"/>
            <a:r>
              <a:rPr lang="en-GB" b="1" u="sng" dirty="0">
                <a:latin typeface="+mn-lt"/>
              </a:rPr>
              <a:t>Cinema as a Barometer of the Nation?</a:t>
            </a:r>
            <a:endParaRPr lang="fr-FR" b="1" u="sng" dirty="0">
              <a:latin typeface="+mn-lt"/>
            </a:endParaRPr>
          </a:p>
        </p:txBody>
      </p:sp>
      <p:sp>
        <p:nvSpPr>
          <p:cNvPr id="3" name="Content Placeholder 2"/>
          <p:cNvSpPr>
            <a:spLocks noGrp="1"/>
          </p:cNvSpPr>
          <p:nvPr>
            <p:ph idx="1"/>
          </p:nvPr>
        </p:nvSpPr>
        <p:spPr>
          <a:xfrm>
            <a:off x="1919536" y="1340769"/>
            <a:ext cx="8291264" cy="4785395"/>
          </a:xfrm>
        </p:spPr>
        <p:txBody>
          <a:bodyPr>
            <a:normAutofit/>
          </a:bodyPr>
          <a:lstStyle/>
          <a:p>
            <a:pPr marL="0" indent="0">
              <a:buNone/>
            </a:pPr>
            <a:r>
              <a:rPr lang="en-GB" sz="2400" dirty="0"/>
              <a:t>The ‘state-of-the-nation film’ – see John Hill, </a:t>
            </a:r>
            <a:r>
              <a:rPr lang="en-GB" sz="2400" i="1" dirty="0"/>
              <a:t>British Cinema in the 1980s </a:t>
            </a:r>
            <a:r>
              <a:rPr lang="en-GB" sz="2400" dirty="0"/>
              <a:t>(Clarendon Press, 1999).</a:t>
            </a:r>
          </a:p>
          <a:p>
            <a:endParaRPr lang="en-GB" dirty="0"/>
          </a:p>
          <a:p>
            <a:pPr marL="0" indent="0">
              <a:buNone/>
            </a:pPr>
            <a:r>
              <a:rPr lang="en-GB" dirty="0"/>
              <a:t>E.g.</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2564905"/>
            <a:ext cx="2935610" cy="412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84032" y="2420888"/>
            <a:ext cx="3816424" cy="3416320"/>
          </a:xfrm>
          <a:prstGeom prst="rect">
            <a:avLst/>
          </a:prstGeom>
          <a:noFill/>
        </p:spPr>
        <p:txBody>
          <a:bodyPr wrap="square" rtlCol="0">
            <a:spAutoFit/>
          </a:bodyPr>
          <a:lstStyle/>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Engaged with contemporary social reality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Dealing with ‘gritty’ social issues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Filmed in a broadly realist style in terms of </a:t>
            </a:r>
            <a:r>
              <a:rPr lang="fr-FR" dirty="0"/>
              <a:t>mise-en-</a:t>
            </a:r>
            <a:r>
              <a:rPr lang="fr-FR" dirty="0" err="1"/>
              <a:t>sc</a:t>
            </a:r>
            <a:r>
              <a:rPr lang="en-GB" dirty="0"/>
              <a:t>è</a:t>
            </a:r>
            <a:r>
              <a:rPr lang="fr-FR" dirty="0"/>
              <a:t>ne</a:t>
            </a:r>
            <a:r>
              <a:rPr lang="en-GB" dirty="0"/>
              <a:t> in particular: location shooting, naturalistic lighting, a ‘vernacular’ style of acting.</a:t>
            </a:r>
            <a:endParaRPr lang="fr-FR" dirty="0"/>
          </a:p>
        </p:txBody>
      </p:sp>
    </p:spTree>
    <p:extLst>
      <p:ext uri="{BB962C8B-B14F-4D97-AF65-F5344CB8AC3E}">
        <p14:creationId xmlns:p14="http://schemas.microsoft.com/office/powerpoint/2010/main" val="185218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5520" y="-387424"/>
            <a:ext cx="6192688" cy="8402300"/>
          </a:xfrm>
          <a:prstGeom prst="rect">
            <a:avLst/>
          </a:prstGeom>
          <a:noFill/>
        </p:spPr>
        <p:txBody>
          <a:bodyPr wrap="square" rtlCol="0">
            <a:spAutoFit/>
          </a:bodyPr>
          <a:lstStyle/>
          <a:p>
            <a:pPr algn="ctr"/>
            <a:endParaRPr lang="en-GB" sz="2800" b="1" u="sng" dirty="0">
              <a:latin typeface="+mj-lt"/>
            </a:endParaRPr>
          </a:p>
          <a:p>
            <a:pPr algn="ctr"/>
            <a:endParaRPr lang="en-GB" sz="2800" b="1" u="sng" dirty="0">
              <a:latin typeface="+mj-lt"/>
            </a:endParaRPr>
          </a:p>
          <a:p>
            <a:pPr algn="ctr"/>
            <a:endParaRPr lang="en-GB" sz="2800" b="1" u="sng" dirty="0">
              <a:latin typeface="+mj-lt"/>
            </a:endParaRPr>
          </a:p>
          <a:p>
            <a:pPr algn="ctr"/>
            <a:endParaRPr lang="en-GB" sz="2800" b="1" u="sng" dirty="0"/>
          </a:p>
          <a:p>
            <a:pPr algn="ctr"/>
            <a:endParaRPr lang="en-GB" sz="2800" b="1" u="sng" dirty="0"/>
          </a:p>
          <a:p>
            <a:pPr marL="342900" indent="-342900">
              <a:buFont typeface="Arial" panose="020B0604020202020204" pitchFamily="34" charset="0"/>
              <a:buChar char="•"/>
            </a:pPr>
            <a:r>
              <a:rPr lang="en-GB" sz="2400" b="1" dirty="0"/>
              <a:t>Growing wealth divide</a:t>
            </a:r>
          </a:p>
          <a:p>
            <a:endParaRPr lang="en-GB" sz="2400" dirty="0"/>
          </a:p>
          <a:p>
            <a:r>
              <a:rPr lang="en-GB" sz="2400" dirty="0"/>
              <a:t>Post-2000 economic slowdown and growing inequality</a:t>
            </a:r>
          </a:p>
          <a:p>
            <a:r>
              <a:rPr lang="en-GB" dirty="0"/>
              <a:t>See </a:t>
            </a:r>
            <a:r>
              <a:rPr lang="en-GB" dirty="0" err="1"/>
              <a:t>Ludivine</a:t>
            </a:r>
            <a:r>
              <a:rPr lang="en-GB" dirty="0"/>
              <a:t> </a:t>
            </a:r>
            <a:r>
              <a:rPr lang="en-GB" dirty="0" err="1"/>
              <a:t>Bantigny</a:t>
            </a:r>
            <a:r>
              <a:rPr lang="en-GB" dirty="0"/>
              <a:t> (2013), </a:t>
            </a:r>
            <a:r>
              <a:rPr lang="en-GB" i="1" dirty="0"/>
              <a:t>La France à </a:t>
            </a:r>
            <a:r>
              <a:rPr lang="en-GB" i="1" dirty="0" err="1"/>
              <a:t>l’heure</a:t>
            </a:r>
            <a:r>
              <a:rPr lang="en-GB" i="1" dirty="0"/>
              <a:t> du monde: de 1981 à </a:t>
            </a:r>
            <a:r>
              <a:rPr lang="en-GB" i="1" dirty="0" err="1"/>
              <a:t>nos</a:t>
            </a:r>
            <a:r>
              <a:rPr lang="en-GB" i="1" dirty="0"/>
              <a:t> </a:t>
            </a:r>
            <a:r>
              <a:rPr lang="en-GB" i="1" dirty="0" err="1"/>
              <a:t>jours</a:t>
            </a:r>
            <a:r>
              <a:rPr lang="en-GB" i="1" dirty="0"/>
              <a:t> </a:t>
            </a:r>
            <a:r>
              <a:rPr lang="en-GB" dirty="0"/>
              <a:t>(Paris: Editions du </a:t>
            </a:r>
            <a:r>
              <a:rPr lang="en-GB" dirty="0" err="1"/>
              <a:t>Seuil</a:t>
            </a:r>
            <a:r>
              <a:rPr lang="en-GB" dirty="0"/>
              <a:t>) </a:t>
            </a:r>
          </a:p>
          <a:p>
            <a:endParaRPr lang="en-GB" sz="2400" dirty="0"/>
          </a:p>
          <a:p>
            <a:r>
              <a:rPr lang="en-GB" sz="2400" dirty="0"/>
              <a:t>Only aggravated by the 2007-8 global  financial crisis, COVID-19 (from 2019/20) and most recently the cost-of-living crisis.</a:t>
            </a:r>
          </a:p>
          <a:p>
            <a:endParaRPr lang="en-GB" sz="2400" dirty="0"/>
          </a:p>
          <a:p>
            <a:r>
              <a:rPr lang="en-GB" sz="2400" dirty="0"/>
              <a:t>&gt; Resentment; left-wing ideologies especially question the wealth divide.</a:t>
            </a:r>
          </a:p>
          <a:p>
            <a:pPr marL="342900" indent="-342900">
              <a:buFont typeface="Arial" panose="020B0604020202020204" pitchFamily="34" charset="0"/>
              <a:buChar char="•"/>
            </a:pPr>
            <a:endParaRPr lang="en-GB" sz="2000" dirty="0">
              <a:latin typeface="+mj-lt"/>
            </a:endParaRPr>
          </a:p>
          <a:p>
            <a:pPr marL="342900" indent="-342900">
              <a:buFont typeface="Arial" panose="020B0604020202020204" pitchFamily="34" charset="0"/>
              <a:buChar char="•"/>
            </a:pPr>
            <a:endParaRPr lang="en-GB" sz="2000" dirty="0">
              <a:latin typeface="+mj-lt"/>
            </a:endParaRPr>
          </a:p>
          <a:p>
            <a:pPr marL="342900" indent="-342900">
              <a:buFont typeface="Arial" panose="020B0604020202020204" pitchFamily="34" charset="0"/>
              <a:buChar char="•"/>
            </a:pPr>
            <a:endParaRPr lang="en-GB" sz="2000" dirty="0">
              <a:latin typeface="+mj-lt"/>
            </a:endParaRPr>
          </a:p>
          <a:p>
            <a:pPr algn="ctr"/>
            <a:endParaRPr lang="fr-FR" sz="4000" u="sng" dirty="0">
              <a:latin typeface="+mj-lt"/>
            </a:endParaRPr>
          </a:p>
        </p:txBody>
      </p:sp>
      <p:pic>
        <p:nvPicPr>
          <p:cNvPr id="3" name="Picture 2"/>
          <p:cNvPicPr>
            <a:picLocks noChangeAspect="1"/>
          </p:cNvPicPr>
          <p:nvPr/>
        </p:nvPicPr>
        <p:blipFill>
          <a:blip r:embed="rId2"/>
          <a:stretch>
            <a:fillRect/>
          </a:stretch>
        </p:blipFill>
        <p:spPr>
          <a:xfrm>
            <a:off x="7752184" y="1622686"/>
            <a:ext cx="2793986" cy="2783930"/>
          </a:xfrm>
          <a:prstGeom prst="rect">
            <a:avLst/>
          </a:prstGeom>
        </p:spPr>
      </p:pic>
      <p:sp>
        <p:nvSpPr>
          <p:cNvPr id="4" name="TextBox 3"/>
          <p:cNvSpPr txBox="1"/>
          <p:nvPr/>
        </p:nvSpPr>
        <p:spPr>
          <a:xfrm>
            <a:off x="7896200" y="4437113"/>
            <a:ext cx="2304256" cy="646331"/>
          </a:xfrm>
          <a:prstGeom prst="rect">
            <a:avLst/>
          </a:prstGeom>
          <a:noFill/>
        </p:spPr>
        <p:txBody>
          <a:bodyPr wrap="square" rtlCol="0">
            <a:spAutoFit/>
          </a:bodyPr>
          <a:lstStyle/>
          <a:p>
            <a:pPr algn="ctr"/>
            <a:r>
              <a:rPr lang="en-GB" i="1" dirty="0"/>
              <a:t>‘Put the unemployed first!’</a:t>
            </a:r>
          </a:p>
        </p:txBody>
      </p:sp>
      <p:sp>
        <p:nvSpPr>
          <p:cNvPr id="5" name="TextBox 4"/>
          <p:cNvSpPr txBox="1"/>
          <p:nvPr/>
        </p:nvSpPr>
        <p:spPr>
          <a:xfrm>
            <a:off x="3071664" y="-99392"/>
            <a:ext cx="6408712" cy="1169551"/>
          </a:xfrm>
          <a:prstGeom prst="rect">
            <a:avLst/>
          </a:prstGeom>
          <a:noFill/>
        </p:spPr>
        <p:txBody>
          <a:bodyPr wrap="square" rtlCol="0">
            <a:spAutoFit/>
          </a:bodyPr>
          <a:lstStyle/>
          <a:p>
            <a:pPr algn="ctr"/>
            <a:endParaRPr lang="en-GB" sz="2400" u="sng" dirty="0"/>
          </a:p>
          <a:p>
            <a:pPr algn="ctr"/>
            <a:r>
              <a:rPr lang="en-GB" sz="2800" b="1" i="1" u="sng" dirty="0"/>
              <a:t>21</a:t>
            </a:r>
            <a:r>
              <a:rPr lang="en-GB" sz="2800" b="1" i="1" u="sng" baseline="30000" dirty="0"/>
              <a:t>st</a:t>
            </a:r>
            <a:r>
              <a:rPr lang="en-GB" sz="2800" b="1" i="1" u="sng" dirty="0"/>
              <a:t>-Century France: Some Key Shifts</a:t>
            </a:r>
          </a:p>
          <a:p>
            <a:endParaRPr lang="en-GB" dirty="0"/>
          </a:p>
        </p:txBody>
      </p:sp>
    </p:spTree>
    <p:extLst>
      <p:ext uri="{BB962C8B-B14F-4D97-AF65-F5344CB8AC3E}">
        <p14:creationId xmlns:p14="http://schemas.microsoft.com/office/powerpoint/2010/main" val="2635272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710700"/>
            <a:ext cx="5256584" cy="5509200"/>
          </a:xfrm>
          <a:prstGeom prst="rect">
            <a:avLst/>
          </a:prstGeom>
        </p:spPr>
        <p:txBody>
          <a:bodyPr wrap="square">
            <a:spAutoFit/>
          </a:bodyPr>
          <a:lstStyle/>
          <a:p>
            <a:pPr marL="457200" indent="-457200">
              <a:buFont typeface="Arial" panose="020B0604020202020204" pitchFamily="34" charset="0"/>
              <a:buChar char="•"/>
            </a:pPr>
            <a:endParaRPr lang="en-GB" sz="2800" b="1" dirty="0"/>
          </a:p>
          <a:p>
            <a:pPr marL="457200" indent="-457200">
              <a:buFont typeface="Arial" panose="020B0604020202020204" pitchFamily="34" charset="0"/>
              <a:buChar char="•"/>
            </a:pPr>
            <a:r>
              <a:rPr lang="en-GB" sz="2800" b="1" dirty="0"/>
              <a:t>Increased resentment of France’s large immigrant population </a:t>
            </a:r>
          </a:p>
          <a:p>
            <a:pPr marL="342900" indent="-342900">
              <a:buFont typeface="Arial" panose="020B0604020202020204" pitchFamily="34" charset="0"/>
              <a:buChar char="•"/>
            </a:pPr>
            <a:endParaRPr lang="en-GB" sz="2400" dirty="0"/>
          </a:p>
          <a:p>
            <a:r>
              <a:rPr lang="en-GB" sz="2400" dirty="0"/>
              <a:t>Successes by the Right-wing National Front (</a:t>
            </a:r>
            <a:r>
              <a:rPr lang="en-GB" sz="2400" i="1" dirty="0" err="1"/>
              <a:t>Rassemblement</a:t>
            </a:r>
            <a:r>
              <a:rPr lang="en-GB" sz="2400" i="1" dirty="0"/>
              <a:t> national</a:t>
            </a:r>
            <a:r>
              <a:rPr lang="en-GB" sz="2400" dirty="0"/>
              <a:t>) in successive elections; problems exacerbated by extremist terrorists.</a:t>
            </a:r>
          </a:p>
          <a:p>
            <a:r>
              <a:rPr lang="en-GB" sz="2400" dirty="0"/>
              <a:t> </a:t>
            </a:r>
          </a:p>
          <a:p>
            <a:endParaRPr lang="en-GB" sz="2400" dirty="0"/>
          </a:p>
          <a:p>
            <a:pPr marL="342900" indent="-342900">
              <a:buFont typeface="Arial" panose="020B0604020202020204" pitchFamily="34" charset="0"/>
              <a:buChar char="•"/>
            </a:pPr>
            <a:r>
              <a:rPr lang="en-GB" sz="2400" b="1" dirty="0"/>
              <a:t>Ongoing and growing fears about globalisation </a:t>
            </a:r>
            <a:r>
              <a:rPr lang="en-GB" sz="2400" dirty="0"/>
              <a:t>and secondarily Europeanisation</a:t>
            </a:r>
          </a:p>
        </p:txBody>
      </p:sp>
      <p:sp>
        <p:nvSpPr>
          <p:cNvPr id="3" name="TextBox 2"/>
          <p:cNvSpPr txBox="1"/>
          <p:nvPr/>
        </p:nvSpPr>
        <p:spPr>
          <a:xfrm>
            <a:off x="1703512" y="-243408"/>
            <a:ext cx="8640960" cy="954107"/>
          </a:xfrm>
          <a:prstGeom prst="rect">
            <a:avLst/>
          </a:prstGeom>
          <a:noFill/>
        </p:spPr>
        <p:txBody>
          <a:bodyPr wrap="square" rtlCol="0">
            <a:spAutoFit/>
          </a:bodyPr>
          <a:lstStyle/>
          <a:p>
            <a:endParaRPr lang="en-GB" sz="2800" b="1" u="sng" dirty="0"/>
          </a:p>
          <a:p>
            <a:pPr algn="ctr"/>
            <a:r>
              <a:rPr lang="en-GB" sz="2800" b="1" i="1" u="sng" dirty="0"/>
              <a:t>21</a:t>
            </a:r>
            <a:r>
              <a:rPr lang="en-GB" sz="2800" b="1" i="1" u="sng" baseline="30000" dirty="0"/>
              <a:t>st</a:t>
            </a:r>
            <a:r>
              <a:rPr lang="en-GB" sz="2800" b="1" i="1" u="sng" dirty="0"/>
              <a:t>-Century France: Some Key Shifts 2</a:t>
            </a:r>
          </a:p>
        </p:txBody>
      </p:sp>
      <p:pic>
        <p:nvPicPr>
          <p:cNvPr id="4" name="Picture 3"/>
          <p:cNvPicPr>
            <a:picLocks noChangeAspect="1"/>
          </p:cNvPicPr>
          <p:nvPr/>
        </p:nvPicPr>
        <p:blipFill>
          <a:blip r:embed="rId2"/>
          <a:stretch>
            <a:fillRect/>
          </a:stretch>
        </p:blipFill>
        <p:spPr>
          <a:xfrm>
            <a:off x="6888088" y="1988840"/>
            <a:ext cx="3611306" cy="2936082"/>
          </a:xfrm>
          <a:prstGeom prst="rect">
            <a:avLst/>
          </a:prstGeom>
        </p:spPr>
      </p:pic>
    </p:spTree>
    <p:extLst>
      <p:ext uri="{BB962C8B-B14F-4D97-AF65-F5344CB8AC3E}">
        <p14:creationId xmlns:p14="http://schemas.microsoft.com/office/powerpoint/2010/main" val="2869798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8" y="-459432"/>
            <a:ext cx="5544616" cy="7571303"/>
          </a:xfrm>
          <a:prstGeom prst="rect">
            <a:avLst/>
          </a:prstGeom>
        </p:spPr>
        <p:txBody>
          <a:bodyPr wrap="square">
            <a:spAutoFit/>
          </a:bodyPr>
          <a:lstStyle/>
          <a:p>
            <a:endParaRPr lang="en-GB"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800" b="1" dirty="0"/>
          </a:p>
          <a:p>
            <a:endParaRPr lang="en-GB" sz="2800" b="1" dirty="0"/>
          </a:p>
          <a:p>
            <a:pPr marL="342900" indent="-342900">
              <a:buFont typeface="Arial" panose="020B0604020202020204" pitchFamily="34" charset="0"/>
              <a:buChar char="•"/>
            </a:pPr>
            <a:r>
              <a:rPr lang="en-GB" sz="2800" b="1" dirty="0"/>
              <a:t>Apocalyptic narratives about the decline of France as a nation</a:t>
            </a:r>
            <a:r>
              <a:rPr lang="en-GB" sz="2800" dirty="0"/>
              <a:t>.</a:t>
            </a:r>
            <a:endParaRPr lang="en-GB" sz="2400" dirty="0"/>
          </a:p>
          <a:p>
            <a:r>
              <a:rPr lang="en-GB" sz="2000" dirty="0"/>
              <a:t> Present since the end of Empire, these have gathered force e.g. </a:t>
            </a:r>
            <a:endParaRPr lang="en-GB" sz="1600" dirty="0"/>
          </a:p>
          <a:p>
            <a:pPr marL="342900" indent="-342900">
              <a:buFont typeface="Courier New" panose="02070309020205020404" pitchFamily="49" charset="0"/>
              <a:buChar char="o"/>
            </a:pPr>
            <a:r>
              <a:rPr lang="en-GB" sz="1600" i="1" dirty="0"/>
              <a:t>La France qui </a:t>
            </a:r>
            <a:r>
              <a:rPr lang="en-GB" sz="1600" i="1" dirty="0" err="1"/>
              <a:t>tombe</a:t>
            </a:r>
            <a:r>
              <a:rPr lang="en-GB" sz="1600" dirty="0"/>
              <a:t>, Nicolas </a:t>
            </a:r>
            <a:r>
              <a:rPr lang="en-GB" sz="1600" dirty="0" err="1"/>
              <a:t>Bavarez</a:t>
            </a:r>
            <a:r>
              <a:rPr lang="en-GB" sz="1600" dirty="0"/>
              <a:t> 2004 </a:t>
            </a:r>
          </a:p>
          <a:p>
            <a:pPr marL="342900" indent="-342900">
              <a:buFont typeface="Courier New" panose="02070309020205020404" pitchFamily="49" charset="0"/>
              <a:buChar char="o"/>
            </a:pPr>
            <a:r>
              <a:rPr lang="en-GB" sz="1600" i="1" dirty="0" err="1"/>
              <a:t>Quand</a:t>
            </a:r>
            <a:r>
              <a:rPr lang="en-GB" sz="1600" i="1" dirty="0"/>
              <a:t> la France </a:t>
            </a:r>
            <a:r>
              <a:rPr lang="en-GB" sz="1600" i="1" dirty="0" err="1"/>
              <a:t>disparaît</a:t>
            </a:r>
            <a:r>
              <a:rPr lang="en-GB" sz="1600" i="1" dirty="0"/>
              <a:t> du monde!</a:t>
            </a:r>
            <a:r>
              <a:rPr lang="en-GB" sz="1600" dirty="0"/>
              <a:t>, Nicolas </a:t>
            </a:r>
            <a:r>
              <a:rPr lang="en-GB" sz="1600" dirty="0" err="1"/>
              <a:t>Tenzer</a:t>
            </a:r>
            <a:r>
              <a:rPr lang="en-GB" sz="1600" dirty="0"/>
              <a:t> 2008</a:t>
            </a:r>
          </a:p>
          <a:p>
            <a:pPr marL="342900" indent="-342900">
              <a:buFont typeface="Courier New" panose="02070309020205020404" pitchFamily="49" charset="0"/>
              <a:buChar char="o"/>
            </a:pPr>
            <a:r>
              <a:rPr lang="en-GB" sz="1600" i="1" dirty="0" err="1"/>
              <a:t>L’Identité</a:t>
            </a:r>
            <a:r>
              <a:rPr lang="en-GB" sz="1600" i="1" dirty="0"/>
              <a:t> </a:t>
            </a:r>
            <a:r>
              <a:rPr lang="en-GB" sz="1600" i="1" dirty="0" err="1"/>
              <a:t>malheureuse</a:t>
            </a:r>
            <a:r>
              <a:rPr lang="en-GB" sz="1600" dirty="0"/>
              <a:t>, Alain </a:t>
            </a:r>
            <a:r>
              <a:rPr lang="en-GB" sz="1600" dirty="0" err="1"/>
              <a:t>Finkielkraut</a:t>
            </a:r>
            <a:r>
              <a:rPr lang="en-GB" sz="1600" dirty="0"/>
              <a:t> 2013</a:t>
            </a:r>
          </a:p>
          <a:p>
            <a:pPr marL="342900" indent="-342900">
              <a:buFont typeface="Courier New" panose="02070309020205020404" pitchFamily="49" charset="0"/>
              <a:buChar char="o"/>
            </a:pPr>
            <a:r>
              <a:rPr lang="en-GB" sz="1600" i="1" dirty="0" err="1"/>
              <a:t>Mélancolie</a:t>
            </a:r>
            <a:r>
              <a:rPr lang="en-GB" sz="1600" i="1" dirty="0"/>
              <a:t> </a:t>
            </a:r>
            <a:r>
              <a:rPr lang="en-GB" sz="1600" i="1" dirty="0" err="1"/>
              <a:t>française</a:t>
            </a:r>
            <a:r>
              <a:rPr lang="en-GB" sz="1600" dirty="0"/>
              <a:t>, Eric </a:t>
            </a:r>
            <a:r>
              <a:rPr lang="en-GB" sz="1600" dirty="0" err="1"/>
              <a:t>Zemmour</a:t>
            </a:r>
            <a:r>
              <a:rPr lang="en-GB" sz="1600" dirty="0"/>
              <a:t>, 2010 </a:t>
            </a:r>
          </a:p>
          <a:p>
            <a:pPr marL="342900" indent="-342900">
              <a:buFont typeface="Courier New" panose="02070309020205020404" pitchFamily="49" charset="0"/>
              <a:buChar char="o"/>
            </a:pPr>
            <a:r>
              <a:rPr lang="en-GB" sz="1600" i="1" dirty="0"/>
              <a:t>Le Suicide </a:t>
            </a:r>
            <a:r>
              <a:rPr lang="en-GB" sz="1600" i="1" dirty="0" err="1"/>
              <a:t>français</a:t>
            </a:r>
            <a:r>
              <a:rPr lang="en-GB" sz="1600" dirty="0"/>
              <a:t>, Eric </a:t>
            </a:r>
            <a:r>
              <a:rPr lang="en-GB" sz="1600" dirty="0" err="1"/>
              <a:t>Zemmour</a:t>
            </a:r>
            <a:r>
              <a:rPr lang="en-GB" sz="1600" dirty="0"/>
              <a:t>, 2014 </a:t>
            </a:r>
            <a:r>
              <a:rPr lang="en-GB" sz="1600" dirty="0">
                <a:hlinkClick r:id="rId2"/>
              </a:rPr>
              <a:t>https://www.youtube.com/watch?v=SV4IK7yC56Y</a:t>
            </a:r>
            <a:endParaRPr lang="en-GB" sz="1600" dirty="0"/>
          </a:p>
          <a:p>
            <a:endParaRPr lang="en-GB" sz="2400" dirty="0"/>
          </a:p>
          <a:p>
            <a:r>
              <a:rPr lang="en-GB" sz="2400" dirty="0"/>
              <a:t>   Linked also to </a:t>
            </a:r>
            <a:r>
              <a:rPr lang="en-GB" sz="2400" b="1" dirty="0"/>
              <a:t>Europe’s decline as a world power.</a:t>
            </a:r>
          </a:p>
          <a:p>
            <a:endParaRPr lang="en-GB" sz="1600" b="1" dirty="0"/>
          </a:p>
          <a:p>
            <a:r>
              <a:rPr lang="en-GB" sz="1600" dirty="0"/>
              <a:t>See also Sarah Waters, '</a:t>
            </a:r>
            <a:r>
              <a:rPr lang="en-GB" sz="1600" u="sng" dirty="0"/>
              <a:t>The 2008 Economic Crisis and the French Narrative of National Decline: </a:t>
            </a:r>
            <a:r>
              <a:rPr lang="en-GB" sz="1600" u="sng" dirty="0" err="1"/>
              <a:t>Une</a:t>
            </a:r>
            <a:r>
              <a:rPr lang="en-GB" sz="1600" u="sng" dirty="0"/>
              <a:t> </a:t>
            </a:r>
            <a:r>
              <a:rPr lang="en-GB" sz="1600" u="sng" dirty="0" err="1"/>
              <a:t>causalité</a:t>
            </a:r>
            <a:r>
              <a:rPr lang="en-GB" sz="1600" u="sng" dirty="0"/>
              <a:t> </a:t>
            </a:r>
            <a:r>
              <a:rPr lang="en-GB" sz="1600" u="sng" dirty="0" err="1"/>
              <a:t>diabolique</a:t>
            </a:r>
            <a:r>
              <a:rPr lang="en-GB" sz="1600" u="sng" dirty="0"/>
              <a:t>,' </a:t>
            </a:r>
            <a:r>
              <a:rPr lang="en-GB" sz="1600" i="1" u="sng" dirty="0"/>
              <a:t>Modern &amp; Contemporary France </a:t>
            </a:r>
            <a:r>
              <a:rPr lang="en-GB" sz="1600" u="sng" dirty="0"/>
              <a:t>Vol 21, No 3 .</a:t>
            </a:r>
            <a:endParaRPr lang="en-GB" sz="1600" dirty="0"/>
          </a:p>
          <a:p>
            <a:endParaRPr lang="en-GB" sz="2400" b="1" dirty="0"/>
          </a:p>
          <a:p>
            <a:endParaRPr lang="en-GB" sz="2400" b="1" dirty="0"/>
          </a:p>
        </p:txBody>
      </p:sp>
      <p:sp>
        <p:nvSpPr>
          <p:cNvPr id="3" name="TextBox 2"/>
          <p:cNvSpPr txBox="1"/>
          <p:nvPr/>
        </p:nvSpPr>
        <p:spPr>
          <a:xfrm>
            <a:off x="1991544" y="116632"/>
            <a:ext cx="8352928" cy="523220"/>
          </a:xfrm>
          <a:prstGeom prst="rect">
            <a:avLst/>
          </a:prstGeom>
          <a:noFill/>
        </p:spPr>
        <p:txBody>
          <a:bodyPr wrap="square" rtlCol="0">
            <a:spAutoFit/>
          </a:bodyPr>
          <a:lstStyle/>
          <a:p>
            <a:pPr algn="ctr"/>
            <a:r>
              <a:rPr lang="en-GB" sz="2800" b="1" i="1" u="sng" dirty="0"/>
              <a:t>21</a:t>
            </a:r>
            <a:r>
              <a:rPr lang="en-GB" sz="2800" b="1" i="1" u="sng" baseline="30000" dirty="0"/>
              <a:t>st</a:t>
            </a:r>
            <a:r>
              <a:rPr lang="en-GB" sz="2800" b="1" i="1" u="sng" dirty="0"/>
              <a:t>-Century France: Some Key Shifts 3 </a:t>
            </a:r>
          </a:p>
        </p:txBody>
      </p:sp>
      <p:pic>
        <p:nvPicPr>
          <p:cNvPr id="5" name="Picture 4"/>
          <p:cNvPicPr>
            <a:picLocks noChangeAspect="1"/>
          </p:cNvPicPr>
          <p:nvPr/>
        </p:nvPicPr>
        <p:blipFill>
          <a:blip r:embed="rId3"/>
          <a:stretch>
            <a:fillRect/>
          </a:stretch>
        </p:blipFill>
        <p:spPr>
          <a:xfrm>
            <a:off x="7405282" y="1124745"/>
            <a:ext cx="2808312" cy="4627783"/>
          </a:xfrm>
          <a:prstGeom prst="rect">
            <a:avLst/>
          </a:prstGeom>
        </p:spPr>
      </p:pic>
      <p:sp>
        <p:nvSpPr>
          <p:cNvPr id="6" name="TextBox 5"/>
          <p:cNvSpPr txBox="1"/>
          <p:nvPr/>
        </p:nvSpPr>
        <p:spPr>
          <a:xfrm>
            <a:off x="1631504" y="6237313"/>
            <a:ext cx="9073008" cy="646331"/>
          </a:xfrm>
          <a:prstGeom prst="rect">
            <a:avLst/>
          </a:prstGeom>
          <a:noFill/>
        </p:spPr>
        <p:txBody>
          <a:bodyPr wrap="square" rtlCol="0">
            <a:spAutoFit/>
          </a:bodyPr>
          <a:lstStyle/>
          <a:p>
            <a:r>
              <a:rPr lang="en-GB" b="1" dirty="0"/>
              <a:t>Extract from Jonathan </a:t>
            </a:r>
            <a:r>
              <a:rPr lang="en-GB" b="1" dirty="0" err="1"/>
              <a:t>Fenby’s</a:t>
            </a:r>
            <a:r>
              <a:rPr lang="en-GB" b="1" dirty="0"/>
              <a:t> </a:t>
            </a:r>
            <a:r>
              <a:rPr lang="en-GB" b="1" i="1" dirty="0"/>
              <a:t>The History of Modern France </a:t>
            </a:r>
            <a:r>
              <a:rPr lang="en-GB" b="1" dirty="0"/>
              <a:t>(Simon and Schuster 2016), p. xxvi.</a:t>
            </a:r>
          </a:p>
        </p:txBody>
      </p:sp>
    </p:spTree>
    <p:extLst>
      <p:ext uri="{BB962C8B-B14F-4D97-AF65-F5344CB8AC3E}">
        <p14:creationId xmlns:p14="http://schemas.microsoft.com/office/powerpoint/2010/main" val="2941499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963" y="908720"/>
            <a:ext cx="4752528" cy="2008242"/>
          </a:xfrm>
          <a:prstGeom prst="rect">
            <a:avLst/>
          </a:prstGeom>
        </p:spPr>
        <p:txBody>
          <a:bodyPr wrap="square">
            <a:spAutoFit/>
          </a:bodyPr>
          <a:lstStyle/>
          <a:p>
            <a:endParaRPr lang="en-GB" sz="1350" dirty="0"/>
          </a:p>
          <a:p>
            <a:pPr marL="257175" indent="-257175">
              <a:buFont typeface="Arial" panose="020B0604020202020204" pitchFamily="34" charset="0"/>
              <a:buChar char="•"/>
            </a:pPr>
            <a:endParaRPr lang="en-GB" sz="1350" dirty="0"/>
          </a:p>
          <a:p>
            <a:pPr marL="257175" indent="-257175">
              <a:buFont typeface="Arial" panose="020B0604020202020204" pitchFamily="34" charset="0"/>
              <a:buChar char="•"/>
            </a:pPr>
            <a:endParaRPr lang="en-GB" sz="1350" dirty="0"/>
          </a:p>
          <a:p>
            <a:pPr marL="257175" indent="-257175">
              <a:buFont typeface="Arial" panose="020B0604020202020204" pitchFamily="34" charset="0"/>
              <a:buChar char="•"/>
            </a:pPr>
            <a:r>
              <a:rPr lang="en-GB" sz="2100" b="1" dirty="0"/>
              <a:t>Changes in the private sphere, related to women’s increased access to greater equality</a:t>
            </a:r>
            <a:r>
              <a:rPr lang="en-GB" sz="2100" dirty="0"/>
              <a:t>.</a:t>
            </a:r>
          </a:p>
          <a:p>
            <a:pPr marL="257175" indent="-257175">
              <a:buFont typeface="Arial" panose="020B0604020202020204" pitchFamily="34" charset="0"/>
              <a:buChar char="•"/>
            </a:pPr>
            <a:endParaRPr lang="en-GB" sz="2100" dirty="0"/>
          </a:p>
        </p:txBody>
      </p:sp>
      <p:sp>
        <p:nvSpPr>
          <p:cNvPr id="3" name="TextBox 2"/>
          <p:cNvSpPr txBox="1"/>
          <p:nvPr/>
        </p:nvSpPr>
        <p:spPr>
          <a:xfrm>
            <a:off x="3215680" y="0"/>
            <a:ext cx="6066674" cy="784830"/>
          </a:xfrm>
          <a:prstGeom prst="rect">
            <a:avLst/>
          </a:prstGeom>
          <a:noFill/>
        </p:spPr>
        <p:txBody>
          <a:bodyPr wrap="square" rtlCol="0">
            <a:spAutoFit/>
          </a:bodyPr>
          <a:lstStyle/>
          <a:p>
            <a:endParaRPr lang="en-GB" sz="2100" b="1" u="sng" dirty="0"/>
          </a:p>
          <a:p>
            <a:pPr algn="ctr"/>
            <a:r>
              <a:rPr lang="en-GB" sz="2400" b="1" i="1" u="sng" dirty="0"/>
              <a:t>21</a:t>
            </a:r>
            <a:r>
              <a:rPr lang="en-GB" sz="2400" b="1" i="1" u="sng" baseline="30000" dirty="0"/>
              <a:t>st</a:t>
            </a:r>
            <a:r>
              <a:rPr lang="en-GB" sz="2400" b="1" i="1" u="sng" dirty="0"/>
              <a:t>-Century France: Some Key Shifts 4</a:t>
            </a:r>
          </a:p>
        </p:txBody>
      </p:sp>
      <p:pic>
        <p:nvPicPr>
          <p:cNvPr id="4" name="Picture 3"/>
          <p:cNvPicPr>
            <a:picLocks noChangeAspect="1"/>
          </p:cNvPicPr>
          <p:nvPr/>
        </p:nvPicPr>
        <p:blipFill>
          <a:blip r:embed="rId2"/>
          <a:stretch>
            <a:fillRect/>
          </a:stretch>
        </p:blipFill>
        <p:spPr>
          <a:xfrm>
            <a:off x="5519936" y="2420889"/>
            <a:ext cx="4276880" cy="2244303"/>
          </a:xfrm>
          <a:prstGeom prst="rect">
            <a:avLst/>
          </a:prstGeom>
        </p:spPr>
      </p:pic>
      <p:sp>
        <p:nvSpPr>
          <p:cNvPr id="5" name="TextBox 4"/>
          <p:cNvSpPr txBox="1"/>
          <p:nvPr/>
        </p:nvSpPr>
        <p:spPr>
          <a:xfrm>
            <a:off x="1919536" y="4725144"/>
            <a:ext cx="8424936" cy="1569660"/>
          </a:xfrm>
          <a:prstGeom prst="rect">
            <a:avLst/>
          </a:prstGeom>
          <a:noFill/>
        </p:spPr>
        <p:txBody>
          <a:bodyPr wrap="square" rtlCol="0">
            <a:spAutoFit/>
          </a:bodyPr>
          <a:lstStyle/>
          <a:p>
            <a:pPr marL="257175" indent="-257175" algn="ctr">
              <a:buFont typeface="Arial" panose="020B0604020202020204" pitchFamily="34" charset="0"/>
              <a:buChar char="•"/>
            </a:pPr>
            <a:endParaRPr lang="en-GB" sz="2000" dirty="0"/>
          </a:p>
          <a:p>
            <a:pPr algn="ctr"/>
            <a:r>
              <a:rPr lang="en-GB" sz="2000" dirty="0"/>
              <a:t>In traditionally patriarchal, Catholic France, women make up 47% of the workforce in 2020 </a:t>
            </a:r>
          </a:p>
          <a:p>
            <a:pPr algn="ctr"/>
            <a:r>
              <a:rPr lang="en-GB" dirty="0"/>
              <a:t>(</a:t>
            </a:r>
            <a:r>
              <a:rPr lang="fr-FR" dirty="0">
                <a:hlinkClick r:id="rId3"/>
              </a:rPr>
              <a:t>Évolution de la population active − Emploi, chômage, revenus du travail | Insee</a:t>
            </a:r>
            <a:r>
              <a:rPr lang="en-GB" dirty="0"/>
              <a:t>). </a:t>
            </a:r>
          </a:p>
          <a:p>
            <a:pPr algn="ctr"/>
            <a:endParaRPr lang="en-GB" dirty="0"/>
          </a:p>
        </p:txBody>
      </p:sp>
    </p:spTree>
    <p:extLst>
      <p:ext uri="{BB962C8B-B14F-4D97-AF65-F5344CB8AC3E}">
        <p14:creationId xmlns:p14="http://schemas.microsoft.com/office/powerpoint/2010/main" val="213712903"/>
      </p:ext>
    </p:extLst>
  </p:cSld>
  <p:clrMapOvr>
    <a:masterClrMapping/>
  </p:clrMapOvr>
  <mc:AlternateContent xmlns:mc="http://schemas.openxmlformats.org/markup-compatibility/2006" xmlns:p14="http://schemas.microsoft.com/office/powerpoint/2010/main">
    <mc:Choice Requires="p14">
      <p:transition spd="slow" p14:dur="2000" advTm="135820"/>
    </mc:Choice>
    <mc:Fallback xmlns="">
      <p:transition spd="slow" advTm="1358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9536" y="620688"/>
            <a:ext cx="8496944" cy="4647426"/>
          </a:xfrm>
          <a:prstGeom prst="rect">
            <a:avLst/>
          </a:prstGeom>
          <a:noFill/>
        </p:spPr>
        <p:txBody>
          <a:bodyPr wrap="square" rtlCol="0">
            <a:spAutoFit/>
          </a:bodyPr>
          <a:lstStyle/>
          <a:p>
            <a:pPr algn="ctr"/>
            <a:r>
              <a:rPr lang="en-GB" sz="2800" b="1" u="sng" dirty="0"/>
              <a:t>The Paradoxes of French Cinema</a:t>
            </a:r>
          </a:p>
          <a:p>
            <a:pPr algn="ctr"/>
            <a:endParaRPr lang="en-GB" sz="2800" u="sng" dirty="0"/>
          </a:p>
          <a:p>
            <a:pPr algn="ctr"/>
            <a:endParaRPr lang="en-GB" sz="2400" dirty="0"/>
          </a:p>
          <a:p>
            <a:pPr algn="just"/>
            <a:r>
              <a:rPr lang="en-GB" sz="2400" dirty="0"/>
              <a:t>‘</a:t>
            </a:r>
            <a:r>
              <a:rPr lang="en-GB" sz="2400" b="1" dirty="0"/>
              <a:t>a vigorous industry but also a subsidized </a:t>
            </a:r>
            <a:r>
              <a:rPr lang="en-GB" sz="2400" b="1" dirty="0" err="1"/>
              <a:t>artform</a:t>
            </a:r>
            <a:r>
              <a:rPr lang="en-GB" sz="2400" dirty="0"/>
              <a:t>; a field with intellectual ambitions that also courts widespread popularity; a craft extending from idiosyncratic experiments to commercial operations; a medium identified with a local audience yet one that also allows France to export itself on-screen around the globe, even to America’ </a:t>
            </a:r>
          </a:p>
          <a:p>
            <a:pPr algn="just"/>
            <a:endParaRPr lang="en-GB" sz="2400" dirty="0"/>
          </a:p>
          <a:p>
            <a:pPr algn="just"/>
            <a:r>
              <a:rPr lang="en-GB" sz="2000" dirty="0"/>
              <a:t>Tim Palmer, ‘The Contemporary French Film Ecosystem’ (see further reading suggestions), p. 2. </a:t>
            </a:r>
            <a:endParaRPr lang="fr-FR" sz="2000" dirty="0"/>
          </a:p>
        </p:txBody>
      </p:sp>
    </p:spTree>
    <p:extLst>
      <p:ext uri="{BB962C8B-B14F-4D97-AF65-F5344CB8AC3E}">
        <p14:creationId xmlns:p14="http://schemas.microsoft.com/office/powerpoint/2010/main" val="4260946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2314" y="908050"/>
            <a:ext cx="8207375" cy="3416320"/>
          </a:xfrm>
          <a:prstGeom prst="rect">
            <a:avLst/>
          </a:prstGeom>
          <a:noFill/>
        </p:spPr>
        <p:txBody>
          <a:bodyPr>
            <a:spAutoFit/>
          </a:bodyPr>
          <a:lstStyle/>
          <a:p>
            <a:pPr>
              <a:defRPr/>
            </a:pPr>
            <a:r>
              <a:rPr lang="en-GB" dirty="0"/>
              <a:t>			</a:t>
            </a:r>
          </a:p>
          <a:p>
            <a:pPr>
              <a:defRPr/>
            </a:pPr>
            <a:r>
              <a:rPr lang="en-GB" dirty="0"/>
              <a:t>			</a:t>
            </a:r>
          </a:p>
          <a:p>
            <a:pPr>
              <a:defRPr/>
            </a:pPr>
            <a:endParaRPr lang="en-GB" dirty="0"/>
          </a:p>
          <a:p>
            <a:pPr>
              <a:defRPr/>
            </a:pPr>
            <a:r>
              <a:rPr lang="en-GB" dirty="0"/>
              <a:t>			  Total French films produced	      100% French-financed</a:t>
            </a:r>
          </a:p>
          <a:p>
            <a:pPr>
              <a:defRPr/>
            </a:pPr>
            <a:endParaRPr lang="en-GB" dirty="0"/>
          </a:p>
          <a:p>
            <a:pPr marL="342900" indent="-342900">
              <a:buFontTx/>
              <a:buAutoNum type="arabicPlain" startAt="1995"/>
              <a:defRPr/>
            </a:pPr>
            <a:r>
              <a:rPr lang="en-GB" dirty="0"/>
              <a:t>				97 				63</a:t>
            </a:r>
          </a:p>
          <a:p>
            <a:pPr marL="342900" indent="-342900">
              <a:defRPr/>
            </a:pPr>
            <a:endParaRPr lang="en-GB" dirty="0"/>
          </a:p>
          <a:p>
            <a:pPr marL="342900" indent="-342900">
              <a:buFontTx/>
              <a:buAutoNum type="arabicPlain" startAt="2000"/>
              <a:defRPr/>
            </a:pPr>
            <a:r>
              <a:rPr lang="en-GB" dirty="0"/>
              <a:t>  				145				111</a:t>
            </a:r>
          </a:p>
          <a:p>
            <a:pPr marL="342900" indent="-342900">
              <a:defRPr/>
            </a:pPr>
            <a:endParaRPr lang="en-GB" dirty="0"/>
          </a:p>
          <a:p>
            <a:pPr marL="342900" indent="-342900">
              <a:defRPr/>
            </a:pPr>
            <a:r>
              <a:rPr lang="en-GB" dirty="0"/>
              <a:t>2005		 		187				126</a:t>
            </a:r>
          </a:p>
          <a:p>
            <a:pPr marL="342900" indent="-342900">
              <a:buFontTx/>
              <a:buAutoNum type="arabicPlain" startAt="200"/>
              <a:defRPr/>
            </a:pPr>
            <a:endParaRPr lang="en-GB" dirty="0"/>
          </a:p>
          <a:p>
            <a:pPr marL="342900" indent="-342900">
              <a:defRPr/>
            </a:pPr>
            <a:r>
              <a:rPr lang="en-GB" dirty="0"/>
              <a:t>2009				182				137</a:t>
            </a:r>
          </a:p>
        </p:txBody>
      </p:sp>
      <p:sp>
        <p:nvSpPr>
          <p:cNvPr id="3" name="TextBox 2"/>
          <p:cNvSpPr txBox="1"/>
          <p:nvPr/>
        </p:nvSpPr>
        <p:spPr>
          <a:xfrm>
            <a:off x="1992314" y="3356993"/>
            <a:ext cx="8352159" cy="2585323"/>
          </a:xfrm>
          <a:prstGeom prst="rect">
            <a:avLst/>
          </a:prstGeom>
          <a:noFill/>
        </p:spPr>
        <p:txBody>
          <a:bodyPr wrap="square" rtlCol="0">
            <a:spAutoFit/>
          </a:bodyPr>
          <a:lstStyle/>
          <a:p>
            <a:r>
              <a:rPr lang="en-GB" dirty="0"/>
              <a:t>							</a:t>
            </a:r>
          </a:p>
          <a:p>
            <a:endParaRPr lang="en-GB" dirty="0"/>
          </a:p>
          <a:p>
            <a:endParaRPr lang="en-GB" dirty="0"/>
          </a:p>
          <a:p>
            <a:endParaRPr lang="en-GB" dirty="0"/>
          </a:p>
          <a:p>
            <a:endParaRPr lang="en-GB" dirty="0"/>
          </a:p>
          <a:p>
            <a:r>
              <a:rPr lang="en-GB" dirty="0"/>
              <a:t>							(taken from p.  8)</a:t>
            </a:r>
          </a:p>
          <a:p>
            <a:endParaRPr lang="en-GB" dirty="0"/>
          </a:p>
          <a:p>
            <a:r>
              <a:rPr lang="en-GB" dirty="0"/>
              <a:t>See also CNC France for up-to-date film statistics </a:t>
            </a:r>
            <a:r>
              <a:rPr lang="fr-FR" dirty="0">
                <a:hlinkClick r:id="rId2"/>
              </a:rPr>
              <a:t>Soutien à la création cinéma, séries, TV, jeu vidéo | CNC</a:t>
            </a:r>
            <a:endParaRPr lang="fr-FR" dirty="0"/>
          </a:p>
        </p:txBody>
      </p:sp>
      <p:sp>
        <p:nvSpPr>
          <p:cNvPr id="6" name="TextBox 5"/>
          <p:cNvSpPr txBox="1"/>
          <p:nvPr/>
        </p:nvSpPr>
        <p:spPr>
          <a:xfrm>
            <a:off x="3474720" y="482138"/>
            <a:ext cx="5536276" cy="461665"/>
          </a:xfrm>
          <a:prstGeom prst="rect">
            <a:avLst/>
          </a:prstGeom>
          <a:noFill/>
        </p:spPr>
        <p:txBody>
          <a:bodyPr wrap="square" rtlCol="0">
            <a:spAutoFit/>
          </a:bodyPr>
          <a:lstStyle/>
          <a:p>
            <a:pPr algn="ctr"/>
            <a:r>
              <a:rPr lang="en-GB" sz="2400" b="1" u="sng" dirty="0"/>
              <a:t>Palmer cont.: A Booming Industry</a:t>
            </a:r>
          </a:p>
        </p:txBody>
      </p:sp>
    </p:spTree>
    <p:extLst>
      <p:ext uri="{BB962C8B-B14F-4D97-AF65-F5344CB8AC3E}">
        <p14:creationId xmlns:p14="http://schemas.microsoft.com/office/powerpoint/2010/main" val="1310958151"/>
      </p:ext>
    </p:extLst>
  </p:cSld>
  <p:clrMapOvr>
    <a:masterClrMapping/>
  </p:clrMapOvr>
  <mc:AlternateContent xmlns:mc="http://schemas.openxmlformats.org/markup-compatibility/2006" xmlns:p14="http://schemas.microsoft.com/office/powerpoint/2010/main">
    <mc:Choice Requires="p14">
      <p:transition spd="slow" p14:dur="2000" advTm="93540"/>
    </mc:Choice>
    <mc:Fallback xmlns="">
      <p:transition spd="slow" advTm="9354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9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2585</Words>
  <Application>Microsoft Office PowerPoint</Application>
  <PresentationFormat>Širokoúhlá obrazovka</PresentationFormat>
  <Paragraphs>421</Paragraphs>
  <Slides>29</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29</vt:i4>
      </vt:variant>
    </vt:vector>
  </HeadingPairs>
  <TitlesOfParts>
    <vt:vector size="36" baseType="lpstr">
      <vt:lpstr>Arial</vt:lpstr>
      <vt:lpstr>Calibri</vt:lpstr>
      <vt:lpstr>Calibri Light</vt:lpstr>
      <vt:lpstr>Cambria</vt:lpstr>
      <vt:lpstr>Courier New</vt:lpstr>
      <vt:lpstr>Times New Roman</vt:lpstr>
      <vt:lpstr>Office Theme</vt:lpstr>
      <vt:lpstr>Prezentace aplikace PowerPoint</vt:lpstr>
      <vt:lpstr>Prezentace aplikace PowerPoint</vt:lpstr>
      <vt:lpstr>Cinema as a Barometer of the Nation?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Harrod, Mary</dc:creator>
  <cp:lastModifiedBy>Šárka Gmiterková</cp:lastModifiedBy>
  <cp:revision>56</cp:revision>
  <dcterms:created xsi:type="dcterms:W3CDTF">2020-12-16T17:22:16Z</dcterms:created>
  <dcterms:modified xsi:type="dcterms:W3CDTF">2023-12-12T13:12:50Z</dcterms:modified>
</cp:coreProperties>
</file>