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0"/>
  </p:notesMasterIdLst>
  <p:sldIdLst>
    <p:sldId id="280" r:id="rId2"/>
    <p:sldId id="267" r:id="rId3"/>
    <p:sldId id="281" r:id="rId4"/>
    <p:sldId id="282" r:id="rId5"/>
    <p:sldId id="283" r:id="rId6"/>
    <p:sldId id="274" r:id="rId7"/>
    <p:sldId id="275" r:id="rId8"/>
    <p:sldId id="276" r:id="rId9"/>
    <p:sldId id="277" r:id="rId10"/>
    <p:sldId id="278" r:id="rId11"/>
    <p:sldId id="279" r:id="rId12"/>
    <p:sldId id="259" r:id="rId13"/>
    <p:sldId id="258" r:id="rId14"/>
    <p:sldId id="260" r:id="rId15"/>
    <p:sldId id="261" r:id="rId16"/>
    <p:sldId id="290" r:id="rId17"/>
    <p:sldId id="262" r:id="rId18"/>
    <p:sldId id="263" r:id="rId19"/>
    <p:sldId id="264" r:id="rId20"/>
    <p:sldId id="257" r:id="rId21"/>
    <p:sldId id="265" r:id="rId22"/>
    <p:sldId id="285" r:id="rId23"/>
    <p:sldId id="266" r:id="rId24"/>
    <p:sldId id="286" r:id="rId25"/>
    <p:sldId id="287" r:id="rId26"/>
    <p:sldId id="288" r:id="rId27"/>
    <p:sldId id="289" r:id="rId28"/>
    <p:sldId id="268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ary" initials="M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9216" autoAdjust="0"/>
    <p:restoredTop sz="92857" autoAdjust="0"/>
  </p:normalViewPr>
  <p:slideViewPr>
    <p:cSldViewPr>
      <p:cViewPr varScale="1">
        <p:scale>
          <a:sx n="60" d="100"/>
          <a:sy n="60" d="100"/>
        </p:scale>
        <p:origin x="756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505CC8-E2B3-485A-85E0-F56738277FF0}" type="datetimeFigureOut">
              <a:rPr lang="fr-FR" smtClean="0"/>
              <a:t>13/12/2023</a:t>
            </a:fld>
            <a:endParaRPr lang="fr-F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676F29-9DC8-48D0-AA66-5BECF289E17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8568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 err="1"/>
              <a:t>Audiard</a:t>
            </a:r>
            <a:r>
              <a:rPr lang="en-GB" sz="1200" baseline="0" dirty="0"/>
              <a:t> and</a:t>
            </a:r>
            <a:r>
              <a:rPr lang="en-GB" sz="1200" dirty="0"/>
              <a:t> screening the outsider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676F29-9DC8-48D0-AA66-5BECF289E172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402385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9F2AC-27FE-4BD8-A1A6-FC5B20CB3BA3}" type="datetimeFigureOut">
              <a:rPr lang="fr-FR" smtClean="0"/>
              <a:t>13/12/2023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AC581-A161-4819-9957-D0FA8552D9F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875142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9F2AC-27FE-4BD8-A1A6-FC5B20CB3BA3}" type="datetimeFigureOut">
              <a:rPr lang="fr-FR" smtClean="0"/>
              <a:t>13/12/2023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AC581-A161-4819-9957-D0FA8552D9F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974666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9F2AC-27FE-4BD8-A1A6-FC5B20CB3BA3}" type="datetimeFigureOut">
              <a:rPr lang="fr-FR" smtClean="0"/>
              <a:t>13/12/2023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AC581-A161-4819-9957-D0FA8552D9F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972066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9F2AC-27FE-4BD8-A1A6-FC5B20CB3BA3}" type="datetimeFigureOut">
              <a:rPr lang="fr-FR" smtClean="0"/>
              <a:t>13/12/2023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AC581-A161-4819-9957-D0FA8552D9F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50619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9F2AC-27FE-4BD8-A1A6-FC5B20CB3BA3}" type="datetimeFigureOut">
              <a:rPr lang="fr-FR" smtClean="0"/>
              <a:t>13/12/2023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AC581-A161-4819-9957-D0FA8552D9F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186626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9F2AC-27FE-4BD8-A1A6-FC5B20CB3BA3}" type="datetimeFigureOut">
              <a:rPr lang="fr-FR" smtClean="0"/>
              <a:t>13/12/2023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AC581-A161-4819-9957-D0FA8552D9F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183050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9F2AC-27FE-4BD8-A1A6-FC5B20CB3BA3}" type="datetimeFigureOut">
              <a:rPr lang="fr-FR" smtClean="0"/>
              <a:t>13/12/2023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AC581-A161-4819-9957-D0FA8552D9F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691904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9F2AC-27FE-4BD8-A1A6-FC5B20CB3BA3}" type="datetimeFigureOut">
              <a:rPr lang="fr-FR" smtClean="0"/>
              <a:t>13/12/2023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AC581-A161-4819-9957-D0FA8552D9F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692445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9F2AC-27FE-4BD8-A1A6-FC5B20CB3BA3}" type="datetimeFigureOut">
              <a:rPr lang="fr-FR" smtClean="0"/>
              <a:t>13/12/2023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AC581-A161-4819-9957-D0FA8552D9F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4244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9F2AC-27FE-4BD8-A1A6-FC5B20CB3BA3}" type="datetimeFigureOut">
              <a:rPr lang="fr-FR" smtClean="0"/>
              <a:t>13/12/2023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AC581-A161-4819-9957-D0FA8552D9F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302293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9F2AC-27FE-4BD8-A1A6-FC5B20CB3BA3}" type="datetimeFigureOut">
              <a:rPr lang="fr-FR" smtClean="0"/>
              <a:t>13/12/2023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AC581-A161-4819-9957-D0FA8552D9F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613710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39F2AC-27FE-4BD8-A1A6-FC5B20CB3BA3}" type="datetimeFigureOut">
              <a:rPr lang="fr-FR" smtClean="0"/>
              <a:t>13/12/2023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AAC581-A161-4819-9957-D0FA8552D9F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1167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41912" y="1474471"/>
            <a:ext cx="8073736" cy="52860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1350" dirty="0"/>
          </a:p>
          <a:p>
            <a:endParaRPr lang="en-GB" sz="1350" dirty="0"/>
          </a:p>
          <a:p>
            <a:endParaRPr lang="en-GB" sz="1350" dirty="0"/>
          </a:p>
          <a:p>
            <a:endParaRPr lang="en-GB" sz="1350" dirty="0"/>
          </a:p>
          <a:p>
            <a:endParaRPr lang="en-GB" sz="1350" dirty="0"/>
          </a:p>
          <a:p>
            <a:endParaRPr lang="en-GB" sz="1350" dirty="0"/>
          </a:p>
          <a:p>
            <a:endParaRPr lang="en-GB" sz="1350" dirty="0"/>
          </a:p>
          <a:p>
            <a:endParaRPr lang="en-GB" sz="1350" dirty="0"/>
          </a:p>
          <a:p>
            <a:endParaRPr lang="en-GB" sz="1350" dirty="0"/>
          </a:p>
          <a:p>
            <a:endParaRPr lang="en-GB" sz="1350" dirty="0"/>
          </a:p>
          <a:p>
            <a:endParaRPr lang="en-GB" sz="2700" dirty="0"/>
          </a:p>
          <a:p>
            <a:pPr algn="ctr"/>
            <a:endParaRPr lang="en-GB" sz="2700" i="1" dirty="0"/>
          </a:p>
          <a:p>
            <a:pPr algn="ctr"/>
            <a:endParaRPr lang="en-GB" sz="2100" i="1" dirty="0"/>
          </a:p>
          <a:p>
            <a:pPr algn="ctr"/>
            <a:endParaRPr lang="en-GB" sz="2100" i="1" dirty="0"/>
          </a:p>
          <a:p>
            <a:pPr algn="ctr"/>
            <a:endParaRPr lang="en-GB" sz="2100" i="1" dirty="0"/>
          </a:p>
          <a:p>
            <a:pPr algn="ctr"/>
            <a:endParaRPr lang="en-GB" sz="2400" i="1" dirty="0"/>
          </a:p>
          <a:p>
            <a:pPr algn="ctr"/>
            <a:endParaRPr lang="en-GB" sz="2400" i="1" dirty="0"/>
          </a:p>
          <a:p>
            <a:pPr algn="ctr"/>
            <a:r>
              <a:rPr lang="en-GB" sz="2400" i="1" dirty="0"/>
              <a:t>Un </a:t>
            </a:r>
            <a:r>
              <a:rPr lang="en-GB" sz="2400" i="1" dirty="0" err="1"/>
              <a:t>prophète</a:t>
            </a:r>
            <a:r>
              <a:rPr lang="en-GB" sz="2400" i="1" dirty="0"/>
              <a:t> </a:t>
            </a:r>
            <a:r>
              <a:rPr lang="en-GB" sz="2400" dirty="0"/>
              <a:t>(</a:t>
            </a:r>
            <a:r>
              <a:rPr lang="en-GB" sz="2400" dirty="0" err="1"/>
              <a:t>Audiard</a:t>
            </a:r>
            <a:r>
              <a:rPr lang="en-GB" sz="2400" dirty="0"/>
              <a:t> 2009)</a:t>
            </a:r>
          </a:p>
          <a:p>
            <a:pPr algn="ctr"/>
            <a:endParaRPr lang="en-GB" sz="1350" dirty="0"/>
          </a:p>
        </p:txBody>
      </p:sp>
      <p:sp>
        <p:nvSpPr>
          <p:cNvPr id="3" name="TextBox 2"/>
          <p:cNvSpPr txBox="1"/>
          <p:nvPr/>
        </p:nvSpPr>
        <p:spPr>
          <a:xfrm>
            <a:off x="539553" y="332656"/>
            <a:ext cx="80765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u="sng" dirty="0"/>
              <a:t>New Iterations of the Auteur</a:t>
            </a:r>
            <a:endParaRPr lang="en-GB" sz="2400" b="1" dirty="0"/>
          </a:p>
          <a:p>
            <a:pPr algn="ctr"/>
            <a:r>
              <a:rPr lang="en-GB" sz="2400" b="1" dirty="0"/>
              <a:t>Lecture 3: Neo-</a:t>
            </a:r>
            <a:r>
              <a:rPr lang="en-GB" sz="2400" b="1" dirty="0" err="1"/>
              <a:t>auteurism</a:t>
            </a:r>
            <a:r>
              <a:rPr lang="en-GB" sz="2400" b="1" dirty="0"/>
              <a:t>, multi-racial France and neo-noir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3808" y="1175358"/>
            <a:ext cx="3323049" cy="4732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8335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836" y="2604664"/>
            <a:ext cx="1491375" cy="2048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046" y="3325158"/>
            <a:ext cx="1872208" cy="2736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617" y="2507822"/>
            <a:ext cx="1792096" cy="2481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55576" y="116632"/>
            <a:ext cx="8064896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endParaRPr lang="en-GB" sz="2000" u="sng" dirty="0"/>
          </a:p>
          <a:p>
            <a:pPr lvl="0" algn="ctr"/>
            <a:r>
              <a:rPr lang="en-GB" sz="2400" b="1" u="sng" dirty="0"/>
              <a:t>‘</a:t>
            </a:r>
            <a:r>
              <a:rPr lang="en-GB" sz="2400" b="1" u="sng" dirty="0" err="1"/>
              <a:t>Beur</a:t>
            </a:r>
            <a:r>
              <a:rPr lang="en-GB" sz="2400" b="1" u="sng" dirty="0"/>
              <a:t>’ cinema</a:t>
            </a:r>
            <a:endParaRPr lang="en-GB" sz="2400" b="1" dirty="0"/>
          </a:p>
          <a:p>
            <a:pPr lvl="0"/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To prominence in 1980s and 1990s, especially following </a:t>
            </a:r>
            <a:r>
              <a:rPr lang="en-GB" i="1" dirty="0"/>
              <a:t>Le </a:t>
            </a:r>
            <a:r>
              <a:rPr lang="en-GB" i="1" dirty="0" err="1"/>
              <a:t>Thé</a:t>
            </a:r>
            <a:r>
              <a:rPr lang="en-GB" i="1" dirty="0"/>
              <a:t> au harem </a:t>
            </a:r>
            <a:r>
              <a:rPr lang="en-GB" i="1" dirty="0" err="1"/>
              <a:t>d’Archimède</a:t>
            </a:r>
            <a:r>
              <a:rPr lang="en-GB" i="1" dirty="0"/>
              <a:t> </a:t>
            </a:r>
            <a:r>
              <a:rPr lang="en-GB" dirty="0"/>
              <a:t>(</a:t>
            </a:r>
            <a:r>
              <a:rPr lang="en-GB" dirty="0" err="1"/>
              <a:t>Charef</a:t>
            </a:r>
            <a:r>
              <a:rPr lang="en-GB" dirty="0"/>
              <a:t>, 1985)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-396552" y="3752192"/>
            <a:ext cx="28527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r>
              <a:rPr lang="en-GB" dirty="0"/>
              <a:t>1985</a:t>
            </a:r>
            <a:endParaRPr lang="fr-FR" dirty="0"/>
          </a:p>
        </p:txBody>
      </p:sp>
      <p:sp>
        <p:nvSpPr>
          <p:cNvPr id="4" name="TextBox 3"/>
          <p:cNvSpPr txBox="1"/>
          <p:nvPr/>
        </p:nvSpPr>
        <p:spPr>
          <a:xfrm>
            <a:off x="202001" y="1874754"/>
            <a:ext cx="547260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r>
              <a:rPr lang="en-GB" dirty="0"/>
              <a:t>1995</a:t>
            </a:r>
            <a:endParaRPr lang="fr-FR" dirty="0"/>
          </a:p>
        </p:txBody>
      </p:sp>
      <p:sp>
        <p:nvSpPr>
          <p:cNvPr id="5" name="TextBox 4"/>
          <p:cNvSpPr txBox="1"/>
          <p:nvPr/>
        </p:nvSpPr>
        <p:spPr>
          <a:xfrm>
            <a:off x="4137658" y="3398384"/>
            <a:ext cx="18002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r>
              <a:rPr lang="en-GB" dirty="0"/>
              <a:t>2006</a:t>
            </a:r>
            <a:endParaRPr lang="fr-FR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427467A-277C-4A24-AA00-249024C998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9798" y="3191169"/>
            <a:ext cx="2048990" cy="274195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C58C431-4CE5-46F6-83A2-D2A9D29B1EBA}"/>
              </a:ext>
            </a:extLst>
          </p:cNvPr>
          <p:cNvSpPr txBox="1"/>
          <p:nvPr/>
        </p:nvSpPr>
        <p:spPr>
          <a:xfrm>
            <a:off x="6804248" y="2271068"/>
            <a:ext cx="15121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dirty="0"/>
              <a:t>2007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7504" y="6320271"/>
            <a:ext cx="892899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Christian </a:t>
            </a:r>
            <a:r>
              <a:rPr lang="en-GB" sz="1600" dirty="0" err="1"/>
              <a:t>Bosséno</a:t>
            </a:r>
            <a:r>
              <a:rPr lang="en-GB" sz="1600" dirty="0"/>
              <a:t>, ‘The Case of </a:t>
            </a:r>
            <a:r>
              <a:rPr lang="en-GB" sz="1600" i="1" dirty="0" err="1"/>
              <a:t>Beur</a:t>
            </a:r>
            <a:r>
              <a:rPr lang="en-GB" sz="1600" dirty="0"/>
              <a:t> Cinema,’ in R. Dyer and G. </a:t>
            </a:r>
            <a:r>
              <a:rPr lang="en-GB" sz="1600" dirty="0" err="1"/>
              <a:t>Vincendeau</a:t>
            </a:r>
            <a:r>
              <a:rPr lang="en-GB" sz="1600" dirty="0"/>
              <a:t> (</a:t>
            </a:r>
            <a:r>
              <a:rPr lang="en-GB" sz="1600" dirty="0" err="1"/>
              <a:t>eds</a:t>
            </a:r>
            <a:r>
              <a:rPr lang="en-GB" sz="1600" dirty="0"/>
              <a:t>), </a:t>
            </a:r>
            <a:r>
              <a:rPr lang="en-GB" sz="1600" i="1" dirty="0"/>
              <a:t>Popular European Cinema</a:t>
            </a:r>
            <a:r>
              <a:rPr lang="en-GB" sz="1600" dirty="0"/>
              <a:t> (1992).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77229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388"/>
    </mc:Choice>
    <mc:Fallback xmlns="">
      <p:transition spd="slow" advTm="50388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052736"/>
            <a:ext cx="2467399" cy="3672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59632" y="188640"/>
            <a:ext cx="691276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GB" b="1" u="sng" dirty="0"/>
          </a:p>
          <a:p>
            <a:pPr algn="ctr"/>
            <a:r>
              <a:rPr lang="en-GB" sz="2400" b="1" u="sng" dirty="0"/>
              <a:t>Troubling the Limits of ‘</a:t>
            </a:r>
            <a:r>
              <a:rPr lang="en-GB" sz="2400" b="1" u="sng" dirty="0" err="1"/>
              <a:t>Beur</a:t>
            </a:r>
            <a:r>
              <a:rPr lang="en-GB" sz="2400" b="1" u="sng" dirty="0"/>
              <a:t>’ Cinema as a Genre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83568" y="4437112"/>
            <a:ext cx="784887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Famous use of the tagline ‘black-blanc-</a:t>
            </a:r>
            <a:r>
              <a:rPr lang="en-GB" dirty="0" err="1"/>
              <a:t>beur</a:t>
            </a:r>
            <a:r>
              <a:rPr lang="en-GB" dirty="0"/>
              <a:t>’ in advertising the film.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Yet director Kassovitz is not North African.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Carrie </a:t>
            </a:r>
            <a:r>
              <a:rPr lang="en-GB" dirty="0" err="1"/>
              <a:t>Tarr</a:t>
            </a:r>
            <a:r>
              <a:rPr lang="en-GB" dirty="0"/>
              <a:t> (2005) and Ginette </a:t>
            </a:r>
            <a:r>
              <a:rPr lang="en-GB" dirty="0" err="1"/>
              <a:t>Vincendeau</a:t>
            </a:r>
            <a:r>
              <a:rPr lang="en-GB" dirty="0"/>
              <a:t> (2005), however, do suggest the non-white </a:t>
            </a:r>
            <a:r>
              <a:rPr lang="en-GB" dirty="0" err="1"/>
              <a:t>identites</a:t>
            </a:r>
            <a:r>
              <a:rPr lang="en-GB" dirty="0"/>
              <a:t> are side-lined in the film.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95608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856"/>
    </mc:Choice>
    <mc:Fallback xmlns="">
      <p:transition spd="slow" advTm="1078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47510" y="180780"/>
            <a:ext cx="596485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GB" dirty="0"/>
          </a:p>
          <a:p>
            <a:pPr algn="ctr"/>
            <a:endParaRPr lang="en-GB" sz="2000" b="1" u="sng" dirty="0"/>
          </a:p>
          <a:p>
            <a:pPr algn="ctr"/>
            <a:r>
              <a:rPr lang="en-GB" sz="2000" b="1" u="sng" dirty="0"/>
              <a:t>Classic US Noir</a:t>
            </a:r>
            <a:endParaRPr lang="fr-FR" sz="2000" b="1" u="sng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510" y="1628800"/>
            <a:ext cx="5964850" cy="3312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563888" y="5157192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i="1" dirty="0"/>
              <a:t>Howard Hawks</a:t>
            </a:r>
            <a:r>
              <a:rPr lang="en-GB" dirty="0"/>
              <a:t>, 1946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78248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165"/>
    </mc:Choice>
    <mc:Fallback xmlns="">
      <p:transition spd="slow" advTm="82165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72813"/>
            <a:ext cx="4231316" cy="27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781617"/>
            <a:ext cx="3689651" cy="2770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43608" y="188640"/>
            <a:ext cx="70567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GB" b="1" u="sng" dirty="0"/>
          </a:p>
          <a:p>
            <a:pPr algn="ctr"/>
            <a:r>
              <a:rPr lang="en-GB" b="1" u="sng" dirty="0"/>
              <a:t>European Antecedents to US Film Noir: From German Expressionism to French Poetic Realism</a:t>
            </a:r>
            <a:endParaRPr lang="fr-FR" b="1" u="sng" dirty="0"/>
          </a:p>
        </p:txBody>
      </p:sp>
      <p:sp>
        <p:nvSpPr>
          <p:cNvPr id="3" name="TextBox 2"/>
          <p:cNvSpPr txBox="1"/>
          <p:nvPr/>
        </p:nvSpPr>
        <p:spPr>
          <a:xfrm>
            <a:off x="251520" y="4725144"/>
            <a:ext cx="4320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/>
              <a:t>Das Cabinet des </a:t>
            </a:r>
            <a:r>
              <a:rPr lang="en-GB" i="1" dirty="0" err="1"/>
              <a:t>Dr.</a:t>
            </a:r>
            <a:r>
              <a:rPr lang="en-GB" i="1" dirty="0"/>
              <a:t> </a:t>
            </a:r>
            <a:r>
              <a:rPr lang="en-GB" i="1" dirty="0" err="1"/>
              <a:t>Caligari</a:t>
            </a:r>
            <a:r>
              <a:rPr lang="en-GB" dirty="0"/>
              <a:t>/</a:t>
            </a:r>
            <a:r>
              <a:rPr lang="en-GB" i="1" dirty="0"/>
              <a:t>The Cabinet of </a:t>
            </a:r>
            <a:r>
              <a:rPr lang="en-GB" i="1" dirty="0" err="1"/>
              <a:t>Dr.</a:t>
            </a:r>
            <a:r>
              <a:rPr lang="en-GB" i="1" dirty="0"/>
              <a:t> </a:t>
            </a:r>
            <a:r>
              <a:rPr lang="en-GB" i="1" dirty="0" err="1"/>
              <a:t>Caligari</a:t>
            </a:r>
            <a:r>
              <a:rPr lang="en-GB" i="1" dirty="0"/>
              <a:t> </a:t>
            </a:r>
            <a:r>
              <a:rPr lang="en-GB" dirty="0"/>
              <a:t>(</a:t>
            </a:r>
            <a:r>
              <a:rPr lang="en-GB" dirty="0" err="1"/>
              <a:t>Wiene</a:t>
            </a:r>
            <a:r>
              <a:rPr lang="en-GB" dirty="0"/>
              <a:t>, Germany 1920)</a:t>
            </a:r>
            <a:endParaRPr lang="fr-FR" i="1" dirty="0"/>
          </a:p>
        </p:txBody>
      </p:sp>
      <p:sp>
        <p:nvSpPr>
          <p:cNvPr id="4" name="TextBox 3"/>
          <p:cNvSpPr txBox="1"/>
          <p:nvPr/>
        </p:nvSpPr>
        <p:spPr>
          <a:xfrm>
            <a:off x="4860032" y="4725144"/>
            <a:ext cx="4176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i="1" dirty="0" err="1"/>
              <a:t>Pépé</a:t>
            </a:r>
            <a:r>
              <a:rPr lang="en-GB" i="1" dirty="0"/>
              <a:t> le </a:t>
            </a:r>
            <a:r>
              <a:rPr lang="en-GB" i="1" dirty="0" err="1"/>
              <a:t>Moko</a:t>
            </a:r>
            <a:r>
              <a:rPr lang="en-GB" dirty="0"/>
              <a:t> (Julien </a:t>
            </a:r>
            <a:r>
              <a:rPr lang="en-GB" dirty="0" err="1"/>
              <a:t>Duvivier</a:t>
            </a:r>
            <a:r>
              <a:rPr lang="en-GB" dirty="0"/>
              <a:t>, France 1938)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76702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9031"/>
    </mc:Choice>
    <mc:Fallback xmlns="">
      <p:transition spd="slow" advTm="129031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07704" y="476672"/>
            <a:ext cx="61206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u="sng" dirty="0" err="1"/>
              <a:t>Vincendeau</a:t>
            </a:r>
            <a:r>
              <a:rPr lang="en-GB" b="1" u="sng" dirty="0"/>
              <a:t>, ‘French Film Noir’ (2007)</a:t>
            </a:r>
          </a:p>
          <a:p>
            <a:pPr algn="ctr"/>
            <a:r>
              <a:rPr lang="en-GB" dirty="0"/>
              <a:t>(on extra reading list)</a:t>
            </a:r>
            <a:endParaRPr lang="fr-FR" dirty="0"/>
          </a:p>
        </p:txBody>
      </p:sp>
      <p:sp>
        <p:nvSpPr>
          <p:cNvPr id="4" name="TextBox 3"/>
          <p:cNvSpPr txBox="1"/>
          <p:nvPr/>
        </p:nvSpPr>
        <p:spPr>
          <a:xfrm>
            <a:off x="755576" y="980728"/>
            <a:ext cx="777686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u="sng" dirty="0"/>
          </a:p>
          <a:p>
            <a:r>
              <a:rPr lang="en-GB" u="sng" dirty="0"/>
              <a:t>On Classic French Noir </a:t>
            </a:r>
            <a:r>
              <a:rPr lang="en-GB" dirty="0"/>
              <a:t>(heyday in 1950s)</a:t>
            </a:r>
          </a:p>
          <a:p>
            <a:endParaRPr lang="en-GB" dirty="0"/>
          </a:p>
          <a:p>
            <a:r>
              <a:rPr lang="en-GB" dirty="0"/>
              <a:t>Two forms:</a:t>
            </a:r>
          </a:p>
          <a:p>
            <a:endParaRPr lang="en-GB" dirty="0"/>
          </a:p>
          <a:p>
            <a:pPr marL="342900" indent="-342900">
              <a:buAutoNum type="arabicPeriod"/>
            </a:pPr>
            <a:r>
              <a:rPr lang="en-GB" b="1" dirty="0"/>
              <a:t>The ‘</a:t>
            </a:r>
            <a:r>
              <a:rPr lang="en-GB" b="1" dirty="0" err="1"/>
              <a:t>policier</a:t>
            </a:r>
            <a:r>
              <a:rPr lang="en-GB" b="1" dirty="0"/>
              <a:t>/polar’: </a:t>
            </a:r>
            <a:r>
              <a:rPr lang="en-GB" dirty="0"/>
              <a:t>crime films that were visually ‘noir’ but narratively upbeat.</a:t>
            </a:r>
          </a:p>
          <a:p>
            <a:pPr marL="342900" indent="-342900">
              <a:buAutoNum type="arabicPeriod"/>
            </a:pPr>
            <a:endParaRPr lang="en-GB" dirty="0"/>
          </a:p>
          <a:p>
            <a:pPr marL="342900" indent="-342900">
              <a:buAutoNum type="arabicPeriod"/>
            </a:pPr>
            <a:r>
              <a:rPr lang="en-GB" dirty="0"/>
              <a:t> </a:t>
            </a:r>
            <a:r>
              <a:rPr lang="en-GB" b="1" dirty="0"/>
              <a:t>‘Social noir’: </a:t>
            </a:r>
            <a:r>
              <a:rPr lang="en-GB" dirty="0"/>
              <a:t>not crime films proper but urban dramas that were more truly ‘noir’ in narrative, mood and visual style.</a:t>
            </a:r>
          </a:p>
          <a:p>
            <a:pPr marL="342900" indent="-342900">
              <a:buAutoNum type="arabicPeriod"/>
            </a:pPr>
            <a:endParaRPr lang="en-GB" dirty="0"/>
          </a:p>
          <a:p>
            <a:pPr marL="342900" indent="-342900">
              <a:buAutoNum type="arabicPeriod"/>
            </a:pPr>
            <a:endParaRPr lang="en-GB" dirty="0"/>
          </a:p>
          <a:p>
            <a:r>
              <a:rPr lang="en-GB" u="sng" dirty="0"/>
              <a:t>On Neo-Noir</a:t>
            </a:r>
          </a:p>
          <a:p>
            <a:endParaRPr lang="en-GB" dirty="0"/>
          </a:p>
          <a:p>
            <a:r>
              <a:rPr lang="en-GB" dirty="0"/>
              <a:t>Since the mid-1990s, in a period that has seen more genre-blurring in French cinema as a whole, social commentary and [inherently generic] crime narratives have tended to mix [e.g. </a:t>
            </a:r>
            <a:r>
              <a:rPr lang="en-GB" i="1" dirty="0"/>
              <a:t>La </a:t>
            </a:r>
            <a:r>
              <a:rPr lang="en-GB" i="1" dirty="0" err="1"/>
              <a:t>Haine</a:t>
            </a:r>
            <a:r>
              <a:rPr lang="en-GB" dirty="0"/>
              <a:t>] and ‘neo-noir’ can refer to any crime film or urban drama.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00459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144"/>
    </mc:Choice>
    <mc:Fallback xmlns="">
      <p:transition spd="slow" advTm="79144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23728" y="332656"/>
            <a:ext cx="4896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u="sng" dirty="0" err="1"/>
              <a:t>Vincendeau</a:t>
            </a:r>
            <a:r>
              <a:rPr lang="en-GB" b="1" u="sng" dirty="0"/>
              <a:t> Cont.</a:t>
            </a:r>
            <a:endParaRPr lang="fr-FR" b="1" u="sng" dirty="0"/>
          </a:p>
        </p:txBody>
      </p:sp>
      <p:sp>
        <p:nvSpPr>
          <p:cNvPr id="3" name="TextBox 2"/>
          <p:cNvSpPr txBox="1"/>
          <p:nvPr/>
        </p:nvSpPr>
        <p:spPr>
          <a:xfrm>
            <a:off x="411627" y="188640"/>
            <a:ext cx="8408844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  <a:p>
            <a:endParaRPr lang="en-GB" dirty="0"/>
          </a:p>
          <a:p>
            <a:r>
              <a:rPr lang="en-GB" dirty="0"/>
              <a:t>1980s – </a:t>
            </a:r>
            <a:r>
              <a:rPr lang="en-GB" i="1" dirty="0" err="1"/>
              <a:t>cinéma</a:t>
            </a:r>
            <a:r>
              <a:rPr lang="en-GB" i="1" dirty="0"/>
              <a:t> du look </a:t>
            </a:r>
            <a:r>
              <a:rPr lang="en-GB" dirty="0"/>
              <a:t>included police films e.g. </a:t>
            </a:r>
            <a:r>
              <a:rPr lang="en-GB" i="1" dirty="0"/>
              <a:t>Diva</a:t>
            </a:r>
          </a:p>
          <a:p>
            <a:endParaRPr lang="en-GB" i="1" dirty="0"/>
          </a:p>
          <a:p>
            <a:r>
              <a:rPr lang="en-GB" dirty="0"/>
              <a:t>1990s/2000s:</a:t>
            </a:r>
          </a:p>
          <a:p>
            <a:endParaRPr lang="en-GB" dirty="0"/>
          </a:p>
          <a:p>
            <a:pPr marL="342900" indent="-342900">
              <a:buAutoNum type="arabicPeriod"/>
            </a:pPr>
            <a:r>
              <a:rPr lang="en-GB" dirty="0"/>
              <a:t>More social issue films, by both established directors e.g. Bertrand Tavernier’s </a:t>
            </a:r>
            <a:r>
              <a:rPr lang="en-GB" i="1" dirty="0"/>
              <a:t>L.627 </a:t>
            </a:r>
            <a:r>
              <a:rPr lang="en-GB" dirty="0"/>
              <a:t>(clip to follow) and linked to the </a:t>
            </a:r>
            <a:r>
              <a:rPr lang="en-GB" i="1" dirty="0" err="1"/>
              <a:t>jeune</a:t>
            </a:r>
            <a:r>
              <a:rPr lang="en-GB" i="1" dirty="0"/>
              <a:t> </a:t>
            </a:r>
            <a:r>
              <a:rPr lang="en-GB" i="1" dirty="0" err="1"/>
              <a:t>cinéma</a:t>
            </a:r>
            <a:r>
              <a:rPr lang="en-GB" i="1" dirty="0"/>
              <a:t> </a:t>
            </a:r>
            <a:r>
              <a:rPr lang="en-GB" i="1" dirty="0" err="1"/>
              <a:t>français</a:t>
            </a:r>
            <a:r>
              <a:rPr lang="en-GB" i="1" dirty="0"/>
              <a:t> </a:t>
            </a:r>
            <a:r>
              <a:rPr lang="en-GB" dirty="0"/>
              <a:t>or French New Realism, of which  Audiard [like Kassovitz] is on the margins.</a:t>
            </a:r>
          </a:p>
          <a:p>
            <a:pPr marL="342900" indent="-342900">
              <a:buAutoNum type="arabicPeriod"/>
            </a:pPr>
            <a:endParaRPr lang="en-GB" dirty="0"/>
          </a:p>
          <a:p>
            <a:pPr marL="342900" indent="-342900">
              <a:buAutoNum type="arabicPeriod"/>
            </a:pPr>
            <a:r>
              <a:rPr lang="en-GB" dirty="0"/>
              <a:t>‘Extreme’ films like </a:t>
            </a:r>
            <a:r>
              <a:rPr lang="en-GB" i="1" dirty="0" err="1"/>
              <a:t>Baise-moi</a:t>
            </a:r>
            <a:r>
              <a:rPr lang="en-GB" i="1" dirty="0"/>
              <a:t> </a:t>
            </a:r>
            <a:r>
              <a:rPr lang="en-GB" dirty="0"/>
              <a:t>(2000) and </a:t>
            </a:r>
            <a:r>
              <a:rPr lang="en-GB" i="1" dirty="0" err="1"/>
              <a:t>Irréversible</a:t>
            </a:r>
            <a:r>
              <a:rPr lang="en-GB" dirty="0"/>
              <a:t> (2002) feature violent crimes</a:t>
            </a:r>
          </a:p>
          <a:p>
            <a:endParaRPr lang="en-GB" dirty="0"/>
          </a:p>
          <a:p>
            <a:pPr marL="342900" indent="-342900">
              <a:buAutoNum type="arabicPeriod"/>
            </a:pPr>
            <a:endParaRPr lang="en-GB" dirty="0"/>
          </a:p>
          <a:p>
            <a:pPr marL="342900" indent="-342900">
              <a:buAutoNum type="arabicPeriod"/>
            </a:pPr>
            <a:endParaRPr lang="en-GB" dirty="0"/>
          </a:p>
          <a:p>
            <a:pPr marL="342900" indent="-342900">
              <a:buAutoNum type="arabicPeriod"/>
            </a:pPr>
            <a:endParaRPr lang="en-GB" dirty="0"/>
          </a:p>
          <a:p>
            <a:pPr marL="342900" indent="-342900">
              <a:buAutoNum type="arabicPeriod"/>
            </a:pPr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3.     A return to the classic </a:t>
            </a:r>
            <a:r>
              <a:rPr lang="en-GB" i="1" dirty="0" err="1"/>
              <a:t>policier</a:t>
            </a:r>
            <a:r>
              <a:rPr lang="en-GB" i="1" dirty="0"/>
              <a:t> </a:t>
            </a:r>
            <a:r>
              <a:rPr lang="en-GB" dirty="0"/>
              <a:t>e.g. </a:t>
            </a:r>
            <a:r>
              <a:rPr lang="en-GB" i="1" dirty="0"/>
              <a:t>36 Quai des </a:t>
            </a:r>
            <a:r>
              <a:rPr lang="en-GB" i="1" dirty="0" err="1"/>
              <a:t>Orfèvres</a:t>
            </a:r>
            <a:r>
              <a:rPr lang="en-GB" i="1" dirty="0"/>
              <a:t> </a:t>
            </a:r>
            <a:r>
              <a:rPr lang="en-GB" dirty="0"/>
              <a:t>(2004; clip) 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627" y="3501007"/>
            <a:ext cx="3597970" cy="2484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677522"/>
            <a:ext cx="4291948" cy="227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5292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0637"/>
    </mc:Choice>
    <mc:Fallback xmlns="">
      <p:transition spd="slow" advTm="360637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692696"/>
            <a:ext cx="792088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  <a:p>
            <a:r>
              <a:rPr lang="en-GB" dirty="0"/>
              <a:t>- 1960? onwards: late capitalism and increasing technological advancement: post-Fordism; the technological (digital, information…) revolution – thematised in (post-)1990s cinema especially.</a:t>
            </a:r>
          </a:p>
          <a:p>
            <a:endParaRPr lang="fr-FR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5072" y="2293687"/>
            <a:ext cx="2088232" cy="3069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223" y="2420888"/>
            <a:ext cx="1972852" cy="2814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8737" y="2771470"/>
            <a:ext cx="1607449" cy="2464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339752" y="-243408"/>
            <a:ext cx="44644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GB" sz="2000" b="1" u="sng" dirty="0"/>
          </a:p>
          <a:p>
            <a:pPr algn="ctr"/>
            <a:endParaRPr lang="en-GB" sz="2000" b="1" u="sng" dirty="0"/>
          </a:p>
          <a:p>
            <a:pPr algn="ctr"/>
            <a:r>
              <a:rPr lang="en-GB" sz="2000" b="1" u="sng" dirty="0"/>
              <a:t>Masculinity under Postmodernity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69" y="1979893"/>
            <a:ext cx="1800122" cy="2806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6F44858-C31F-C033-A1E7-BB969AE2ED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63304" y="1979893"/>
            <a:ext cx="1713458" cy="2464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0078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397104"/>
            <a:ext cx="2376264" cy="3642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51720" y="260648"/>
            <a:ext cx="53285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u="sng" dirty="0"/>
              <a:t>The </a:t>
            </a:r>
            <a:r>
              <a:rPr lang="en-GB" b="1" i="1" u="sng" dirty="0"/>
              <a:t>Femme Fatale</a:t>
            </a:r>
            <a:endParaRPr lang="en-GB" b="1" u="sng" dirty="0"/>
          </a:p>
          <a:p>
            <a:pPr algn="ctr"/>
            <a:r>
              <a:rPr lang="en-GB" b="1" dirty="0"/>
              <a:t>Disavowing the threat of castration in US noir?</a:t>
            </a:r>
            <a:endParaRPr lang="fr-FR" b="1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7253" y="1397104"/>
            <a:ext cx="3088779" cy="3565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83568" y="4797152"/>
            <a:ext cx="828092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GB" sz="1600" dirty="0">
              <a:latin typeface="+mj-lt"/>
            </a:endParaRPr>
          </a:p>
          <a:p>
            <a:pPr algn="ctr"/>
            <a:endParaRPr lang="en-GB" sz="1600" dirty="0">
              <a:latin typeface="+mj-lt"/>
            </a:endParaRPr>
          </a:p>
          <a:p>
            <a:pPr algn="ctr"/>
            <a:r>
              <a:rPr lang="en-GB" sz="1600" dirty="0">
                <a:latin typeface="+mj-lt"/>
              </a:rPr>
              <a:t>See Laura </a:t>
            </a:r>
            <a:r>
              <a:rPr lang="en-GB" sz="1600" dirty="0" err="1">
                <a:latin typeface="+mj-lt"/>
              </a:rPr>
              <a:t>Mulvey</a:t>
            </a:r>
            <a:r>
              <a:rPr lang="en-GB" sz="1600" dirty="0">
                <a:latin typeface="+mj-lt"/>
              </a:rPr>
              <a:t>, “Visual Pleasure and Narrative Cinema” (1975)</a:t>
            </a:r>
          </a:p>
          <a:p>
            <a:pPr algn="just"/>
            <a:endParaRPr lang="en-GB" sz="1600" dirty="0">
              <a:latin typeface="+mj-lt"/>
            </a:endParaRPr>
          </a:p>
          <a:p>
            <a:pPr algn="just"/>
            <a:r>
              <a:rPr lang="en-GB" sz="1600" b="1" dirty="0">
                <a:latin typeface="+mj-lt"/>
              </a:rPr>
              <a:t>Fetishism</a:t>
            </a:r>
            <a:r>
              <a:rPr lang="en-GB" sz="1600" dirty="0">
                <a:latin typeface="+mj-lt"/>
              </a:rPr>
              <a:t> and </a:t>
            </a:r>
            <a:r>
              <a:rPr lang="en-GB" sz="1600" b="1" dirty="0">
                <a:latin typeface="+mj-lt"/>
              </a:rPr>
              <a:t>voyeurism</a:t>
            </a:r>
            <a:r>
              <a:rPr lang="en-GB" sz="1600" dirty="0">
                <a:latin typeface="+mj-lt"/>
              </a:rPr>
              <a:t> as two possible strategies for dealing with women’s fear-provoking difference in male-authored classical cinema. </a:t>
            </a:r>
          </a:p>
          <a:p>
            <a:pPr algn="ctr"/>
            <a:endParaRPr lang="fr-FR" sz="1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56926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702"/>
    </mc:Choice>
    <mc:Fallback xmlns="">
      <p:transition spd="slow" advTm="116702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35696" y="332656"/>
            <a:ext cx="61206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u="sng" dirty="0"/>
              <a:t>Situating </a:t>
            </a:r>
            <a:r>
              <a:rPr lang="en-GB" b="1" u="sng" dirty="0" err="1"/>
              <a:t>Audiard’s</a:t>
            </a:r>
            <a:r>
              <a:rPr lang="en-GB" b="1" u="sng" dirty="0"/>
              <a:t> Cinema</a:t>
            </a:r>
          </a:p>
          <a:p>
            <a:pPr algn="ctr"/>
            <a:endParaRPr lang="en-GB" u="sng" dirty="0"/>
          </a:p>
          <a:p>
            <a:pPr algn="ctr"/>
            <a:r>
              <a:rPr lang="en-GB" u="sng" dirty="0"/>
              <a:t>Equally but differently beleaguered masculinity in French neo-noir</a:t>
            </a:r>
            <a:endParaRPr lang="fr-FR" u="sng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628800"/>
            <a:ext cx="3560711" cy="250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047" y="1639293"/>
            <a:ext cx="3972748" cy="250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31206" y="4941168"/>
            <a:ext cx="788159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- Women less disavowed than simply absent -  equality less of a ‘problem’ for French men?</a:t>
            </a:r>
          </a:p>
          <a:p>
            <a:endParaRPr lang="en-GB" dirty="0"/>
          </a:p>
          <a:p>
            <a:r>
              <a:rPr lang="en-GB" dirty="0"/>
              <a:t>- A greater climate of moral relativism nonetheless poses questions about the meaning of masculinity – traditional ideals of power and assertiveness are no longer viable.</a:t>
            </a:r>
            <a:endParaRPr lang="fr-FR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8AC3688-B5E5-4655-951B-A8D5F87D7EB0}"/>
              </a:ext>
            </a:extLst>
          </p:cNvPr>
          <p:cNvSpPr txBox="1"/>
          <p:nvPr/>
        </p:nvSpPr>
        <p:spPr>
          <a:xfrm>
            <a:off x="5004048" y="4293096"/>
            <a:ext cx="36724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err="1"/>
              <a:t>Regarde</a:t>
            </a:r>
            <a:r>
              <a:rPr lang="en-US" sz="1400" i="1" dirty="0"/>
              <a:t> les hommes </a:t>
            </a:r>
            <a:r>
              <a:rPr lang="en-US" sz="1400" i="1" dirty="0" err="1"/>
              <a:t>tomber</a:t>
            </a:r>
            <a:r>
              <a:rPr lang="en-US" sz="1400" i="1" dirty="0"/>
              <a:t> </a:t>
            </a:r>
            <a:r>
              <a:rPr lang="en-US" sz="1400" dirty="0"/>
              <a:t>(Audiard 1993, </a:t>
            </a:r>
            <a:r>
              <a:rPr lang="en-US" sz="1400" i="1" dirty="0"/>
              <a:t>s</a:t>
            </a:r>
            <a:r>
              <a:rPr lang="en-US" sz="1400" dirty="0"/>
              <a:t>tarring Kassovitz)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C9DD27-C388-4471-86B1-F8CA15641ABB}"/>
              </a:ext>
            </a:extLst>
          </p:cNvPr>
          <p:cNvSpPr txBox="1"/>
          <p:nvPr/>
        </p:nvSpPr>
        <p:spPr>
          <a:xfrm>
            <a:off x="539552" y="4293096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/>
              <a:t>La </a:t>
            </a:r>
            <a:r>
              <a:rPr lang="en-US" sz="1400" i="1" dirty="0" err="1"/>
              <a:t>Haine</a:t>
            </a:r>
            <a:r>
              <a:rPr lang="en-US" sz="1400" i="1" dirty="0"/>
              <a:t> </a:t>
            </a:r>
            <a:r>
              <a:rPr lang="en-US" sz="1400" dirty="0"/>
              <a:t>(Kassovitz 1995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644367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0653"/>
    </mc:Choice>
    <mc:Fallback xmlns="">
      <p:transition spd="slow" advTm="420653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79712" y="116632"/>
            <a:ext cx="5688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u="sng" dirty="0" err="1"/>
              <a:t>Vincendeau</a:t>
            </a:r>
            <a:r>
              <a:rPr lang="en-GB" b="1" u="sng" dirty="0"/>
              <a:t> Cont.</a:t>
            </a:r>
            <a:endParaRPr lang="fr-FR" b="1" u="sng" dirty="0"/>
          </a:p>
        </p:txBody>
      </p:sp>
      <p:sp>
        <p:nvSpPr>
          <p:cNvPr id="3" name="TextBox 2"/>
          <p:cNvSpPr txBox="1"/>
          <p:nvPr/>
        </p:nvSpPr>
        <p:spPr>
          <a:xfrm>
            <a:off x="323528" y="980728"/>
            <a:ext cx="8496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The ‘lower depths’ in which these films are set moves from the classical ‘metonymic city’, populist microcosms of the French community e.g. </a:t>
            </a:r>
            <a:r>
              <a:rPr lang="en-GB" i="1" dirty="0" err="1"/>
              <a:t>Touchez</a:t>
            </a:r>
            <a:r>
              <a:rPr lang="en-GB" i="1" dirty="0"/>
              <a:t> pas au </a:t>
            </a:r>
            <a:r>
              <a:rPr lang="en-GB" i="1" dirty="0" err="1"/>
              <a:t>grisbi</a:t>
            </a:r>
            <a:r>
              <a:rPr lang="en-GB" i="1" dirty="0"/>
              <a:t> </a:t>
            </a:r>
            <a:r>
              <a:rPr lang="en-GB" dirty="0"/>
              <a:t>(Becker 1954) …</a:t>
            </a:r>
            <a:endParaRPr lang="fr-FR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879568"/>
            <a:ext cx="3312368" cy="2364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860298"/>
            <a:ext cx="3024336" cy="2199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9512" y="4437112"/>
            <a:ext cx="849694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  <a:p>
            <a:r>
              <a:rPr lang="en-GB" dirty="0"/>
              <a:t>… to increasingly peripheral and/or anonymous locations since the 1990s – Marc </a:t>
            </a:r>
            <a:r>
              <a:rPr lang="en-GB" dirty="0" err="1"/>
              <a:t>Augé’s</a:t>
            </a:r>
            <a:r>
              <a:rPr lang="en-GB" dirty="0"/>
              <a:t> ‘non-places’: underpasses, car-parks, the</a:t>
            </a:r>
            <a:r>
              <a:rPr lang="en-GB" i="1" dirty="0"/>
              <a:t> </a:t>
            </a:r>
            <a:r>
              <a:rPr lang="en-GB" i="1" dirty="0" err="1"/>
              <a:t>banlieue</a:t>
            </a:r>
            <a:r>
              <a:rPr lang="en-GB" i="1" dirty="0"/>
              <a:t> </a:t>
            </a:r>
            <a:r>
              <a:rPr lang="en-GB" dirty="0"/>
              <a:t>in general, the postmodern office and other dreary public spaces, typified by sterility or chaos and squalor.</a:t>
            </a:r>
          </a:p>
          <a:p>
            <a:endParaRPr lang="en-GB" dirty="0"/>
          </a:p>
          <a:p>
            <a:r>
              <a:rPr lang="en-GB" dirty="0"/>
              <a:t>CLIP(S): </a:t>
            </a:r>
            <a:r>
              <a:rPr lang="en-GB" i="1" dirty="0"/>
              <a:t>Sur </a:t>
            </a:r>
            <a:r>
              <a:rPr lang="en-GB" i="1" dirty="0" err="1"/>
              <a:t>mes</a:t>
            </a:r>
            <a:r>
              <a:rPr lang="en-GB" i="1" dirty="0"/>
              <a:t> </a:t>
            </a:r>
            <a:r>
              <a:rPr lang="en-GB" i="1" dirty="0" err="1"/>
              <a:t>lèvres</a:t>
            </a:r>
            <a:r>
              <a:rPr lang="en-GB" dirty="0"/>
              <a:t>/</a:t>
            </a:r>
            <a:r>
              <a:rPr lang="en-GB" i="1" dirty="0"/>
              <a:t>Read My Lips </a:t>
            </a:r>
            <a:r>
              <a:rPr lang="en-GB" dirty="0"/>
              <a:t>(Audiard 2001)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53177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4880"/>
    </mc:Choice>
    <mc:Fallback xmlns="">
      <p:transition spd="slow" advTm="13488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15616" y="0"/>
            <a:ext cx="73448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GB" sz="2400" b="1" u="sng" dirty="0"/>
          </a:p>
          <a:p>
            <a:pPr algn="ctr"/>
            <a:r>
              <a:rPr lang="en-GB" sz="2400" b="1" u="sng" dirty="0"/>
              <a:t>STRUCTURE OF THE LECTURE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-36512" y="548680"/>
            <a:ext cx="9073008" cy="5724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endParaRPr lang="en-GB" sz="24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400" dirty="0"/>
              <a:t>(Neo-)auteurism</a:t>
            </a:r>
          </a:p>
          <a:p>
            <a:endParaRPr lang="en-GB" sz="24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400" dirty="0"/>
              <a:t>French (descendants of) North Africans in France and French cinema </a:t>
            </a:r>
          </a:p>
          <a:p>
            <a:endParaRPr lang="en-GB" sz="24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400" dirty="0"/>
              <a:t>(French) (Neo-)noir in a historical context</a:t>
            </a:r>
          </a:p>
          <a:p>
            <a:pPr marL="285750" indent="-285750">
              <a:buFontTx/>
              <a:buChar char="-"/>
            </a:pPr>
            <a:r>
              <a:rPr lang="en-GB" i="1" dirty="0"/>
              <a:t>Noir films, US and French</a:t>
            </a:r>
          </a:p>
          <a:p>
            <a:pPr marL="285750" indent="-285750">
              <a:buFontTx/>
              <a:buChar char="-"/>
            </a:pPr>
            <a:r>
              <a:rPr lang="en-GB" i="1" dirty="0"/>
              <a:t>Gendering the genre</a:t>
            </a:r>
          </a:p>
          <a:p>
            <a:pPr marL="285750" indent="-285750">
              <a:buFontTx/>
              <a:buChar char="-"/>
            </a:pPr>
            <a:r>
              <a:rPr lang="en-GB" i="1" dirty="0"/>
              <a:t>Marginality in the neo-noir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GB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400" dirty="0"/>
              <a:t>Situating </a:t>
            </a:r>
            <a:r>
              <a:rPr lang="en-GB" sz="2400" dirty="0" err="1"/>
              <a:t>Audiard’s</a:t>
            </a:r>
            <a:r>
              <a:rPr lang="en-GB" sz="2400" dirty="0"/>
              <a:t> cinema </a:t>
            </a:r>
          </a:p>
          <a:p>
            <a:r>
              <a:rPr lang="en-GB" sz="2400" i="1" dirty="0"/>
              <a:t>- </a:t>
            </a:r>
            <a:r>
              <a:rPr lang="en-GB" i="1" dirty="0"/>
              <a:t> Space in </a:t>
            </a:r>
            <a:r>
              <a:rPr lang="en-GB" dirty="0"/>
              <a:t>Un </a:t>
            </a:r>
            <a:r>
              <a:rPr lang="en-GB" dirty="0" err="1"/>
              <a:t>prophète</a:t>
            </a:r>
            <a:endParaRPr lang="en-GB" dirty="0"/>
          </a:p>
          <a:p>
            <a:pPr marL="285750" indent="-285750">
              <a:buFontTx/>
              <a:buChar char="-"/>
            </a:pPr>
            <a:r>
              <a:rPr lang="en-GB" i="1" dirty="0"/>
              <a:t>Gender, biology and culture in Audiard</a:t>
            </a:r>
          </a:p>
          <a:p>
            <a:pPr marL="285750" indent="-285750">
              <a:buFontTx/>
              <a:buChar char="-"/>
            </a:pPr>
            <a:r>
              <a:rPr lang="en-GB" i="1" dirty="0"/>
              <a:t>The dialogue with contemporary US genres</a:t>
            </a:r>
          </a:p>
          <a:p>
            <a:pPr marL="285750" indent="-285750">
              <a:buFontTx/>
              <a:buChar char="-"/>
            </a:pPr>
            <a:endParaRPr lang="en-GB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2400" dirty="0"/>
              <a:t>Close analysis of UP + Malik’s characterisation</a:t>
            </a:r>
            <a:endParaRPr lang="en-GB" i="1" dirty="0"/>
          </a:p>
          <a:p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091027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673"/>
    </mc:Choice>
    <mc:Fallback xmlns="">
      <p:transition spd="slow" advTm="68673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6940" y="1700808"/>
            <a:ext cx="6734175" cy="461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123728" y="116632"/>
            <a:ext cx="50405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GB" dirty="0"/>
          </a:p>
          <a:p>
            <a:pPr algn="ctr"/>
            <a:r>
              <a:rPr lang="en-GB" b="1" u="sng" dirty="0"/>
              <a:t>Space and (Non-)Place</a:t>
            </a:r>
          </a:p>
          <a:p>
            <a:pPr algn="ctr"/>
            <a:endParaRPr lang="fr-FR" u="sng" dirty="0"/>
          </a:p>
        </p:txBody>
      </p:sp>
      <p:sp>
        <p:nvSpPr>
          <p:cNvPr id="2" name="TextBox 1"/>
          <p:cNvSpPr txBox="1"/>
          <p:nvPr/>
        </p:nvSpPr>
        <p:spPr>
          <a:xfrm>
            <a:off x="1187624" y="980728"/>
            <a:ext cx="72728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                   See also </a:t>
            </a:r>
            <a:r>
              <a:rPr lang="en-GB" i="1" dirty="0"/>
              <a:t>De </a:t>
            </a:r>
            <a:r>
              <a:rPr lang="en-GB" i="1" dirty="0" err="1"/>
              <a:t>battre</a:t>
            </a:r>
            <a:r>
              <a:rPr lang="en-GB" i="1" dirty="0"/>
              <a:t> mon </a:t>
            </a:r>
            <a:r>
              <a:rPr lang="en-GB" i="1" dirty="0" err="1"/>
              <a:t>coeur</a:t>
            </a:r>
            <a:r>
              <a:rPr lang="en-GB" i="1" dirty="0"/>
              <a:t> </a:t>
            </a:r>
            <a:r>
              <a:rPr lang="en-GB" i="1" dirty="0" err="1"/>
              <a:t>s’est</a:t>
            </a:r>
            <a:r>
              <a:rPr lang="en-GB" i="1" dirty="0"/>
              <a:t> </a:t>
            </a:r>
            <a:r>
              <a:rPr lang="en-GB" i="1" dirty="0" err="1"/>
              <a:t>arrêté</a:t>
            </a:r>
            <a:r>
              <a:rPr lang="en-GB" dirty="0"/>
              <a:t>/</a:t>
            </a:r>
            <a:r>
              <a:rPr lang="en-GB" i="1" dirty="0"/>
              <a:t>The Beat that My Heart Skipped </a:t>
            </a:r>
            <a:r>
              <a:rPr lang="en-GB" dirty="0"/>
              <a:t>(Audiard 2005).</a:t>
            </a:r>
            <a:endParaRPr lang="fr-FR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67632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086"/>
    </mc:Choice>
    <mc:Fallback xmlns="">
      <p:transition spd="slow" advTm="51086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67744" y="-531440"/>
            <a:ext cx="43204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GB" sz="2000" u="sng" dirty="0"/>
          </a:p>
          <a:p>
            <a:pPr algn="ctr"/>
            <a:endParaRPr lang="en-GB" sz="2000" u="sng" dirty="0"/>
          </a:p>
        </p:txBody>
      </p:sp>
      <p:sp>
        <p:nvSpPr>
          <p:cNvPr id="4" name="TextBox 3"/>
          <p:cNvSpPr txBox="1"/>
          <p:nvPr/>
        </p:nvSpPr>
        <p:spPr>
          <a:xfrm>
            <a:off x="107504" y="501372"/>
            <a:ext cx="5544616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endParaRPr lang="en-GB" b="1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GB" b="1" dirty="0"/>
          </a:p>
          <a:p>
            <a:pPr algn="just"/>
            <a:endParaRPr lang="en-GB" b="1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GB" b="1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GB" sz="2400" i="1" dirty="0" err="1"/>
              <a:t>Regarde</a:t>
            </a:r>
            <a:r>
              <a:rPr lang="en-GB" sz="2400" i="1" dirty="0"/>
              <a:t> les hommes </a:t>
            </a:r>
            <a:r>
              <a:rPr lang="en-GB" sz="2400" i="1" dirty="0" err="1"/>
              <a:t>tomber</a:t>
            </a:r>
            <a:r>
              <a:rPr lang="en-GB" sz="2400" dirty="0"/>
              <a:t>/</a:t>
            </a:r>
            <a:r>
              <a:rPr lang="en-GB" sz="2400" i="1" dirty="0"/>
              <a:t>See How They Fall </a:t>
            </a:r>
            <a:r>
              <a:rPr lang="en-GB" sz="2400" dirty="0"/>
              <a:t>(1994)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GB" sz="2400" i="1" dirty="0"/>
              <a:t>Un </a:t>
            </a:r>
            <a:r>
              <a:rPr lang="en-GB" sz="2400" i="1" dirty="0" err="1"/>
              <a:t>héros</a:t>
            </a:r>
            <a:r>
              <a:rPr lang="en-GB" sz="2400" i="1" dirty="0"/>
              <a:t> très </a:t>
            </a:r>
            <a:r>
              <a:rPr lang="en-GB" sz="2400" i="1" dirty="0" err="1"/>
              <a:t>discret</a:t>
            </a:r>
            <a:r>
              <a:rPr lang="en-GB" sz="2400" i="1" dirty="0"/>
              <a:t>/A Self-Made Hero </a:t>
            </a:r>
            <a:r>
              <a:rPr lang="en-GB" sz="2400" dirty="0"/>
              <a:t>(1996)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GB" sz="2400" i="1" dirty="0">
                <a:solidFill>
                  <a:srgbClr val="FF0000"/>
                </a:solidFill>
              </a:rPr>
              <a:t>Sur </a:t>
            </a:r>
            <a:r>
              <a:rPr lang="en-GB" sz="2400" i="1" dirty="0" err="1">
                <a:solidFill>
                  <a:srgbClr val="FF0000"/>
                </a:solidFill>
              </a:rPr>
              <a:t>mes</a:t>
            </a:r>
            <a:r>
              <a:rPr lang="en-GB" sz="2400" i="1" dirty="0">
                <a:solidFill>
                  <a:srgbClr val="FF0000"/>
                </a:solidFill>
              </a:rPr>
              <a:t> </a:t>
            </a:r>
            <a:r>
              <a:rPr lang="en-GB" sz="2400" i="1" dirty="0" err="1">
                <a:solidFill>
                  <a:srgbClr val="FF0000"/>
                </a:solidFill>
              </a:rPr>
              <a:t>lèvres</a:t>
            </a:r>
            <a:r>
              <a:rPr lang="en-GB" sz="2400" i="1" dirty="0">
                <a:solidFill>
                  <a:srgbClr val="FF0000"/>
                </a:solidFill>
              </a:rPr>
              <a:t>/Read My Lips </a:t>
            </a:r>
            <a:r>
              <a:rPr lang="en-GB" sz="2400" dirty="0">
                <a:solidFill>
                  <a:srgbClr val="FF0000"/>
                </a:solidFill>
              </a:rPr>
              <a:t>(2001)</a:t>
            </a:r>
            <a:endParaRPr lang="en-GB" sz="2400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GB" sz="2400" i="1" dirty="0"/>
              <a:t>De </a:t>
            </a:r>
            <a:r>
              <a:rPr lang="en-GB" sz="2400" i="1" dirty="0" err="1"/>
              <a:t>battre</a:t>
            </a:r>
            <a:r>
              <a:rPr lang="en-GB" sz="2400" i="1" dirty="0"/>
              <a:t> mon </a:t>
            </a:r>
            <a:r>
              <a:rPr lang="en-GB" sz="2400" i="1" dirty="0" err="1"/>
              <a:t>coeur</a:t>
            </a:r>
            <a:r>
              <a:rPr lang="en-GB" sz="2400" i="1" dirty="0"/>
              <a:t> </a:t>
            </a:r>
            <a:r>
              <a:rPr lang="en-GB" sz="2400" i="1" dirty="0" err="1"/>
              <a:t>s’est</a:t>
            </a:r>
            <a:r>
              <a:rPr lang="en-GB" sz="2400" i="1" dirty="0"/>
              <a:t> </a:t>
            </a:r>
            <a:r>
              <a:rPr lang="en-GB" sz="2400" i="1" dirty="0" err="1"/>
              <a:t>arrêté</a:t>
            </a:r>
            <a:r>
              <a:rPr lang="en-GB" sz="2400" i="1" dirty="0"/>
              <a:t>/The Beat that my Heart Skipped </a:t>
            </a:r>
            <a:r>
              <a:rPr lang="en-GB" sz="2400" dirty="0"/>
              <a:t>(2005)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GB" sz="2400" i="1" dirty="0"/>
              <a:t>Un </a:t>
            </a:r>
            <a:r>
              <a:rPr lang="en-GB" sz="2400" i="1" dirty="0" err="1"/>
              <a:t>prophète</a:t>
            </a:r>
            <a:r>
              <a:rPr lang="en-GB" sz="2400" i="1" dirty="0"/>
              <a:t> </a:t>
            </a:r>
            <a:r>
              <a:rPr lang="en-GB" sz="2400" dirty="0"/>
              <a:t>(2009)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GB" sz="2400" i="1" dirty="0">
                <a:solidFill>
                  <a:srgbClr val="FF0000"/>
                </a:solidFill>
              </a:rPr>
              <a:t>De </a:t>
            </a:r>
            <a:r>
              <a:rPr lang="en-GB" sz="2400" i="1" dirty="0" err="1">
                <a:solidFill>
                  <a:srgbClr val="FF0000"/>
                </a:solidFill>
              </a:rPr>
              <a:t>rouille</a:t>
            </a:r>
            <a:r>
              <a:rPr lang="en-GB" sz="2400" i="1" dirty="0">
                <a:solidFill>
                  <a:srgbClr val="FF0000"/>
                </a:solidFill>
              </a:rPr>
              <a:t> et </a:t>
            </a:r>
            <a:r>
              <a:rPr lang="en-GB" sz="2400" i="1" dirty="0" err="1">
                <a:solidFill>
                  <a:srgbClr val="FF0000"/>
                </a:solidFill>
              </a:rPr>
              <a:t>d’os</a:t>
            </a:r>
            <a:r>
              <a:rPr lang="en-GB" sz="2400" i="1" dirty="0">
                <a:solidFill>
                  <a:srgbClr val="FF0000"/>
                </a:solidFill>
              </a:rPr>
              <a:t>/Rust and Bone </a:t>
            </a:r>
            <a:r>
              <a:rPr lang="en-GB" sz="2400" dirty="0">
                <a:solidFill>
                  <a:srgbClr val="FF0000"/>
                </a:solidFill>
              </a:rPr>
              <a:t>(2012)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GB" sz="2400" i="1" dirty="0" err="1"/>
              <a:t>Dheepan</a:t>
            </a:r>
            <a:r>
              <a:rPr lang="en-GB" sz="2400" i="1" dirty="0"/>
              <a:t> </a:t>
            </a:r>
            <a:r>
              <a:rPr lang="en-GB" sz="2400" dirty="0"/>
              <a:t>(2015)</a:t>
            </a:r>
          </a:p>
          <a:p>
            <a:pPr algn="just"/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1331640" y="176446"/>
            <a:ext cx="64807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u="sng" dirty="0"/>
              <a:t>Filmography - and Gender</a:t>
            </a:r>
          </a:p>
          <a:p>
            <a:pPr algn="ctr"/>
            <a:endParaRPr lang="en-GB" sz="3200" b="1" u="sng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6136" y="1266821"/>
            <a:ext cx="2915816" cy="415503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27584" y="5421859"/>
            <a:ext cx="698477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n-GB" dirty="0"/>
          </a:p>
          <a:p>
            <a:pPr algn="just"/>
            <a:r>
              <a:rPr lang="en-GB" dirty="0"/>
              <a:t>(Slightly different: </a:t>
            </a:r>
            <a:r>
              <a:rPr lang="en-GB" i="1" dirty="0"/>
              <a:t>The Brothers Sisters</a:t>
            </a:r>
            <a:r>
              <a:rPr lang="en-GB" dirty="0"/>
              <a:t>/</a:t>
            </a:r>
            <a:r>
              <a:rPr lang="en-GB" i="1" dirty="0"/>
              <a:t>Les Frères Sisters </a:t>
            </a:r>
            <a:r>
              <a:rPr lang="en-GB" dirty="0"/>
              <a:t>[2018], an English-language, Hollywood film; </a:t>
            </a:r>
            <a:r>
              <a:rPr lang="en-GB" i="1" dirty="0"/>
              <a:t>Paris Les </a:t>
            </a:r>
            <a:r>
              <a:rPr lang="en-GB" i="1" dirty="0" err="1"/>
              <a:t>Olympiades</a:t>
            </a:r>
            <a:r>
              <a:rPr lang="en-GB" i="1" dirty="0"/>
              <a:t>, 13e </a:t>
            </a:r>
            <a:r>
              <a:rPr lang="en-GB" dirty="0"/>
              <a:t>[2021], principally scripted by Céline </a:t>
            </a:r>
            <a:r>
              <a:rPr lang="en-GB" dirty="0" err="1"/>
              <a:t>Sciamma</a:t>
            </a:r>
            <a:r>
              <a:rPr lang="en-GB" dirty="0"/>
              <a:t>.)</a:t>
            </a:r>
          </a:p>
          <a:p>
            <a:pPr algn="just"/>
            <a:endParaRPr lang="en-GB" dirty="0">
              <a:solidFill>
                <a:srgbClr val="FF0000"/>
              </a:solidFill>
            </a:endParaRPr>
          </a:p>
          <a:p>
            <a:pPr algn="just"/>
            <a:endParaRPr lang="en-GB" dirty="0">
              <a:solidFill>
                <a:srgbClr val="FF0000"/>
              </a:solidFill>
            </a:endParaRPr>
          </a:p>
          <a:p>
            <a:pPr algn="just"/>
            <a:endParaRPr lang="en-GB" dirty="0"/>
          </a:p>
          <a:p>
            <a:pPr algn="just"/>
            <a:r>
              <a:rPr lang="en-GB" dirty="0"/>
              <a:t> </a:t>
            </a:r>
            <a:endParaRPr lang="fr-FR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50487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7175"/>
    </mc:Choice>
    <mc:Fallback xmlns="">
      <p:transition spd="slow" advTm="177175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5536" y="1124744"/>
            <a:ext cx="4896544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endParaRPr lang="en-GB" b="1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GB" b="1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b="1" dirty="0"/>
              <a:t>Son of highly respected screenwriter </a:t>
            </a:r>
            <a:r>
              <a:rPr lang="en-GB" dirty="0"/>
              <a:t>Michel </a:t>
            </a:r>
            <a:r>
              <a:rPr lang="en-GB" dirty="0" err="1"/>
              <a:t>Audiard</a:t>
            </a:r>
            <a:endParaRPr lang="en-GB" dirty="0"/>
          </a:p>
          <a:p>
            <a:pPr algn="just"/>
            <a:endParaRPr lang="en-GB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dirty="0"/>
              <a:t>Immediately inscribed in a relatively high art cinema tradition – </a:t>
            </a:r>
            <a:r>
              <a:rPr lang="en-GB" b="1" dirty="0"/>
              <a:t>an auteur </a:t>
            </a:r>
            <a:r>
              <a:rPr lang="en-GB" dirty="0"/>
              <a:t>cf. films critically rated, </a:t>
            </a:r>
            <a:r>
              <a:rPr lang="en-GB" i="1" dirty="0"/>
              <a:t>Un </a:t>
            </a:r>
            <a:r>
              <a:rPr lang="en-GB" i="1" dirty="0" err="1"/>
              <a:t>prophète</a:t>
            </a:r>
            <a:r>
              <a:rPr lang="en-GB" i="1" dirty="0"/>
              <a:t> </a:t>
            </a:r>
            <a:r>
              <a:rPr lang="en-GB" dirty="0"/>
              <a:t>awarded Grand Jury Prize at Cannes film festival and a BAFTA. </a:t>
            </a:r>
          </a:p>
          <a:p>
            <a:pPr algn="just"/>
            <a:endParaRPr lang="en-GB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dirty="0"/>
              <a:t>But also popular e.g. </a:t>
            </a:r>
            <a:r>
              <a:rPr lang="en-GB" i="1" dirty="0"/>
              <a:t>UP</a:t>
            </a:r>
            <a:r>
              <a:rPr lang="en-GB" dirty="0"/>
              <a:t> took around $20m worldwide</a:t>
            </a:r>
            <a:endParaRPr lang="en-GB" i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i="1" dirty="0"/>
              <a:t>De </a:t>
            </a:r>
            <a:r>
              <a:rPr lang="en-GB" i="1" dirty="0" err="1"/>
              <a:t>battre</a:t>
            </a:r>
            <a:r>
              <a:rPr lang="en-GB" i="1" dirty="0"/>
              <a:t> </a:t>
            </a:r>
            <a:r>
              <a:rPr lang="en-GB" dirty="0"/>
              <a:t>remakes </a:t>
            </a:r>
            <a:r>
              <a:rPr lang="en-GB" i="1" dirty="0"/>
              <a:t>Fingers </a:t>
            </a:r>
            <a:r>
              <a:rPr lang="en-GB" dirty="0"/>
              <a:t>but heavily reworks; Audiard rejects the label ‘remake’.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i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EA4036B-AF76-40F5-93B7-22DFFB52B3A6}"/>
              </a:ext>
            </a:extLst>
          </p:cNvPr>
          <p:cNvSpPr/>
          <p:nvPr/>
        </p:nvSpPr>
        <p:spPr>
          <a:xfrm>
            <a:off x="755576" y="2967335"/>
            <a:ext cx="756084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0E3FC1-C0B5-4A1A-9A23-C84E25352A4A}"/>
              </a:ext>
            </a:extLst>
          </p:cNvPr>
          <p:cNvSpPr txBox="1"/>
          <p:nvPr/>
        </p:nvSpPr>
        <p:spPr>
          <a:xfrm>
            <a:off x="2051720" y="260648"/>
            <a:ext cx="49685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u="sng" dirty="0" err="1"/>
              <a:t>Audiard’s</a:t>
            </a:r>
            <a:r>
              <a:rPr lang="en-GB" sz="2800" b="1" u="sng" dirty="0"/>
              <a:t> Ambivalent Relationship with US models</a:t>
            </a:r>
            <a:endParaRPr lang="en-US" sz="2800" b="1" u="sng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4128" y="1988840"/>
            <a:ext cx="2790484" cy="3718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660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266"/>
    </mc:Choice>
    <mc:Fallback xmlns="">
      <p:transition spd="slow" advTm="56266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5536" y="1124744"/>
            <a:ext cx="82809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GB" i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412776"/>
            <a:ext cx="6857648" cy="3736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EA4036B-AF76-40F5-93B7-22DFFB52B3A6}"/>
              </a:ext>
            </a:extLst>
          </p:cNvPr>
          <p:cNvSpPr/>
          <p:nvPr/>
        </p:nvSpPr>
        <p:spPr>
          <a:xfrm>
            <a:off x="755576" y="2967335"/>
            <a:ext cx="756084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/>
              <a:t>Powrie</a:t>
            </a:r>
            <a:r>
              <a:rPr lang="en-GB" dirty="0"/>
              <a:t> (2007) argues that a truly ‘noir’ sensibility resides in recent French cinema in oneiric elements.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0E3FC1-C0B5-4A1A-9A23-C84E25352A4A}"/>
              </a:ext>
            </a:extLst>
          </p:cNvPr>
          <p:cNvSpPr txBox="1"/>
          <p:nvPr/>
        </p:nvSpPr>
        <p:spPr>
          <a:xfrm>
            <a:off x="2051720" y="260648"/>
            <a:ext cx="4968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u="sng" dirty="0"/>
          </a:p>
        </p:txBody>
      </p:sp>
      <p:sp>
        <p:nvSpPr>
          <p:cNvPr id="2" name="TextBox 1"/>
          <p:cNvSpPr txBox="1"/>
          <p:nvPr/>
        </p:nvSpPr>
        <p:spPr>
          <a:xfrm>
            <a:off x="1403648" y="260648"/>
            <a:ext cx="60486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u="sng" dirty="0" err="1"/>
              <a:t>Audiard</a:t>
            </a:r>
            <a:r>
              <a:rPr lang="en-GB" sz="2400" b="1" u="sng" dirty="0"/>
              <a:t> Beyond ‘Realist’ Social Issues OR Mainstream Genre</a:t>
            </a:r>
          </a:p>
        </p:txBody>
      </p:sp>
    </p:spTree>
    <p:extLst>
      <p:ext uri="{BB962C8B-B14F-4D97-AF65-F5344CB8AC3E}">
        <p14:creationId xmlns:p14="http://schemas.microsoft.com/office/powerpoint/2010/main" val="2945557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266"/>
    </mc:Choice>
    <mc:Fallback xmlns="">
      <p:transition spd="slow" advTm="56266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965E32F-1E0B-D6BA-E8D9-3AFB9F6CD2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5736" y="908720"/>
            <a:ext cx="5148669" cy="24590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4B280B5-0693-263A-F9E6-873747FA00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3770250"/>
            <a:ext cx="4292979" cy="225103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843071D-EEEC-3630-299F-DF9380C32BEB}"/>
              </a:ext>
            </a:extLst>
          </p:cNvPr>
          <p:cNvSpPr txBox="1"/>
          <p:nvPr/>
        </p:nvSpPr>
        <p:spPr>
          <a:xfrm>
            <a:off x="3059833" y="116633"/>
            <a:ext cx="3327114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i="1" u="sng" dirty="0"/>
              <a:t>Un </a:t>
            </a:r>
            <a:r>
              <a:rPr lang="en-GB" sz="2400" b="1" i="1" u="sng" dirty="0" err="1"/>
              <a:t>prophète</a:t>
            </a:r>
            <a:endParaRPr lang="en-GB" sz="2400" b="1" i="1" u="sng" dirty="0"/>
          </a:p>
          <a:p>
            <a:pPr algn="ctr"/>
            <a:r>
              <a:rPr lang="en-GB" sz="1350" b="1" dirty="0"/>
              <a:t>Cinematography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B5854DD-B66D-2CEC-1711-27CD1A147D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5021" y="3785381"/>
            <a:ext cx="4584608" cy="2235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9019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8CC585F-FA14-736A-D661-801110CD3903}"/>
              </a:ext>
            </a:extLst>
          </p:cNvPr>
          <p:cNvSpPr txBox="1"/>
          <p:nvPr/>
        </p:nvSpPr>
        <p:spPr>
          <a:xfrm>
            <a:off x="2987823" y="116632"/>
            <a:ext cx="32741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GB" b="1" dirty="0"/>
          </a:p>
          <a:p>
            <a:pPr algn="ctr"/>
            <a:r>
              <a:rPr lang="en-GB" b="1" dirty="0" err="1"/>
              <a:t>Mise</a:t>
            </a:r>
            <a:r>
              <a:rPr lang="en-GB" b="1" dirty="0"/>
              <a:t> </a:t>
            </a:r>
            <a:r>
              <a:rPr lang="en-GB" b="1" dirty="0" err="1"/>
              <a:t>en</a:t>
            </a:r>
            <a:r>
              <a:rPr lang="en-GB" b="1" dirty="0"/>
              <a:t> scène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60D52E-B9FE-5D97-40D2-93E86E30D1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7783" y="1484781"/>
            <a:ext cx="3946299" cy="19442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691C259-0A76-7BD0-72F5-7846BD086E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156" y="3711149"/>
            <a:ext cx="4084106" cy="208624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A80055E-0B6C-2EFF-7240-C8C5A40272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3872" y="3735047"/>
            <a:ext cx="3814121" cy="203844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EEE9AD8-33C9-7BA4-E0CA-0D036F32D3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62" y="1484780"/>
            <a:ext cx="4509638" cy="1891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4603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A856EAF-CC04-45EF-8DC3-A334F76EC6A1}"/>
              </a:ext>
            </a:extLst>
          </p:cNvPr>
          <p:cNvSpPr txBox="1"/>
          <p:nvPr/>
        </p:nvSpPr>
        <p:spPr>
          <a:xfrm>
            <a:off x="4572000" y="404664"/>
            <a:ext cx="432048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  <a:p>
            <a:endParaRPr lang="en-GB" dirty="0"/>
          </a:p>
          <a:p>
            <a:pPr marL="285750" indent="-285750">
              <a:buFontTx/>
              <a:buChar char="-"/>
            </a:pPr>
            <a:r>
              <a:rPr lang="en-GB" dirty="0"/>
              <a:t>Consider the portrayal of masculinity and of cultural identity more generally, including linguistic. </a:t>
            </a:r>
          </a:p>
          <a:p>
            <a:pPr marL="285750" indent="-285750">
              <a:buFontTx/>
              <a:buChar char="-"/>
            </a:pPr>
            <a:endParaRPr lang="en-GB" dirty="0"/>
          </a:p>
          <a:p>
            <a:pPr marL="285750" indent="-285750">
              <a:buFontTx/>
              <a:buChar char="-"/>
            </a:pPr>
            <a:r>
              <a:rPr lang="en-GB" dirty="0"/>
              <a:t>How do these relate to one another? </a:t>
            </a:r>
          </a:p>
          <a:p>
            <a:pPr marL="285750" indent="-285750">
              <a:buFontTx/>
              <a:buChar char="-"/>
            </a:pPr>
            <a:endParaRPr lang="en-GB" dirty="0"/>
          </a:p>
          <a:p>
            <a:pPr marL="285750" indent="-285750">
              <a:buFontTx/>
              <a:buChar char="-"/>
            </a:pPr>
            <a:r>
              <a:rPr lang="en-GB" dirty="0"/>
              <a:t>How is the prison’s status as a purely homosocial environment seen to impact on available performances of masculine identities?</a:t>
            </a:r>
          </a:p>
          <a:p>
            <a:pPr marL="285750" indent="-285750">
              <a:buFontTx/>
              <a:buChar char="-"/>
            </a:pPr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C0F4CE-735D-4097-BDF5-001C4134B1AD}"/>
              </a:ext>
            </a:extLst>
          </p:cNvPr>
          <p:cNvSpPr txBox="1"/>
          <p:nvPr/>
        </p:nvSpPr>
        <p:spPr>
          <a:xfrm>
            <a:off x="1763688" y="332656"/>
            <a:ext cx="59766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u="sng" dirty="0"/>
              <a:t>Intersectional (‘</a:t>
            </a:r>
            <a:r>
              <a:rPr lang="en-US" sz="2000" b="1" u="sng" dirty="0" err="1"/>
              <a:t>Beur</a:t>
            </a:r>
            <a:r>
              <a:rPr lang="en-US" sz="2000" b="1" u="sng" dirty="0"/>
              <a:t>’) Masculinity</a:t>
            </a:r>
          </a:p>
        </p:txBody>
      </p:sp>
      <p:pic>
        <p:nvPicPr>
          <p:cNvPr id="4" name="images1"/>
          <p:cNvPicPr/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2123728" y="4612913"/>
            <a:ext cx="4608512" cy="2088232"/>
          </a:xfrm>
          <a:prstGeom prst="rect">
            <a:avLst/>
          </a:prstGeom>
          <a:noFill/>
          <a:ln>
            <a:noFill/>
            <a:prstDash/>
          </a:ln>
        </p:spPr>
      </p:pic>
      <p:sp>
        <p:nvSpPr>
          <p:cNvPr id="5" name="TextBox 4"/>
          <p:cNvSpPr txBox="1"/>
          <p:nvPr/>
        </p:nvSpPr>
        <p:spPr>
          <a:xfrm>
            <a:off x="827584" y="3429000"/>
            <a:ext cx="705678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endParaRPr lang="en-GB" dirty="0"/>
          </a:p>
          <a:p>
            <a:pPr marL="285750" indent="-285750">
              <a:buFontTx/>
              <a:buChar char="-"/>
            </a:pPr>
            <a:endParaRPr lang="en-GB" dirty="0"/>
          </a:p>
          <a:p>
            <a:pPr marL="285750" indent="-285750">
              <a:buFontTx/>
              <a:buChar char="-"/>
            </a:pPr>
            <a:r>
              <a:rPr lang="en-GB" dirty="0"/>
              <a:t>How much importance should we attribute to Malik’s ethnicity in his characterisation?</a:t>
            </a:r>
          </a:p>
          <a:p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18639B2-4DCF-6D9E-FDEB-A3C7E575BD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953" y="1361996"/>
            <a:ext cx="4243031" cy="208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444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5576" y="3501008"/>
            <a:ext cx="784887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endParaRPr lang="en-GB" dirty="0"/>
          </a:p>
          <a:p>
            <a:pPr marL="285750" indent="-285750">
              <a:buFontTx/>
              <a:buChar char="-"/>
            </a:pPr>
            <a:endParaRPr lang="en-GB" dirty="0"/>
          </a:p>
          <a:p>
            <a:endParaRPr lang="en-GB" dirty="0"/>
          </a:p>
          <a:p>
            <a:pPr marL="285750" indent="-285750">
              <a:buFontTx/>
              <a:buChar char="-"/>
            </a:pPr>
            <a:r>
              <a:rPr lang="en-GB" dirty="0"/>
              <a:t>Does the film propagate, cite or denounce stereotypes about second-generation French Arabs, or immigrants more generally?</a:t>
            </a:r>
          </a:p>
          <a:p>
            <a:endParaRPr lang="en-GB" dirty="0"/>
          </a:p>
          <a:p>
            <a:r>
              <a:rPr lang="en-GB" dirty="0"/>
              <a:t>‘The stereotype is a form of enunciation that thrives on […] the death of irony’ (</a:t>
            </a:r>
            <a:r>
              <a:rPr lang="en-GB" dirty="0" err="1"/>
              <a:t>Rosello</a:t>
            </a:r>
            <a:r>
              <a:rPr lang="en-GB" dirty="0"/>
              <a:t> 1998, 36). </a:t>
            </a:r>
          </a:p>
          <a:p>
            <a:endParaRPr lang="en-GB" dirty="0"/>
          </a:p>
          <a:p>
            <a:r>
              <a:rPr lang="en-GB" dirty="0"/>
              <a:t>-   Questions of authorship – again!</a:t>
            </a:r>
          </a:p>
          <a:p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971600" y="476672"/>
            <a:ext cx="72728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u="sng" dirty="0"/>
              <a:t>Racial Politics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268760"/>
            <a:ext cx="4273680" cy="2750534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4716016" y="1268760"/>
            <a:ext cx="4104456" cy="2657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3684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1560" y="260648"/>
            <a:ext cx="8136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u="sng" dirty="0"/>
              <a:t>ADDITIONAL  BIBLIOGRAPHY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9512" y="764704"/>
            <a:ext cx="8568952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Marc Augé, </a:t>
            </a:r>
            <a:r>
              <a:rPr lang="fr-FR" i="1" dirty="0"/>
              <a:t>Non-places: Introduction to an </a:t>
            </a:r>
            <a:r>
              <a:rPr lang="fr-FR" i="1" dirty="0" err="1"/>
              <a:t>Anthology</a:t>
            </a:r>
            <a:r>
              <a:rPr lang="fr-FR" i="1" dirty="0"/>
              <a:t> of </a:t>
            </a:r>
            <a:r>
              <a:rPr lang="fr-FR" i="1" dirty="0" err="1"/>
              <a:t>Supermodernity</a:t>
            </a:r>
            <a:r>
              <a:rPr lang="fr-FR" dirty="0"/>
              <a:t>, </a:t>
            </a:r>
            <a:r>
              <a:rPr lang="fr-FR" dirty="0" err="1"/>
              <a:t>trans</a:t>
            </a:r>
            <a:r>
              <a:rPr lang="fr-FR" dirty="0"/>
              <a:t>. John Howe (London: Verso, 1995).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Will </a:t>
            </a:r>
            <a:r>
              <a:rPr lang="fr-FR" dirty="0" err="1"/>
              <a:t>Higbee</a:t>
            </a:r>
            <a:r>
              <a:rPr lang="fr-FR" dirty="0"/>
              <a:t>, </a:t>
            </a:r>
            <a:r>
              <a:rPr lang="fr-FR" i="1" dirty="0"/>
              <a:t>Post-Beur </a:t>
            </a:r>
            <a:r>
              <a:rPr lang="fr-FR" i="1" dirty="0" err="1"/>
              <a:t>Cinema</a:t>
            </a:r>
            <a:r>
              <a:rPr lang="fr-FR" i="1" dirty="0"/>
              <a:t>: North </a:t>
            </a:r>
            <a:r>
              <a:rPr lang="fr-FR" i="1" dirty="0" err="1"/>
              <a:t>African</a:t>
            </a:r>
            <a:r>
              <a:rPr lang="fr-FR" i="1" dirty="0"/>
              <a:t> Emigré and </a:t>
            </a:r>
            <a:r>
              <a:rPr lang="fr-FR" i="1" dirty="0" err="1"/>
              <a:t>Maghrebi</a:t>
            </a:r>
            <a:r>
              <a:rPr lang="fr-FR" i="1" dirty="0"/>
              <a:t>-French </a:t>
            </a:r>
            <a:r>
              <a:rPr lang="fr-FR" i="1" dirty="0" err="1"/>
              <a:t>Filmmaking</a:t>
            </a:r>
            <a:r>
              <a:rPr lang="fr-FR" i="1" dirty="0"/>
              <a:t> in France </a:t>
            </a:r>
            <a:r>
              <a:rPr lang="fr-FR" i="1" dirty="0" err="1"/>
              <a:t>Since</a:t>
            </a:r>
            <a:r>
              <a:rPr lang="fr-FR" i="1" dirty="0"/>
              <a:t> 2000 </a:t>
            </a:r>
            <a:r>
              <a:rPr lang="fr-FR" dirty="0"/>
              <a:t>(Edinburgh UP, 2013).</a:t>
            </a:r>
            <a:endParaRPr lang="en-GB" dirty="0"/>
          </a:p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Laura </a:t>
            </a:r>
            <a:r>
              <a:rPr lang="en-GB" dirty="0" err="1"/>
              <a:t>Mulvey</a:t>
            </a:r>
            <a:r>
              <a:rPr lang="en-GB" dirty="0"/>
              <a:t>, “Visual Pleasure and Narrative Cinema.” (originally published in </a:t>
            </a:r>
            <a:r>
              <a:rPr lang="en-GB" i="1" dirty="0"/>
              <a:t>Screen</a:t>
            </a:r>
            <a:r>
              <a:rPr lang="en-GB" dirty="0"/>
              <a:t>, 1975). In B. Nichols (ed.), </a:t>
            </a:r>
            <a:r>
              <a:rPr lang="en-GB" i="1" dirty="0"/>
              <a:t>Movies and Methods</a:t>
            </a:r>
            <a:r>
              <a:rPr lang="en-GB" dirty="0"/>
              <a:t>. Volume II, pp. 303-315. Berkeley: University of California Press, 1985</a:t>
            </a:r>
          </a:p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Phil </a:t>
            </a:r>
            <a:r>
              <a:rPr lang="en-GB" dirty="0" err="1"/>
              <a:t>Powrie</a:t>
            </a:r>
            <a:r>
              <a:rPr lang="en-GB" dirty="0"/>
              <a:t>, ‘French Neo-Noir to hyper-noir,’ in A. Spicer (ed.), </a:t>
            </a:r>
            <a:r>
              <a:rPr lang="en-GB" i="1" dirty="0"/>
              <a:t>European Film Noir</a:t>
            </a:r>
            <a:r>
              <a:rPr lang="en-GB" dirty="0"/>
              <a:t> (Manchester: Manchester University Press, 2007), pp. 55-83. 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/>
              <a:t>Mireille</a:t>
            </a:r>
            <a:r>
              <a:rPr lang="en-GB" dirty="0"/>
              <a:t> </a:t>
            </a:r>
            <a:r>
              <a:rPr lang="en-GB" dirty="0" err="1"/>
              <a:t>Rosello</a:t>
            </a:r>
            <a:r>
              <a:rPr lang="en-GB" dirty="0"/>
              <a:t>, </a:t>
            </a:r>
            <a:r>
              <a:rPr lang="en-GB" i="1" dirty="0"/>
              <a:t>Declining the Stereotype: Ethnicity and Representation in French Cultures</a:t>
            </a:r>
            <a:r>
              <a:rPr lang="en-GB" dirty="0"/>
              <a:t>, Dartmouth, 1998.</a:t>
            </a:r>
          </a:p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Ginette </a:t>
            </a:r>
            <a:r>
              <a:rPr lang="en-GB" dirty="0" err="1"/>
              <a:t>Vincendeau</a:t>
            </a:r>
            <a:r>
              <a:rPr lang="en-GB" dirty="0"/>
              <a:t>, ‘From the Margins to the Centre: French Stardom and Ethnicity,’ in </a:t>
            </a:r>
            <a:r>
              <a:rPr lang="en-GB" dirty="0" err="1"/>
              <a:t>Raphaelle</a:t>
            </a:r>
            <a:r>
              <a:rPr lang="en-GB" dirty="0"/>
              <a:t> </a:t>
            </a:r>
            <a:r>
              <a:rPr lang="en-GB" dirty="0" err="1"/>
              <a:t>Moine</a:t>
            </a:r>
            <a:r>
              <a:rPr lang="en-GB" dirty="0"/>
              <a:t>, Hilary Radner, Alistair Fox &amp; Michel Marie (</a:t>
            </a:r>
            <a:r>
              <a:rPr lang="en-GB" dirty="0" err="1"/>
              <a:t>eds</a:t>
            </a:r>
            <a:r>
              <a:rPr lang="en-GB" dirty="0"/>
              <a:t>), </a:t>
            </a:r>
            <a:r>
              <a:rPr lang="en-GB" i="1" dirty="0"/>
              <a:t>A New Companion to Contemporary French Cinema </a:t>
            </a:r>
            <a:r>
              <a:rPr lang="en-GB" dirty="0"/>
              <a:t>(Chichester: John Wiley: 2014), pp. 547-69.</a:t>
            </a:r>
          </a:p>
        </p:txBody>
      </p:sp>
    </p:spTree>
    <p:extLst>
      <p:ext uri="{BB962C8B-B14F-4D97-AF65-F5344CB8AC3E}">
        <p14:creationId xmlns:p14="http://schemas.microsoft.com/office/powerpoint/2010/main" val="3732211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00"/>
    </mc:Choice>
    <mc:Fallback xmlns="">
      <p:transition spd="slow" advTm="48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5576" y="620688"/>
            <a:ext cx="77048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u="sng" dirty="0"/>
              <a:t>Conceptualising the Film Author/Auteur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55576" y="1196752"/>
            <a:ext cx="78488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b="1" dirty="0"/>
          </a:p>
          <a:p>
            <a:r>
              <a:rPr lang="en-GB" b="1" dirty="0"/>
              <a:t>1950s/60s France: The New Wave and the </a:t>
            </a:r>
            <a:r>
              <a:rPr lang="en-GB" b="1" i="1" dirty="0" err="1"/>
              <a:t>politique</a:t>
            </a:r>
            <a:r>
              <a:rPr lang="en-GB" b="1" i="1" dirty="0"/>
              <a:t> des auteurs </a:t>
            </a:r>
            <a:r>
              <a:rPr lang="en-GB" b="1" dirty="0"/>
              <a:t>– Truffaut, Godard, </a:t>
            </a:r>
            <a:r>
              <a:rPr lang="en-GB" b="1" dirty="0" err="1"/>
              <a:t>Chabrol</a:t>
            </a:r>
            <a:r>
              <a:rPr lang="en-GB" b="1" dirty="0"/>
              <a:t> et al</a:t>
            </a:r>
          </a:p>
        </p:txBody>
      </p:sp>
      <p:sp>
        <p:nvSpPr>
          <p:cNvPr id="4" name="Rectangle 3"/>
          <p:cNvSpPr/>
          <p:nvPr/>
        </p:nvSpPr>
        <p:spPr>
          <a:xfrm>
            <a:off x="971600" y="2690336"/>
            <a:ext cx="76328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dirty="0"/>
              <a:t>‘I say no! Cinema is not a craftsman’s trade: it’s an art. It’s not teamwork. You’re always as alone on set, as you are before a blank page.’ </a:t>
            </a:r>
          </a:p>
          <a:p>
            <a:pPr algn="just"/>
            <a:endParaRPr lang="en-GB" dirty="0"/>
          </a:p>
          <a:p>
            <a:pPr algn="just"/>
            <a:r>
              <a:rPr lang="en-GB" dirty="0"/>
              <a:t>Jean-Luc Godard, ‘</a:t>
            </a:r>
            <a:r>
              <a:rPr lang="en-GB" dirty="0" err="1"/>
              <a:t>Bergmanorama</a:t>
            </a:r>
            <a:r>
              <a:rPr lang="en-GB" dirty="0"/>
              <a:t>,’ </a:t>
            </a:r>
            <a:r>
              <a:rPr lang="en-GB" i="1" dirty="0"/>
              <a:t>Cahiers du </a:t>
            </a:r>
            <a:r>
              <a:rPr lang="en-GB" i="1" dirty="0" err="1"/>
              <a:t>cinéma</a:t>
            </a:r>
            <a:r>
              <a:rPr lang="en-GB" i="1" dirty="0"/>
              <a:t> </a:t>
            </a:r>
            <a:r>
              <a:rPr lang="en-GB" dirty="0"/>
              <a:t>no. 85, January 1958</a:t>
            </a:r>
            <a:endParaRPr lang="fr-FR" dirty="0"/>
          </a:p>
        </p:txBody>
      </p:sp>
      <p:sp>
        <p:nvSpPr>
          <p:cNvPr id="5" name="TextBox 4"/>
          <p:cNvSpPr txBox="1"/>
          <p:nvPr/>
        </p:nvSpPr>
        <p:spPr>
          <a:xfrm>
            <a:off x="755576" y="3429000"/>
            <a:ext cx="8136904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b="1" dirty="0"/>
          </a:p>
          <a:p>
            <a:endParaRPr lang="en-GB" b="1" dirty="0"/>
          </a:p>
          <a:p>
            <a:endParaRPr lang="en-GB" b="1" dirty="0"/>
          </a:p>
          <a:p>
            <a:endParaRPr lang="en-GB" b="1" dirty="0"/>
          </a:p>
          <a:p>
            <a:r>
              <a:rPr lang="en-GB" b="1" dirty="0"/>
              <a:t>Then exported to the USA by the film critic Andrew Sarris in particular.</a:t>
            </a:r>
          </a:p>
          <a:p>
            <a:endParaRPr lang="en-GB" b="1" dirty="0"/>
          </a:p>
          <a:p>
            <a:r>
              <a:rPr lang="en-GB" dirty="0"/>
              <a:t>See </a:t>
            </a:r>
            <a:r>
              <a:rPr lang="en-GB" sz="1600" dirty="0"/>
              <a:t>also: </a:t>
            </a:r>
          </a:p>
          <a:p>
            <a:r>
              <a:rPr lang="en-GB" sz="1600" dirty="0"/>
              <a:t>- Pam Cook, ‘Authorship and Cinema,’ in P. Cook and M. </a:t>
            </a:r>
            <a:r>
              <a:rPr lang="en-GB" sz="1600" dirty="0" err="1"/>
              <a:t>Bernink</a:t>
            </a:r>
            <a:r>
              <a:rPr lang="en-GB" sz="1600" dirty="0"/>
              <a:t> (</a:t>
            </a:r>
            <a:r>
              <a:rPr lang="en-GB" sz="1600" dirty="0" err="1"/>
              <a:t>Eds</a:t>
            </a:r>
            <a:r>
              <a:rPr lang="en-GB" sz="1600" dirty="0"/>
              <a:t>), </a:t>
            </a:r>
            <a:r>
              <a:rPr lang="en-GB" sz="1600" i="1" dirty="0"/>
              <a:t>The Cinema Book </a:t>
            </a:r>
            <a:r>
              <a:rPr lang="en-GB" sz="1600" dirty="0"/>
              <a:t>(2</a:t>
            </a:r>
            <a:r>
              <a:rPr lang="en-GB" sz="1600" baseline="30000" dirty="0"/>
              <a:t>nd</a:t>
            </a:r>
            <a:r>
              <a:rPr lang="en-GB" sz="1600" dirty="0"/>
              <a:t>. Edition, BFI, 1999)</a:t>
            </a:r>
          </a:p>
          <a:p>
            <a:r>
              <a:rPr lang="en-GB" sz="1600" dirty="0"/>
              <a:t>- Andrew Sarris, ‘’Notes on the Auteur Theory in 1962,’ in L. Braudy and M. Cohen (eds), </a:t>
            </a:r>
            <a:r>
              <a:rPr lang="en-GB" sz="1600" i="1" dirty="0"/>
              <a:t>Film Theory and Criticism </a:t>
            </a:r>
            <a:r>
              <a:rPr lang="en-GB" sz="1600" dirty="0"/>
              <a:t>(5th edition, Oxford University Press, 1998), 515-18.</a:t>
            </a:r>
            <a:endParaRPr lang="en-GB" sz="1600" b="1" dirty="0"/>
          </a:p>
        </p:txBody>
      </p:sp>
    </p:spTree>
    <p:extLst>
      <p:ext uri="{BB962C8B-B14F-4D97-AF65-F5344CB8AC3E}">
        <p14:creationId xmlns:p14="http://schemas.microsoft.com/office/powerpoint/2010/main" val="5235194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950" y="1412776"/>
            <a:ext cx="3907482" cy="3234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763688" y="260648"/>
            <a:ext cx="612068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GB" b="1" u="sng" dirty="0"/>
          </a:p>
          <a:p>
            <a:pPr algn="ctr"/>
            <a:r>
              <a:rPr lang="en-GB" sz="2400" b="1" u="sng" dirty="0"/>
              <a:t>Conceptualising the Film Author/Auteur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51520" y="1556792"/>
            <a:ext cx="396044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b="1" dirty="0"/>
              <a:t>DEATH….</a:t>
            </a:r>
          </a:p>
          <a:p>
            <a:pPr algn="just"/>
            <a:endParaRPr lang="en-GB" b="1" dirty="0"/>
          </a:p>
          <a:p>
            <a:pPr algn="just"/>
            <a:endParaRPr lang="en-GB" b="1" dirty="0"/>
          </a:p>
          <a:p>
            <a:pPr algn="just"/>
            <a:r>
              <a:rPr lang="en-GB" b="1" dirty="0"/>
              <a:t>Roland Barthes, ‘The Death of the Author’ (1967)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51520" y="3717032"/>
            <a:ext cx="3960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AND REBIRTH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1520" y="4365104"/>
            <a:ext cx="4140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Michel Foucault’s ‘author function’ (1969)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51520" y="5085184"/>
            <a:ext cx="65527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1980s in Film Studies: an industrial concept of authorship e.g. </a:t>
            </a:r>
            <a:r>
              <a:rPr lang="en-GB" b="1" dirty="0" err="1"/>
              <a:t>Bordwell</a:t>
            </a:r>
            <a:r>
              <a:rPr lang="en-GB" b="1" dirty="0"/>
              <a:t>, </a:t>
            </a:r>
            <a:r>
              <a:rPr lang="en-GB" b="1" dirty="0" err="1"/>
              <a:t>Staiger</a:t>
            </a:r>
            <a:r>
              <a:rPr lang="en-GB" b="1" dirty="0"/>
              <a:t> &amp; Thompson, </a:t>
            </a:r>
            <a:r>
              <a:rPr lang="en-GB" b="1" i="1" dirty="0"/>
              <a:t>The Classical Hollywood Cinema: Film Style and Mode of Production to 1960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25321197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64196" y="260648"/>
            <a:ext cx="705222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GB" sz="2000" b="1" u="sng" dirty="0"/>
          </a:p>
          <a:p>
            <a:pPr algn="ctr"/>
            <a:r>
              <a:rPr lang="en-GB" sz="2400" b="1" u="sng" dirty="0"/>
              <a:t>Conceptualising the Film Author/Auteur</a:t>
            </a:r>
          </a:p>
          <a:p>
            <a:pPr algn="ctr"/>
            <a:endParaRPr lang="en-GB" sz="24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8985" y="2536873"/>
            <a:ext cx="2867025" cy="380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395536" y="1556792"/>
            <a:ext cx="82809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b="1" dirty="0"/>
          </a:p>
          <a:p>
            <a:r>
              <a:rPr lang="en-GB" b="1" dirty="0"/>
              <a:t>Timothy Corrigan, ‘The Commerce of </a:t>
            </a:r>
            <a:r>
              <a:rPr lang="en-GB" b="1" dirty="0" err="1"/>
              <a:t>Auteurism</a:t>
            </a:r>
            <a:r>
              <a:rPr lang="en-GB" b="1" dirty="0"/>
              <a:t>,’ </a:t>
            </a: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in </a:t>
            </a:r>
            <a:r>
              <a:rPr lang="en-GB" b="1" i="1" dirty="0">
                <a:latin typeface="Calibri" panose="020F0502020204030204" pitchFamily="34" charset="0"/>
                <a:cs typeface="Calibri" panose="020F0502020204030204" pitchFamily="34" charset="0"/>
              </a:rPr>
              <a:t>A Cinema Without Walls</a:t>
            </a: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1" dirty="0"/>
              <a:t>(1991)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5536" y="2780928"/>
            <a:ext cx="50405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‘[The auteur] has rematerialized in the eighties and nineties as an agent of a commercial performance of the business of being an auteur’ (p. 42)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51520" y="4437112"/>
            <a:ext cx="5400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dirty="0"/>
              <a:t>See also Noël King and Toby Miller, ‘Auteurism in the 1990s,’ in </a:t>
            </a:r>
            <a:r>
              <a:rPr lang="en-GB" i="1" dirty="0"/>
              <a:t>The Cinema Book </a:t>
            </a:r>
            <a:r>
              <a:rPr lang="en-GB" dirty="0"/>
              <a:t>(2nd edition), 311-14. </a:t>
            </a:r>
          </a:p>
          <a:p>
            <a:pPr lvl="0"/>
            <a:endParaRPr lang="en-GB" dirty="0"/>
          </a:p>
          <a:p>
            <a:r>
              <a:rPr lang="fr-FR" dirty="0"/>
              <a:t>Timothy Corrigan, ‘Auteurs and the New Hollywood,’, in J. Lewis (</a:t>
            </a:r>
            <a:r>
              <a:rPr lang="fr-FR" dirty="0" err="1"/>
              <a:t>ed</a:t>
            </a:r>
            <a:r>
              <a:rPr lang="fr-FR" dirty="0"/>
              <a:t>.), </a:t>
            </a:r>
            <a:r>
              <a:rPr lang="fr-FR" i="1" dirty="0"/>
              <a:t>The New American </a:t>
            </a:r>
            <a:r>
              <a:rPr lang="fr-FR" i="1" dirty="0" err="1"/>
              <a:t>Cinema</a:t>
            </a:r>
            <a:r>
              <a:rPr lang="fr-FR" i="1" dirty="0"/>
              <a:t> </a:t>
            </a:r>
            <a:r>
              <a:rPr lang="fr-FR" dirty="0"/>
              <a:t>(Duke UP, 1998), 38-63.</a:t>
            </a:r>
            <a:endParaRPr lang="en-GB" dirty="0"/>
          </a:p>
          <a:p>
            <a:pPr lvl="0"/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623363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3568" y="1268760"/>
            <a:ext cx="7992888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i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i="1" dirty="0" err="1"/>
              <a:t>Beur</a:t>
            </a:r>
            <a:r>
              <a:rPr lang="en-GB" sz="2400" i="1" dirty="0"/>
              <a:t> </a:t>
            </a:r>
            <a:r>
              <a:rPr lang="en-GB" sz="2400" dirty="0"/>
              <a:t>= </a:t>
            </a:r>
            <a:r>
              <a:rPr lang="en-GB" sz="2400" i="1" dirty="0" err="1"/>
              <a:t>Arabe</a:t>
            </a:r>
            <a:r>
              <a:rPr lang="en-GB" sz="2400" dirty="0"/>
              <a:t> in </a:t>
            </a:r>
            <a:r>
              <a:rPr lang="en-GB" sz="2400" i="1" dirty="0" err="1"/>
              <a:t>verlan</a:t>
            </a:r>
            <a:endParaRPr lang="en-GB" sz="2400" i="1" dirty="0"/>
          </a:p>
          <a:p>
            <a:endParaRPr lang="en-GB" sz="2400" i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Second/third-generation children of North African immigrants to France</a:t>
            </a:r>
          </a:p>
          <a:p>
            <a:endParaRPr lang="en-GB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Most of Algerian extraction although some Moroccan or Tunisian</a:t>
            </a:r>
          </a:p>
          <a:p>
            <a:endParaRPr lang="en-GB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Provocative as almost all Moroccans and a majority of Algerians are or Berber origin, only ‘Arabized’ through language and religion.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699792" y="188640"/>
            <a:ext cx="424847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  <a:p>
            <a:pPr algn="ctr"/>
            <a:r>
              <a:rPr lang="en-GB" sz="2800" b="1" u="sng" dirty="0"/>
              <a:t>Origins of the term </a:t>
            </a:r>
            <a:r>
              <a:rPr lang="en-GB" sz="2800" b="1" i="1" u="sng" dirty="0" err="1"/>
              <a:t>Beur</a:t>
            </a:r>
            <a:endParaRPr lang="en-GB" sz="2800" b="1" i="1" u="sng" dirty="0"/>
          </a:p>
        </p:txBody>
      </p:sp>
    </p:spTree>
    <p:extLst>
      <p:ext uri="{BB962C8B-B14F-4D97-AF65-F5344CB8AC3E}">
        <p14:creationId xmlns:p14="http://schemas.microsoft.com/office/powerpoint/2010/main" val="1472239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2638"/>
    </mc:Choice>
    <mc:Fallback xmlns="">
      <p:transition spd="slow" advTm="192638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977" y="-6292080"/>
            <a:ext cx="7952069" cy="1094578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5536" y="4797152"/>
            <a:ext cx="8136904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John Flowers, </a:t>
            </a:r>
            <a:r>
              <a:rPr lang="en-GB" i="1" dirty="0"/>
              <a:t>France Today </a:t>
            </a:r>
            <a:r>
              <a:rPr lang="en-GB" dirty="0"/>
              <a:t>(1998).</a:t>
            </a:r>
          </a:p>
          <a:p>
            <a:pPr algn="ctr"/>
            <a:endParaRPr lang="en-GB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dirty="0"/>
              <a:t>By the 1980s, there were 1.5m immigrants from the North Western African region known as the Maghreb, or </a:t>
            </a:r>
            <a:r>
              <a:rPr lang="en-GB" b="1" dirty="0"/>
              <a:t>44% of France’s total immigrant </a:t>
            </a:r>
            <a:r>
              <a:rPr lang="en-GB" dirty="0"/>
              <a:t>population </a:t>
            </a:r>
            <a:r>
              <a:rPr lang="en-GB" sz="1400" dirty="0"/>
              <a:t>(Flowers p. 103)</a:t>
            </a:r>
            <a:endParaRPr lang="en-GB" sz="16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dirty="0"/>
              <a:t>By 2016, Muslims make up around </a:t>
            </a:r>
            <a:r>
              <a:rPr lang="en-GB" b="1" dirty="0"/>
              <a:t>8% of the total population </a:t>
            </a:r>
            <a:r>
              <a:rPr lang="en-GB" dirty="0"/>
              <a:t>of France </a:t>
            </a:r>
            <a:r>
              <a:rPr lang="en-GB" sz="1400" dirty="0"/>
              <a:t>(</a:t>
            </a:r>
            <a:r>
              <a:rPr lang="en-GB" sz="1400" dirty="0" err="1"/>
              <a:t>Fenby</a:t>
            </a:r>
            <a:r>
              <a:rPr lang="en-GB" sz="1400" dirty="0"/>
              <a:t>, </a:t>
            </a:r>
            <a:r>
              <a:rPr lang="en-GB" sz="1400" i="1" dirty="0"/>
              <a:t>The History of Modern France</a:t>
            </a:r>
            <a:r>
              <a:rPr lang="en-GB" sz="1400" dirty="0"/>
              <a:t>, 2015, reprinted 2016, xii-xiii). </a:t>
            </a:r>
            <a:endParaRPr lang="fr-FR" sz="1400" dirty="0"/>
          </a:p>
          <a:p>
            <a:pPr algn="just"/>
            <a:endParaRPr lang="fr-FR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22161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2895"/>
    </mc:Choice>
    <mc:Fallback xmlns="">
      <p:transition spd="slow" advTm="1528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836712"/>
            <a:ext cx="80648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u="sng" dirty="0"/>
              <a:t>Background to Contemporary Immigration Politics in France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39552" y="2060848"/>
            <a:ext cx="842493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1970s – Introduction of measures designed to prevent unchecked immigration into France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1980s – Mitterrand first introduces in earnest the policy of assimilation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For Flowers and others, this can be linked to fact that France has two very strong traditions that have shaped the concept of citizenship:</a:t>
            </a:r>
          </a:p>
          <a:p>
            <a:r>
              <a:rPr lang="en-GB" sz="2400" dirty="0"/>
              <a:t>	</a:t>
            </a:r>
            <a:r>
              <a:rPr lang="en-GB" sz="2000" dirty="0"/>
              <a:t>- rational </a:t>
            </a:r>
            <a:r>
              <a:rPr lang="en-GB" sz="2000" u="sng" dirty="0"/>
              <a:t>philosophical universalism</a:t>
            </a:r>
          </a:p>
          <a:p>
            <a:r>
              <a:rPr lang="en-GB" sz="2000" dirty="0"/>
              <a:t>	-  the Christian Right’s notion of a </a:t>
            </a:r>
            <a:r>
              <a:rPr lang="en-GB" sz="2000" i="1" dirty="0" err="1"/>
              <a:t>patrie</a:t>
            </a:r>
            <a:r>
              <a:rPr lang="en-GB" sz="2000" i="1" dirty="0"/>
              <a:t> </a:t>
            </a:r>
            <a:r>
              <a:rPr lang="en-GB" sz="2000" dirty="0"/>
              <a:t>based on blood soil and 	ancient rights</a:t>
            </a:r>
          </a:p>
        </p:txBody>
      </p:sp>
    </p:spTree>
    <p:extLst>
      <p:ext uri="{BB962C8B-B14F-4D97-AF65-F5344CB8AC3E}">
        <p14:creationId xmlns:p14="http://schemas.microsoft.com/office/powerpoint/2010/main" val="2840780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629"/>
    </mc:Choice>
    <mc:Fallback xmlns="">
      <p:transition spd="slow" advTm="87629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1"/>
          <p:cNvSpPr txBox="1">
            <a:spLocks noChangeArrowheads="1"/>
          </p:cNvSpPr>
          <p:nvPr/>
        </p:nvSpPr>
        <p:spPr bwMode="auto">
          <a:xfrm>
            <a:off x="323528" y="332656"/>
            <a:ext cx="864108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fr-FR" sz="2400" b="1" u="sng" dirty="0">
                <a:latin typeface="+mn-lt"/>
              </a:rPr>
              <a:t>Immigration in Popular Attitudes and Media</a:t>
            </a:r>
            <a:endParaRPr lang="fr-FR" altLang="fr-FR" sz="2400" b="1" u="sng" dirty="0">
              <a:latin typeface="+mn-lt"/>
            </a:endParaRPr>
          </a:p>
        </p:txBody>
      </p:sp>
      <p:sp>
        <p:nvSpPr>
          <p:cNvPr id="16387" name="TextBox 2"/>
          <p:cNvSpPr txBox="1">
            <a:spLocks noChangeArrowheads="1"/>
          </p:cNvSpPr>
          <p:nvPr/>
        </p:nvSpPr>
        <p:spPr bwMode="auto">
          <a:xfrm>
            <a:off x="467544" y="794321"/>
            <a:ext cx="8208144" cy="5293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GB" altLang="fr-FR" sz="1800" dirty="0"/>
          </a:p>
          <a:p>
            <a:pPr eaLnBrk="1" hangingPunct="1">
              <a:spcBef>
                <a:spcPct val="0"/>
              </a:spcBef>
            </a:pPr>
            <a:r>
              <a:rPr lang="en-GB" altLang="fr-FR" sz="1800" dirty="0">
                <a:latin typeface="+mn-lt"/>
              </a:rPr>
              <a:t>1990s surveys by newspaper </a:t>
            </a:r>
            <a:r>
              <a:rPr lang="en-GB" altLang="fr-FR" sz="1800" i="1" dirty="0">
                <a:latin typeface="+mn-lt"/>
              </a:rPr>
              <a:t>Le </a:t>
            </a:r>
            <a:r>
              <a:rPr lang="en-GB" altLang="fr-FR" sz="1800" i="1" dirty="0" err="1">
                <a:latin typeface="+mn-lt"/>
              </a:rPr>
              <a:t>Nouvel</a:t>
            </a:r>
            <a:r>
              <a:rPr lang="en-GB" altLang="fr-FR" sz="1800" i="1" dirty="0">
                <a:latin typeface="+mn-lt"/>
              </a:rPr>
              <a:t> </a:t>
            </a:r>
            <a:r>
              <a:rPr lang="en-GB" altLang="fr-FR" sz="1800" i="1" dirty="0" err="1">
                <a:latin typeface="+mn-lt"/>
              </a:rPr>
              <a:t>observateur</a:t>
            </a:r>
            <a:r>
              <a:rPr lang="en-GB" altLang="fr-FR" sz="1800" i="1" dirty="0">
                <a:latin typeface="+mn-lt"/>
              </a:rPr>
              <a:t> </a:t>
            </a:r>
            <a:r>
              <a:rPr lang="en-GB" altLang="fr-FR" sz="1800" dirty="0">
                <a:latin typeface="+mn-lt"/>
              </a:rPr>
              <a:t> found 70% of French people thought there were too many immigrants </a:t>
            </a:r>
            <a:r>
              <a:rPr lang="en-GB" altLang="fr-FR" sz="1400" dirty="0">
                <a:latin typeface="+mn-lt"/>
              </a:rPr>
              <a:t>(p. 117 Flowers).</a:t>
            </a:r>
          </a:p>
          <a:p>
            <a:pPr eaLnBrk="1" hangingPunct="1">
              <a:spcBef>
                <a:spcPct val="0"/>
              </a:spcBef>
            </a:pPr>
            <a:endParaRPr lang="en-GB" altLang="fr-FR" sz="1800" dirty="0">
              <a:latin typeface="+mn-lt"/>
            </a:endParaRPr>
          </a:p>
          <a:p>
            <a:pPr eaLnBrk="1" hangingPunct="1">
              <a:spcBef>
                <a:spcPct val="0"/>
              </a:spcBef>
            </a:pPr>
            <a:endParaRPr lang="en-GB" altLang="fr-FR" sz="1800" dirty="0">
              <a:latin typeface="+mn-lt"/>
            </a:endParaRPr>
          </a:p>
          <a:p>
            <a:pPr eaLnBrk="1" hangingPunct="1">
              <a:spcBef>
                <a:spcPct val="0"/>
              </a:spcBef>
            </a:pPr>
            <a:r>
              <a:rPr lang="en-GB" altLang="fr-FR" sz="1800" dirty="0">
                <a:latin typeface="+mn-lt"/>
              </a:rPr>
              <a:t>Rise of the </a:t>
            </a:r>
            <a:r>
              <a:rPr lang="en-GB" altLang="fr-FR" sz="1800" i="1" dirty="0">
                <a:latin typeface="+mn-lt"/>
              </a:rPr>
              <a:t>Front national </a:t>
            </a:r>
            <a:r>
              <a:rPr lang="en-GB" altLang="fr-FR" sz="1800" dirty="0">
                <a:latin typeface="+mn-lt"/>
              </a:rPr>
              <a:t>since 1980s.</a:t>
            </a:r>
          </a:p>
          <a:p>
            <a:pPr eaLnBrk="1" hangingPunct="1">
              <a:spcBef>
                <a:spcPct val="0"/>
              </a:spcBef>
            </a:pPr>
            <a:endParaRPr lang="en-GB" altLang="fr-FR" sz="1800" dirty="0">
              <a:latin typeface="+mn-lt"/>
            </a:endParaRPr>
          </a:p>
          <a:p>
            <a:pPr eaLnBrk="1" hangingPunct="1">
              <a:spcBef>
                <a:spcPct val="0"/>
              </a:spcBef>
            </a:pPr>
            <a:endParaRPr lang="en-GB" altLang="fr-FR" sz="1800" dirty="0">
              <a:latin typeface="+mn-lt"/>
            </a:endParaRPr>
          </a:p>
          <a:p>
            <a:pPr eaLnBrk="1" hangingPunct="1">
              <a:spcBef>
                <a:spcPct val="0"/>
              </a:spcBef>
            </a:pPr>
            <a:r>
              <a:rPr lang="en-GB" altLang="fr-FR" sz="1800" dirty="0">
                <a:latin typeface="+mn-lt"/>
              </a:rPr>
              <a:t>Sarkozy’s inflammatory public attacks on the </a:t>
            </a:r>
            <a:r>
              <a:rPr lang="en-GB" altLang="fr-FR" sz="1800" i="1" dirty="0" err="1">
                <a:latin typeface="+mn-lt"/>
              </a:rPr>
              <a:t>banlieue</a:t>
            </a:r>
            <a:r>
              <a:rPr lang="en-GB" altLang="fr-FR" sz="1800" i="1" dirty="0">
                <a:latin typeface="+mn-lt"/>
              </a:rPr>
              <a:t> </a:t>
            </a:r>
            <a:r>
              <a:rPr lang="en-GB" altLang="fr-FR" sz="1800" i="1" dirty="0" err="1">
                <a:latin typeface="+mn-lt"/>
              </a:rPr>
              <a:t>cités</a:t>
            </a:r>
            <a:r>
              <a:rPr lang="en-GB" altLang="fr-FR" sz="1800" dirty="0">
                <a:latin typeface="+mn-lt"/>
              </a:rPr>
              <a:t> as </a:t>
            </a:r>
            <a:r>
              <a:rPr lang="en-GB" altLang="fr-FR" sz="1800" i="1" dirty="0" err="1">
                <a:latin typeface="+mn-lt"/>
              </a:rPr>
              <a:t>Ministre</a:t>
            </a:r>
            <a:r>
              <a:rPr lang="en-GB" altLang="fr-FR" sz="1800" i="1" dirty="0">
                <a:latin typeface="+mn-lt"/>
              </a:rPr>
              <a:t> de </a:t>
            </a:r>
            <a:r>
              <a:rPr lang="en-GB" altLang="fr-FR" sz="1800" i="1" dirty="0" err="1">
                <a:latin typeface="+mn-lt"/>
              </a:rPr>
              <a:t>l’intérieur</a:t>
            </a:r>
            <a:r>
              <a:rPr lang="en-GB" altLang="fr-FR" sz="1800" i="1" dirty="0">
                <a:latin typeface="+mn-lt"/>
              </a:rPr>
              <a:t> </a:t>
            </a:r>
            <a:r>
              <a:rPr lang="en-GB" altLang="fr-FR" sz="1800" dirty="0">
                <a:latin typeface="+mn-lt"/>
              </a:rPr>
              <a:t>following 2005 riots. </a:t>
            </a:r>
          </a:p>
          <a:p>
            <a:pPr eaLnBrk="1" hangingPunct="1">
              <a:spcBef>
                <a:spcPct val="0"/>
              </a:spcBef>
            </a:pPr>
            <a:endParaRPr lang="en-GB" altLang="fr-FR" sz="1800" dirty="0">
              <a:latin typeface="+mn-lt"/>
            </a:endParaRPr>
          </a:p>
          <a:p>
            <a:pPr eaLnBrk="1" hangingPunct="1">
              <a:spcBef>
                <a:spcPct val="0"/>
              </a:spcBef>
            </a:pPr>
            <a:endParaRPr lang="en-GB" altLang="fr-FR" sz="1800" dirty="0">
              <a:latin typeface="+mn-lt"/>
            </a:endParaRPr>
          </a:p>
          <a:p>
            <a:pPr eaLnBrk="1" hangingPunct="1">
              <a:spcBef>
                <a:spcPct val="0"/>
              </a:spcBef>
            </a:pPr>
            <a:r>
              <a:rPr lang="en-GB" altLang="fr-FR" sz="1800" dirty="0">
                <a:latin typeface="+mn-lt"/>
              </a:rPr>
              <a:t>2000/2010s: aggravated by high unemployment and the radicalisation of some Muslims: Islamophobic attacks went up by over 300% in the first half of 2015 compared with the same period the previous year </a:t>
            </a:r>
            <a:r>
              <a:rPr lang="en-GB" altLang="fr-FR" sz="1400" dirty="0">
                <a:latin typeface="+mn-lt"/>
              </a:rPr>
              <a:t>(p. xii </a:t>
            </a:r>
            <a:r>
              <a:rPr lang="en-GB" altLang="fr-FR" sz="1400" dirty="0" err="1">
                <a:latin typeface="+mn-lt"/>
              </a:rPr>
              <a:t>Fenby</a:t>
            </a:r>
            <a:r>
              <a:rPr lang="en-GB" altLang="fr-FR" sz="1400" dirty="0">
                <a:latin typeface="+mn-lt"/>
              </a:rPr>
              <a:t>).</a:t>
            </a:r>
          </a:p>
          <a:p>
            <a:pPr eaLnBrk="1" hangingPunct="1">
              <a:spcBef>
                <a:spcPct val="0"/>
              </a:spcBef>
            </a:pPr>
            <a:endParaRPr lang="en-GB" altLang="fr-FR" sz="1400" dirty="0">
              <a:latin typeface="+mn-lt"/>
            </a:endParaRPr>
          </a:p>
          <a:p>
            <a:pPr eaLnBrk="1" hangingPunct="1">
              <a:spcBef>
                <a:spcPct val="0"/>
              </a:spcBef>
            </a:pPr>
            <a:endParaRPr lang="en-GB" altLang="fr-FR" sz="1800" dirty="0">
              <a:latin typeface="+mn-lt"/>
            </a:endParaRPr>
          </a:p>
          <a:p>
            <a:pPr eaLnBrk="1" hangingPunct="1">
              <a:spcBef>
                <a:spcPct val="0"/>
              </a:spcBef>
            </a:pPr>
            <a:r>
              <a:rPr lang="en-GB" altLang="fr-FR" sz="1800" dirty="0">
                <a:latin typeface="+mn-lt"/>
              </a:rPr>
              <a:t>In 2015, according to Reuters News Agency, Muslims might make up as much as 60% of France’s prison population </a:t>
            </a:r>
            <a:r>
              <a:rPr lang="en-GB" altLang="fr-FR" sz="1400" dirty="0">
                <a:latin typeface="+mn-lt"/>
              </a:rPr>
              <a:t>(p. xii </a:t>
            </a:r>
            <a:r>
              <a:rPr lang="en-GB" altLang="fr-FR" sz="1400" dirty="0" err="1">
                <a:latin typeface="+mn-lt"/>
              </a:rPr>
              <a:t>Fenby</a:t>
            </a:r>
            <a:r>
              <a:rPr lang="en-GB" altLang="fr-FR" sz="1400" dirty="0">
                <a:latin typeface="+mn-lt"/>
              </a:rPr>
              <a:t>).</a:t>
            </a:r>
            <a:endParaRPr lang="fr-FR" altLang="fr-FR" sz="1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77658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152"/>
    </mc:Choice>
    <mc:Fallback xmlns="">
      <p:transition spd="slow" advTm="125152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6.3|16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2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5340</TotalTime>
  <Words>1957</Words>
  <Application>Microsoft Office PowerPoint</Application>
  <PresentationFormat>On-screen Show (4:3)</PresentationFormat>
  <Paragraphs>305</Paragraphs>
  <Slides>28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3" baseType="lpstr">
      <vt:lpstr>Arial</vt:lpstr>
      <vt:lpstr>Calibri</vt:lpstr>
      <vt:lpstr>Calibri Light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Mary</dc:creator>
  <cp:lastModifiedBy>Harrod, Mary</cp:lastModifiedBy>
  <cp:revision>268</cp:revision>
  <dcterms:created xsi:type="dcterms:W3CDTF">2014-12-17T12:49:40Z</dcterms:created>
  <dcterms:modified xsi:type="dcterms:W3CDTF">2023-12-13T12:12:27Z</dcterms:modified>
</cp:coreProperties>
</file>