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86" r:id="rId2"/>
    <p:sldId id="284" r:id="rId3"/>
    <p:sldId id="257" r:id="rId4"/>
    <p:sldId id="258" r:id="rId5"/>
    <p:sldId id="264" r:id="rId6"/>
    <p:sldId id="263" r:id="rId7"/>
    <p:sldId id="287" r:id="rId8"/>
    <p:sldId id="267" r:id="rId9"/>
    <p:sldId id="268" r:id="rId10"/>
    <p:sldId id="285" r:id="rId11"/>
    <p:sldId id="269" r:id="rId12"/>
    <p:sldId id="262" r:id="rId13"/>
    <p:sldId id="292" r:id="rId14"/>
    <p:sldId id="289" r:id="rId15"/>
    <p:sldId id="290" r:id="rId16"/>
    <p:sldId id="291" r:id="rId17"/>
    <p:sldId id="293" r:id="rId18"/>
    <p:sldId id="272" r:id="rId19"/>
    <p:sldId id="276" r:id="rId20"/>
    <p:sldId id="277" r:id="rId21"/>
    <p:sldId id="278" r:id="rId22"/>
    <p:sldId id="295" r:id="rId23"/>
    <p:sldId id="294" r:id="rId24"/>
    <p:sldId id="297" r:id="rId25"/>
    <p:sldId id="296" r:id="rId26"/>
    <p:sldId id="298" r:id="rId27"/>
    <p:sldId id="279" r:id="rId28"/>
    <p:sldId id="280" r:id="rId29"/>
    <p:sldId id="300" r:id="rId30"/>
    <p:sldId id="281" r:id="rId31"/>
    <p:sldId id="302" r:id="rId32"/>
    <p:sldId id="301" r:id="rId33"/>
    <p:sldId id="299" r:id="rId34"/>
    <p:sldId id="28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83" autoAdjust="0"/>
  </p:normalViewPr>
  <p:slideViewPr>
    <p:cSldViewPr>
      <p:cViewPr varScale="1">
        <p:scale>
          <a:sx n="60" d="100"/>
          <a:sy n="60" d="100"/>
        </p:scale>
        <p:origin x="1452"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05CC8-E2B3-485A-85E0-F56738277FF0}" type="datetimeFigureOut">
              <a:rPr lang="fr-FR" smtClean="0"/>
              <a:t>13/12/2023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676F29-9DC8-48D0-AA66-5BECF289E172}" type="slidenum">
              <a:rPr lang="fr-FR" smtClean="0"/>
              <a:t>‹#›</a:t>
            </a:fld>
            <a:endParaRPr lang="fr-FR"/>
          </a:p>
        </p:txBody>
      </p:sp>
    </p:spTree>
    <p:extLst>
      <p:ext uri="{BB962C8B-B14F-4D97-AF65-F5344CB8AC3E}">
        <p14:creationId xmlns:p14="http://schemas.microsoft.com/office/powerpoint/2010/main" val="1448568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fr-FR" sz="1200" u="sng" dirty="0">
                <a:latin typeface="Cambria" panose="02040503050406030204" pitchFamily="18" charset="0"/>
              </a:rPr>
              <a:t>The model of study of national cinemas undergoes revision to account for modes of film production and consumption across borders:</a:t>
            </a:r>
          </a:p>
          <a:p>
            <a:endParaRPr lang="en-GB" dirty="0"/>
          </a:p>
        </p:txBody>
      </p:sp>
      <p:sp>
        <p:nvSpPr>
          <p:cNvPr id="4" name="Slide Number Placeholder 3"/>
          <p:cNvSpPr>
            <a:spLocks noGrp="1"/>
          </p:cNvSpPr>
          <p:nvPr>
            <p:ph type="sldNum" sz="quarter" idx="10"/>
          </p:nvPr>
        </p:nvSpPr>
        <p:spPr/>
        <p:txBody>
          <a:bodyPr/>
          <a:lstStyle/>
          <a:p>
            <a:fld id="{7F676F29-9DC8-48D0-AA66-5BECF289E172}" type="slidenum">
              <a:rPr lang="fr-FR" smtClean="0"/>
              <a:t>3</a:t>
            </a:fld>
            <a:endParaRPr lang="fr-FR"/>
          </a:p>
        </p:txBody>
      </p:sp>
    </p:spTree>
    <p:extLst>
      <p:ext uri="{BB962C8B-B14F-4D97-AF65-F5344CB8AC3E}">
        <p14:creationId xmlns:p14="http://schemas.microsoft.com/office/powerpoint/2010/main" val="427075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90B16-6F91-4757-92DB-B0A69E0721CA}" type="slidenum">
              <a:rPr lang="en-GB" altLang="fr-FR"/>
              <a:pPr/>
              <a:t>5</a:t>
            </a:fld>
            <a:endParaRPr lang="en-GB" altLang="fr-F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7F667-DF20-4EB9-9FC5-E6855799A190}" type="slidenum">
              <a:rPr lang="en-GB" altLang="fr-FR"/>
              <a:pPr/>
              <a:t>6</a:t>
            </a:fld>
            <a:endParaRPr lang="en-GB" altLang="fr-F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07291-FBB2-4934-8493-94034EADE1D7}" type="slidenum">
              <a:rPr lang="en-GB" altLang="fr-FR"/>
              <a:pPr/>
              <a:t>7</a:t>
            </a:fld>
            <a:endParaRPr lang="en-GB" altLang="fr-F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ltLang="fr-FR"/>
          </a:p>
        </p:txBody>
      </p:sp>
    </p:spTree>
    <p:extLst>
      <p:ext uri="{BB962C8B-B14F-4D97-AF65-F5344CB8AC3E}">
        <p14:creationId xmlns:p14="http://schemas.microsoft.com/office/powerpoint/2010/main" val="344834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709E83-AFE5-486F-86A0-F3B0344A28E4}" type="slidenum">
              <a:rPr lang="en-GB" altLang="fr-FR"/>
              <a:pPr/>
              <a:t>8</a:t>
            </a:fld>
            <a:endParaRPr lang="en-GB" altLang="fr-F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68B75-6353-4427-9879-3F4D74B65DAF}" type="slidenum">
              <a:rPr lang="en-GB" altLang="fr-FR"/>
              <a:pPr/>
              <a:t>9</a:t>
            </a:fld>
            <a:endParaRPr lang="en-GB" altLang="fr-F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709E83-AFE5-486F-86A0-F3B0344A28E4}" type="slidenum">
              <a:rPr lang="en-GB" altLang="fr-FR"/>
              <a:pPr/>
              <a:t>10</a:t>
            </a:fld>
            <a:endParaRPr lang="en-GB" altLang="fr-F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ltLang="fr-FR"/>
          </a:p>
        </p:txBody>
      </p:sp>
    </p:spTree>
    <p:extLst>
      <p:ext uri="{BB962C8B-B14F-4D97-AF65-F5344CB8AC3E}">
        <p14:creationId xmlns:p14="http://schemas.microsoft.com/office/powerpoint/2010/main" val="425665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ACCAC-8661-41BD-A273-6D194AE196F6}" type="slidenum">
              <a:rPr lang="en-GB" altLang="fr-FR"/>
              <a:pPr/>
              <a:t>11</a:t>
            </a:fld>
            <a:endParaRPr lang="en-GB" altLang="fr-F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57066" indent="-291179" eaLnBrk="0" hangingPunct="0">
              <a:spcBef>
                <a:spcPct val="30000"/>
              </a:spcBef>
              <a:defRPr sz="1200">
                <a:solidFill>
                  <a:schemeClr val="tx1"/>
                </a:solidFill>
                <a:latin typeface="Arial" charset="0"/>
                <a:cs typeface="Arial" charset="0"/>
              </a:defRPr>
            </a:lvl2pPr>
            <a:lvl3pPr marL="1164717" indent="-232943" eaLnBrk="0" hangingPunct="0">
              <a:spcBef>
                <a:spcPct val="30000"/>
              </a:spcBef>
              <a:defRPr sz="1200">
                <a:solidFill>
                  <a:schemeClr val="tx1"/>
                </a:solidFill>
                <a:latin typeface="Arial" charset="0"/>
                <a:cs typeface="Arial" charset="0"/>
              </a:defRPr>
            </a:lvl3pPr>
            <a:lvl4pPr marL="1630604" indent="-232943" eaLnBrk="0" hangingPunct="0">
              <a:spcBef>
                <a:spcPct val="30000"/>
              </a:spcBef>
              <a:defRPr sz="1200">
                <a:solidFill>
                  <a:schemeClr val="tx1"/>
                </a:solidFill>
                <a:latin typeface="Arial" charset="0"/>
                <a:cs typeface="Arial" charset="0"/>
              </a:defRPr>
            </a:lvl4pPr>
            <a:lvl5pPr marL="2096491" indent="-232943" eaLnBrk="0" hangingPunct="0">
              <a:spcBef>
                <a:spcPct val="30000"/>
              </a:spcBef>
              <a:defRPr sz="1200">
                <a:solidFill>
                  <a:schemeClr val="tx1"/>
                </a:solidFill>
                <a:latin typeface="Arial" charset="0"/>
                <a:cs typeface="Arial" charset="0"/>
              </a:defRPr>
            </a:lvl5pPr>
            <a:lvl6pPr marL="2562377" indent="-232943" eaLnBrk="0" fontAlgn="base" hangingPunct="0">
              <a:spcBef>
                <a:spcPct val="30000"/>
              </a:spcBef>
              <a:spcAft>
                <a:spcPct val="0"/>
              </a:spcAft>
              <a:defRPr sz="1200">
                <a:solidFill>
                  <a:schemeClr val="tx1"/>
                </a:solidFill>
                <a:latin typeface="Arial" charset="0"/>
                <a:cs typeface="Arial" charset="0"/>
              </a:defRPr>
            </a:lvl6pPr>
            <a:lvl7pPr marL="3028264" indent="-232943" eaLnBrk="0" fontAlgn="base" hangingPunct="0">
              <a:spcBef>
                <a:spcPct val="30000"/>
              </a:spcBef>
              <a:spcAft>
                <a:spcPct val="0"/>
              </a:spcAft>
              <a:defRPr sz="1200">
                <a:solidFill>
                  <a:schemeClr val="tx1"/>
                </a:solidFill>
                <a:latin typeface="Arial" charset="0"/>
                <a:cs typeface="Arial" charset="0"/>
              </a:defRPr>
            </a:lvl7pPr>
            <a:lvl8pPr marL="3494151" indent="-232943" eaLnBrk="0" fontAlgn="base" hangingPunct="0">
              <a:spcBef>
                <a:spcPct val="30000"/>
              </a:spcBef>
              <a:spcAft>
                <a:spcPct val="0"/>
              </a:spcAft>
              <a:defRPr sz="1200">
                <a:solidFill>
                  <a:schemeClr val="tx1"/>
                </a:solidFill>
                <a:latin typeface="Arial" charset="0"/>
                <a:cs typeface="Arial" charset="0"/>
              </a:defRPr>
            </a:lvl8pPr>
            <a:lvl9pPr marL="3960038" indent="-232943"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FC86628-7D65-4348-9156-9233C9C40FC1}" type="slidenum">
              <a:rPr lang="en-GB" altLang="en-US" smtClean="0"/>
              <a:pPr eaLnBrk="1" hangingPunct="1">
                <a:spcBef>
                  <a:spcPct val="0"/>
                </a:spcBef>
              </a:pPr>
              <a:t>15</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7578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39F2AC-27FE-4BD8-A1A6-FC5B20CB3BA3}"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417317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39F2AC-27FE-4BD8-A1A6-FC5B20CB3BA3}"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98274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39F2AC-27FE-4BD8-A1A6-FC5B20CB3BA3}"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143111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39F2AC-27FE-4BD8-A1A6-FC5B20CB3BA3}"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150637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39F2AC-27FE-4BD8-A1A6-FC5B20CB3BA3}" type="datetimeFigureOut">
              <a:rPr lang="fr-FR" smtClean="0"/>
              <a:t>13/12/2023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21123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39F2AC-27FE-4BD8-A1A6-FC5B20CB3BA3}"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302186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39F2AC-27FE-4BD8-A1A6-FC5B20CB3BA3}" type="datetimeFigureOut">
              <a:rPr lang="fr-FR" smtClean="0"/>
              <a:t>13/12/2023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179042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39F2AC-27FE-4BD8-A1A6-FC5B20CB3BA3}" type="datetimeFigureOut">
              <a:rPr lang="fr-FR" smtClean="0"/>
              <a:t>13/12/2023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18016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9F2AC-27FE-4BD8-A1A6-FC5B20CB3BA3}" type="datetimeFigureOut">
              <a:rPr lang="fr-FR" smtClean="0"/>
              <a:t>13/12/2023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75433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339F2AC-27FE-4BD8-A1A6-FC5B20CB3BA3}"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194951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339F2AC-27FE-4BD8-A1A6-FC5B20CB3BA3}" type="datetimeFigureOut">
              <a:rPr lang="fr-FR" smtClean="0"/>
              <a:t>13/12/2023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AAC581-A161-4819-9957-D0FA8552D9FD}" type="slidenum">
              <a:rPr lang="fr-FR" smtClean="0"/>
              <a:t>‹#›</a:t>
            </a:fld>
            <a:endParaRPr lang="fr-FR"/>
          </a:p>
        </p:txBody>
      </p:sp>
    </p:spTree>
    <p:extLst>
      <p:ext uri="{BB962C8B-B14F-4D97-AF65-F5344CB8AC3E}">
        <p14:creationId xmlns:p14="http://schemas.microsoft.com/office/powerpoint/2010/main" val="82246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39F2AC-27FE-4BD8-A1A6-FC5B20CB3BA3}" type="datetimeFigureOut">
              <a:rPr lang="fr-FR" smtClean="0"/>
              <a:t>13/12/2023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AAC581-A161-4819-9957-D0FA8552D9FD}" type="slidenum">
              <a:rPr lang="fr-FR" smtClean="0"/>
              <a:t>‹#›</a:t>
            </a:fld>
            <a:endParaRPr lang="fr-FR"/>
          </a:p>
        </p:txBody>
      </p:sp>
    </p:spTree>
    <p:extLst>
      <p:ext uri="{BB962C8B-B14F-4D97-AF65-F5344CB8AC3E}">
        <p14:creationId xmlns:p14="http://schemas.microsoft.com/office/powerpoint/2010/main" val="2196278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http://www.lacan.com/nosex.ht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12" y="1474471"/>
            <a:ext cx="8073736" cy="4824398"/>
          </a:xfrm>
          <a:prstGeom prst="rect">
            <a:avLst/>
          </a:prstGeom>
          <a:noFill/>
        </p:spPr>
        <p:txBody>
          <a:bodyPr wrap="square" rtlCol="0">
            <a:spAutoFit/>
          </a:bodyPr>
          <a:lstStyle/>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2700" dirty="0"/>
          </a:p>
          <a:p>
            <a:pPr algn="ctr"/>
            <a:endParaRPr lang="en-GB" sz="2700" i="1" dirty="0"/>
          </a:p>
          <a:p>
            <a:pPr algn="ctr"/>
            <a:endParaRPr lang="en-GB" sz="2100" i="1" dirty="0"/>
          </a:p>
          <a:p>
            <a:pPr algn="ctr"/>
            <a:endParaRPr lang="en-GB" sz="2100" i="1" dirty="0"/>
          </a:p>
          <a:p>
            <a:pPr algn="ctr"/>
            <a:endParaRPr lang="en-GB" sz="2100" i="1" dirty="0"/>
          </a:p>
          <a:p>
            <a:pPr algn="ctr"/>
            <a:endParaRPr lang="en-GB" sz="2100" i="1" dirty="0"/>
          </a:p>
          <a:p>
            <a:pPr algn="ctr"/>
            <a:r>
              <a:rPr lang="en-GB" sz="2100" i="1" dirty="0"/>
              <a:t>Personal Shopper </a:t>
            </a:r>
            <a:r>
              <a:rPr lang="en-GB" sz="2100" dirty="0"/>
              <a:t>(</a:t>
            </a:r>
            <a:r>
              <a:rPr lang="en-GB" sz="2100" dirty="0" err="1"/>
              <a:t>Assayas</a:t>
            </a:r>
            <a:r>
              <a:rPr lang="en-GB" sz="2100" dirty="0"/>
              <a:t>, 2017)</a:t>
            </a:r>
          </a:p>
          <a:p>
            <a:pPr algn="ctr"/>
            <a:endParaRPr lang="en-GB" sz="1350" dirty="0"/>
          </a:p>
        </p:txBody>
      </p:sp>
      <p:sp>
        <p:nvSpPr>
          <p:cNvPr id="3" name="TextBox 2"/>
          <p:cNvSpPr txBox="1"/>
          <p:nvPr/>
        </p:nvSpPr>
        <p:spPr>
          <a:xfrm>
            <a:off x="539553" y="332656"/>
            <a:ext cx="8076590" cy="830997"/>
          </a:xfrm>
          <a:prstGeom prst="rect">
            <a:avLst/>
          </a:prstGeom>
          <a:noFill/>
        </p:spPr>
        <p:txBody>
          <a:bodyPr wrap="square" rtlCol="0">
            <a:spAutoFit/>
          </a:bodyPr>
          <a:lstStyle/>
          <a:p>
            <a:pPr algn="ctr"/>
            <a:r>
              <a:rPr lang="en-GB" sz="2400" b="1" u="sng" dirty="0"/>
              <a:t>New Iterations of the Auteur</a:t>
            </a:r>
            <a:endParaRPr lang="en-GB" sz="2400" b="1" dirty="0"/>
          </a:p>
          <a:p>
            <a:pPr algn="ctr"/>
            <a:r>
              <a:rPr lang="en-GB" sz="2400" b="1" dirty="0"/>
              <a:t>Lecture 4: 21st-century ‘European’ art cinema</a:t>
            </a:r>
          </a:p>
        </p:txBody>
      </p:sp>
      <p:pic>
        <p:nvPicPr>
          <p:cNvPr id="4" name="Picture 3"/>
          <p:cNvPicPr>
            <a:picLocks noChangeAspect="1"/>
          </p:cNvPicPr>
          <p:nvPr/>
        </p:nvPicPr>
        <p:blipFill>
          <a:blip r:embed="rId2"/>
          <a:stretch>
            <a:fillRect/>
          </a:stretch>
        </p:blipFill>
        <p:spPr>
          <a:xfrm>
            <a:off x="1821721" y="1440971"/>
            <a:ext cx="5512254" cy="3693976"/>
          </a:xfrm>
          <a:prstGeom prst="rect">
            <a:avLst/>
          </a:prstGeom>
        </p:spPr>
      </p:pic>
    </p:spTree>
    <p:extLst>
      <p:ext uri="{BB962C8B-B14F-4D97-AF65-F5344CB8AC3E}">
        <p14:creationId xmlns:p14="http://schemas.microsoft.com/office/powerpoint/2010/main" val="2168803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1371600" y="-171450"/>
            <a:ext cx="7772400" cy="1470025"/>
          </a:xfrm>
        </p:spPr>
        <p:txBody>
          <a:bodyPr/>
          <a:lstStyle/>
          <a:p>
            <a:br>
              <a:rPr lang="en-GB" altLang="fr-FR" sz="2400" b="1" dirty="0">
                <a:solidFill>
                  <a:schemeClr val="tx1"/>
                </a:solidFill>
                <a:latin typeface="Book Antiqua" pitchFamily="18" charset="0"/>
              </a:rPr>
            </a:br>
            <a:endParaRPr lang="en-GB" altLang="fr-FR" sz="2400" b="1" dirty="0">
              <a:solidFill>
                <a:schemeClr val="tx1"/>
              </a:solidFill>
              <a:latin typeface="Book Antiqua" pitchFamily="18" charset="0"/>
            </a:endParaRPr>
          </a:p>
        </p:txBody>
      </p:sp>
      <p:sp>
        <p:nvSpPr>
          <p:cNvPr id="38915" name="Text Box 3"/>
          <p:cNvSpPr txBox="1">
            <a:spLocks noChangeArrowheads="1"/>
          </p:cNvSpPr>
          <p:nvPr/>
        </p:nvSpPr>
        <p:spPr bwMode="auto">
          <a:xfrm>
            <a:off x="0" y="332657"/>
            <a:ext cx="9252520" cy="666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lang="en-GB" altLang="fr-FR" sz="2400" b="1" u="sng" dirty="0">
                <a:latin typeface="+mn-lt"/>
              </a:rPr>
              <a:t>‘On the plurality of cinematic transnationalism’ </a:t>
            </a:r>
          </a:p>
          <a:p>
            <a:pPr algn="ctr"/>
            <a:endParaRPr lang="en-GB" altLang="fr-FR" b="1" u="sng" dirty="0">
              <a:latin typeface="+mn-lt"/>
            </a:endParaRPr>
          </a:p>
          <a:p>
            <a:pPr>
              <a:spcBef>
                <a:spcPct val="50000"/>
              </a:spcBef>
            </a:pPr>
            <a:r>
              <a:rPr lang="en-US" altLang="fr-FR" dirty="0" err="1">
                <a:latin typeface="+mn-lt"/>
              </a:rPr>
              <a:t>Hjort</a:t>
            </a:r>
            <a:r>
              <a:rPr lang="en-US" altLang="fr-FR" dirty="0">
                <a:latin typeface="+mn-lt"/>
              </a:rPr>
              <a:t> locates value in transnational practices that:      </a:t>
            </a:r>
          </a:p>
          <a:p>
            <a:pPr>
              <a:spcBef>
                <a:spcPct val="50000"/>
              </a:spcBef>
            </a:pPr>
            <a:r>
              <a:rPr lang="en-US" altLang="fr-FR" dirty="0">
                <a:latin typeface="+mn-lt"/>
              </a:rPr>
              <a:t>  -resist “globalization as cultural homogenization” and                                                 </a:t>
            </a:r>
          </a:p>
          <a:p>
            <a:pPr>
              <a:spcBef>
                <a:spcPct val="50000"/>
              </a:spcBef>
            </a:pPr>
            <a:r>
              <a:rPr lang="en-US" altLang="fr-FR" dirty="0">
                <a:latin typeface="+mn-lt"/>
              </a:rPr>
              <a:t>-pursue and promote “aesthetic, artistic, social and political values” (p. 15)</a:t>
            </a:r>
          </a:p>
          <a:p>
            <a:pPr>
              <a:spcBef>
                <a:spcPct val="50000"/>
              </a:spcBef>
            </a:pPr>
            <a:r>
              <a:rPr lang="en-US" altLang="fr-FR" dirty="0">
                <a:latin typeface="+mn-lt"/>
              </a:rPr>
              <a:t>Types proposed by </a:t>
            </a:r>
            <a:r>
              <a:rPr lang="en-US" altLang="fr-FR" dirty="0" err="1">
                <a:latin typeface="+mn-lt"/>
              </a:rPr>
              <a:t>Hjort</a:t>
            </a:r>
            <a:r>
              <a:rPr lang="en-US" altLang="fr-FR" dirty="0">
                <a:latin typeface="+mn-lt"/>
              </a:rPr>
              <a:t>:</a:t>
            </a:r>
          </a:p>
          <a:p>
            <a:pPr>
              <a:spcBef>
                <a:spcPct val="50000"/>
              </a:spcBef>
              <a:buFontTx/>
              <a:buAutoNum type="arabicPeriod"/>
            </a:pPr>
            <a:r>
              <a:rPr lang="en-US" altLang="fr-FR" sz="1600" dirty="0" err="1">
                <a:latin typeface="+mn-lt"/>
              </a:rPr>
              <a:t>Epiphanic</a:t>
            </a:r>
            <a:r>
              <a:rPr lang="en-US" altLang="fr-FR" sz="1600" dirty="0">
                <a:latin typeface="+mn-lt"/>
              </a:rPr>
              <a:t> transnationalism: shared cultural space; ‘deep transnational belonging’</a:t>
            </a:r>
          </a:p>
          <a:p>
            <a:pPr>
              <a:spcBef>
                <a:spcPct val="50000"/>
              </a:spcBef>
              <a:buFontTx/>
              <a:buAutoNum type="arabicPeriod"/>
            </a:pPr>
            <a:r>
              <a:rPr lang="en-US" altLang="fr-FR" sz="1600" dirty="0">
                <a:latin typeface="+mn-lt"/>
              </a:rPr>
              <a:t>Affinitive: based on cultural similarities </a:t>
            </a:r>
          </a:p>
          <a:p>
            <a:pPr>
              <a:spcBef>
                <a:spcPct val="50000"/>
              </a:spcBef>
              <a:buFontTx/>
              <a:buAutoNum type="arabicPeriod"/>
            </a:pPr>
            <a:r>
              <a:rPr lang="en-US" altLang="fr-FR" sz="1600" dirty="0">
                <a:latin typeface="+mn-lt"/>
              </a:rPr>
              <a:t>Milieu-building: cultural similarities lead to industrial initiatives for collaboration</a:t>
            </a:r>
          </a:p>
          <a:p>
            <a:pPr>
              <a:spcBef>
                <a:spcPct val="50000"/>
              </a:spcBef>
              <a:buFontTx/>
              <a:buAutoNum type="arabicPeriod"/>
            </a:pPr>
            <a:r>
              <a:rPr lang="en-US" altLang="fr-FR" sz="1600" dirty="0">
                <a:latin typeface="+mn-lt"/>
              </a:rPr>
              <a:t>Opportunistic: economic-driven collaboration</a:t>
            </a:r>
          </a:p>
          <a:p>
            <a:pPr>
              <a:spcBef>
                <a:spcPct val="50000"/>
              </a:spcBef>
              <a:buFontTx/>
              <a:buAutoNum type="arabicPeriod"/>
            </a:pPr>
            <a:r>
              <a:rPr lang="en-US" altLang="fr-FR" sz="1600" dirty="0">
                <a:latin typeface="+mn-lt"/>
              </a:rPr>
              <a:t>Cosmopolitan: mobility of directors</a:t>
            </a:r>
          </a:p>
          <a:p>
            <a:pPr>
              <a:spcBef>
                <a:spcPct val="50000"/>
              </a:spcBef>
              <a:buFontTx/>
              <a:buAutoNum type="arabicPeriod"/>
            </a:pPr>
            <a:r>
              <a:rPr lang="en-US" altLang="fr-FR" sz="1600" dirty="0">
                <a:latin typeface="+mn-lt"/>
              </a:rPr>
              <a:t>Globalizing: genre and star-based vehicles seeking to compete with Hollywood </a:t>
            </a:r>
          </a:p>
          <a:p>
            <a:pPr>
              <a:spcBef>
                <a:spcPct val="50000"/>
              </a:spcBef>
              <a:buFontTx/>
              <a:buAutoNum type="arabicPeriod"/>
            </a:pPr>
            <a:r>
              <a:rPr lang="en-US" altLang="fr-FR" sz="1600" dirty="0" err="1">
                <a:latin typeface="+mn-lt"/>
              </a:rPr>
              <a:t>Auteurist</a:t>
            </a:r>
            <a:r>
              <a:rPr lang="en-US" altLang="fr-FR" sz="1600" dirty="0">
                <a:latin typeface="+mn-lt"/>
              </a:rPr>
              <a:t>: established national cinema </a:t>
            </a:r>
            <a:r>
              <a:rPr lang="en-US" altLang="fr-FR" sz="1600" i="1" dirty="0">
                <a:latin typeface="+mn-lt"/>
              </a:rPr>
              <a:t>auteurs</a:t>
            </a:r>
            <a:r>
              <a:rPr lang="en-US" altLang="fr-FR" sz="1600" dirty="0">
                <a:latin typeface="+mn-lt"/>
              </a:rPr>
              <a:t> set up collaborative projects</a:t>
            </a:r>
          </a:p>
          <a:p>
            <a:pPr>
              <a:spcBef>
                <a:spcPct val="50000"/>
              </a:spcBef>
              <a:buFontTx/>
              <a:buAutoNum type="arabicPeriod"/>
            </a:pPr>
            <a:r>
              <a:rPr lang="en-US" altLang="fr-FR" sz="1600" dirty="0">
                <a:latin typeface="+mn-lt"/>
              </a:rPr>
              <a:t>Modernizing: supporting industrial development </a:t>
            </a:r>
          </a:p>
          <a:p>
            <a:pPr>
              <a:spcBef>
                <a:spcPct val="50000"/>
              </a:spcBef>
              <a:buFontTx/>
              <a:buAutoNum type="arabicPeriod"/>
            </a:pPr>
            <a:r>
              <a:rPr lang="en-US" altLang="fr-FR" sz="1600" dirty="0">
                <a:latin typeface="+mn-lt"/>
              </a:rPr>
              <a:t>Experimental: non-fiction films that reflect on the formation of identities; expanding the possibilities of collaboration. </a:t>
            </a:r>
          </a:p>
          <a:p>
            <a:pPr marL="0" indent="0">
              <a:spcBef>
                <a:spcPct val="50000"/>
              </a:spcBef>
            </a:pPr>
            <a:r>
              <a:rPr lang="en-US" altLang="fr-FR" b="1" dirty="0">
                <a:latin typeface="Calibri" panose="020F0502020204030204" pitchFamily="34" charset="0"/>
                <a:cs typeface="Calibri" panose="020F0502020204030204" pitchFamily="34" charset="0"/>
              </a:rPr>
              <a:t>In practice: films may fit more than one category; critical readings can activate diverse types of transnationalism</a:t>
            </a:r>
            <a:r>
              <a:rPr lang="en-US" altLang="fr-FR" dirty="0">
                <a:latin typeface="Calibri" panose="020F0502020204030204" pitchFamily="34" charset="0"/>
                <a:cs typeface="Calibri" panose="020F0502020204030204" pitchFamily="34" charset="0"/>
              </a:rPr>
              <a:t>.</a:t>
            </a:r>
            <a:endParaRPr lang="en-US" altLang="fr-FR" b="1" dirty="0">
              <a:latin typeface="Calibri" panose="020F0502020204030204" pitchFamily="34" charset="0"/>
              <a:cs typeface="Calibri" panose="020F0502020204030204" pitchFamily="34" charset="0"/>
            </a:endParaRPr>
          </a:p>
        </p:txBody>
      </p:sp>
      <p:sp>
        <p:nvSpPr>
          <p:cNvPr id="38916" name="Line 4"/>
          <p:cNvSpPr>
            <a:spLocks noChangeShapeType="1"/>
          </p:cNvSpPr>
          <p:nvPr/>
        </p:nvSpPr>
        <p:spPr bwMode="auto">
          <a:xfrm flipV="1">
            <a:off x="8460432" y="6813376"/>
            <a:ext cx="576064" cy="216024"/>
          </a:xfrm>
          <a:prstGeom prst="line">
            <a:avLst/>
          </a:prstGeom>
          <a:noFill/>
          <a:ln w="444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7" name="Line 5"/>
          <p:cNvSpPr>
            <a:spLocks noChangeShapeType="1"/>
          </p:cNvSpPr>
          <p:nvPr/>
        </p:nvSpPr>
        <p:spPr bwMode="auto">
          <a:xfrm>
            <a:off x="8748712" y="652462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25689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611560" y="836613"/>
            <a:ext cx="7560840"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pPr>
            <a:r>
              <a:rPr lang="en-GB" altLang="fr-FR" sz="2400" b="1" u="sng" dirty="0">
                <a:latin typeface="Calibri" panose="020F0502020204030204" pitchFamily="34" charset="0"/>
                <a:cs typeface="Calibri" panose="020F0502020204030204" pitchFamily="34" charset="0"/>
              </a:rPr>
              <a:t>‘On the plurality of cinematic transnationalism’</a:t>
            </a:r>
          </a:p>
          <a:p>
            <a:pPr algn="ctr">
              <a:spcBef>
                <a:spcPct val="50000"/>
              </a:spcBef>
            </a:pPr>
            <a:endParaRPr lang="en-GB" altLang="fr-FR" sz="2400" b="1" u="sng" dirty="0">
              <a:latin typeface="Calibri" panose="020F0502020204030204" pitchFamily="34" charset="0"/>
              <a:cs typeface="Calibri" panose="020F0502020204030204" pitchFamily="34" charset="0"/>
            </a:endParaRPr>
          </a:p>
          <a:p>
            <a:pPr>
              <a:spcBef>
                <a:spcPct val="50000"/>
              </a:spcBef>
            </a:pPr>
            <a:r>
              <a:rPr lang="en-US" altLang="fr-FR" b="1" dirty="0">
                <a:latin typeface="Calibri" panose="020F0502020204030204" pitchFamily="34" charset="0"/>
                <a:cs typeface="Calibri" panose="020F0502020204030204" pitchFamily="34" charset="0"/>
              </a:rPr>
              <a:t> </a:t>
            </a:r>
            <a:endParaRPr lang="en-US" altLang="fr-FR" dirty="0">
              <a:latin typeface="Calibri" panose="020F0502020204030204" pitchFamily="34" charset="0"/>
              <a:cs typeface="Calibri" panose="020F0502020204030204" pitchFamily="34" charset="0"/>
            </a:endParaRPr>
          </a:p>
          <a:p>
            <a:pPr>
              <a:buFontTx/>
              <a:buChar char="•"/>
            </a:pPr>
            <a:r>
              <a:rPr lang="en-US" altLang="fr-FR" dirty="0" err="1">
                <a:latin typeface="Calibri" panose="020F0502020204030204" pitchFamily="34" charset="0"/>
                <a:cs typeface="Calibri" panose="020F0502020204030204" pitchFamily="34" charset="0"/>
              </a:rPr>
              <a:t>Hjort</a:t>
            </a:r>
            <a:r>
              <a:rPr lang="en-US" altLang="fr-FR" dirty="0">
                <a:latin typeface="Calibri" panose="020F0502020204030204" pitchFamily="34" charset="0"/>
                <a:cs typeface="Calibri" panose="020F0502020204030204" pitchFamily="34" charset="0"/>
              </a:rPr>
              <a:t> attaches critical value to practices that show the progressive potential of transnationalism - e.g. </a:t>
            </a:r>
            <a:r>
              <a:rPr lang="en-US" altLang="fr-FR" i="1" dirty="0">
                <a:latin typeface="Calibri" panose="020F0502020204030204" pitchFamily="34" charset="0"/>
                <a:cs typeface="Calibri" panose="020F0502020204030204" pitchFamily="34" charset="0"/>
              </a:rPr>
              <a:t>Red Road</a:t>
            </a:r>
            <a:r>
              <a:rPr lang="en-US" altLang="fr-FR" dirty="0">
                <a:latin typeface="Calibri" panose="020F0502020204030204" pitchFamily="34" charset="0"/>
                <a:cs typeface="Calibri" panose="020F0502020204030204" pitchFamily="34" charset="0"/>
              </a:rPr>
              <a:t>, </a:t>
            </a:r>
            <a:r>
              <a:rPr lang="en-US" altLang="fr-FR" i="1" dirty="0">
                <a:latin typeface="Calibri" panose="020F0502020204030204" pitchFamily="34" charset="0"/>
                <a:cs typeface="Calibri" panose="020F0502020204030204" pitchFamily="34" charset="0"/>
              </a:rPr>
              <a:t>Land and Freedom</a:t>
            </a:r>
            <a:r>
              <a:rPr lang="en-US" altLang="fr-FR" dirty="0">
                <a:latin typeface="Calibri" panose="020F0502020204030204" pitchFamily="34" charset="0"/>
                <a:cs typeface="Calibri" panose="020F0502020204030204" pitchFamily="34" charset="0"/>
              </a:rPr>
              <a:t>: art films that escape traditional national classifications.</a:t>
            </a:r>
          </a:p>
          <a:p>
            <a:pPr>
              <a:buFontTx/>
              <a:buChar char="•"/>
            </a:pPr>
            <a:endParaRPr lang="en-US" altLang="fr-FR" dirty="0">
              <a:latin typeface="Calibri" panose="020F0502020204030204" pitchFamily="34" charset="0"/>
              <a:cs typeface="Calibri" panose="020F0502020204030204" pitchFamily="34" charset="0"/>
            </a:endParaRPr>
          </a:p>
          <a:p>
            <a:pPr>
              <a:buFontTx/>
              <a:buChar char="•"/>
            </a:pPr>
            <a:endParaRPr lang="en-US" altLang="fr-FR" dirty="0">
              <a:latin typeface="Calibri" panose="020F0502020204030204" pitchFamily="34" charset="0"/>
              <a:cs typeface="Calibri" panose="020F0502020204030204" pitchFamily="34" charset="0"/>
            </a:endParaRPr>
          </a:p>
          <a:p>
            <a:endParaRPr lang="en-US" altLang="fr-FR" dirty="0">
              <a:latin typeface="Calibri" panose="020F0502020204030204" pitchFamily="34" charset="0"/>
              <a:cs typeface="Calibri" panose="020F0502020204030204" pitchFamily="34" charset="0"/>
            </a:endParaRPr>
          </a:p>
          <a:p>
            <a:pPr>
              <a:buFontTx/>
              <a:buChar char="•"/>
            </a:pPr>
            <a:r>
              <a:rPr lang="en-US" altLang="fr-FR" dirty="0">
                <a:latin typeface="Calibri" panose="020F0502020204030204" pitchFamily="34" charset="0"/>
                <a:cs typeface="Calibri" panose="020F0502020204030204" pitchFamily="34" charset="0"/>
              </a:rPr>
              <a:t>A model that stresses the value of </a:t>
            </a:r>
            <a:r>
              <a:rPr lang="en-US" altLang="fr-FR" i="1" dirty="0">
                <a:latin typeface="Calibri" panose="020F0502020204030204" pitchFamily="34" charset="0"/>
                <a:cs typeface="Calibri" panose="020F0502020204030204" pitchFamily="34" charset="0"/>
              </a:rPr>
              <a:t>auteur</a:t>
            </a:r>
            <a:r>
              <a:rPr lang="en-US" altLang="fr-FR" dirty="0">
                <a:latin typeface="Calibri" panose="020F0502020204030204" pitchFamily="34" charset="0"/>
                <a:cs typeface="Calibri" panose="020F0502020204030204" pitchFamily="34" charset="0"/>
              </a:rPr>
              <a:t> intentionality and production arrangements that reflect a philosophy of collaboration (‘strong’ forms of </a:t>
            </a:r>
            <a:r>
              <a:rPr lang="en-US" altLang="fr-FR" dirty="0" err="1">
                <a:latin typeface="Calibri" panose="020F0502020204030204" pitchFamily="34" charset="0"/>
                <a:cs typeface="Calibri" panose="020F0502020204030204" pitchFamily="34" charset="0"/>
              </a:rPr>
              <a:t>transnationality</a:t>
            </a:r>
            <a:r>
              <a:rPr lang="en-US" altLang="fr-FR" dirty="0">
                <a:latin typeface="Calibri" panose="020F0502020204030204" pitchFamily="34" charset="0"/>
                <a:cs typeface="Calibri" panose="020F0502020204030204" pitchFamily="34" charset="0"/>
              </a:rPr>
              <a:t>). Less value attached to </a:t>
            </a:r>
            <a:r>
              <a:rPr lang="en-US" altLang="fr-FR" dirty="0" err="1">
                <a:latin typeface="Calibri" panose="020F0502020204030204" pitchFamily="34" charset="0"/>
                <a:cs typeface="Calibri" panose="020F0502020204030204" pitchFamily="34" charset="0"/>
              </a:rPr>
              <a:t>globalised</a:t>
            </a:r>
            <a:r>
              <a:rPr lang="en-US" altLang="fr-FR" dirty="0">
                <a:latin typeface="Calibri" panose="020F0502020204030204" pitchFamily="34" charset="0"/>
                <a:cs typeface="Calibri" panose="020F0502020204030204" pitchFamily="34" charset="0"/>
              </a:rPr>
              <a:t> productions driven by economic opportunity, on a par with Hollywood: e.g. </a:t>
            </a:r>
            <a:r>
              <a:rPr lang="en-US" altLang="fr-FR" i="1" dirty="0">
                <a:latin typeface="Calibri" panose="020F0502020204030204" pitchFamily="34" charset="0"/>
                <a:cs typeface="Calibri" panose="020F0502020204030204" pitchFamily="34" charset="0"/>
              </a:rPr>
              <a:t>Bride and Prejudice.</a:t>
            </a:r>
          </a:p>
          <a:p>
            <a:endParaRPr lang="en-US" altLang="fr-FR" dirty="0">
              <a:latin typeface="Book Antiqua" pitchFamily="18" charset="0"/>
            </a:endParaRPr>
          </a:p>
          <a:p>
            <a:pPr>
              <a:buFontTx/>
              <a:buChar char="•"/>
            </a:pPr>
            <a:endParaRPr lang="en-US" altLang="fr-FR" sz="1600" dirty="0">
              <a:latin typeface="Book Antiqua" pitchFamily="18" charset="0"/>
            </a:endParaRPr>
          </a:p>
          <a:p>
            <a:pPr>
              <a:spcBef>
                <a:spcPct val="50000"/>
              </a:spcBef>
            </a:pPr>
            <a:endParaRPr lang="en-US" altLang="fr-FR" dirty="0">
              <a:latin typeface="Book Antiqua" pitchFamily="18" charset="0"/>
            </a:endParaRPr>
          </a:p>
          <a:p>
            <a:pPr>
              <a:spcBef>
                <a:spcPct val="50000"/>
              </a:spcBef>
            </a:pPr>
            <a:endParaRPr lang="en-US" altLang="fr-FR" dirty="0">
              <a:solidFill>
                <a:schemeClr val="bg1"/>
              </a:solidFill>
              <a:latin typeface="Book Antiqua" pitchFamily="18" charset="0"/>
            </a:endParaRPr>
          </a:p>
          <a:p>
            <a:pPr>
              <a:spcBef>
                <a:spcPct val="50000"/>
              </a:spcBef>
            </a:pPr>
            <a:endParaRPr lang="en-US" altLang="fr-FR" dirty="0">
              <a:solidFill>
                <a:schemeClr val="bg1"/>
              </a:solidFill>
            </a:endParaRPr>
          </a:p>
        </p:txBody>
      </p:sp>
    </p:spTree>
    <p:extLst>
      <p:ext uri="{BB962C8B-B14F-4D97-AF65-F5344CB8AC3E}">
        <p14:creationId xmlns:p14="http://schemas.microsoft.com/office/powerpoint/2010/main" val="268513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10" y="1916832"/>
            <a:ext cx="2513875" cy="367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147" y="1916831"/>
            <a:ext cx="2491006" cy="367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916832"/>
            <a:ext cx="2448272" cy="367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335F02E-E932-40D8-8BFC-ECB7E0C59658}"/>
              </a:ext>
            </a:extLst>
          </p:cNvPr>
          <p:cNvSpPr txBox="1"/>
          <p:nvPr/>
        </p:nvSpPr>
        <p:spPr>
          <a:xfrm>
            <a:off x="827584" y="332656"/>
            <a:ext cx="7632848" cy="1754326"/>
          </a:xfrm>
          <a:prstGeom prst="rect">
            <a:avLst/>
          </a:prstGeom>
          <a:noFill/>
        </p:spPr>
        <p:txBody>
          <a:bodyPr wrap="square" rtlCol="0">
            <a:spAutoFit/>
          </a:bodyPr>
          <a:lstStyle/>
          <a:p>
            <a:endParaRPr lang="en-US" dirty="0"/>
          </a:p>
          <a:p>
            <a:endParaRPr lang="en-US" dirty="0"/>
          </a:p>
          <a:p>
            <a:endParaRPr lang="en-GB" dirty="0"/>
          </a:p>
          <a:p>
            <a:r>
              <a:rPr lang="en-GB" dirty="0"/>
              <a:t>‘These stars are turned into images of themselves just as French history itself is turned into a series of beautiful images’ (p. 240)</a:t>
            </a:r>
          </a:p>
          <a:p>
            <a:endParaRPr lang="en-US" dirty="0"/>
          </a:p>
        </p:txBody>
      </p:sp>
      <p:sp>
        <p:nvSpPr>
          <p:cNvPr id="2" name="TextBox 1"/>
          <p:cNvSpPr txBox="1"/>
          <p:nvPr/>
        </p:nvSpPr>
        <p:spPr>
          <a:xfrm>
            <a:off x="1907704" y="116632"/>
            <a:ext cx="5688632" cy="954107"/>
          </a:xfrm>
          <a:prstGeom prst="rect">
            <a:avLst/>
          </a:prstGeom>
          <a:noFill/>
        </p:spPr>
        <p:txBody>
          <a:bodyPr wrap="square" rtlCol="0">
            <a:spAutoFit/>
          </a:bodyPr>
          <a:lstStyle/>
          <a:p>
            <a:pPr algn="ctr"/>
            <a:r>
              <a:rPr lang="en-GB" sz="2800" b="1" u="sng" dirty="0"/>
              <a:t>Diluting specificity?</a:t>
            </a:r>
          </a:p>
          <a:p>
            <a:pPr algn="ctr"/>
            <a:r>
              <a:rPr lang="en-US" sz="2800" dirty="0"/>
              <a:t>Cf. </a:t>
            </a:r>
            <a:r>
              <a:rPr lang="en-GB" sz="2800" dirty="0" err="1"/>
              <a:t>Danan</a:t>
            </a:r>
            <a:r>
              <a:rPr lang="en-GB" sz="2800" dirty="0"/>
              <a:t> (extra reading)</a:t>
            </a:r>
            <a:endParaRPr lang="en-GB" sz="2800" b="1" u="sng" dirty="0"/>
          </a:p>
        </p:txBody>
      </p:sp>
    </p:spTree>
    <p:extLst>
      <p:ext uri="{BB962C8B-B14F-4D97-AF65-F5344CB8AC3E}">
        <p14:creationId xmlns:p14="http://schemas.microsoft.com/office/powerpoint/2010/main" val="9065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150px-Bazin_What_Is_Cin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59" y="1196752"/>
            <a:ext cx="3428754" cy="525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2"/>
          <p:cNvSpPr txBox="1">
            <a:spLocks noChangeArrowheads="1"/>
          </p:cNvSpPr>
          <p:nvPr/>
        </p:nvSpPr>
        <p:spPr bwMode="auto">
          <a:xfrm>
            <a:off x="4211638" y="188913"/>
            <a:ext cx="48244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2400" i="1" dirty="0">
              <a:latin typeface="Cambria" pitchFamily="18" charset="0"/>
            </a:endParaRPr>
          </a:p>
          <a:p>
            <a:pPr eaLnBrk="1" hangingPunct="1">
              <a:spcBef>
                <a:spcPct val="0"/>
              </a:spcBef>
              <a:buFontTx/>
              <a:buNone/>
            </a:pPr>
            <a:endParaRPr lang="en-GB" altLang="en-US" sz="2400" dirty="0">
              <a:latin typeface="Cambria" pitchFamily="18" charset="0"/>
            </a:endParaRPr>
          </a:p>
          <a:p>
            <a:pPr eaLnBrk="1" hangingPunct="1">
              <a:spcBef>
                <a:spcPct val="0"/>
              </a:spcBef>
              <a:buFontTx/>
              <a:buNone/>
            </a:pPr>
            <a:endParaRPr lang="en-GB" altLang="en-US" sz="2400" dirty="0">
              <a:latin typeface="+mn-lt"/>
            </a:endParaRPr>
          </a:p>
          <a:p>
            <a:pPr eaLnBrk="1" hangingPunct="1">
              <a:spcBef>
                <a:spcPct val="0"/>
              </a:spcBef>
              <a:buFontTx/>
              <a:buNone/>
            </a:pPr>
            <a:r>
              <a:rPr lang="en-GB" altLang="en-US" sz="2400" dirty="0">
                <a:latin typeface="+mn-lt"/>
              </a:rPr>
              <a:t>A multi-volume collection of the writings of highly influential post-World War II film theorist </a:t>
            </a:r>
            <a:r>
              <a:rPr lang="en-GB" altLang="en-US" sz="2400" dirty="0" err="1">
                <a:latin typeface="+mn-lt"/>
              </a:rPr>
              <a:t>Bazin</a:t>
            </a:r>
            <a:r>
              <a:rPr lang="en-GB" altLang="en-US" sz="2400" dirty="0">
                <a:latin typeface="Cambria" pitchFamily="18" charset="0"/>
              </a:rPr>
              <a:t>.  </a:t>
            </a:r>
          </a:p>
        </p:txBody>
      </p:sp>
      <p:sp>
        <p:nvSpPr>
          <p:cNvPr id="3076" name="Rectangle 3"/>
          <p:cNvSpPr>
            <a:spLocks noChangeArrowheads="1"/>
          </p:cNvSpPr>
          <p:nvPr/>
        </p:nvSpPr>
        <p:spPr bwMode="auto">
          <a:xfrm>
            <a:off x="4081463" y="1989138"/>
            <a:ext cx="50625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2400" dirty="0">
              <a:latin typeface="Cambria" pitchFamily="18" charset="0"/>
            </a:endParaRPr>
          </a:p>
          <a:p>
            <a:pPr eaLnBrk="1" hangingPunct="1">
              <a:spcBef>
                <a:spcPct val="0"/>
              </a:spcBef>
              <a:buFontTx/>
              <a:buNone/>
            </a:pPr>
            <a:endParaRPr lang="en-GB" altLang="en-US" sz="2400" u="sng" dirty="0">
              <a:latin typeface="Cambria" pitchFamily="18" charset="0"/>
            </a:endParaRPr>
          </a:p>
          <a:p>
            <a:pPr eaLnBrk="1" hangingPunct="1">
              <a:spcBef>
                <a:spcPct val="0"/>
              </a:spcBef>
              <a:buFontTx/>
              <a:buNone/>
            </a:pPr>
            <a:r>
              <a:rPr lang="en-GB" altLang="en-US" sz="2400" u="sng" dirty="0">
                <a:latin typeface="+mn-lt"/>
              </a:rPr>
              <a:t>A focus on cinema’s ability to capture objective reality</a:t>
            </a:r>
            <a:r>
              <a:rPr lang="en-GB" altLang="en-US" sz="2400" dirty="0">
                <a:latin typeface="+mn-lt"/>
              </a:rPr>
              <a:t>.</a:t>
            </a:r>
          </a:p>
        </p:txBody>
      </p:sp>
      <p:sp>
        <p:nvSpPr>
          <p:cNvPr id="3077" name="TextBox 4"/>
          <p:cNvSpPr txBox="1">
            <a:spLocks noChangeArrowheads="1"/>
          </p:cNvSpPr>
          <p:nvPr/>
        </p:nvSpPr>
        <p:spPr bwMode="auto">
          <a:xfrm>
            <a:off x="4081464" y="3933056"/>
            <a:ext cx="46672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en-US" sz="2400" u="sng" dirty="0">
                <a:latin typeface="+mn-lt"/>
                <a:cs typeface="Times New Roman" panose="02020603050405020304" pitchFamily="18" charset="0"/>
              </a:rPr>
              <a:t>Develops pioneer analyses of the work of auteur filmmakers</a:t>
            </a:r>
            <a:r>
              <a:rPr lang="en-GB" altLang="en-US" sz="2400" dirty="0">
                <a:latin typeface="+mn-lt"/>
                <a:cs typeface="Times New Roman" panose="02020603050405020304" pitchFamily="18" charset="0"/>
              </a:rPr>
              <a:t>, prominently including Italian ‘neo-realists’ such as </a:t>
            </a:r>
            <a:r>
              <a:rPr lang="en-GB" altLang="en-US" sz="2400" dirty="0" err="1">
                <a:latin typeface="+mn-lt"/>
                <a:cs typeface="Times New Roman" panose="02020603050405020304" pitchFamily="18" charset="0"/>
              </a:rPr>
              <a:t>Luchino</a:t>
            </a:r>
            <a:r>
              <a:rPr lang="en-GB" altLang="en-US" sz="2400" dirty="0">
                <a:latin typeface="+mn-lt"/>
                <a:cs typeface="Times New Roman" panose="02020603050405020304" pitchFamily="18" charset="0"/>
              </a:rPr>
              <a:t> Visconti and Vittorio de </a:t>
            </a:r>
            <a:r>
              <a:rPr lang="en-GB" altLang="en-US" sz="2400" dirty="0" err="1">
                <a:latin typeface="+mn-lt"/>
                <a:cs typeface="Times New Roman" panose="02020603050405020304" pitchFamily="18" charset="0"/>
              </a:rPr>
              <a:t>Sica</a:t>
            </a:r>
            <a:r>
              <a:rPr lang="en-GB" altLang="en-US" sz="2400" dirty="0">
                <a:latin typeface="+mn-lt"/>
                <a:cs typeface="Times New Roman" panose="02020603050405020304" pitchFamily="18" charset="0"/>
              </a:rPr>
              <a:t>, as well as the French Jean Renoir and some US filmmakers such as Orson Welles.</a:t>
            </a:r>
          </a:p>
        </p:txBody>
      </p:sp>
      <p:sp>
        <p:nvSpPr>
          <p:cNvPr id="3" name="TextBox 2"/>
          <p:cNvSpPr txBox="1"/>
          <p:nvPr/>
        </p:nvSpPr>
        <p:spPr>
          <a:xfrm>
            <a:off x="1907704" y="116632"/>
            <a:ext cx="5328592" cy="523220"/>
          </a:xfrm>
          <a:prstGeom prst="rect">
            <a:avLst/>
          </a:prstGeom>
          <a:noFill/>
        </p:spPr>
        <p:txBody>
          <a:bodyPr wrap="square" rtlCol="0">
            <a:spAutoFit/>
          </a:bodyPr>
          <a:lstStyle/>
          <a:p>
            <a:pPr algn="ctr"/>
            <a:r>
              <a:rPr lang="en-GB" sz="2800" b="1" u="sng" dirty="0">
                <a:cs typeface="Times New Roman" panose="02020603050405020304" pitchFamily="18" charset="0"/>
              </a:rPr>
              <a:t>Classical Film Theory</a:t>
            </a:r>
          </a:p>
        </p:txBody>
      </p:sp>
    </p:spTree>
    <p:extLst>
      <p:ext uri="{BB962C8B-B14F-4D97-AF65-F5344CB8AC3E}">
        <p14:creationId xmlns:p14="http://schemas.microsoft.com/office/powerpoint/2010/main" val="103497089"/>
      </p:ext>
    </p:extLst>
  </p:cSld>
  <p:clrMapOvr>
    <a:masterClrMapping/>
  </p:clrMapOvr>
  <mc:AlternateContent xmlns:mc="http://schemas.openxmlformats.org/markup-compatibility/2006" xmlns:p14="http://schemas.microsoft.com/office/powerpoint/2010/main">
    <mc:Choice Requires="p14">
      <p:transition spd="slow" p14:dur="2000" advTm="111812"/>
    </mc:Choice>
    <mc:Fallback xmlns="">
      <p:transition spd="slow" advTm="11181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250480"/>
            <a:ext cx="428148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610320"/>
            <a:ext cx="3543409" cy="186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p:cNvSpPr txBox="1">
            <a:spLocks noChangeArrowheads="1"/>
          </p:cNvSpPr>
          <p:nvPr/>
        </p:nvSpPr>
        <p:spPr bwMode="auto">
          <a:xfrm>
            <a:off x="-180528" y="2636912"/>
            <a:ext cx="9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GB" altLang="en-US" sz="1600" i="1" dirty="0">
              <a:latin typeface="Cambria" pitchFamily="18" charset="0"/>
            </a:endParaRPr>
          </a:p>
          <a:p>
            <a:pPr algn="ctr" eaLnBrk="1" hangingPunct="1">
              <a:spcBef>
                <a:spcPct val="0"/>
              </a:spcBef>
              <a:buFontTx/>
              <a:buNone/>
            </a:pPr>
            <a:r>
              <a:rPr lang="en-GB" altLang="en-US" sz="1600" i="1" dirty="0">
                <a:latin typeface="Cambria" pitchFamily="18" charset="0"/>
              </a:rPr>
              <a:t>Une </a:t>
            </a:r>
            <a:r>
              <a:rPr lang="en-GB" altLang="en-US" sz="1600" i="1" dirty="0" err="1">
                <a:latin typeface="Cambria" pitchFamily="18" charset="0"/>
              </a:rPr>
              <a:t>partie</a:t>
            </a:r>
            <a:r>
              <a:rPr lang="en-GB" altLang="en-US" sz="1600" i="1" dirty="0">
                <a:latin typeface="Cambria" pitchFamily="18" charset="0"/>
              </a:rPr>
              <a:t> de </a:t>
            </a:r>
            <a:r>
              <a:rPr lang="en-GB" altLang="en-US" sz="1600" i="1" dirty="0" err="1">
                <a:latin typeface="Cambria" pitchFamily="18" charset="0"/>
              </a:rPr>
              <a:t>campagne</a:t>
            </a:r>
            <a:r>
              <a:rPr lang="en-GB" altLang="en-US" sz="1600" dirty="0">
                <a:latin typeface="Cambria" pitchFamily="18" charset="0"/>
              </a:rPr>
              <a:t>/</a:t>
            </a:r>
            <a:r>
              <a:rPr lang="en-GB" altLang="en-US" sz="1600" i="1" dirty="0">
                <a:latin typeface="Cambria" pitchFamily="18" charset="0"/>
              </a:rPr>
              <a:t>A Day in the Country </a:t>
            </a:r>
            <a:r>
              <a:rPr lang="en-GB" altLang="en-US" sz="1600" dirty="0">
                <a:latin typeface="Cambria" pitchFamily="18" charset="0"/>
              </a:rPr>
              <a:t>(Jean Renoir, 1936)</a:t>
            </a:r>
          </a:p>
        </p:txBody>
      </p:sp>
      <p:sp>
        <p:nvSpPr>
          <p:cNvPr id="2" name="TextBox 1">
            <a:extLst>
              <a:ext uri="{FF2B5EF4-FFF2-40B4-BE49-F238E27FC236}">
                <a16:creationId xmlns:a16="http://schemas.microsoft.com/office/drawing/2014/main" id="{DCE8E8D8-74E2-4884-816D-A130EB462C4A}"/>
              </a:ext>
            </a:extLst>
          </p:cNvPr>
          <p:cNvSpPr txBox="1"/>
          <p:nvPr/>
        </p:nvSpPr>
        <p:spPr>
          <a:xfrm>
            <a:off x="0" y="6453336"/>
            <a:ext cx="7668345" cy="646331"/>
          </a:xfrm>
          <a:prstGeom prst="rect">
            <a:avLst/>
          </a:prstGeom>
          <a:noFill/>
        </p:spPr>
        <p:txBody>
          <a:bodyPr wrap="square" rtlCol="0">
            <a:spAutoFit/>
          </a:bodyPr>
          <a:lstStyle/>
          <a:p>
            <a:r>
              <a:rPr lang="en-GB" altLang="en-US" i="1" dirty="0" err="1">
                <a:latin typeface="Calibri" panose="020F0502020204030204" pitchFamily="34" charset="0"/>
                <a:cs typeface="Calibri" panose="020F0502020204030204" pitchFamily="34" charset="0"/>
              </a:rPr>
              <a:t>Ladri</a:t>
            </a:r>
            <a:r>
              <a:rPr lang="en-GB" altLang="en-US" i="1" dirty="0">
                <a:latin typeface="Calibri" panose="020F0502020204030204" pitchFamily="34" charset="0"/>
                <a:cs typeface="Calibri" panose="020F0502020204030204" pitchFamily="34" charset="0"/>
              </a:rPr>
              <a:t> di </a:t>
            </a:r>
            <a:r>
              <a:rPr lang="en-GB" altLang="en-US" i="1" dirty="0" err="1">
                <a:latin typeface="Calibri" panose="020F0502020204030204" pitchFamily="34" charset="0"/>
                <a:cs typeface="Calibri" panose="020F0502020204030204" pitchFamily="34" charset="0"/>
              </a:rPr>
              <a:t>biciclette</a:t>
            </a:r>
            <a:r>
              <a:rPr lang="en-GB" altLang="en-US" dirty="0">
                <a:latin typeface="Calibri" panose="020F0502020204030204" pitchFamily="34" charset="0"/>
                <a:cs typeface="Calibri" panose="020F0502020204030204" pitchFamily="34" charset="0"/>
              </a:rPr>
              <a:t>/</a:t>
            </a:r>
            <a:r>
              <a:rPr lang="en-GB" altLang="en-US" i="1" dirty="0">
                <a:latin typeface="Calibri" panose="020F0502020204030204" pitchFamily="34" charset="0"/>
                <a:cs typeface="Calibri" panose="020F0502020204030204" pitchFamily="34" charset="0"/>
              </a:rPr>
              <a:t>Bicycle Thieves </a:t>
            </a:r>
            <a:r>
              <a:rPr lang="en-GB" altLang="en-US" dirty="0">
                <a:latin typeface="Calibri" panose="020F0502020204030204" pitchFamily="34" charset="0"/>
                <a:cs typeface="Calibri" panose="020F0502020204030204" pitchFamily="34" charset="0"/>
              </a:rPr>
              <a:t>(Vittorio de </a:t>
            </a:r>
            <a:r>
              <a:rPr lang="en-GB" altLang="en-US" dirty="0" err="1">
                <a:latin typeface="Calibri" panose="020F0502020204030204" pitchFamily="34" charset="0"/>
                <a:cs typeface="Calibri" panose="020F0502020204030204" pitchFamily="34" charset="0"/>
              </a:rPr>
              <a:t>Sica</a:t>
            </a:r>
            <a:r>
              <a:rPr lang="en-GB" altLang="en-US" dirty="0">
                <a:latin typeface="Calibri" panose="020F0502020204030204" pitchFamily="34" charset="0"/>
                <a:cs typeface="Calibri" panose="020F0502020204030204" pitchFamily="34" charset="0"/>
              </a:rPr>
              <a:t> 1948, CLIP)</a:t>
            </a:r>
            <a:r>
              <a:rPr lang="en-GB" altLang="en-US" dirty="0">
                <a:solidFill>
                  <a:schemeClr val="bg1"/>
                </a:solidFill>
                <a:latin typeface="Calibri" panose="020F0502020204030204" pitchFamily="34" charset="0"/>
                <a:cs typeface="Calibri" panose="020F0502020204030204" pitchFamily="34" charset="0"/>
              </a:rPr>
              <a:t>)</a:t>
            </a:r>
          </a:p>
          <a:p>
            <a:endParaRPr lang="en-US" dirty="0"/>
          </a:p>
        </p:txBody>
      </p:sp>
      <p:pic>
        <p:nvPicPr>
          <p:cNvPr id="8" name="Picture 7">
            <a:extLst>
              <a:ext uri="{FF2B5EF4-FFF2-40B4-BE49-F238E27FC236}">
                <a16:creationId xmlns:a16="http://schemas.microsoft.com/office/drawing/2014/main" id="{73403754-1D35-4BCB-8894-4D07A97EF4E4}"/>
              </a:ext>
            </a:extLst>
          </p:cNvPr>
          <p:cNvPicPr>
            <a:picLocks noChangeAspect="1"/>
          </p:cNvPicPr>
          <p:nvPr/>
        </p:nvPicPr>
        <p:blipFill>
          <a:blip r:embed="rId4"/>
          <a:stretch>
            <a:fillRect/>
          </a:stretch>
        </p:blipFill>
        <p:spPr>
          <a:xfrm>
            <a:off x="4916725" y="-99587"/>
            <a:ext cx="3543410" cy="3011961"/>
          </a:xfrm>
          <a:prstGeom prst="rect">
            <a:avLst/>
          </a:prstGeom>
        </p:spPr>
      </p:pic>
      <p:sp>
        <p:nvSpPr>
          <p:cNvPr id="3" name="TextBox 2">
            <a:extLst>
              <a:ext uri="{FF2B5EF4-FFF2-40B4-BE49-F238E27FC236}">
                <a16:creationId xmlns:a16="http://schemas.microsoft.com/office/drawing/2014/main" id="{A54A8510-2ADD-4D79-AB78-758D5E69498A}"/>
              </a:ext>
            </a:extLst>
          </p:cNvPr>
          <p:cNvSpPr txBox="1"/>
          <p:nvPr/>
        </p:nvSpPr>
        <p:spPr>
          <a:xfrm>
            <a:off x="5076056" y="3231560"/>
            <a:ext cx="2736304" cy="3847207"/>
          </a:xfrm>
          <a:prstGeom prst="rect">
            <a:avLst/>
          </a:prstGeom>
          <a:noFill/>
        </p:spPr>
        <p:txBody>
          <a:bodyPr wrap="square" rtlCol="0">
            <a:spAutoFit/>
          </a:bodyPr>
          <a:lstStyle/>
          <a:p>
            <a:endParaRPr lang="en-US" u="sng" dirty="0"/>
          </a:p>
          <a:p>
            <a:r>
              <a:rPr lang="en-US" u="sng" dirty="0"/>
              <a:t>Realism as an effect of form </a:t>
            </a:r>
            <a:r>
              <a:rPr lang="en-US" dirty="0"/>
              <a:t>e.g. </a:t>
            </a:r>
          </a:p>
          <a:p>
            <a:r>
              <a:rPr lang="en-US" dirty="0"/>
              <a:t>- wide screen composition </a:t>
            </a:r>
          </a:p>
          <a:p>
            <a:r>
              <a:rPr lang="en-US" dirty="0"/>
              <a:t>- deep focus </a:t>
            </a:r>
            <a:r>
              <a:rPr lang="en-US" sz="1600" dirty="0"/>
              <a:t>(contrast e.g.</a:t>
            </a:r>
          </a:p>
          <a:p>
            <a:r>
              <a:rPr lang="en-US" sz="1600" i="1" dirty="0"/>
              <a:t>The Battle of </a:t>
            </a:r>
          </a:p>
          <a:p>
            <a:r>
              <a:rPr lang="en-US" sz="1600" dirty="0"/>
              <a:t>Algiers [</a:t>
            </a:r>
            <a:r>
              <a:rPr lang="en-US" sz="1600" dirty="0" err="1"/>
              <a:t>Gillo</a:t>
            </a:r>
            <a:r>
              <a:rPr lang="en-US" sz="1600" dirty="0"/>
              <a:t> </a:t>
            </a:r>
          </a:p>
          <a:p>
            <a:r>
              <a:rPr lang="en-US" sz="1600" dirty="0"/>
              <a:t>Pontecorvo, 1966]</a:t>
            </a:r>
          </a:p>
          <a:p>
            <a:endParaRPr lang="en-US" sz="1600" dirty="0"/>
          </a:p>
          <a:p>
            <a:r>
              <a:rPr lang="en-US" u="sng" dirty="0"/>
              <a:t>And an effect of </a:t>
            </a:r>
          </a:p>
          <a:p>
            <a:r>
              <a:rPr lang="en-US" u="sng" dirty="0"/>
              <a:t>theme </a:t>
            </a:r>
          </a:p>
          <a:p>
            <a:r>
              <a:rPr lang="en-US" dirty="0"/>
              <a:t>- focus on ordinary people </a:t>
            </a:r>
          </a:p>
          <a:p>
            <a:endParaRPr lang="en-US" dirty="0"/>
          </a:p>
          <a:p>
            <a:endParaRPr lang="en-US" dirty="0"/>
          </a:p>
        </p:txBody>
      </p:sp>
      <p:pic>
        <p:nvPicPr>
          <p:cNvPr id="10" name="Picture 9">
            <a:extLst>
              <a:ext uri="{FF2B5EF4-FFF2-40B4-BE49-F238E27FC236}">
                <a16:creationId xmlns:a16="http://schemas.microsoft.com/office/drawing/2014/main" id="{1681AD7E-0151-4680-8017-FD47EF61F749}"/>
              </a:ext>
            </a:extLst>
          </p:cNvPr>
          <p:cNvPicPr>
            <a:picLocks noChangeAspect="1"/>
          </p:cNvPicPr>
          <p:nvPr/>
        </p:nvPicPr>
        <p:blipFill>
          <a:blip r:embed="rId5"/>
          <a:stretch>
            <a:fillRect/>
          </a:stretch>
        </p:blipFill>
        <p:spPr>
          <a:xfrm>
            <a:off x="6732240" y="4708742"/>
            <a:ext cx="2290758" cy="1302801"/>
          </a:xfrm>
          <a:prstGeom prst="rect">
            <a:avLst/>
          </a:prstGeom>
        </p:spPr>
      </p:pic>
    </p:spTree>
    <p:extLst>
      <p:ext uri="{BB962C8B-B14F-4D97-AF65-F5344CB8AC3E}">
        <p14:creationId xmlns:p14="http://schemas.microsoft.com/office/powerpoint/2010/main" val="3477964274"/>
      </p:ext>
    </p:extLst>
  </p:cSld>
  <p:clrMapOvr>
    <a:masterClrMapping/>
  </p:clrMapOvr>
  <mc:AlternateContent xmlns:mc="http://schemas.openxmlformats.org/markup-compatibility/2006" xmlns:p14="http://schemas.microsoft.com/office/powerpoint/2010/main">
    <mc:Choice Requires="p14">
      <p:transition spd="slow" p14:dur="2000" advTm="280375"/>
    </mc:Choice>
    <mc:Fallback xmlns="">
      <p:transition spd="slow" advTm="28037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51520" y="1268760"/>
            <a:ext cx="532859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endParaRPr lang="en-US" altLang="en-US" sz="2400" b="1" u="sng" dirty="0">
              <a:latin typeface="Cambria" pitchFamily="18" charset="0"/>
            </a:endParaRPr>
          </a:p>
          <a:p>
            <a:pPr eaLnBrk="1" hangingPunct="1">
              <a:spcBef>
                <a:spcPct val="50000"/>
              </a:spcBef>
              <a:buFontTx/>
              <a:buNone/>
            </a:pPr>
            <a:endParaRPr lang="en-US" altLang="en-US" sz="2400" b="1" dirty="0">
              <a:latin typeface="Calibri" panose="020F0502020204030204" pitchFamily="34" charset="0"/>
              <a:cs typeface="Calibri" panose="020F0502020204030204" pitchFamily="34" charset="0"/>
            </a:endParaRPr>
          </a:p>
          <a:p>
            <a:pPr eaLnBrk="1" hangingPunct="1">
              <a:spcBef>
                <a:spcPct val="50000"/>
              </a:spcBef>
              <a:buFontTx/>
              <a:buNone/>
            </a:pPr>
            <a:r>
              <a:rPr lang="en-US" altLang="en-US" sz="2400" b="1" u="sng" dirty="0">
                <a:latin typeface="Calibri" panose="020F0502020204030204" pitchFamily="34" charset="0"/>
                <a:cs typeface="Calibri" panose="020F0502020204030204" pitchFamily="34" charset="0"/>
              </a:rPr>
              <a:t>A turn to TEXTUALITY</a:t>
            </a:r>
            <a:r>
              <a:rPr lang="en-US" altLang="en-US" sz="2400" b="1" dirty="0">
                <a:latin typeface="Calibri" panose="020F0502020204030204" pitchFamily="34" charset="0"/>
                <a:cs typeface="Calibri" panose="020F0502020204030204" pitchFamily="34" charset="0"/>
              </a:rPr>
              <a:t>: media as a complex system of meanings.</a:t>
            </a:r>
          </a:p>
          <a:p>
            <a:pPr eaLnBrk="1" hangingPunct="1">
              <a:spcBef>
                <a:spcPct val="50000"/>
              </a:spcBef>
              <a:buFontTx/>
              <a:buNone/>
            </a:pPr>
            <a:endParaRPr lang="en-US" altLang="en-US" sz="2400" b="1" dirty="0">
              <a:latin typeface="Calibri" panose="020F0502020204030204" pitchFamily="34" charset="0"/>
              <a:cs typeface="Calibri" panose="020F0502020204030204" pitchFamily="34" charset="0"/>
            </a:endParaRPr>
          </a:p>
          <a:p>
            <a:pPr eaLnBrk="1" hangingPunct="1">
              <a:spcBef>
                <a:spcPct val="50000"/>
              </a:spcBef>
              <a:buFontTx/>
              <a:buNone/>
            </a:pPr>
            <a:r>
              <a:rPr lang="fr-FR" altLang="fr-FR" sz="2400" dirty="0">
                <a:latin typeface="Calibri" panose="020F0502020204030204" pitchFamily="34" charset="0"/>
                <a:cs typeface="Calibri" panose="020F0502020204030204" pitchFamily="34" charset="0"/>
              </a:rPr>
              <a:t>Roland Barthes, ‘Rhétorique de l’image’. In: </a:t>
            </a:r>
            <a:r>
              <a:rPr lang="fr-FR" altLang="fr-FR" sz="2400" i="1" dirty="0">
                <a:latin typeface="Calibri" panose="020F0502020204030204" pitchFamily="34" charset="0"/>
                <a:cs typeface="Calibri" panose="020F0502020204030204" pitchFamily="34" charset="0"/>
              </a:rPr>
              <a:t>Communications</a:t>
            </a:r>
            <a:r>
              <a:rPr lang="fr-FR" altLang="fr-FR" sz="2400" dirty="0">
                <a:latin typeface="Calibri" panose="020F0502020204030204" pitchFamily="34" charset="0"/>
                <a:cs typeface="Calibri" panose="020F0502020204030204" pitchFamily="34" charset="0"/>
              </a:rPr>
              <a:t>, 4, 1964. pp. 40-51. </a:t>
            </a:r>
          </a:p>
          <a:p>
            <a:pPr eaLnBrk="1" hangingPunct="1">
              <a:spcBef>
                <a:spcPct val="50000"/>
              </a:spcBef>
              <a:buFontTx/>
              <a:buNone/>
            </a:pPr>
            <a:endParaRPr lang="fr-FR" altLang="en-US" sz="2400" dirty="0">
              <a:latin typeface="Calibri" panose="020F0502020204030204" pitchFamily="34" charset="0"/>
              <a:cs typeface="Calibri" panose="020F0502020204030204" pitchFamily="34" charset="0"/>
            </a:endParaRPr>
          </a:p>
          <a:p>
            <a:pPr eaLnBrk="1" hangingPunct="1">
              <a:spcBef>
                <a:spcPct val="50000"/>
              </a:spcBef>
              <a:buFontTx/>
              <a:buNone/>
            </a:pPr>
            <a:r>
              <a:rPr lang="en-US" altLang="en-US" sz="2400" dirty="0">
                <a:latin typeface="Calibri" panose="020F0502020204030204" pitchFamily="34" charset="0"/>
                <a:cs typeface="Calibri" panose="020F0502020204030204" pitchFamily="34" charset="0"/>
              </a:rPr>
              <a:t>See also:</a:t>
            </a:r>
          </a:p>
          <a:p>
            <a:pPr eaLnBrk="1" hangingPunct="1">
              <a:spcBef>
                <a:spcPct val="50000"/>
              </a:spcBef>
              <a:buFontTx/>
              <a:buNone/>
            </a:pPr>
            <a:r>
              <a:rPr lang="en-US" altLang="en-US" sz="2400" dirty="0">
                <a:latin typeface="Calibri" panose="020F0502020204030204" pitchFamily="34" charset="0"/>
                <a:cs typeface="Calibri" panose="020F0502020204030204" pitchFamily="34" charset="0"/>
              </a:rPr>
              <a:t>‘La Mort de </a:t>
            </a:r>
            <a:r>
              <a:rPr lang="en-US" altLang="en-US" sz="2400" dirty="0" err="1">
                <a:latin typeface="Calibri" panose="020F0502020204030204" pitchFamily="34" charset="0"/>
                <a:cs typeface="Calibri" panose="020F0502020204030204" pitchFamily="34" charset="0"/>
              </a:rPr>
              <a:t>l’auteur</a:t>
            </a:r>
            <a:r>
              <a:rPr lang="en-US" altLang="en-US" sz="2400" dirty="0">
                <a:latin typeface="Calibri" panose="020F0502020204030204" pitchFamily="34" charset="0"/>
                <a:cs typeface="Calibri" panose="020F0502020204030204" pitchFamily="34" charset="0"/>
              </a:rPr>
              <a:t>’, 1967</a:t>
            </a:r>
          </a:p>
        </p:txBody>
      </p:sp>
      <p:pic>
        <p:nvPicPr>
          <p:cNvPr id="2" name="Picture 1">
            <a:extLst>
              <a:ext uri="{FF2B5EF4-FFF2-40B4-BE49-F238E27FC236}">
                <a16:creationId xmlns:a16="http://schemas.microsoft.com/office/drawing/2014/main" id="{7F7ACE5B-E847-4DF4-BB4D-A850D9A85DE0}"/>
              </a:ext>
            </a:extLst>
          </p:cNvPr>
          <p:cNvPicPr>
            <a:picLocks noChangeAspect="1"/>
          </p:cNvPicPr>
          <p:nvPr/>
        </p:nvPicPr>
        <p:blipFill>
          <a:blip r:embed="rId3"/>
          <a:stretch>
            <a:fillRect/>
          </a:stretch>
        </p:blipFill>
        <p:spPr>
          <a:xfrm>
            <a:off x="5652120" y="1268760"/>
            <a:ext cx="3181350" cy="5124450"/>
          </a:xfrm>
          <a:prstGeom prst="rect">
            <a:avLst/>
          </a:prstGeom>
        </p:spPr>
      </p:pic>
      <p:sp>
        <p:nvSpPr>
          <p:cNvPr id="3" name="TextBox 2">
            <a:extLst>
              <a:ext uri="{FF2B5EF4-FFF2-40B4-BE49-F238E27FC236}">
                <a16:creationId xmlns:a16="http://schemas.microsoft.com/office/drawing/2014/main" id="{36468FCF-69DE-42AE-BAAF-32683CD29DC3}"/>
              </a:ext>
            </a:extLst>
          </p:cNvPr>
          <p:cNvSpPr txBox="1"/>
          <p:nvPr/>
        </p:nvSpPr>
        <p:spPr>
          <a:xfrm>
            <a:off x="1043608" y="116632"/>
            <a:ext cx="7200800" cy="1231106"/>
          </a:xfrm>
          <a:prstGeom prst="rect">
            <a:avLst/>
          </a:prstGeom>
          <a:noFill/>
        </p:spPr>
        <p:txBody>
          <a:bodyPr wrap="square" rtlCol="0">
            <a:spAutoFit/>
          </a:bodyPr>
          <a:lstStyle/>
          <a:p>
            <a:pPr algn="ctr"/>
            <a:r>
              <a:rPr lang="en-US" altLang="en-US" sz="2800" b="1" u="sng" dirty="0">
                <a:latin typeface="Calibri" panose="020F0502020204030204" pitchFamily="34" charset="0"/>
                <a:cs typeface="Calibri" panose="020F0502020204030204" pitchFamily="34" charset="0"/>
              </a:rPr>
              <a:t>1960 (and ‘70s) Theory:</a:t>
            </a:r>
          </a:p>
          <a:p>
            <a:pPr algn="ctr"/>
            <a:r>
              <a:rPr lang="en-US" altLang="en-US" sz="2800" b="1" dirty="0">
                <a:latin typeface="Calibri" panose="020F0502020204030204" pitchFamily="34" charset="0"/>
                <a:cs typeface="Calibri" panose="020F0502020204030204" pitchFamily="34" charset="0"/>
              </a:rPr>
              <a:t>Contesting the cinema’s direct link to reality</a:t>
            </a:r>
          </a:p>
          <a:p>
            <a:endParaRPr lang="en-US" dirty="0"/>
          </a:p>
        </p:txBody>
      </p:sp>
    </p:spTree>
    <p:extLst>
      <p:ext uri="{BB962C8B-B14F-4D97-AF65-F5344CB8AC3E}">
        <p14:creationId xmlns:p14="http://schemas.microsoft.com/office/powerpoint/2010/main" val="3033022890"/>
      </p:ext>
    </p:extLst>
  </p:cSld>
  <p:clrMapOvr>
    <a:masterClrMapping/>
  </p:clrMapOvr>
  <mc:AlternateContent xmlns:mc="http://schemas.openxmlformats.org/markup-compatibility/2006" xmlns:p14="http://schemas.microsoft.com/office/powerpoint/2010/main">
    <mc:Choice Requires="p14">
      <p:transition spd="slow" p14:dur="2000" advTm="301260"/>
    </mc:Choice>
    <mc:Fallback xmlns="">
      <p:transition spd="slow" advTm="3012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332656"/>
            <a:ext cx="7344816" cy="461665"/>
          </a:xfrm>
          <a:prstGeom prst="rect">
            <a:avLst/>
          </a:prstGeom>
          <a:noFill/>
        </p:spPr>
        <p:txBody>
          <a:bodyPr wrap="square" rtlCol="0">
            <a:spAutoFit/>
          </a:bodyPr>
          <a:lstStyle/>
          <a:p>
            <a:pPr algn="ctr"/>
            <a:r>
              <a:rPr lang="en-GB" sz="2400" b="1" u="sng" dirty="0">
                <a:latin typeface="Calibri" panose="020F0502020204030204" pitchFamily="34" charset="0"/>
                <a:cs typeface="Calibri" panose="020F0502020204030204" pitchFamily="34" charset="0"/>
              </a:rPr>
              <a:t>Auteur film as point of European distinction</a:t>
            </a:r>
            <a:endParaRPr lang="fr-FR" sz="2400" b="1" u="sng" dirty="0">
              <a:latin typeface="Calibri" panose="020F0502020204030204" pitchFamily="34" charset="0"/>
              <a:cs typeface="Calibri" panose="020F050202020403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5563"/>
            <a:ext cx="185044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312" y="1640963"/>
            <a:ext cx="1903069"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1124744"/>
            <a:ext cx="3528392"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From the post-war years….</a:t>
            </a:r>
            <a:endParaRPr lang="fr-FR" dirty="0">
              <a:latin typeface="Calibri" panose="020F0502020204030204" pitchFamily="34" charset="0"/>
              <a:cs typeface="Calibri" panose="020F0502020204030204" pitchFamily="34" charset="0"/>
            </a:endParaRPr>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587736"/>
            <a:ext cx="1961964" cy="276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883" y="1607315"/>
            <a:ext cx="1978210" cy="272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44008" y="1124744"/>
            <a:ext cx="4338228"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 to the contemporary period</a:t>
            </a:r>
            <a:endParaRPr lang="fr-FR" dirty="0">
              <a:latin typeface="Calibri" panose="020F0502020204030204" pitchFamily="34" charset="0"/>
              <a:cs typeface="Calibri" panose="020F0502020204030204" pitchFamily="34" charset="0"/>
            </a:endParaRPr>
          </a:p>
        </p:txBody>
      </p:sp>
      <p:sp>
        <p:nvSpPr>
          <p:cNvPr id="5" name="TextBox 4"/>
          <p:cNvSpPr txBox="1"/>
          <p:nvPr/>
        </p:nvSpPr>
        <p:spPr>
          <a:xfrm>
            <a:off x="323528" y="4653136"/>
            <a:ext cx="8352928" cy="175432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See Thomas </a:t>
            </a:r>
            <a:r>
              <a:rPr lang="en-US" dirty="0" err="1">
                <a:latin typeface="Calibri" panose="020F0502020204030204" pitchFamily="34" charset="0"/>
                <a:cs typeface="Calibri" panose="020F0502020204030204" pitchFamily="34" charset="0"/>
              </a:rPr>
              <a:t>Elsaesser</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i="1" dirty="0">
                <a:latin typeface="Calibri" panose="020F0502020204030204" pitchFamily="34" charset="0"/>
                <a:cs typeface="Calibri" panose="020F0502020204030204" pitchFamily="34" charset="0"/>
              </a:rPr>
              <a:t>European Cinema: Face to Face with Hollywood</a:t>
            </a:r>
            <a:r>
              <a:rPr lang="en-US" dirty="0">
                <a:latin typeface="Calibri" panose="020F0502020204030204" pitchFamily="34" charset="0"/>
                <a:cs typeface="Calibri" panose="020F0502020204030204" pitchFamily="34" charset="0"/>
              </a:rPr>
              <a:t>, Amsterdam: Amsterdam University Press (2005).</a:t>
            </a:r>
          </a:p>
          <a:p>
            <a:endParaRPr lang="fr-FR" dirty="0">
              <a:latin typeface="Cambria" panose="02040503050406030204" pitchFamily="18" charset="0"/>
            </a:endParaRPr>
          </a:p>
          <a:p>
            <a:endParaRPr lang="fr-FR" dirty="0">
              <a:latin typeface="Cambria" panose="02040503050406030204" pitchFamily="18" charset="0"/>
            </a:endParaRPr>
          </a:p>
        </p:txBody>
      </p:sp>
      <p:sp>
        <p:nvSpPr>
          <p:cNvPr id="6" name="TextBox 5">
            <a:extLst>
              <a:ext uri="{FF2B5EF4-FFF2-40B4-BE49-F238E27FC236}">
                <a16:creationId xmlns:a16="http://schemas.microsoft.com/office/drawing/2014/main" id="{DB13BC9C-DDF6-4D4B-99BD-5BE049E8EA61}"/>
              </a:ext>
            </a:extLst>
          </p:cNvPr>
          <p:cNvSpPr txBox="1"/>
          <p:nvPr/>
        </p:nvSpPr>
        <p:spPr>
          <a:xfrm>
            <a:off x="7020272" y="4437112"/>
            <a:ext cx="196196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6599014"/>
      </p:ext>
    </p:extLst>
  </p:cSld>
  <p:clrMapOvr>
    <a:masterClrMapping/>
  </p:clrMapOvr>
  <mc:AlternateContent xmlns:mc="http://schemas.openxmlformats.org/markup-compatibility/2006" xmlns:p14="http://schemas.microsoft.com/office/powerpoint/2010/main">
    <mc:Choice Requires="p14">
      <p:transition spd="slow" p14:dur="2000" advTm="109916"/>
    </mc:Choice>
    <mc:Fallback xmlns="">
      <p:transition spd="slow" advTm="1099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94422"/>
            <a:ext cx="2339277" cy="313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75656" y="260648"/>
            <a:ext cx="6480720" cy="461665"/>
          </a:xfrm>
          <a:prstGeom prst="rect">
            <a:avLst/>
          </a:prstGeom>
          <a:noFill/>
        </p:spPr>
        <p:txBody>
          <a:bodyPr wrap="square" rtlCol="0">
            <a:spAutoFit/>
          </a:bodyPr>
          <a:lstStyle/>
          <a:p>
            <a:pPr algn="ctr"/>
            <a:r>
              <a:rPr lang="en-GB" sz="2400" b="1" u="sng" dirty="0" err="1">
                <a:latin typeface="Calibri" panose="020F0502020204030204" pitchFamily="34" charset="0"/>
                <a:cs typeface="Calibri" panose="020F0502020204030204" pitchFamily="34" charset="0"/>
              </a:rPr>
              <a:t>Auteurism</a:t>
            </a:r>
            <a:r>
              <a:rPr lang="en-GB" sz="2400" b="1" u="sng" dirty="0">
                <a:latin typeface="Calibri" panose="020F0502020204030204" pitchFamily="34" charset="0"/>
                <a:cs typeface="Calibri" panose="020F0502020204030204" pitchFamily="34" charset="0"/>
              </a:rPr>
              <a:t> beyond Europe</a:t>
            </a:r>
            <a:endParaRPr lang="fr-FR" sz="2400" b="1" u="sng" dirty="0">
              <a:latin typeface="Calibri" panose="020F0502020204030204" pitchFamily="34" charset="0"/>
              <a:cs typeface="Calibri" panose="020F0502020204030204" pitchFamily="34" charset="0"/>
            </a:endParaRPr>
          </a:p>
        </p:txBody>
      </p:sp>
      <p:sp>
        <p:nvSpPr>
          <p:cNvPr id="3" name="TextBox 2"/>
          <p:cNvSpPr txBox="1"/>
          <p:nvPr/>
        </p:nvSpPr>
        <p:spPr>
          <a:xfrm>
            <a:off x="107504" y="4229290"/>
            <a:ext cx="4608512" cy="1569660"/>
          </a:xfrm>
          <a:prstGeom prst="rect">
            <a:avLst/>
          </a:prstGeom>
          <a:noFill/>
        </p:spPr>
        <p:txBody>
          <a:bodyPr wrap="square" rtlCol="0">
            <a:spAutoFit/>
          </a:bodyPr>
          <a:lstStyle/>
          <a:p>
            <a:r>
              <a:rPr lang="en-GB" dirty="0"/>
              <a:t>‘Proto-Europeans’ like Abbas Kiarostami (Iranian)</a:t>
            </a:r>
          </a:p>
          <a:p>
            <a:endParaRPr lang="en-GB" sz="1400" dirty="0"/>
          </a:p>
          <a:p>
            <a:r>
              <a:rPr lang="en-GB" sz="1400" dirty="0"/>
              <a:t>See also </a:t>
            </a:r>
            <a:r>
              <a:rPr lang="en-GB" sz="1400" dirty="0" err="1"/>
              <a:t>Vincendeau</a:t>
            </a:r>
            <a:r>
              <a:rPr lang="en-GB" sz="1400" dirty="0"/>
              <a:t> (2014, week 8 extra reading) on Binoche as ‘the perfect European star’.</a:t>
            </a:r>
            <a:endParaRPr lang="fr-FR" sz="1400" dirty="0"/>
          </a:p>
          <a:p>
            <a:endParaRPr lang="fr-FR"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035" y="980728"/>
            <a:ext cx="2110401" cy="3134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27984" y="4481950"/>
            <a:ext cx="4608512" cy="1200329"/>
          </a:xfrm>
          <a:prstGeom prst="rect">
            <a:avLst/>
          </a:prstGeom>
          <a:noFill/>
        </p:spPr>
        <p:txBody>
          <a:bodyPr wrap="square" rtlCol="0">
            <a:spAutoFit/>
          </a:bodyPr>
          <a:lstStyle/>
          <a:p>
            <a:pPr algn="ctr"/>
            <a:r>
              <a:rPr lang="en-GB" dirty="0"/>
              <a:t>US ‘indie’ auteurs like David Fincher</a:t>
            </a:r>
          </a:p>
          <a:p>
            <a:pPr algn="ctr"/>
            <a:endParaRPr lang="en-GB" sz="1400" dirty="0"/>
          </a:p>
          <a:p>
            <a:r>
              <a:rPr lang="en-GB" sz="1400" dirty="0">
                <a:latin typeface="Cambria" panose="02040503050406030204" pitchFamily="18" charset="0"/>
              </a:rPr>
              <a:t>See also </a:t>
            </a:r>
            <a:r>
              <a:rPr lang="en-GB" sz="1400" dirty="0" err="1">
                <a:latin typeface="Cambria" panose="02040503050406030204" pitchFamily="18" charset="0"/>
              </a:rPr>
              <a:t>Mazdon</a:t>
            </a:r>
            <a:r>
              <a:rPr lang="en-GB" sz="1400" dirty="0">
                <a:latin typeface="Cambria" panose="02040503050406030204" pitchFamily="18" charset="0"/>
              </a:rPr>
              <a:t>, ‘</a:t>
            </a:r>
            <a:r>
              <a:rPr lang="en-US" sz="1400" dirty="0">
                <a:latin typeface="Cambria" panose="02040503050406030204" pitchFamily="18" charset="0"/>
              </a:rPr>
              <a:t>Hollywood and Europe: Remaking </a:t>
            </a:r>
            <a:r>
              <a:rPr lang="en-US" sz="1400" i="1" dirty="0">
                <a:latin typeface="Cambria" panose="02040503050406030204" pitchFamily="18" charset="0"/>
              </a:rPr>
              <a:t>The Girl with the Dragon Tattoo,</a:t>
            </a:r>
            <a:r>
              <a:rPr lang="en-US" sz="1400" dirty="0">
                <a:latin typeface="Cambria" panose="02040503050406030204" pitchFamily="18" charset="0"/>
              </a:rPr>
              <a:t>’</a:t>
            </a:r>
            <a:r>
              <a:rPr lang="en-US" sz="1400" i="1" dirty="0">
                <a:latin typeface="Cambria" panose="02040503050406030204" pitchFamily="18" charset="0"/>
              </a:rPr>
              <a:t> </a:t>
            </a:r>
            <a:r>
              <a:rPr lang="en-US" sz="1200" dirty="0">
                <a:latin typeface="Cambria" panose="02040503050406030204" pitchFamily="18" charset="0"/>
              </a:rPr>
              <a:t>in </a:t>
            </a:r>
            <a:r>
              <a:rPr lang="en-US" sz="1200" dirty="0" err="1">
                <a:latin typeface="Cambria" panose="02040503050406030204" pitchFamily="18" charset="0"/>
              </a:rPr>
              <a:t>Harrod</a:t>
            </a:r>
            <a:r>
              <a:rPr lang="en-US" sz="1200" dirty="0">
                <a:latin typeface="Cambria" panose="02040503050406030204" pitchFamily="18" charset="0"/>
              </a:rPr>
              <a:t>, Liz and </a:t>
            </a:r>
            <a:r>
              <a:rPr lang="en-US" sz="1200" dirty="0" err="1">
                <a:latin typeface="Cambria" panose="02040503050406030204" pitchFamily="18" charset="0"/>
              </a:rPr>
              <a:t>Timoshkina</a:t>
            </a:r>
            <a:r>
              <a:rPr lang="en-US" sz="1200" dirty="0">
                <a:latin typeface="Cambria" panose="02040503050406030204" pitchFamily="18" charset="0"/>
              </a:rPr>
              <a:t>,</a:t>
            </a:r>
            <a:r>
              <a:rPr lang="en-US" sz="1200" i="1" dirty="0">
                <a:latin typeface="Cambria" panose="02040503050406030204" pitchFamily="18" charset="0"/>
              </a:rPr>
              <a:t> The </a:t>
            </a:r>
            <a:r>
              <a:rPr lang="en-US" sz="1200" i="1" dirty="0" err="1">
                <a:latin typeface="Cambria" panose="02040503050406030204" pitchFamily="18" charset="0"/>
              </a:rPr>
              <a:t>Europeanness</a:t>
            </a:r>
            <a:r>
              <a:rPr lang="en-US" sz="1200" i="1" dirty="0">
                <a:latin typeface="Cambria" panose="02040503050406030204" pitchFamily="18" charset="0"/>
              </a:rPr>
              <a:t> of European Cinema</a:t>
            </a:r>
            <a:r>
              <a:rPr lang="fr-FR" sz="1200" dirty="0">
                <a:latin typeface="Cambria" panose="02040503050406030204" pitchFamily="18" charset="0"/>
              </a:rPr>
              <a:t> </a:t>
            </a:r>
            <a:r>
              <a:rPr lang="en-GB" sz="1200" dirty="0">
                <a:latin typeface="Cambria" panose="02040503050406030204" pitchFamily="18" charset="0"/>
              </a:rPr>
              <a:t>(2014). </a:t>
            </a:r>
            <a:endParaRPr lang="fr-FR" sz="1200" dirty="0">
              <a:latin typeface="Cambria" panose="02040503050406030204" pitchFamily="18" charset="0"/>
            </a:endParaRPr>
          </a:p>
        </p:txBody>
      </p:sp>
      <p:sp>
        <p:nvSpPr>
          <p:cNvPr id="6" name="TextBox 5">
            <a:extLst>
              <a:ext uri="{FF2B5EF4-FFF2-40B4-BE49-F238E27FC236}">
                <a16:creationId xmlns:a16="http://schemas.microsoft.com/office/drawing/2014/main" id="{D0C37D42-0C90-4885-A172-4A4200795608}"/>
              </a:ext>
            </a:extLst>
          </p:cNvPr>
          <p:cNvSpPr txBox="1"/>
          <p:nvPr/>
        </p:nvSpPr>
        <p:spPr>
          <a:xfrm>
            <a:off x="580756" y="6165304"/>
            <a:ext cx="8239716" cy="646331"/>
          </a:xfrm>
          <a:prstGeom prst="rect">
            <a:avLst/>
          </a:prstGeom>
          <a:noFill/>
        </p:spPr>
        <p:txBody>
          <a:bodyPr wrap="square" rtlCol="0">
            <a:spAutoFit/>
          </a:bodyPr>
          <a:lstStyle/>
          <a:p>
            <a:r>
              <a:rPr lang="en-US" dirty="0"/>
              <a:t>Cf. </a:t>
            </a:r>
            <a:r>
              <a:rPr lang="en-US" dirty="0" err="1"/>
              <a:t>Elsaesser</a:t>
            </a:r>
            <a:r>
              <a:rPr lang="en-US" dirty="0"/>
              <a:t> (2005) on European cinema as just another category in world cinema?</a:t>
            </a:r>
          </a:p>
          <a:p>
            <a:r>
              <a:rPr lang="en-US" dirty="0"/>
              <a:t>OR (2015) something else again…</a:t>
            </a:r>
          </a:p>
        </p:txBody>
      </p:sp>
    </p:spTree>
    <p:custDataLst>
      <p:tags r:id="rId1"/>
    </p:custDataLst>
    <p:extLst>
      <p:ext uri="{BB962C8B-B14F-4D97-AF65-F5344CB8AC3E}">
        <p14:creationId xmlns:p14="http://schemas.microsoft.com/office/powerpoint/2010/main" val="2430443501"/>
      </p:ext>
    </p:extLst>
  </p:cSld>
  <p:clrMapOvr>
    <a:masterClrMapping/>
  </p:clrMapOvr>
  <mc:AlternateContent xmlns:mc="http://schemas.openxmlformats.org/markup-compatibility/2006" xmlns:p14="http://schemas.microsoft.com/office/powerpoint/2010/main">
    <mc:Choice Requires="p14">
      <p:transition spd="slow" p14:dur="2000" advTm="144348"/>
    </mc:Choice>
    <mc:Fallback xmlns="">
      <p:transition spd="slow" advTm="144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21739"/>
            <a:ext cx="5472608" cy="830997"/>
          </a:xfrm>
          <a:prstGeom prst="rect">
            <a:avLst/>
          </a:prstGeom>
          <a:noFill/>
        </p:spPr>
        <p:txBody>
          <a:bodyPr wrap="square" rtlCol="0">
            <a:spAutoFit/>
          </a:bodyPr>
          <a:lstStyle/>
          <a:p>
            <a:pPr algn="ctr"/>
            <a:endParaRPr lang="en-GB" sz="2400" b="1" u="sng" dirty="0">
              <a:latin typeface="Calibri" panose="020F0502020204030204" pitchFamily="34" charset="0"/>
              <a:cs typeface="Calibri" panose="020F0502020204030204" pitchFamily="34" charset="0"/>
            </a:endParaRPr>
          </a:p>
          <a:p>
            <a:pPr algn="ctr"/>
            <a:r>
              <a:rPr lang="en-GB" sz="2400" b="1" u="sng" dirty="0" err="1">
                <a:latin typeface="Calibri" panose="020F0502020204030204" pitchFamily="34" charset="0"/>
                <a:cs typeface="Calibri" panose="020F0502020204030204" pitchFamily="34" charset="0"/>
              </a:rPr>
              <a:t>Assayas</a:t>
            </a:r>
            <a:r>
              <a:rPr lang="en-GB" sz="2400" b="1" u="sng" dirty="0">
                <a:latin typeface="Calibri" panose="020F0502020204030204" pitchFamily="34" charset="0"/>
                <a:cs typeface="Calibri" panose="020F0502020204030204" pitchFamily="34" charset="0"/>
              </a:rPr>
              <a:t> as auteur</a:t>
            </a:r>
            <a:endParaRPr lang="fr-FR" sz="2400" b="1" u="sng" dirty="0">
              <a:latin typeface="Calibri" panose="020F0502020204030204" pitchFamily="34" charset="0"/>
              <a:cs typeface="Calibri" panose="020F0502020204030204" pitchFamily="34" charset="0"/>
            </a:endParaRPr>
          </a:p>
        </p:txBody>
      </p:sp>
      <p:sp>
        <p:nvSpPr>
          <p:cNvPr id="3" name="TextBox 2"/>
          <p:cNvSpPr txBox="1"/>
          <p:nvPr/>
        </p:nvSpPr>
        <p:spPr>
          <a:xfrm>
            <a:off x="107504" y="557972"/>
            <a:ext cx="8856984" cy="603242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pPr marL="285750" indent="-285750">
              <a:buFontTx/>
              <a:buChar char="-"/>
            </a:pPr>
            <a:endParaRPr lang="en-GB" dirty="0">
              <a:latin typeface="Calibri" panose="020F0502020204030204" pitchFamily="34" charset="0"/>
              <a:cs typeface="Calibri" panose="020F0502020204030204" pitchFamily="34" charset="0"/>
            </a:endParaRPr>
          </a:p>
          <a:p>
            <a:pPr marL="285750" indent="-285750">
              <a:buFontTx/>
              <a:buChar char="-"/>
            </a:pPr>
            <a:endParaRPr lang="en-GB" dirty="0">
              <a:latin typeface="Calibri" panose="020F0502020204030204" pitchFamily="34" charset="0"/>
              <a:cs typeface="Calibri" panose="020F0502020204030204" pitchFamily="34" charset="0"/>
            </a:endParaRPr>
          </a:p>
          <a:p>
            <a:pPr marL="285750" indent="-285750">
              <a:buFontTx/>
              <a:buChar char="-"/>
            </a:pPr>
            <a:r>
              <a:rPr lang="en-GB" sz="2000" b="1" u="sng" dirty="0">
                <a:latin typeface="Calibri" panose="020F0502020204030204" pitchFamily="34" charset="0"/>
                <a:cs typeface="Calibri" panose="020F0502020204030204" pitchFamily="34" charset="0"/>
              </a:rPr>
              <a:t>Observable stylistic and thematic consistencies across his oeuvre </a:t>
            </a:r>
            <a:r>
              <a:rPr lang="en-GB" sz="2000" dirty="0">
                <a:latin typeface="Calibri" panose="020F0502020204030204" pitchFamily="34" charset="0"/>
                <a:cs typeface="Calibri" panose="020F0502020204030204" pitchFamily="34" charset="0"/>
              </a:rPr>
              <a:t>(albeit following two strands – ‘people chasing each other across the globe with guns and expense accounts’ (Jones p. 34) in globalised (erotic) thrillers with English-language titles (</a:t>
            </a:r>
            <a:r>
              <a:rPr lang="en-GB" sz="2000" i="1" dirty="0" err="1">
                <a:latin typeface="Calibri" panose="020F0502020204030204" pitchFamily="34" charset="0"/>
                <a:cs typeface="Calibri" panose="020F0502020204030204" pitchFamily="34" charset="0"/>
              </a:rPr>
              <a:t>demonlover</a:t>
            </a:r>
            <a:r>
              <a:rPr lang="en-GB" sz="2000" i="1"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(2002), </a:t>
            </a:r>
            <a:r>
              <a:rPr lang="en-GB" sz="2000" i="1" dirty="0">
                <a:latin typeface="Calibri" panose="020F0502020204030204" pitchFamily="34" charset="0"/>
                <a:cs typeface="Calibri" panose="020F0502020204030204" pitchFamily="34" charset="0"/>
              </a:rPr>
              <a:t>Boarding Gate </a:t>
            </a:r>
            <a:r>
              <a:rPr lang="en-GB" sz="2000" dirty="0">
                <a:latin typeface="Calibri" panose="020F0502020204030204" pitchFamily="34" charset="0"/>
                <a:cs typeface="Calibri" panose="020F0502020204030204" pitchFamily="34" charset="0"/>
              </a:rPr>
              <a:t>(2007), we can add </a:t>
            </a:r>
            <a:r>
              <a:rPr lang="en-GB" sz="2000" i="1" dirty="0">
                <a:latin typeface="Calibri" panose="020F0502020204030204" pitchFamily="34" charset="0"/>
                <a:cs typeface="Calibri" panose="020F0502020204030204" pitchFamily="34" charset="0"/>
              </a:rPr>
              <a:t>Personal Shopper</a:t>
            </a:r>
            <a:r>
              <a:rPr lang="en-GB" sz="2000" dirty="0">
                <a:latin typeface="Calibri" panose="020F0502020204030204" pitchFamily="34" charset="0"/>
                <a:cs typeface="Calibri" panose="020F0502020204030204" pitchFamily="34" charset="0"/>
              </a:rPr>
              <a:t>) v. ‘people talking in  cafes’ in other films </a:t>
            </a:r>
          </a:p>
          <a:p>
            <a:pPr marL="285750" indent="-285750">
              <a:buFontTx/>
              <a:buChar char="-"/>
            </a:pPr>
            <a:endParaRPr lang="en-GB" sz="2000" b="1" dirty="0">
              <a:latin typeface="Calibri" panose="020F0502020204030204" pitchFamily="34" charset="0"/>
              <a:cs typeface="Calibri" panose="020F0502020204030204" pitchFamily="34" charset="0"/>
            </a:endParaRPr>
          </a:p>
          <a:p>
            <a:pPr marL="285750" indent="-285750">
              <a:buFontTx/>
              <a:buChar char="-"/>
            </a:pPr>
            <a:r>
              <a:rPr lang="en-GB" sz="2000" b="1" u="sng" dirty="0">
                <a:latin typeface="Calibri" panose="020F0502020204030204" pitchFamily="34" charset="0"/>
                <a:cs typeface="Calibri" panose="020F0502020204030204" pitchFamily="34" charset="0"/>
              </a:rPr>
              <a:t>Enigmatic films that invite hermeneutic readings/decoding</a:t>
            </a:r>
            <a:endParaRPr lang="en-GB" sz="2000" dirty="0">
              <a:latin typeface="Calibri" panose="020F0502020204030204" pitchFamily="34" charset="0"/>
              <a:cs typeface="Calibri" panose="020F0502020204030204" pitchFamily="34" charset="0"/>
            </a:endParaRPr>
          </a:p>
          <a:p>
            <a:pPr marL="285750" indent="-285750">
              <a:buFontTx/>
              <a:buChar char="-"/>
            </a:pPr>
            <a:endParaRPr lang="en-GB" sz="2000" b="1" dirty="0">
              <a:latin typeface="Calibri" panose="020F0502020204030204" pitchFamily="34" charset="0"/>
              <a:cs typeface="Calibri" panose="020F0502020204030204" pitchFamily="34" charset="0"/>
            </a:endParaRPr>
          </a:p>
          <a:p>
            <a:pPr marL="285750" indent="-285750">
              <a:buFontTx/>
              <a:buChar char="-"/>
            </a:pPr>
            <a:r>
              <a:rPr lang="en-GB" sz="2000" b="1" u="sng" dirty="0">
                <a:latin typeface="Calibri" panose="020F0502020204030204" pitchFamily="34" charset="0"/>
                <a:cs typeface="Calibri" panose="020F0502020204030204" pitchFamily="34" charset="0"/>
              </a:rPr>
              <a:t>Profound questions; a social message? </a:t>
            </a:r>
            <a:r>
              <a:rPr lang="en-GB" sz="2000" dirty="0">
                <a:latin typeface="Calibri" panose="020F0502020204030204" pitchFamily="34" charset="0"/>
                <a:cs typeface="Calibri" panose="020F0502020204030204" pitchFamily="34" charset="0"/>
              </a:rPr>
              <a:t>Not ‘only entertainment’. E.g. a critique of mass media and the breakdown of communication – a theme with a pedigree in critical theory, notably through Jean Baudrillard’s concept of ‘simulacra’ as well as ‘Situationist’ work by Guy </a:t>
            </a:r>
            <a:r>
              <a:rPr lang="en-GB" sz="2000" dirty="0" err="1">
                <a:latin typeface="Calibri" panose="020F0502020204030204" pitchFamily="34" charset="0"/>
                <a:cs typeface="Calibri" panose="020F0502020204030204" pitchFamily="34" charset="0"/>
              </a:rPr>
              <a:t>Debord</a:t>
            </a:r>
            <a:r>
              <a:rPr lang="en-GB" sz="2000" dirty="0">
                <a:latin typeface="Calibri" panose="020F0502020204030204" pitchFamily="34" charset="0"/>
                <a:cs typeface="Calibri" panose="020F0502020204030204" pitchFamily="34" charset="0"/>
              </a:rPr>
              <a:t> and others.</a:t>
            </a:r>
          </a:p>
          <a:p>
            <a:pPr marL="285750" indent="-285750">
              <a:buFontTx/>
              <a:buChar char="-"/>
            </a:pPr>
            <a:endParaRPr lang="en-GB" sz="2000" b="1" dirty="0">
              <a:latin typeface="Calibri" panose="020F0502020204030204" pitchFamily="34" charset="0"/>
              <a:cs typeface="Calibri" panose="020F0502020204030204" pitchFamily="34" charset="0"/>
            </a:endParaRPr>
          </a:p>
          <a:p>
            <a:pPr marL="285750" indent="-285750">
              <a:buFontTx/>
              <a:buChar char="-"/>
            </a:pPr>
            <a:r>
              <a:rPr lang="en-GB" sz="2000" b="1" u="sng" dirty="0">
                <a:latin typeface="Calibri" panose="020F0502020204030204" pitchFamily="34" charset="0"/>
                <a:cs typeface="Calibri" panose="020F0502020204030204" pitchFamily="34" charset="0"/>
              </a:rPr>
              <a:t>A marketable brand? </a:t>
            </a:r>
            <a:r>
              <a:rPr lang="en-GB" sz="2000" dirty="0">
                <a:latin typeface="Calibri" panose="020F0502020204030204" pitchFamily="34" charset="0"/>
                <a:cs typeface="Calibri" panose="020F0502020204030204" pitchFamily="34" charset="0"/>
              </a:rPr>
              <a:t>Including festival accolades e.g. Prix de la mise-</a:t>
            </a:r>
            <a:r>
              <a:rPr lang="en-GB" sz="2000" dirty="0" err="1">
                <a:latin typeface="Calibri" panose="020F0502020204030204" pitchFamily="34" charset="0"/>
                <a:cs typeface="Calibri" panose="020F0502020204030204" pitchFamily="34" charset="0"/>
              </a:rPr>
              <a:t>en</a:t>
            </a:r>
            <a:r>
              <a:rPr lang="en-GB" sz="2000" dirty="0">
                <a:latin typeface="Calibri" panose="020F0502020204030204" pitchFamily="34" charset="0"/>
                <a:cs typeface="Calibri" panose="020F0502020204030204" pitchFamily="34" charset="0"/>
              </a:rPr>
              <a:t>-scène for </a:t>
            </a:r>
            <a:r>
              <a:rPr lang="en-GB" sz="2000" i="1" dirty="0">
                <a:latin typeface="Calibri" panose="020F0502020204030204" pitchFamily="34" charset="0"/>
                <a:cs typeface="Calibri" panose="020F0502020204030204" pitchFamily="34" charset="0"/>
              </a:rPr>
              <a:t>Personal Shopper </a:t>
            </a:r>
            <a:r>
              <a:rPr lang="en-GB" sz="2000" dirty="0">
                <a:latin typeface="Calibri" panose="020F0502020204030204" pitchFamily="34" charset="0"/>
                <a:cs typeface="Calibri" panose="020F0502020204030204" pitchFamily="34" charset="0"/>
              </a:rPr>
              <a:t>at Cannes.</a:t>
            </a:r>
          </a:p>
          <a:p>
            <a:r>
              <a:rPr lang="en-GB" sz="1400" dirty="0">
                <a:latin typeface="Calibri" panose="020F0502020204030204" pitchFamily="34" charset="0"/>
                <a:cs typeface="Calibri" panose="020F0502020204030204" pitchFamily="34" charset="0"/>
              </a:rPr>
              <a:t>	</a:t>
            </a:r>
            <a:endParaRPr lang="en-GB" sz="1600" dirty="0"/>
          </a:p>
          <a:p>
            <a:pPr marL="285750" indent="-285750">
              <a:buFontTx/>
              <a:buChar char="-"/>
            </a:pPr>
            <a:endParaRPr lang="en-GB" dirty="0"/>
          </a:p>
        </p:txBody>
      </p:sp>
    </p:spTree>
    <p:extLst>
      <p:ext uri="{BB962C8B-B14F-4D97-AF65-F5344CB8AC3E}">
        <p14:creationId xmlns:p14="http://schemas.microsoft.com/office/powerpoint/2010/main" val="275803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7D0BE-B796-4B6C-8033-423123A3183F}"/>
              </a:ext>
            </a:extLst>
          </p:cNvPr>
          <p:cNvSpPr txBox="1"/>
          <p:nvPr/>
        </p:nvSpPr>
        <p:spPr>
          <a:xfrm>
            <a:off x="1043608" y="260648"/>
            <a:ext cx="7056784" cy="461665"/>
          </a:xfrm>
          <a:prstGeom prst="rect">
            <a:avLst/>
          </a:prstGeom>
          <a:noFill/>
        </p:spPr>
        <p:txBody>
          <a:bodyPr wrap="square" rtlCol="0">
            <a:spAutoFit/>
          </a:bodyPr>
          <a:lstStyle/>
          <a:p>
            <a:pPr algn="ctr"/>
            <a:r>
              <a:rPr lang="en-US" sz="2400" b="1" u="sng" dirty="0"/>
              <a:t>The auteur </a:t>
            </a:r>
            <a:r>
              <a:rPr lang="en-US" sz="2400" b="1" i="1" u="sng" dirty="0"/>
              <a:t>brand</a:t>
            </a:r>
          </a:p>
        </p:txBody>
      </p:sp>
      <p:sp>
        <p:nvSpPr>
          <p:cNvPr id="3" name="TextBox 2">
            <a:extLst>
              <a:ext uri="{FF2B5EF4-FFF2-40B4-BE49-F238E27FC236}">
                <a16:creationId xmlns:a16="http://schemas.microsoft.com/office/drawing/2014/main" id="{7A14E9BD-E506-4D6A-9B13-ADF2C2EA6793}"/>
              </a:ext>
            </a:extLst>
          </p:cNvPr>
          <p:cNvSpPr txBox="1"/>
          <p:nvPr/>
        </p:nvSpPr>
        <p:spPr>
          <a:xfrm>
            <a:off x="755576" y="1168132"/>
            <a:ext cx="7848872" cy="525658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42344921-CBB1-4DA9-840D-5DE0FD316AE6}"/>
              </a:ext>
            </a:extLst>
          </p:cNvPr>
          <p:cNvPicPr>
            <a:picLocks noChangeAspect="1"/>
          </p:cNvPicPr>
          <p:nvPr/>
        </p:nvPicPr>
        <p:blipFill>
          <a:blip r:embed="rId2"/>
          <a:stretch>
            <a:fillRect/>
          </a:stretch>
        </p:blipFill>
        <p:spPr>
          <a:xfrm>
            <a:off x="976761" y="4529405"/>
            <a:ext cx="2533435" cy="1804195"/>
          </a:xfrm>
          <a:prstGeom prst="rect">
            <a:avLst/>
          </a:prstGeom>
        </p:spPr>
      </p:pic>
      <p:pic>
        <p:nvPicPr>
          <p:cNvPr id="5" name="Picture 4">
            <a:extLst>
              <a:ext uri="{FF2B5EF4-FFF2-40B4-BE49-F238E27FC236}">
                <a16:creationId xmlns:a16="http://schemas.microsoft.com/office/drawing/2014/main" id="{4BB55AF0-99D4-4E2B-A7D4-F7B122C72A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1000"/>
                    </a14:imgEffect>
                  </a14:imgLayer>
                </a14:imgProps>
              </a:ext>
            </a:extLst>
          </a:blip>
          <a:stretch>
            <a:fillRect/>
          </a:stretch>
        </p:blipFill>
        <p:spPr>
          <a:xfrm>
            <a:off x="3532746" y="2529068"/>
            <a:ext cx="2309179" cy="1483618"/>
          </a:xfrm>
          <a:prstGeom prst="rect">
            <a:avLst/>
          </a:prstGeom>
        </p:spPr>
      </p:pic>
      <p:pic>
        <p:nvPicPr>
          <p:cNvPr id="6" name="Picture 5">
            <a:extLst>
              <a:ext uri="{FF2B5EF4-FFF2-40B4-BE49-F238E27FC236}">
                <a16:creationId xmlns:a16="http://schemas.microsoft.com/office/drawing/2014/main" id="{96403A28-9BA9-4AE0-B264-FBE8EC4F6924}"/>
              </a:ext>
            </a:extLst>
          </p:cNvPr>
          <p:cNvPicPr>
            <a:picLocks noChangeAspect="1"/>
          </p:cNvPicPr>
          <p:nvPr/>
        </p:nvPicPr>
        <p:blipFill>
          <a:blip r:embed="rId5"/>
          <a:stretch>
            <a:fillRect/>
          </a:stretch>
        </p:blipFill>
        <p:spPr>
          <a:xfrm>
            <a:off x="663272" y="548680"/>
            <a:ext cx="2264323" cy="3477567"/>
          </a:xfrm>
          <a:prstGeom prst="rect">
            <a:avLst/>
          </a:prstGeom>
        </p:spPr>
      </p:pic>
      <p:pic>
        <p:nvPicPr>
          <p:cNvPr id="9" name="Picture 8">
            <a:extLst>
              <a:ext uri="{FF2B5EF4-FFF2-40B4-BE49-F238E27FC236}">
                <a16:creationId xmlns:a16="http://schemas.microsoft.com/office/drawing/2014/main" id="{EC9FCE57-4457-4FE6-A4A5-112B69A18749}"/>
              </a:ext>
            </a:extLst>
          </p:cNvPr>
          <p:cNvPicPr>
            <a:picLocks noChangeAspect="1"/>
          </p:cNvPicPr>
          <p:nvPr/>
        </p:nvPicPr>
        <p:blipFill>
          <a:blip r:embed="rId6"/>
          <a:stretch>
            <a:fillRect/>
          </a:stretch>
        </p:blipFill>
        <p:spPr>
          <a:xfrm>
            <a:off x="6516216" y="620860"/>
            <a:ext cx="1964512" cy="2739977"/>
          </a:xfrm>
          <a:prstGeom prst="rect">
            <a:avLst/>
          </a:prstGeom>
        </p:spPr>
      </p:pic>
      <p:sp>
        <p:nvSpPr>
          <p:cNvPr id="10" name="TextBox 9">
            <a:extLst>
              <a:ext uri="{FF2B5EF4-FFF2-40B4-BE49-F238E27FC236}">
                <a16:creationId xmlns:a16="http://schemas.microsoft.com/office/drawing/2014/main" id="{99914560-76EB-43E2-847A-1521BE37EF67}"/>
              </a:ext>
            </a:extLst>
          </p:cNvPr>
          <p:cNvSpPr txBox="1"/>
          <p:nvPr/>
        </p:nvSpPr>
        <p:spPr>
          <a:xfrm>
            <a:off x="7092280" y="3429000"/>
            <a:ext cx="1080120" cy="369332"/>
          </a:xfrm>
          <a:prstGeom prst="rect">
            <a:avLst/>
          </a:prstGeom>
          <a:noFill/>
        </p:spPr>
        <p:txBody>
          <a:bodyPr wrap="square" rtlCol="0">
            <a:spAutoFit/>
          </a:bodyPr>
          <a:lstStyle/>
          <a:p>
            <a:r>
              <a:rPr lang="en-US" dirty="0"/>
              <a:t>1915</a:t>
            </a:r>
          </a:p>
        </p:txBody>
      </p:sp>
      <p:pic>
        <p:nvPicPr>
          <p:cNvPr id="12" name="Picture 11">
            <a:extLst>
              <a:ext uri="{FF2B5EF4-FFF2-40B4-BE49-F238E27FC236}">
                <a16:creationId xmlns:a16="http://schemas.microsoft.com/office/drawing/2014/main" id="{C654BD8A-69BA-48C2-84D7-2B5D1275D443}"/>
              </a:ext>
            </a:extLst>
          </p:cNvPr>
          <p:cNvPicPr>
            <a:picLocks noChangeAspect="1"/>
          </p:cNvPicPr>
          <p:nvPr/>
        </p:nvPicPr>
        <p:blipFill>
          <a:blip r:embed="rId7"/>
          <a:stretch>
            <a:fillRect/>
          </a:stretch>
        </p:blipFill>
        <p:spPr>
          <a:xfrm>
            <a:off x="5004048" y="4068619"/>
            <a:ext cx="3895640" cy="2356097"/>
          </a:xfrm>
          <a:prstGeom prst="rect">
            <a:avLst/>
          </a:prstGeom>
        </p:spPr>
      </p:pic>
      <p:sp>
        <p:nvSpPr>
          <p:cNvPr id="13" name="TextBox 12">
            <a:extLst>
              <a:ext uri="{FF2B5EF4-FFF2-40B4-BE49-F238E27FC236}">
                <a16:creationId xmlns:a16="http://schemas.microsoft.com/office/drawing/2014/main" id="{D191A027-998F-4F9D-B49E-0DBFF58AFF1F}"/>
              </a:ext>
            </a:extLst>
          </p:cNvPr>
          <p:cNvSpPr txBox="1"/>
          <p:nvPr/>
        </p:nvSpPr>
        <p:spPr>
          <a:xfrm>
            <a:off x="3593502" y="1340768"/>
            <a:ext cx="2798994" cy="369332"/>
          </a:xfrm>
          <a:prstGeom prst="rect">
            <a:avLst/>
          </a:prstGeom>
          <a:noFill/>
        </p:spPr>
        <p:txBody>
          <a:bodyPr wrap="square" rtlCol="0">
            <a:spAutoFit/>
          </a:bodyPr>
          <a:lstStyle/>
          <a:p>
            <a:r>
              <a:rPr lang="en-US" dirty="0"/>
              <a:t>depicts the remaking of….</a:t>
            </a:r>
          </a:p>
        </p:txBody>
      </p:sp>
      <p:sp>
        <p:nvSpPr>
          <p:cNvPr id="14" name="TextBox 13">
            <a:extLst>
              <a:ext uri="{FF2B5EF4-FFF2-40B4-BE49-F238E27FC236}">
                <a16:creationId xmlns:a16="http://schemas.microsoft.com/office/drawing/2014/main" id="{58CD17F3-3C3C-41CB-A281-257CFA112A0E}"/>
              </a:ext>
            </a:extLst>
          </p:cNvPr>
          <p:cNvSpPr txBox="1"/>
          <p:nvPr/>
        </p:nvSpPr>
        <p:spPr>
          <a:xfrm>
            <a:off x="6084168" y="6424716"/>
            <a:ext cx="1728192" cy="369332"/>
          </a:xfrm>
          <a:prstGeom prst="rect">
            <a:avLst/>
          </a:prstGeom>
          <a:noFill/>
        </p:spPr>
        <p:txBody>
          <a:bodyPr wrap="square" rtlCol="0">
            <a:spAutoFit/>
          </a:bodyPr>
          <a:lstStyle/>
          <a:p>
            <a:pPr algn="ctr"/>
            <a:r>
              <a:rPr lang="en-US" dirty="0" err="1"/>
              <a:t>Lettrism</a:t>
            </a:r>
            <a:endParaRPr lang="en-US" dirty="0"/>
          </a:p>
        </p:txBody>
      </p:sp>
      <p:sp>
        <p:nvSpPr>
          <p:cNvPr id="15" name="TextBox 14">
            <a:extLst>
              <a:ext uri="{FF2B5EF4-FFF2-40B4-BE49-F238E27FC236}">
                <a16:creationId xmlns:a16="http://schemas.microsoft.com/office/drawing/2014/main" id="{32929398-3DAA-4DC7-895E-3D185E8B05C8}"/>
              </a:ext>
            </a:extLst>
          </p:cNvPr>
          <p:cNvSpPr txBox="1"/>
          <p:nvPr/>
        </p:nvSpPr>
        <p:spPr>
          <a:xfrm>
            <a:off x="3779912" y="1926124"/>
            <a:ext cx="1008112" cy="646331"/>
          </a:xfrm>
          <a:prstGeom prst="rect">
            <a:avLst/>
          </a:prstGeom>
          <a:noFill/>
        </p:spPr>
        <p:txBody>
          <a:bodyPr wrap="square" rtlCol="0">
            <a:spAutoFit/>
          </a:bodyPr>
          <a:lstStyle/>
          <a:p>
            <a:endParaRPr lang="en-US" dirty="0"/>
          </a:p>
          <a:p>
            <a:r>
              <a:rPr lang="en-US" dirty="0"/>
              <a:t>by</a:t>
            </a:r>
          </a:p>
        </p:txBody>
      </p:sp>
      <p:sp>
        <p:nvSpPr>
          <p:cNvPr id="16" name="TextBox 15">
            <a:extLst>
              <a:ext uri="{FF2B5EF4-FFF2-40B4-BE49-F238E27FC236}">
                <a16:creationId xmlns:a16="http://schemas.microsoft.com/office/drawing/2014/main" id="{AE288C88-EB7F-493D-B796-9C36283F35AE}"/>
              </a:ext>
            </a:extLst>
          </p:cNvPr>
          <p:cNvSpPr txBox="1"/>
          <p:nvPr/>
        </p:nvSpPr>
        <p:spPr>
          <a:xfrm>
            <a:off x="4788025" y="1882737"/>
            <a:ext cx="1062284" cy="646331"/>
          </a:xfrm>
          <a:prstGeom prst="rect">
            <a:avLst/>
          </a:prstGeom>
          <a:noFill/>
        </p:spPr>
        <p:txBody>
          <a:bodyPr wrap="square" rtlCol="0">
            <a:spAutoFit/>
          </a:bodyPr>
          <a:lstStyle/>
          <a:p>
            <a:endParaRPr lang="en-US" dirty="0"/>
          </a:p>
          <a:p>
            <a:r>
              <a:rPr lang="en-US" dirty="0"/>
              <a:t>starring</a:t>
            </a:r>
          </a:p>
        </p:txBody>
      </p:sp>
    </p:spTree>
    <p:extLst>
      <p:ext uri="{BB962C8B-B14F-4D97-AF65-F5344CB8AC3E}">
        <p14:creationId xmlns:p14="http://schemas.microsoft.com/office/powerpoint/2010/main" val="38791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404664"/>
            <a:ext cx="7776864" cy="5201424"/>
          </a:xfrm>
          <a:prstGeom prst="rect">
            <a:avLst/>
          </a:prstGeom>
          <a:noFill/>
        </p:spPr>
        <p:txBody>
          <a:bodyPr wrap="square" rtlCol="0">
            <a:spAutoFit/>
          </a:bodyPr>
          <a:lstStyle/>
          <a:p>
            <a:pPr algn="ctr"/>
            <a:r>
              <a:rPr lang="en-GB" sz="2800" b="1" u="sng" dirty="0"/>
              <a:t>Structure of the Lecture</a:t>
            </a:r>
          </a:p>
          <a:p>
            <a:pPr algn="ctr"/>
            <a:endParaRPr lang="en-GB" sz="2800" u="sng" dirty="0"/>
          </a:p>
          <a:p>
            <a:endParaRPr lang="en-GB" dirty="0"/>
          </a:p>
          <a:p>
            <a:pPr marL="342900" indent="-342900">
              <a:buFont typeface="Wingdings" panose="05000000000000000000" pitchFamily="2" charset="2"/>
              <a:buChar char="Ø"/>
            </a:pPr>
            <a:r>
              <a:rPr lang="en-GB" sz="2400" b="1" dirty="0"/>
              <a:t>From the national to transnational</a:t>
            </a:r>
          </a:p>
          <a:p>
            <a:pPr marL="285750" indent="-285750">
              <a:buFontTx/>
              <a:buChar char="-"/>
            </a:pPr>
            <a:r>
              <a:rPr lang="en-GB" sz="2400" i="1" dirty="0"/>
              <a:t>The transnational (again)</a:t>
            </a:r>
          </a:p>
          <a:p>
            <a:pPr marL="285750" indent="-285750">
              <a:buFontTx/>
              <a:buChar char="-"/>
            </a:pPr>
            <a:r>
              <a:rPr lang="en-GB" sz="2400" i="1" dirty="0"/>
              <a:t>European art cinema in context</a:t>
            </a:r>
          </a:p>
          <a:p>
            <a:pPr marL="285750" indent="-285750">
              <a:buFontTx/>
              <a:buChar char="-"/>
            </a:pPr>
            <a:endParaRPr lang="en-GB" sz="2400" dirty="0"/>
          </a:p>
          <a:p>
            <a:pPr marL="342900" indent="-342900">
              <a:buFont typeface="Wingdings" panose="05000000000000000000" pitchFamily="2" charset="2"/>
              <a:buChar char="Ø"/>
            </a:pPr>
            <a:r>
              <a:rPr lang="en-GB" sz="2400" b="1" i="1" dirty="0"/>
              <a:t>Personal Shopper </a:t>
            </a:r>
            <a:r>
              <a:rPr lang="en-GB" sz="2400" b="1" dirty="0"/>
              <a:t>as ‘European’ art cinema</a:t>
            </a:r>
          </a:p>
          <a:p>
            <a:pPr marL="285750" indent="-285750">
              <a:buFontTx/>
              <a:buChar char="-"/>
            </a:pPr>
            <a:r>
              <a:rPr lang="en-GB" sz="2400" i="1" dirty="0"/>
              <a:t>Assayas as auteur</a:t>
            </a:r>
          </a:p>
          <a:p>
            <a:pPr marL="285750" indent="-285750">
              <a:buFontTx/>
              <a:buChar char="-"/>
            </a:pPr>
            <a:endParaRPr lang="en-GB" sz="2400" dirty="0"/>
          </a:p>
          <a:p>
            <a:pPr marL="342900" indent="-342900">
              <a:buFont typeface="Wingdings" panose="05000000000000000000" pitchFamily="2" charset="2"/>
              <a:buChar char="Ø"/>
            </a:pPr>
            <a:r>
              <a:rPr lang="en-GB" sz="2400" b="1" dirty="0"/>
              <a:t>Borders and liminality </a:t>
            </a:r>
          </a:p>
          <a:p>
            <a:r>
              <a:rPr lang="en-GB" sz="2400" i="1" dirty="0"/>
              <a:t>-     From the </a:t>
            </a:r>
            <a:r>
              <a:rPr lang="en-GB" sz="2400" i="1" dirty="0" err="1"/>
              <a:t>postnational</a:t>
            </a:r>
            <a:r>
              <a:rPr lang="en-GB" sz="2400" i="1" dirty="0"/>
              <a:t> to the posthuman (and post-   cinematic themes?)</a:t>
            </a:r>
          </a:p>
          <a:p>
            <a:endParaRPr lang="en-GB" dirty="0"/>
          </a:p>
        </p:txBody>
      </p:sp>
    </p:spTree>
    <p:extLst>
      <p:ext uri="{BB962C8B-B14F-4D97-AF65-F5344CB8AC3E}">
        <p14:creationId xmlns:p14="http://schemas.microsoft.com/office/powerpoint/2010/main" val="69329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1DBEB-B998-43B6-AE47-4C22B8F6A475}"/>
              </a:ext>
            </a:extLst>
          </p:cNvPr>
          <p:cNvSpPr txBox="1"/>
          <p:nvPr/>
        </p:nvSpPr>
        <p:spPr>
          <a:xfrm>
            <a:off x="971600" y="-171400"/>
            <a:ext cx="7488832" cy="954107"/>
          </a:xfrm>
          <a:prstGeom prst="rect">
            <a:avLst/>
          </a:prstGeom>
          <a:noFill/>
        </p:spPr>
        <p:txBody>
          <a:bodyPr wrap="square" rtlCol="0">
            <a:spAutoFit/>
          </a:bodyPr>
          <a:lstStyle/>
          <a:p>
            <a:pPr algn="ctr"/>
            <a:endParaRPr lang="en-US" sz="2800" dirty="0"/>
          </a:p>
          <a:p>
            <a:pPr algn="ctr"/>
            <a:r>
              <a:rPr lang="en-US" sz="2800" b="1" u="sng" dirty="0"/>
              <a:t>From </a:t>
            </a:r>
            <a:r>
              <a:rPr lang="en-US" sz="2800" b="1" u="sng" dirty="0" err="1"/>
              <a:t>situationism</a:t>
            </a:r>
            <a:r>
              <a:rPr lang="en-US" sz="2800" b="1" u="sng" dirty="0"/>
              <a:t> to </a:t>
            </a:r>
            <a:r>
              <a:rPr lang="en-US" sz="2800" b="1" u="sng" dirty="0" err="1"/>
              <a:t>globalisation</a:t>
            </a:r>
            <a:endParaRPr lang="en-US" sz="2800" b="1" u="sng" dirty="0"/>
          </a:p>
        </p:txBody>
      </p:sp>
      <p:sp>
        <p:nvSpPr>
          <p:cNvPr id="3" name="TextBox 2">
            <a:extLst>
              <a:ext uri="{FF2B5EF4-FFF2-40B4-BE49-F238E27FC236}">
                <a16:creationId xmlns:a16="http://schemas.microsoft.com/office/drawing/2014/main" id="{0FD23AB1-309D-47C5-BA91-059714500A61}"/>
              </a:ext>
            </a:extLst>
          </p:cNvPr>
          <p:cNvSpPr txBox="1"/>
          <p:nvPr/>
        </p:nvSpPr>
        <p:spPr>
          <a:xfrm>
            <a:off x="0" y="620688"/>
            <a:ext cx="6948264" cy="6186309"/>
          </a:xfrm>
          <a:prstGeom prst="rect">
            <a:avLst/>
          </a:prstGeom>
          <a:noFill/>
        </p:spPr>
        <p:txBody>
          <a:bodyPr wrap="square" rtlCol="0">
            <a:spAutoFit/>
          </a:bodyPr>
          <a:lstStyle/>
          <a:p>
            <a:pPr marL="285750" indent="-285750">
              <a:buFontTx/>
              <a:buChar char="-"/>
            </a:pPr>
            <a:endParaRPr lang="en-US" sz="2200" dirty="0"/>
          </a:p>
          <a:p>
            <a:pPr marL="285750" indent="-285750">
              <a:buFontTx/>
              <a:buChar char="-"/>
            </a:pPr>
            <a:r>
              <a:rPr lang="en-US" sz="2200" dirty="0" err="1"/>
              <a:t>Situationism</a:t>
            </a:r>
            <a:r>
              <a:rPr lang="en-US" sz="2200" dirty="0"/>
              <a:t> – an avant-garde movement from late 1950s to early 1970s with links to Marxism</a:t>
            </a:r>
          </a:p>
          <a:p>
            <a:pPr marL="285750" indent="-285750">
              <a:buFontTx/>
              <a:buChar char="-"/>
            </a:pPr>
            <a:endParaRPr lang="en-US" sz="2200" dirty="0"/>
          </a:p>
          <a:p>
            <a:pPr marL="285750" indent="-285750">
              <a:buFontTx/>
              <a:buChar char="-"/>
            </a:pPr>
            <a:r>
              <a:rPr lang="en-US" sz="2200" dirty="0"/>
              <a:t>suspicious of the growing role of objects in mediating social relations</a:t>
            </a:r>
          </a:p>
          <a:p>
            <a:pPr marL="285750" indent="-285750">
              <a:buFontTx/>
              <a:buChar char="-"/>
            </a:pPr>
            <a:endParaRPr lang="en-US" sz="2200" dirty="0"/>
          </a:p>
          <a:p>
            <a:pPr marL="285750" indent="-285750">
              <a:buFontTx/>
              <a:buChar char="-"/>
            </a:pPr>
            <a:r>
              <a:rPr lang="en-US" sz="2200" dirty="0" err="1"/>
              <a:t>Emphasised</a:t>
            </a:r>
            <a:r>
              <a:rPr lang="en-US" sz="2200" dirty="0"/>
              <a:t> the immediate presence of interpersonal dynamics (contrast post-Structuralist ideas)</a:t>
            </a:r>
          </a:p>
          <a:p>
            <a:pPr marL="285750" indent="-285750">
              <a:buFontTx/>
              <a:buChar char="-"/>
            </a:pPr>
            <a:endParaRPr lang="en-US" sz="2200" dirty="0"/>
          </a:p>
          <a:p>
            <a:pPr marL="285750" indent="-285750">
              <a:buFontTx/>
              <a:buChar char="-"/>
            </a:pPr>
            <a:r>
              <a:rPr lang="en-US" sz="2200" dirty="0"/>
              <a:t>In </a:t>
            </a:r>
            <a:r>
              <a:rPr lang="en-US" sz="2200" dirty="0" err="1"/>
              <a:t>Assayas</a:t>
            </a:r>
            <a:r>
              <a:rPr lang="en-US" sz="2200" dirty="0"/>
              <a:t>’ interpretation, attributes importance to human agency (including collective) and even responsibility cf. Jones p. 22  on ‘the sense of personal agency shared between characters, the phantom awareness of how one measures up against other people, within society, as </a:t>
            </a:r>
            <a:r>
              <a:rPr lang="en-US" sz="2200" i="1" dirty="0"/>
              <a:t>a citizen of the world</a:t>
            </a:r>
            <a:r>
              <a:rPr lang="en-US" sz="2200" dirty="0"/>
              <a:t>.’</a:t>
            </a:r>
          </a:p>
          <a:p>
            <a:r>
              <a:rPr lang="en-US" sz="2200" dirty="0"/>
              <a:t>= the definition of cosmopolitanism, linked to transnational identity formation </a:t>
            </a:r>
          </a:p>
        </p:txBody>
      </p:sp>
      <p:sp>
        <p:nvSpPr>
          <p:cNvPr id="4" name="TextBox 3">
            <a:extLst>
              <a:ext uri="{FF2B5EF4-FFF2-40B4-BE49-F238E27FC236}">
                <a16:creationId xmlns:a16="http://schemas.microsoft.com/office/drawing/2014/main" id="{6D737319-119A-4D18-A07E-B722B3E72CBB}"/>
              </a:ext>
            </a:extLst>
          </p:cNvPr>
          <p:cNvSpPr txBox="1"/>
          <p:nvPr/>
        </p:nvSpPr>
        <p:spPr>
          <a:xfrm>
            <a:off x="755576" y="4077072"/>
            <a:ext cx="7704856" cy="1872208"/>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6804248" y="1790819"/>
            <a:ext cx="2162175" cy="3257550"/>
          </a:xfrm>
          <a:prstGeom prst="rect">
            <a:avLst/>
          </a:prstGeom>
        </p:spPr>
      </p:pic>
      <p:sp>
        <p:nvSpPr>
          <p:cNvPr id="7" name="TextBox 6"/>
          <p:cNvSpPr txBox="1"/>
          <p:nvPr/>
        </p:nvSpPr>
        <p:spPr>
          <a:xfrm>
            <a:off x="6948264" y="5085184"/>
            <a:ext cx="1872208" cy="646331"/>
          </a:xfrm>
          <a:prstGeom prst="rect">
            <a:avLst/>
          </a:prstGeom>
          <a:noFill/>
        </p:spPr>
        <p:txBody>
          <a:bodyPr wrap="square" rtlCol="0">
            <a:spAutoFit/>
          </a:bodyPr>
          <a:lstStyle/>
          <a:p>
            <a:pPr algn="ctr"/>
            <a:r>
              <a:rPr lang="en-GB" dirty="0" err="1"/>
              <a:t>Assayas</a:t>
            </a:r>
            <a:r>
              <a:rPr lang="en-GB" dirty="0"/>
              <a:t>, 2007</a:t>
            </a:r>
          </a:p>
          <a:p>
            <a:pPr algn="ctr"/>
            <a:endParaRPr lang="en-GB" dirty="0"/>
          </a:p>
        </p:txBody>
      </p:sp>
    </p:spTree>
    <p:extLst>
      <p:ext uri="{BB962C8B-B14F-4D97-AF65-F5344CB8AC3E}">
        <p14:creationId xmlns:p14="http://schemas.microsoft.com/office/powerpoint/2010/main" val="16112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476673"/>
            <a:ext cx="7600662" cy="669414"/>
          </a:xfrm>
          <a:prstGeom prst="rect">
            <a:avLst/>
          </a:prstGeom>
          <a:noFill/>
        </p:spPr>
        <p:txBody>
          <a:bodyPr wrap="square" rtlCol="0">
            <a:spAutoFit/>
          </a:bodyPr>
          <a:lstStyle/>
          <a:p>
            <a:pPr algn="ctr"/>
            <a:r>
              <a:rPr lang="en-US" sz="2400" b="1" u="sng" dirty="0"/>
              <a:t>Technology in </a:t>
            </a:r>
            <a:r>
              <a:rPr lang="en-US" sz="2400" b="1" i="1" u="sng" dirty="0"/>
              <a:t>Personal Shopper</a:t>
            </a:r>
          </a:p>
          <a:p>
            <a:pPr algn="ctr"/>
            <a:endParaRPr lang="en-US" sz="1350" dirty="0"/>
          </a:p>
        </p:txBody>
      </p:sp>
      <p:pic>
        <p:nvPicPr>
          <p:cNvPr id="5" name="Picture 4">
            <a:extLst>
              <a:ext uri="{FF2B5EF4-FFF2-40B4-BE49-F238E27FC236}">
                <a16:creationId xmlns:a16="http://schemas.microsoft.com/office/drawing/2014/main" id="{779DB3D0-EA2F-4AE9-B020-D9FEF1E9A4D9}"/>
              </a:ext>
            </a:extLst>
          </p:cNvPr>
          <p:cNvPicPr>
            <a:picLocks noChangeAspect="1"/>
          </p:cNvPicPr>
          <p:nvPr/>
        </p:nvPicPr>
        <p:blipFill>
          <a:blip r:embed="rId2"/>
          <a:stretch>
            <a:fillRect/>
          </a:stretch>
        </p:blipFill>
        <p:spPr>
          <a:xfrm>
            <a:off x="4189427" y="3719205"/>
            <a:ext cx="4454843" cy="2065105"/>
          </a:xfrm>
          <a:prstGeom prst="rect">
            <a:avLst/>
          </a:prstGeom>
        </p:spPr>
      </p:pic>
      <p:pic>
        <p:nvPicPr>
          <p:cNvPr id="7" name="Picture 6">
            <a:extLst>
              <a:ext uri="{FF2B5EF4-FFF2-40B4-BE49-F238E27FC236}">
                <a16:creationId xmlns:a16="http://schemas.microsoft.com/office/drawing/2014/main" id="{AA40C1DE-C22B-4B9B-87AA-8F7736DDF9D3}"/>
              </a:ext>
            </a:extLst>
          </p:cNvPr>
          <p:cNvPicPr>
            <a:picLocks noChangeAspect="1"/>
          </p:cNvPicPr>
          <p:nvPr/>
        </p:nvPicPr>
        <p:blipFill>
          <a:blip r:embed="rId3"/>
          <a:stretch>
            <a:fillRect/>
          </a:stretch>
        </p:blipFill>
        <p:spPr>
          <a:xfrm>
            <a:off x="308610" y="1677338"/>
            <a:ext cx="4679864" cy="1897395"/>
          </a:xfrm>
          <a:prstGeom prst="rect">
            <a:avLst/>
          </a:prstGeom>
        </p:spPr>
      </p:pic>
    </p:spTree>
    <p:extLst>
      <p:ext uri="{BB962C8B-B14F-4D97-AF65-F5344CB8AC3E}">
        <p14:creationId xmlns:p14="http://schemas.microsoft.com/office/powerpoint/2010/main" val="213035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75212-FED7-402D-B6A7-ADECE9072539}"/>
              </a:ext>
            </a:extLst>
          </p:cNvPr>
          <p:cNvPicPr>
            <a:picLocks noChangeAspect="1"/>
          </p:cNvPicPr>
          <p:nvPr/>
        </p:nvPicPr>
        <p:blipFill>
          <a:blip r:embed="rId2"/>
          <a:stretch>
            <a:fillRect/>
          </a:stretch>
        </p:blipFill>
        <p:spPr>
          <a:xfrm>
            <a:off x="1282933" y="1916832"/>
            <a:ext cx="6650142" cy="3702919"/>
          </a:xfrm>
          <a:prstGeom prst="rect">
            <a:avLst/>
          </a:prstGeom>
        </p:spPr>
      </p:pic>
      <p:sp>
        <p:nvSpPr>
          <p:cNvPr id="3" name="Rectangle 2"/>
          <p:cNvSpPr/>
          <p:nvPr/>
        </p:nvSpPr>
        <p:spPr>
          <a:xfrm>
            <a:off x="2411760" y="404664"/>
            <a:ext cx="4392488" cy="1315745"/>
          </a:xfrm>
          <a:prstGeom prst="rect">
            <a:avLst/>
          </a:prstGeom>
        </p:spPr>
        <p:txBody>
          <a:bodyPr wrap="square">
            <a:spAutoFit/>
          </a:bodyPr>
          <a:lstStyle/>
          <a:p>
            <a:pPr algn="ctr"/>
            <a:endParaRPr lang="en-US" sz="2400" b="1" i="1" u="sng" dirty="0"/>
          </a:p>
          <a:p>
            <a:pPr algn="ctr"/>
            <a:endParaRPr lang="en-US" sz="2400" b="1" i="1" u="sng" dirty="0"/>
          </a:p>
          <a:p>
            <a:pPr algn="ctr"/>
            <a:r>
              <a:rPr lang="en-US" b="1" i="1" dirty="0" err="1"/>
              <a:t>Ringu</a:t>
            </a:r>
            <a:r>
              <a:rPr lang="en-US" b="1" dirty="0"/>
              <a:t>/</a:t>
            </a:r>
            <a:r>
              <a:rPr lang="en-US" b="1" i="1" dirty="0"/>
              <a:t>The Ring </a:t>
            </a:r>
          </a:p>
          <a:p>
            <a:pPr algn="ctr"/>
            <a:r>
              <a:rPr lang="en-US" sz="1350" dirty="0"/>
              <a:t>(Hideo Nakata, Japan 1998)</a:t>
            </a:r>
          </a:p>
        </p:txBody>
      </p:sp>
      <p:sp>
        <p:nvSpPr>
          <p:cNvPr id="4" name="TextBox 3"/>
          <p:cNvSpPr txBox="1"/>
          <p:nvPr/>
        </p:nvSpPr>
        <p:spPr>
          <a:xfrm>
            <a:off x="1691680" y="208241"/>
            <a:ext cx="5976664" cy="523220"/>
          </a:xfrm>
          <a:prstGeom prst="rect">
            <a:avLst/>
          </a:prstGeom>
          <a:noFill/>
        </p:spPr>
        <p:txBody>
          <a:bodyPr wrap="square" rtlCol="0">
            <a:spAutoFit/>
          </a:bodyPr>
          <a:lstStyle/>
          <a:p>
            <a:pPr algn="ctr"/>
            <a:r>
              <a:rPr lang="en-GB" sz="2800" b="1" u="sng" dirty="0"/>
              <a:t>Gendered fear of technological change</a:t>
            </a:r>
          </a:p>
        </p:txBody>
      </p:sp>
    </p:spTree>
    <p:extLst>
      <p:ext uri="{BB962C8B-B14F-4D97-AF65-F5344CB8AC3E}">
        <p14:creationId xmlns:p14="http://schemas.microsoft.com/office/powerpoint/2010/main" val="370802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0615" y="3394710"/>
            <a:ext cx="7774478" cy="4308872"/>
          </a:xfrm>
          <a:prstGeom prst="rect">
            <a:avLst/>
          </a:prstGeom>
          <a:noFill/>
        </p:spPr>
        <p:txBody>
          <a:bodyPr wrap="square" rtlCol="0">
            <a:spAutoFit/>
          </a:bodyPr>
          <a:lstStyle/>
          <a:p>
            <a:pPr algn="just"/>
            <a:endParaRPr lang="en-GB" sz="1500" dirty="0">
              <a:latin typeface="Georgia" panose="02040502050405020303" pitchFamily="18" charset="0"/>
              <a:ea typeface="Calibri" panose="020F0502020204030204" pitchFamily="34" charset="0"/>
            </a:endParaRPr>
          </a:p>
          <a:p>
            <a:pPr algn="just"/>
            <a:endParaRPr lang="en-GB" sz="1500" dirty="0">
              <a:latin typeface="Georgia" panose="02040502050405020303" pitchFamily="18" charset="0"/>
              <a:ea typeface="Calibri" panose="020F0502020204030204" pitchFamily="34" charset="0"/>
            </a:endParaRPr>
          </a:p>
          <a:p>
            <a:pPr algn="just"/>
            <a:endParaRPr lang="en-GB" sz="1500" dirty="0">
              <a:latin typeface="Georgia" panose="02040502050405020303" pitchFamily="18" charset="0"/>
              <a:ea typeface="Calibri" panose="020F0502020204030204" pitchFamily="34" charset="0"/>
            </a:endParaRPr>
          </a:p>
          <a:p>
            <a:pPr algn="just"/>
            <a:endParaRPr lang="en-GB" sz="1500" dirty="0">
              <a:latin typeface="Georgia" panose="02040502050405020303" pitchFamily="18" charset="0"/>
              <a:ea typeface="Calibri" panose="020F0502020204030204" pitchFamily="34" charset="0"/>
            </a:endParaRPr>
          </a:p>
          <a:p>
            <a:pPr algn="just"/>
            <a:r>
              <a:rPr lang="en-GB" sz="2000" dirty="0">
                <a:ea typeface="Calibri" panose="020F0502020204030204" pitchFamily="34" charset="0"/>
              </a:rPr>
              <a:t>‘What if […] once sexual difference is abolished, a human being effectively becomes indistinguishable from a machine? […] </a:t>
            </a:r>
          </a:p>
          <a:p>
            <a:pPr algn="just"/>
            <a:endParaRPr lang="en-GB" sz="2000" dirty="0">
              <a:ea typeface="Calibri" panose="020F0502020204030204" pitchFamily="34" charset="0"/>
            </a:endParaRPr>
          </a:p>
          <a:p>
            <a:pPr algn="just"/>
            <a:endParaRPr lang="en-GB" sz="2000" dirty="0">
              <a:ea typeface="Calibri" panose="020F0502020204030204" pitchFamily="34" charset="0"/>
            </a:endParaRPr>
          </a:p>
          <a:p>
            <a:pPr algn="just"/>
            <a:r>
              <a:rPr lang="en-GB" sz="2000" dirty="0">
                <a:ea typeface="Calibri" panose="020F0502020204030204" pitchFamily="34" charset="0"/>
              </a:rPr>
              <a:t>T</a:t>
            </a:r>
            <a:r>
              <a:rPr lang="en-GB" sz="2000" dirty="0"/>
              <a:t>he end of sexuality […] will simultaneously signal the end of what is traditionally designated as the uniquely human spiritual transcendence.’</a:t>
            </a:r>
          </a:p>
          <a:p>
            <a:pPr algn="just"/>
            <a:endParaRPr lang="en-GB" sz="2000" dirty="0"/>
          </a:p>
          <a:p>
            <a:pPr algn="just"/>
            <a:r>
              <a:rPr lang="en-GB" sz="2000" dirty="0"/>
              <a:t>See also Haraway (2000).</a:t>
            </a:r>
          </a:p>
          <a:p>
            <a:pPr algn="just"/>
            <a:endParaRPr lang="en-GB" sz="1350" dirty="0"/>
          </a:p>
          <a:p>
            <a:pPr algn="just"/>
            <a:endParaRPr lang="en-GB" sz="1350" dirty="0"/>
          </a:p>
          <a:p>
            <a:pPr algn="just"/>
            <a:endParaRPr lang="en-US" sz="1350" dirty="0"/>
          </a:p>
          <a:p>
            <a:endParaRPr lang="en-GB" sz="1350" dirty="0"/>
          </a:p>
        </p:txBody>
      </p:sp>
      <p:pic>
        <p:nvPicPr>
          <p:cNvPr id="10" name="Picture 9"/>
          <p:cNvPicPr>
            <a:picLocks noChangeAspect="1"/>
          </p:cNvPicPr>
          <p:nvPr/>
        </p:nvPicPr>
        <p:blipFill>
          <a:blip r:embed="rId2"/>
          <a:stretch>
            <a:fillRect/>
          </a:stretch>
        </p:blipFill>
        <p:spPr>
          <a:xfrm>
            <a:off x="334925" y="1038052"/>
            <a:ext cx="4415799" cy="1452650"/>
          </a:xfrm>
          <a:prstGeom prst="rect">
            <a:avLst/>
          </a:prstGeom>
        </p:spPr>
      </p:pic>
      <p:pic>
        <p:nvPicPr>
          <p:cNvPr id="11" name="Picture 10"/>
          <p:cNvPicPr>
            <a:picLocks noChangeAspect="1"/>
          </p:cNvPicPr>
          <p:nvPr/>
        </p:nvPicPr>
        <p:blipFill>
          <a:blip r:embed="rId3"/>
          <a:stretch>
            <a:fillRect/>
          </a:stretch>
        </p:blipFill>
        <p:spPr>
          <a:xfrm>
            <a:off x="4838008" y="2559373"/>
            <a:ext cx="3778133" cy="1506005"/>
          </a:xfrm>
          <a:prstGeom prst="rect">
            <a:avLst/>
          </a:prstGeom>
        </p:spPr>
      </p:pic>
      <p:sp>
        <p:nvSpPr>
          <p:cNvPr id="12" name="TextBox 11"/>
          <p:cNvSpPr txBox="1"/>
          <p:nvPr/>
        </p:nvSpPr>
        <p:spPr>
          <a:xfrm>
            <a:off x="3142211" y="2677738"/>
            <a:ext cx="1608513" cy="507831"/>
          </a:xfrm>
          <a:prstGeom prst="rect">
            <a:avLst/>
          </a:prstGeom>
          <a:noFill/>
        </p:spPr>
        <p:txBody>
          <a:bodyPr wrap="square" rtlCol="0">
            <a:spAutoFit/>
          </a:bodyPr>
          <a:lstStyle/>
          <a:p>
            <a:r>
              <a:rPr lang="en-GB" sz="1350" i="1" dirty="0">
                <a:latin typeface="Georgia" panose="02040502050405020303" pitchFamily="18" charset="0"/>
              </a:rPr>
              <a:t>Personal Shopper</a:t>
            </a:r>
          </a:p>
          <a:p>
            <a:endParaRPr lang="en-GB" sz="1350" dirty="0"/>
          </a:p>
        </p:txBody>
      </p:sp>
      <p:sp>
        <p:nvSpPr>
          <p:cNvPr id="3" name="TextBox 2"/>
          <p:cNvSpPr txBox="1"/>
          <p:nvPr/>
        </p:nvSpPr>
        <p:spPr>
          <a:xfrm>
            <a:off x="1115616" y="116632"/>
            <a:ext cx="7056784" cy="954107"/>
          </a:xfrm>
          <a:prstGeom prst="rect">
            <a:avLst/>
          </a:prstGeom>
          <a:noFill/>
        </p:spPr>
        <p:txBody>
          <a:bodyPr wrap="square" rtlCol="0">
            <a:spAutoFit/>
          </a:bodyPr>
          <a:lstStyle/>
          <a:p>
            <a:pPr algn="ctr"/>
            <a:r>
              <a:rPr lang="en-GB" sz="2000" b="1" u="sng" dirty="0" err="1"/>
              <a:t>Slavoj</a:t>
            </a:r>
            <a:r>
              <a:rPr lang="en-GB" sz="2000" b="1" u="sng" dirty="0"/>
              <a:t> </a:t>
            </a:r>
            <a:r>
              <a:rPr lang="en-GB" sz="2000" b="1" u="sng" dirty="0" err="1"/>
              <a:t>Žižek</a:t>
            </a:r>
            <a:r>
              <a:rPr lang="en-GB" sz="2000" b="1" u="sng" dirty="0"/>
              <a:t>, “No Sex, Please! We’re Post-Human.” (2000)  </a:t>
            </a:r>
            <a:r>
              <a:rPr lang="en-GB" sz="1600" dirty="0">
                <a:hlinkClick r:id="rId4"/>
              </a:rPr>
              <a:t>http://www.lacan.com/nosex.htm</a:t>
            </a:r>
            <a:r>
              <a:rPr lang="en-GB" sz="1600" dirty="0"/>
              <a:t> </a:t>
            </a:r>
            <a:endParaRPr lang="en-US" sz="1600" dirty="0"/>
          </a:p>
          <a:p>
            <a:pPr algn="ctr"/>
            <a:endParaRPr lang="en-GB" sz="2000" dirty="0"/>
          </a:p>
        </p:txBody>
      </p:sp>
    </p:spTree>
    <p:extLst>
      <p:ext uri="{BB962C8B-B14F-4D97-AF65-F5344CB8AC3E}">
        <p14:creationId xmlns:p14="http://schemas.microsoft.com/office/powerpoint/2010/main" val="56410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902" y="1812489"/>
            <a:ext cx="7687340" cy="300082"/>
          </a:xfrm>
          <a:prstGeom prst="rect">
            <a:avLst/>
          </a:prstGeom>
        </p:spPr>
        <p:txBody>
          <a:bodyPr wrap="square">
            <a:spAutoFit/>
          </a:bodyPr>
          <a:lstStyle/>
          <a:p>
            <a:pPr algn="just"/>
            <a:endParaRPr lang="en-GB" sz="1350" dirty="0">
              <a:latin typeface="Times New Roman" panose="02020603050405020304" pitchFamily="18" charset="0"/>
              <a:ea typeface="Calibri" panose="020F0502020204030204" pitchFamily="34" charset="0"/>
            </a:endParaRPr>
          </a:p>
        </p:txBody>
      </p:sp>
      <p:sp>
        <p:nvSpPr>
          <p:cNvPr id="4" name="TextBox 3"/>
          <p:cNvSpPr txBox="1"/>
          <p:nvPr/>
        </p:nvSpPr>
        <p:spPr>
          <a:xfrm>
            <a:off x="757570" y="1327741"/>
            <a:ext cx="7448107" cy="300082"/>
          </a:xfrm>
          <a:prstGeom prst="rect">
            <a:avLst/>
          </a:prstGeom>
          <a:noFill/>
        </p:spPr>
        <p:txBody>
          <a:bodyPr wrap="square" rtlCol="0">
            <a:spAutoFit/>
          </a:bodyPr>
          <a:lstStyle/>
          <a:p>
            <a:endParaRPr lang="en-US" sz="1350" dirty="0"/>
          </a:p>
        </p:txBody>
      </p:sp>
      <p:sp>
        <p:nvSpPr>
          <p:cNvPr id="5" name="TextBox 4"/>
          <p:cNvSpPr txBox="1"/>
          <p:nvPr/>
        </p:nvSpPr>
        <p:spPr>
          <a:xfrm>
            <a:off x="446567" y="3177805"/>
            <a:ext cx="8253524" cy="300082"/>
          </a:xfrm>
          <a:prstGeom prst="rect">
            <a:avLst/>
          </a:prstGeom>
          <a:noFill/>
        </p:spPr>
        <p:txBody>
          <a:bodyPr wrap="square" rtlCol="0">
            <a:spAutoFit/>
          </a:bodyPr>
          <a:lstStyle/>
          <a:p>
            <a:endParaRPr lang="en-US" sz="1350" dirty="0"/>
          </a:p>
        </p:txBody>
      </p:sp>
      <p:sp>
        <p:nvSpPr>
          <p:cNvPr id="3" name="TextBox 2"/>
          <p:cNvSpPr txBox="1"/>
          <p:nvPr/>
        </p:nvSpPr>
        <p:spPr>
          <a:xfrm>
            <a:off x="539552" y="1052736"/>
            <a:ext cx="7801690" cy="1838965"/>
          </a:xfrm>
          <a:prstGeom prst="rect">
            <a:avLst/>
          </a:prstGeom>
          <a:noFill/>
        </p:spPr>
        <p:txBody>
          <a:bodyPr wrap="square" rtlCol="0">
            <a:spAutoFit/>
          </a:bodyPr>
          <a:lstStyle/>
          <a:p>
            <a:endParaRPr lang="en-GB" sz="2000" dirty="0"/>
          </a:p>
          <a:p>
            <a:r>
              <a:rPr lang="en-GB" sz="2000" dirty="0"/>
              <a:t>Cf. </a:t>
            </a:r>
            <a:r>
              <a:rPr lang="en-GB" sz="2000" u="sng" dirty="0" err="1"/>
              <a:t>Baudrillard</a:t>
            </a:r>
            <a:r>
              <a:rPr lang="en-GB" sz="2000" dirty="0" err="1"/>
              <a:t>’s</a:t>
            </a:r>
            <a:r>
              <a:rPr lang="en-GB" sz="2000" dirty="0"/>
              <a:t> fear of cloning (</a:t>
            </a:r>
            <a:r>
              <a:rPr lang="en-US" sz="2000" i="1" dirty="0"/>
              <a:t>Screened Out</a:t>
            </a:r>
            <a:r>
              <a:rPr lang="en-US" sz="2000" dirty="0"/>
              <a:t>, 2002).</a:t>
            </a:r>
          </a:p>
          <a:p>
            <a:endParaRPr lang="en-US" sz="2000" dirty="0"/>
          </a:p>
          <a:p>
            <a:r>
              <a:rPr lang="en-GB" sz="2000" u="sng" dirty="0" err="1"/>
              <a:t>Zygmunt</a:t>
            </a:r>
            <a:r>
              <a:rPr lang="en-GB" sz="2000" u="sng" dirty="0"/>
              <a:t> </a:t>
            </a:r>
            <a:r>
              <a:rPr lang="en-US" sz="2000" u="sng" dirty="0"/>
              <a:t>Bauman</a:t>
            </a:r>
            <a:r>
              <a:rPr lang="en-US" sz="2000" dirty="0"/>
              <a:t>’s critique of ‘subjectivity fetishism’ connected to electronic media (</a:t>
            </a:r>
            <a:r>
              <a:rPr lang="en-GB" sz="2000" i="1" dirty="0"/>
              <a:t>Consuming Life</a:t>
            </a:r>
            <a:r>
              <a:rPr lang="en-GB" sz="2000" dirty="0"/>
              <a:t>, 2007).</a:t>
            </a:r>
            <a:endParaRPr lang="en-US" sz="2000" dirty="0"/>
          </a:p>
          <a:p>
            <a:endParaRPr lang="en-US" sz="1350" dirty="0"/>
          </a:p>
        </p:txBody>
      </p:sp>
      <p:sp>
        <p:nvSpPr>
          <p:cNvPr id="6" name="TextBox 5"/>
          <p:cNvSpPr txBox="1"/>
          <p:nvPr/>
        </p:nvSpPr>
        <p:spPr>
          <a:xfrm>
            <a:off x="2195736" y="335161"/>
            <a:ext cx="4896544" cy="523220"/>
          </a:xfrm>
          <a:prstGeom prst="rect">
            <a:avLst/>
          </a:prstGeom>
          <a:noFill/>
        </p:spPr>
        <p:txBody>
          <a:bodyPr wrap="square" rtlCol="0">
            <a:spAutoFit/>
          </a:bodyPr>
          <a:lstStyle/>
          <a:p>
            <a:pPr algn="ctr"/>
            <a:r>
              <a:rPr lang="en-GB" sz="2800" b="1" u="sng" dirty="0"/>
              <a:t>‘Continental’ Humanist Thought</a:t>
            </a:r>
          </a:p>
        </p:txBody>
      </p:sp>
      <p:sp>
        <p:nvSpPr>
          <p:cNvPr id="7" name="TextBox 6"/>
          <p:cNvSpPr txBox="1"/>
          <p:nvPr/>
        </p:nvSpPr>
        <p:spPr>
          <a:xfrm>
            <a:off x="179513" y="3454804"/>
            <a:ext cx="6888796" cy="1862048"/>
          </a:xfrm>
          <a:prstGeom prst="rect">
            <a:avLst/>
          </a:prstGeom>
          <a:noFill/>
        </p:spPr>
        <p:txBody>
          <a:bodyPr wrap="square" rtlCol="0">
            <a:spAutoFit/>
          </a:bodyPr>
          <a:lstStyle/>
          <a:p>
            <a:pPr algn="just"/>
            <a:endParaRPr lang="en-GB" sz="1500" u="sng" dirty="0">
              <a:latin typeface="Georgia" panose="02040502050405020303" pitchFamily="18" charset="0"/>
            </a:endParaRPr>
          </a:p>
          <a:p>
            <a:pPr algn="just"/>
            <a:r>
              <a:rPr lang="en-GB" sz="2000" u="sng" dirty="0"/>
              <a:t>For </a:t>
            </a:r>
            <a:r>
              <a:rPr lang="en-GB" sz="2000" u="sng" dirty="0" err="1"/>
              <a:t>Rosi</a:t>
            </a:r>
            <a:r>
              <a:rPr lang="en-GB" sz="2000" u="sng" dirty="0"/>
              <a:t> </a:t>
            </a:r>
            <a:r>
              <a:rPr lang="en-GB" sz="2000" u="sng" dirty="0" err="1"/>
              <a:t>Braidotti</a:t>
            </a:r>
            <a:endParaRPr lang="en-GB" sz="2000" u="sng" dirty="0"/>
          </a:p>
          <a:p>
            <a:pPr algn="just"/>
            <a:r>
              <a:rPr lang="en-GB" sz="2000" dirty="0"/>
              <a:t>	</a:t>
            </a:r>
            <a:r>
              <a:rPr lang="en-GB" sz="2000" b="1" dirty="0"/>
              <a:t>    </a:t>
            </a:r>
            <a:r>
              <a:rPr lang="en-GB" sz="2000" dirty="0"/>
              <a:t> </a:t>
            </a:r>
          </a:p>
          <a:p>
            <a:pPr algn="just"/>
            <a:r>
              <a:rPr lang="en-GB" sz="2000" dirty="0"/>
              <a:t>Humanism is a ‘Eurocentric paradigm’. </a:t>
            </a:r>
          </a:p>
          <a:p>
            <a:pPr algn="just"/>
            <a:r>
              <a:rPr lang="en-GB" sz="2000" dirty="0"/>
              <a:t>									         (</a:t>
            </a:r>
            <a:r>
              <a:rPr lang="en-GB" sz="2000" i="1" dirty="0"/>
              <a:t>The </a:t>
            </a:r>
            <a:r>
              <a:rPr lang="en-GB" sz="2000" i="1" dirty="0" err="1"/>
              <a:t>Posthuman</a:t>
            </a:r>
            <a:r>
              <a:rPr lang="en-GB" sz="2000" dirty="0"/>
              <a:t>, 2013: 15) </a:t>
            </a:r>
          </a:p>
        </p:txBody>
      </p:sp>
      <p:pic>
        <p:nvPicPr>
          <p:cNvPr id="8" name="Picture 7"/>
          <p:cNvPicPr>
            <a:picLocks noChangeAspect="1"/>
          </p:cNvPicPr>
          <p:nvPr/>
        </p:nvPicPr>
        <p:blipFill>
          <a:blip r:embed="rId2"/>
          <a:stretch>
            <a:fillRect/>
          </a:stretch>
        </p:blipFill>
        <p:spPr>
          <a:xfrm>
            <a:off x="6444208" y="2925319"/>
            <a:ext cx="2255883" cy="3729726"/>
          </a:xfrm>
          <a:prstGeom prst="rect">
            <a:avLst/>
          </a:prstGeom>
        </p:spPr>
      </p:pic>
    </p:spTree>
    <p:extLst>
      <p:ext uri="{BB962C8B-B14F-4D97-AF65-F5344CB8AC3E}">
        <p14:creationId xmlns:p14="http://schemas.microsoft.com/office/powerpoint/2010/main" val="37538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1760" y="404664"/>
            <a:ext cx="4392488" cy="830997"/>
          </a:xfrm>
          <a:prstGeom prst="rect">
            <a:avLst/>
          </a:prstGeom>
        </p:spPr>
        <p:txBody>
          <a:bodyPr wrap="square">
            <a:spAutoFit/>
          </a:bodyPr>
          <a:lstStyle/>
          <a:p>
            <a:pPr algn="ctr"/>
            <a:endParaRPr lang="en-US" sz="2400" b="1" i="1" u="sng" dirty="0"/>
          </a:p>
          <a:p>
            <a:pPr algn="ctr"/>
            <a:endParaRPr lang="en-US" sz="2400" b="1" i="1" u="sng" dirty="0"/>
          </a:p>
        </p:txBody>
      </p:sp>
      <p:sp>
        <p:nvSpPr>
          <p:cNvPr id="4" name="TextBox 3"/>
          <p:cNvSpPr txBox="1"/>
          <p:nvPr/>
        </p:nvSpPr>
        <p:spPr>
          <a:xfrm>
            <a:off x="1691680" y="208241"/>
            <a:ext cx="5976664" cy="523220"/>
          </a:xfrm>
          <a:prstGeom prst="rect">
            <a:avLst/>
          </a:prstGeom>
          <a:noFill/>
        </p:spPr>
        <p:txBody>
          <a:bodyPr wrap="square" rtlCol="0">
            <a:spAutoFit/>
          </a:bodyPr>
          <a:lstStyle/>
          <a:p>
            <a:pPr algn="ctr"/>
            <a:r>
              <a:rPr lang="en-GB" sz="2800" b="1" u="sng" dirty="0"/>
              <a:t>Gendered fear of technological change</a:t>
            </a:r>
          </a:p>
        </p:txBody>
      </p:sp>
      <p:sp>
        <p:nvSpPr>
          <p:cNvPr id="5" name="TextBox 4"/>
          <p:cNvSpPr txBox="1"/>
          <p:nvPr/>
        </p:nvSpPr>
        <p:spPr>
          <a:xfrm>
            <a:off x="323528" y="4941168"/>
            <a:ext cx="8352928" cy="923330"/>
          </a:xfrm>
          <a:prstGeom prst="rect">
            <a:avLst/>
          </a:prstGeom>
          <a:noFill/>
        </p:spPr>
        <p:txBody>
          <a:bodyPr wrap="square" rtlCol="0">
            <a:spAutoFit/>
          </a:bodyPr>
          <a:lstStyle/>
          <a:p>
            <a:pPr algn="ctr"/>
            <a:r>
              <a:rPr lang="en-US" dirty="0">
                <a:latin typeface="Georgia" panose="02040502050405020303" pitchFamily="18" charset="0"/>
              </a:rPr>
              <a:t>See Andreas </a:t>
            </a:r>
            <a:r>
              <a:rPr lang="en-US" dirty="0" err="1">
                <a:latin typeface="Georgia" panose="02040502050405020303" pitchFamily="18" charset="0"/>
              </a:rPr>
              <a:t>Huyssen</a:t>
            </a:r>
            <a:r>
              <a:rPr lang="en-US" dirty="0">
                <a:latin typeface="Georgia" panose="02040502050405020303" pitchFamily="18" charset="0"/>
              </a:rPr>
              <a:t> (1982), ‘The vamp and the machine: Technology and sexuality </a:t>
            </a:r>
            <a:r>
              <a:rPr lang="en-GB" dirty="0">
                <a:latin typeface="Georgia" panose="02040502050405020303" pitchFamily="18" charset="0"/>
              </a:rPr>
              <a:t>in Fritz Lang’s </a:t>
            </a:r>
            <a:r>
              <a:rPr lang="en-GB" i="1" dirty="0">
                <a:latin typeface="Georgia" panose="02040502050405020303" pitchFamily="18" charset="0"/>
              </a:rPr>
              <a:t>Metropolis</a:t>
            </a:r>
            <a:r>
              <a:rPr lang="en-GB" dirty="0">
                <a:latin typeface="Georgia" panose="02040502050405020303" pitchFamily="18" charset="0"/>
              </a:rPr>
              <a:t>’</a:t>
            </a:r>
          </a:p>
          <a:p>
            <a:endParaRPr lang="en-GB" dirty="0"/>
          </a:p>
        </p:txBody>
      </p:sp>
      <p:pic>
        <p:nvPicPr>
          <p:cNvPr id="6" name="Picture 5"/>
          <p:cNvPicPr>
            <a:picLocks noChangeAspect="1"/>
          </p:cNvPicPr>
          <p:nvPr/>
        </p:nvPicPr>
        <p:blipFill>
          <a:blip r:embed="rId2"/>
          <a:stretch>
            <a:fillRect/>
          </a:stretch>
        </p:blipFill>
        <p:spPr>
          <a:xfrm>
            <a:off x="230957" y="1355096"/>
            <a:ext cx="4361605" cy="3177756"/>
          </a:xfrm>
          <a:prstGeom prst="rect">
            <a:avLst/>
          </a:prstGeom>
        </p:spPr>
      </p:pic>
      <p:pic>
        <p:nvPicPr>
          <p:cNvPr id="7" name="Picture 6"/>
          <p:cNvPicPr>
            <a:picLocks noChangeAspect="1"/>
          </p:cNvPicPr>
          <p:nvPr/>
        </p:nvPicPr>
        <p:blipFill>
          <a:blip r:embed="rId3"/>
          <a:stretch>
            <a:fillRect/>
          </a:stretch>
        </p:blipFill>
        <p:spPr>
          <a:xfrm>
            <a:off x="4738483" y="1372570"/>
            <a:ext cx="4131530" cy="3179426"/>
          </a:xfrm>
          <a:prstGeom prst="rect">
            <a:avLst/>
          </a:prstGeom>
        </p:spPr>
      </p:pic>
    </p:spTree>
    <p:extLst>
      <p:ext uri="{BB962C8B-B14F-4D97-AF65-F5344CB8AC3E}">
        <p14:creationId xmlns:p14="http://schemas.microsoft.com/office/powerpoint/2010/main" val="312056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479" y="1305942"/>
            <a:ext cx="4965599" cy="3722414"/>
          </a:xfrm>
          <a:prstGeom prst="rect">
            <a:avLst/>
          </a:prstGeom>
        </p:spPr>
      </p:pic>
      <p:sp>
        <p:nvSpPr>
          <p:cNvPr id="3" name="TextBox 2"/>
          <p:cNvSpPr txBox="1"/>
          <p:nvPr/>
        </p:nvSpPr>
        <p:spPr>
          <a:xfrm>
            <a:off x="827585" y="5296246"/>
            <a:ext cx="3274748" cy="300082"/>
          </a:xfrm>
          <a:prstGeom prst="rect">
            <a:avLst/>
          </a:prstGeom>
          <a:noFill/>
        </p:spPr>
        <p:txBody>
          <a:bodyPr wrap="square" rtlCol="0">
            <a:spAutoFit/>
          </a:bodyPr>
          <a:lstStyle/>
          <a:p>
            <a:pPr algn="ctr"/>
            <a:r>
              <a:rPr lang="en-GB" sz="1350" dirty="0"/>
              <a:t>1924</a:t>
            </a:r>
          </a:p>
        </p:txBody>
      </p:sp>
      <p:sp>
        <p:nvSpPr>
          <p:cNvPr id="4" name="TextBox 3"/>
          <p:cNvSpPr txBox="1"/>
          <p:nvPr/>
        </p:nvSpPr>
        <p:spPr>
          <a:xfrm>
            <a:off x="5411587" y="1811135"/>
            <a:ext cx="3285605" cy="2623795"/>
          </a:xfrm>
          <a:prstGeom prst="rect">
            <a:avLst/>
          </a:prstGeom>
          <a:noFill/>
        </p:spPr>
        <p:txBody>
          <a:bodyPr wrap="square" rtlCol="0">
            <a:spAutoFit/>
          </a:bodyPr>
          <a:lstStyle/>
          <a:p>
            <a:endParaRPr lang="en-GB" sz="1350" b="1" dirty="0">
              <a:latin typeface="Georgia" panose="02040502050405020303" pitchFamily="18" charset="0"/>
            </a:endParaRPr>
          </a:p>
          <a:p>
            <a:endParaRPr lang="en-GB" sz="1350" b="1" dirty="0">
              <a:latin typeface="Georgia" panose="02040502050405020303" pitchFamily="18" charset="0"/>
            </a:endParaRPr>
          </a:p>
          <a:p>
            <a:r>
              <a:rPr lang="en-GB" sz="1600" dirty="0">
                <a:latin typeface="Georgia" panose="02040502050405020303" pitchFamily="18" charset="0"/>
              </a:rPr>
              <a:t>‘Both </a:t>
            </a:r>
            <a:r>
              <a:rPr lang="en-GB" sz="1600" dirty="0" err="1">
                <a:latin typeface="Georgia" panose="02040502050405020303" pitchFamily="18" charset="0"/>
              </a:rPr>
              <a:t>L’Herbier’s</a:t>
            </a:r>
            <a:r>
              <a:rPr lang="en-GB" sz="1600" dirty="0">
                <a:latin typeface="Georgia" panose="02040502050405020303" pitchFamily="18" charset="0"/>
              </a:rPr>
              <a:t> character Claire in </a:t>
            </a:r>
            <a:r>
              <a:rPr lang="en-GB" sz="1600" i="1" dirty="0" err="1">
                <a:latin typeface="Georgia" panose="02040502050405020303" pitchFamily="18" charset="0"/>
              </a:rPr>
              <a:t>L’Inhumaine</a:t>
            </a:r>
            <a:r>
              <a:rPr lang="en-GB" sz="1600" dirty="0">
                <a:latin typeface="Georgia" panose="02040502050405020303" pitchFamily="18" charset="0"/>
              </a:rPr>
              <a:t> and Lang’s Maria express the highly sexualised and deeply gendered relationship of the twentieth century to its industrial technology and machinery.’</a:t>
            </a:r>
          </a:p>
          <a:p>
            <a:endParaRPr lang="en-GB" sz="1350" dirty="0"/>
          </a:p>
          <a:p>
            <a:r>
              <a:rPr lang="en-GB" sz="1350" dirty="0"/>
              <a:t>                    </a:t>
            </a:r>
            <a:r>
              <a:rPr lang="en-GB" sz="1200" dirty="0" err="1">
                <a:latin typeface="Georgia" panose="02040502050405020303" pitchFamily="18" charset="0"/>
                <a:cs typeface="Times New Roman" panose="02020603050405020304" pitchFamily="18" charset="0"/>
              </a:rPr>
              <a:t>Braidotti</a:t>
            </a:r>
            <a:r>
              <a:rPr lang="en-GB" sz="1200" dirty="0">
                <a:latin typeface="Georgia" panose="02040502050405020303" pitchFamily="18" charset="0"/>
                <a:cs typeface="Times New Roman" panose="02020603050405020304" pitchFamily="18" charset="0"/>
              </a:rPr>
              <a:t>, </a:t>
            </a:r>
            <a:r>
              <a:rPr lang="en-GB" sz="1200" i="1" dirty="0">
                <a:latin typeface="Georgia" panose="02040502050405020303" pitchFamily="18" charset="0"/>
                <a:cs typeface="Times New Roman" panose="02020603050405020304" pitchFamily="18" charset="0"/>
              </a:rPr>
              <a:t>The </a:t>
            </a:r>
            <a:r>
              <a:rPr lang="en-GB" sz="1200" i="1" dirty="0" err="1">
                <a:latin typeface="Georgia" panose="02040502050405020303" pitchFamily="18" charset="0"/>
                <a:cs typeface="Times New Roman" panose="02020603050405020304" pitchFamily="18" charset="0"/>
              </a:rPr>
              <a:t>Posthuman</a:t>
            </a:r>
            <a:r>
              <a:rPr lang="en-GB" sz="1200" dirty="0">
                <a:latin typeface="Georgia" panose="02040502050405020303" pitchFamily="18" charset="0"/>
                <a:cs typeface="Times New Roman" panose="02020603050405020304" pitchFamily="18" charset="0"/>
              </a:rPr>
              <a:t>, p. 106</a:t>
            </a:r>
          </a:p>
        </p:txBody>
      </p:sp>
      <p:sp>
        <p:nvSpPr>
          <p:cNvPr id="5" name="TextBox 4"/>
          <p:cNvSpPr txBox="1"/>
          <p:nvPr/>
        </p:nvSpPr>
        <p:spPr>
          <a:xfrm>
            <a:off x="1115617" y="476672"/>
            <a:ext cx="6912768" cy="830997"/>
          </a:xfrm>
          <a:prstGeom prst="rect">
            <a:avLst/>
          </a:prstGeom>
          <a:noFill/>
        </p:spPr>
        <p:txBody>
          <a:bodyPr wrap="square" rtlCol="0">
            <a:spAutoFit/>
          </a:bodyPr>
          <a:lstStyle/>
          <a:p>
            <a:pPr algn="ctr"/>
            <a:r>
              <a:rPr lang="en-GB" sz="2400" b="1" u="sng" dirty="0"/>
              <a:t>Gendered fear of technological change</a:t>
            </a:r>
          </a:p>
          <a:p>
            <a:pPr algn="ctr"/>
            <a:endParaRPr lang="en-GB" sz="2400" dirty="0"/>
          </a:p>
        </p:txBody>
      </p:sp>
    </p:spTree>
    <p:extLst>
      <p:ext uri="{BB962C8B-B14F-4D97-AF65-F5344CB8AC3E}">
        <p14:creationId xmlns:p14="http://schemas.microsoft.com/office/powerpoint/2010/main" val="3823984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2ABD25-1E44-48B5-88D4-AD04312236F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a14:imgEffect>
                  </a14:imgLayer>
                </a14:imgProps>
              </a:ext>
            </a:extLst>
          </a:blip>
          <a:stretch>
            <a:fillRect/>
          </a:stretch>
        </p:blipFill>
        <p:spPr>
          <a:xfrm>
            <a:off x="125016" y="857251"/>
            <a:ext cx="2774742" cy="2645330"/>
          </a:xfrm>
          <a:prstGeom prst="rect">
            <a:avLst/>
          </a:prstGeom>
        </p:spPr>
      </p:pic>
      <p:pic>
        <p:nvPicPr>
          <p:cNvPr id="3" name="Picture 2">
            <a:extLst>
              <a:ext uri="{FF2B5EF4-FFF2-40B4-BE49-F238E27FC236}">
                <a16:creationId xmlns:a16="http://schemas.microsoft.com/office/drawing/2014/main" id="{55F66DF6-D3A9-4D68-B7C3-9BA22F28549B}"/>
              </a:ext>
            </a:extLst>
          </p:cNvPr>
          <p:cNvPicPr>
            <a:picLocks noChangeAspect="1"/>
          </p:cNvPicPr>
          <p:nvPr/>
        </p:nvPicPr>
        <p:blipFill>
          <a:blip r:embed="rId4"/>
          <a:stretch>
            <a:fillRect/>
          </a:stretch>
        </p:blipFill>
        <p:spPr>
          <a:xfrm>
            <a:off x="6360796" y="919401"/>
            <a:ext cx="2445305" cy="3695263"/>
          </a:xfrm>
          <a:prstGeom prst="rect">
            <a:avLst/>
          </a:prstGeom>
        </p:spPr>
      </p:pic>
      <p:pic>
        <p:nvPicPr>
          <p:cNvPr id="4" name="Picture 3">
            <a:extLst>
              <a:ext uri="{FF2B5EF4-FFF2-40B4-BE49-F238E27FC236}">
                <a16:creationId xmlns:a16="http://schemas.microsoft.com/office/drawing/2014/main" id="{A6C71A78-CA4F-4280-826F-103F59D2BB43}"/>
              </a:ext>
            </a:extLst>
          </p:cNvPr>
          <p:cNvPicPr>
            <a:picLocks noChangeAspect="1"/>
          </p:cNvPicPr>
          <p:nvPr/>
        </p:nvPicPr>
        <p:blipFill>
          <a:blip r:embed="rId5"/>
          <a:stretch>
            <a:fillRect/>
          </a:stretch>
        </p:blipFill>
        <p:spPr>
          <a:xfrm>
            <a:off x="3440815" y="2460165"/>
            <a:ext cx="2262371" cy="3308414"/>
          </a:xfrm>
          <a:prstGeom prst="rect">
            <a:avLst/>
          </a:prstGeom>
        </p:spPr>
      </p:pic>
      <p:sp>
        <p:nvSpPr>
          <p:cNvPr id="5" name="TextBox 4">
            <a:extLst>
              <a:ext uri="{FF2B5EF4-FFF2-40B4-BE49-F238E27FC236}">
                <a16:creationId xmlns:a16="http://schemas.microsoft.com/office/drawing/2014/main" id="{3A98F27C-47C6-4FB9-BCBD-1098104CE5FC}"/>
              </a:ext>
            </a:extLst>
          </p:cNvPr>
          <p:cNvSpPr txBox="1"/>
          <p:nvPr/>
        </p:nvSpPr>
        <p:spPr>
          <a:xfrm>
            <a:off x="2267744" y="116632"/>
            <a:ext cx="4464496" cy="369332"/>
          </a:xfrm>
          <a:prstGeom prst="rect">
            <a:avLst/>
          </a:prstGeom>
          <a:noFill/>
        </p:spPr>
        <p:txBody>
          <a:bodyPr wrap="square" rtlCol="0">
            <a:spAutoFit/>
          </a:bodyPr>
          <a:lstStyle/>
          <a:p>
            <a:pPr algn="ctr"/>
            <a:r>
              <a:rPr lang="en-US" b="1" u="sng" dirty="0"/>
              <a:t>Maureen’s queer associations</a:t>
            </a:r>
          </a:p>
        </p:txBody>
      </p:sp>
    </p:spTree>
    <p:extLst>
      <p:ext uri="{BB962C8B-B14F-4D97-AF65-F5344CB8AC3E}">
        <p14:creationId xmlns:p14="http://schemas.microsoft.com/office/powerpoint/2010/main" val="410547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AFBF9-995F-4271-80CA-334F3D9CF4E2}"/>
              </a:ext>
            </a:extLst>
          </p:cNvPr>
          <p:cNvPicPr>
            <a:picLocks noChangeAspect="1"/>
          </p:cNvPicPr>
          <p:nvPr/>
        </p:nvPicPr>
        <p:blipFill>
          <a:blip r:embed="rId2"/>
          <a:stretch>
            <a:fillRect/>
          </a:stretch>
        </p:blipFill>
        <p:spPr>
          <a:xfrm>
            <a:off x="5349240" y="4242933"/>
            <a:ext cx="3794760" cy="1588237"/>
          </a:xfrm>
          <a:prstGeom prst="rect">
            <a:avLst/>
          </a:prstGeom>
        </p:spPr>
      </p:pic>
      <p:pic>
        <p:nvPicPr>
          <p:cNvPr id="3" name="Picture 2">
            <a:extLst>
              <a:ext uri="{FF2B5EF4-FFF2-40B4-BE49-F238E27FC236}">
                <a16:creationId xmlns:a16="http://schemas.microsoft.com/office/drawing/2014/main" id="{4C0D554C-21D7-4B67-835E-10D1EAA50AAB}"/>
              </a:ext>
            </a:extLst>
          </p:cNvPr>
          <p:cNvPicPr>
            <a:picLocks noChangeAspect="1"/>
          </p:cNvPicPr>
          <p:nvPr/>
        </p:nvPicPr>
        <p:blipFill>
          <a:blip r:embed="rId3"/>
          <a:stretch>
            <a:fillRect/>
          </a:stretch>
        </p:blipFill>
        <p:spPr>
          <a:xfrm>
            <a:off x="1" y="939134"/>
            <a:ext cx="3714278" cy="1507014"/>
          </a:xfrm>
          <a:prstGeom prst="rect">
            <a:avLst/>
          </a:prstGeom>
        </p:spPr>
      </p:pic>
      <p:pic>
        <p:nvPicPr>
          <p:cNvPr id="4" name="Picture 3">
            <a:extLst>
              <a:ext uri="{FF2B5EF4-FFF2-40B4-BE49-F238E27FC236}">
                <a16:creationId xmlns:a16="http://schemas.microsoft.com/office/drawing/2014/main" id="{76EA46B1-CB61-4FE5-8DD9-E5ACB9C15CCF}"/>
              </a:ext>
            </a:extLst>
          </p:cNvPr>
          <p:cNvPicPr>
            <a:picLocks noChangeAspect="1"/>
          </p:cNvPicPr>
          <p:nvPr/>
        </p:nvPicPr>
        <p:blipFill>
          <a:blip r:embed="rId4"/>
          <a:stretch>
            <a:fillRect/>
          </a:stretch>
        </p:blipFill>
        <p:spPr>
          <a:xfrm>
            <a:off x="2046442" y="2446147"/>
            <a:ext cx="4388609" cy="1796786"/>
          </a:xfrm>
          <a:prstGeom prst="rect">
            <a:avLst/>
          </a:prstGeom>
        </p:spPr>
      </p:pic>
      <p:sp>
        <p:nvSpPr>
          <p:cNvPr id="5" name="Rectangle 4">
            <a:extLst>
              <a:ext uri="{FF2B5EF4-FFF2-40B4-BE49-F238E27FC236}">
                <a16:creationId xmlns:a16="http://schemas.microsoft.com/office/drawing/2014/main" id="{CED8C0DB-CADF-43E1-898A-E2B1E0078DCF}"/>
              </a:ext>
            </a:extLst>
          </p:cNvPr>
          <p:cNvSpPr/>
          <p:nvPr/>
        </p:nvSpPr>
        <p:spPr>
          <a:xfrm>
            <a:off x="2771800" y="116632"/>
            <a:ext cx="4032448" cy="369332"/>
          </a:xfrm>
          <a:prstGeom prst="rect">
            <a:avLst/>
          </a:prstGeom>
        </p:spPr>
        <p:txBody>
          <a:bodyPr wrap="square">
            <a:spAutoFit/>
          </a:bodyPr>
          <a:lstStyle/>
          <a:p>
            <a:pPr algn="ctr"/>
            <a:r>
              <a:rPr lang="en-US" b="1" u="sng" dirty="0"/>
              <a:t>Maureen’s queer associations</a:t>
            </a:r>
          </a:p>
        </p:txBody>
      </p:sp>
    </p:spTree>
    <p:extLst>
      <p:ext uri="{BB962C8B-B14F-4D97-AF65-F5344CB8AC3E}">
        <p14:creationId xmlns:p14="http://schemas.microsoft.com/office/powerpoint/2010/main" val="488914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034FF-DB9C-D790-D194-0AF0AEEC1286}"/>
              </a:ext>
            </a:extLst>
          </p:cNvPr>
          <p:cNvSpPr txBox="1"/>
          <p:nvPr/>
        </p:nvSpPr>
        <p:spPr>
          <a:xfrm>
            <a:off x="539552" y="620688"/>
            <a:ext cx="7992888" cy="6278642"/>
          </a:xfrm>
          <a:prstGeom prst="rect">
            <a:avLst/>
          </a:prstGeom>
          <a:noFill/>
        </p:spPr>
        <p:txBody>
          <a:bodyPr wrap="square" rtlCol="0">
            <a:spAutoFit/>
          </a:bodyPr>
          <a:lstStyle/>
          <a:p>
            <a:pPr algn="ctr"/>
            <a:r>
              <a:rPr lang="en-GB" sz="2400" b="1" i="0" u="sng" dirty="0">
                <a:solidFill>
                  <a:srgbClr val="242424"/>
                </a:solidFill>
                <a:effectLst/>
                <a:latin typeface="Calibri" panose="020F0502020204030204" pitchFamily="34" charset="0"/>
              </a:rPr>
              <a:t>The Carpenter’s Song</a:t>
            </a:r>
          </a:p>
          <a:p>
            <a:pPr algn="just"/>
            <a:endParaRPr lang="en-GB" sz="2400" b="0" i="0" dirty="0">
              <a:solidFill>
                <a:srgbClr val="242424"/>
              </a:solidFill>
              <a:effectLst/>
              <a:latin typeface="Calibri" panose="020F0502020204030204" pitchFamily="34" charset="0"/>
            </a:endParaRPr>
          </a:p>
          <a:p>
            <a:pPr algn="just"/>
            <a:r>
              <a:rPr lang="en-GB" sz="2400" b="0" i="0" dirty="0">
                <a:solidFill>
                  <a:srgbClr val="242424"/>
                </a:solidFill>
                <a:effectLst/>
                <a:latin typeface="Calibri" panose="020F0502020204030204" pitchFamily="34" charset="0"/>
              </a:rPr>
              <a:t>You often hear folks squabble over what good fortune means:</a:t>
            </a:r>
          </a:p>
          <a:p>
            <a:pPr algn="just"/>
            <a:r>
              <a:rPr lang="en-GB" sz="2400" b="0" i="0" dirty="0">
                <a:solidFill>
                  <a:srgbClr val="242424"/>
                </a:solidFill>
                <a:effectLst/>
                <a:latin typeface="Calibri" panose="020F0502020204030204" pitchFamily="34" charset="0"/>
              </a:rPr>
              <a:t>One fellow calls the other “fool”, but neither knows the truth.</a:t>
            </a:r>
          </a:p>
          <a:p>
            <a:pPr algn="just"/>
            <a:r>
              <a:rPr lang="en-GB" sz="2400" b="0" i="0" dirty="0">
                <a:solidFill>
                  <a:srgbClr val="242424"/>
                </a:solidFill>
                <a:effectLst/>
                <a:latin typeface="Calibri" panose="020F0502020204030204" pitchFamily="34" charset="0"/>
              </a:rPr>
              <a:t>The very meanest pauper seems to others far too rich.</a:t>
            </a:r>
          </a:p>
          <a:p>
            <a:pPr algn="just"/>
            <a:r>
              <a:rPr lang="en-GB" sz="2400" b="0" i="0" dirty="0">
                <a:solidFill>
                  <a:srgbClr val="242424"/>
                </a:solidFill>
                <a:effectLst/>
                <a:latin typeface="Calibri" panose="020F0502020204030204" pitchFamily="34" charset="0"/>
              </a:rPr>
              <a:t>Fate clamps them all into its vice and planes them equally.</a:t>
            </a:r>
          </a:p>
          <a:p>
            <a:pPr algn="just"/>
            <a:r>
              <a:rPr lang="en-GB" sz="2400" b="0" i="0" dirty="0">
                <a:solidFill>
                  <a:srgbClr val="242424"/>
                </a:solidFill>
                <a:effectLst/>
                <a:latin typeface="Calibri" panose="020F0502020204030204" pitchFamily="34" charset="0"/>
              </a:rPr>
              <a:t>The young forever strive with might for constant happiness</a:t>
            </a:r>
          </a:p>
          <a:p>
            <a:pPr algn="just"/>
            <a:r>
              <a:rPr lang="en-GB" sz="2400" b="0" i="0" dirty="0">
                <a:solidFill>
                  <a:srgbClr val="242424"/>
                </a:solidFill>
                <a:effectLst/>
                <a:latin typeface="Calibri" panose="020F0502020204030204" pitchFamily="34" charset="0"/>
              </a:rPr>
              <a:t>But once you age a little bit, you settle for much less.</a:t>
            </a:r>
          </a:p>
          <a:p>
            <a:pPr algn="just"/>
            <a:r>
              <a:rPr lang="en-GB" sz="2400" b="0" i="0" dirty="0">
                <a:solidFill>
                  <a:srgbClr val="242424"/>
                </a:solidFill>
                <a:effectLst/>
                <a:latin typeface="Calibri" panose="020F0502020204030204" pitchFamily="34" charset="0"/>
              </a:rPr>
              <a:t>My wife oft nags me woefully, but I don’t turn a hair;</a:t>
            </a:r>
          </a:p>
          <a:p>
            <a:pPr algn="just"/>
            <a:r>
              <a:rPr lang="en-GB" sz="2400" b="0" i="0" dirty="0">
                <a:solidFill>
                  <a:srgbClr val="242424"/>
                </a:solidFill>
                <a:effectLst/>
                <a:latin typeface="Calibri" panose="020F0502020204030204" pitchFamily="34" charset="0"/>
              </a:rPr>
              <a:t>I knock the shavings from my plane and let her grumble on!</a:t>
            </a:r>
          </a:p>
          <a:p>
            <a:pPr algn="just"/>
            <a:r>
              <a:rPr lang="en-GB" sz="2400" b="1" i="0" dirty="0">
                <a:solidFill>
                  <a:srgbClr val="242424"/>
                </a:solidFill>
                <a:effectLst/>
                <a:latin typeface="Calibri" panose="020F0502020204030204" pitchFamily="34" charset="0"/>
              </a:rPr>
              <a:t>And when Death shows up one fine day and beckons, brother – come!</a:t>
            </a:r>
          </a:p>
          <a:p>
            <a:pPr algn="just"/>
            <a:r>
              <a:rPr lang="en-GB" sz="2400" b="1" i="0" dirty="0">
                <a:solidFill>
                  <a:srgbClr val="242424"/>
                </a:solidFill>
                <a:effectLst/>
                <a:latin typeface="Calibri" panose="020F0502020204030204" pitchFamily="34" charset="0"/>
              </a:rPr>
              <a:t>I’ll act a little deaf at first, and simply look away.</a:t>
            </a:r>
          </a:p>
          <a:p>
            <a:pPr algn="just"/>
            <a:r>
              <a:rPr lang="en-GB" sz="2400" b="1" i="0" dirty="0">
                <a:solidFill>
                  <a:srgbClr val="242424"/>
                </a:solidFill>
                <a:effectLst/>
                <a:latin typeface="Calibri" panose="020F0502020204030204" pitchFamily="34" charset="0"/>
              </a:rPr>
              <a:t>But when he says: dear Valentine, don’t give me trouble, go!</a:t>
            </a:r>
          </a:p>
          <a:p>
            <a:pPr algn="just"/>
            <a:r>
              <a:rPr lang="en-GB" sz="2400" b="1" i="0" dirty="0">
                <a:solidFill>
                  <a:srgbClr val="242424"/>
                </a:solidFill>
                <a:effectLst/>
                <a:latin typeface="Calibri" panose="020F0502020204030204" pitchFamily="34" charset="0"/>
              </a:rPr>
              <a:t>I’ll lay my plane down on my bench and bid the world farewell!</a:t>
            </a:r>
          </a:p>
          <a:p>
            <a:endParaRPr lang="en-GB" dirty="0"/>
          </a:p>
        </p:txBody>
      </p:sp>
    </p:spTree>
    <p:extLst>
      <p:ext uri="{BB962C8B-B14F-4D97-AF65-F5344CB8AC3E}">
        <p14:creationId xmlns:p14="http://schemas.microsoft.com/office/powerpoint/2010/main" val="170377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611560" y="188641"/>
            <a:ext cx="8064128" cy="98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defRPr/>
            </a:pPr>
            <a:r>
              <a:rPr lang="en-GB" altLang="fr-FR" sz="2800" b="1" u="sng" dirty="0">
                <a:latin typeface="Calibri" panose="020F0502020204030204" pitchFamily="34" charset="0"/>
                <a:cs typeface="Calibri" panose="020F0502020204030204" pitchFamily="34" charset="0"/>
              </a:rPr>
              <a:t>Transnational Film Studies</a:t>
            </a:r>
          </a:p>
          <a:p>
            <a:pPr eaLnBrk="1" hangingPunct="1">
              <a:spcBef>
                <a:spcPct val="50000"/>
              </a:spcBef>
              <a:buFontTx/>
              <a:buNone/>
              <a:defRPr/>
            </a:pPr>
            <a:endParaRPr lang="en-GB" altLang="fr-FR" sz="2000" dirty="0">
              <a:latin typeface="Cambria" panose="02040503050406030204" pitchFamily="18" charset="0"/>
            </a:endParaRPr>
          </a:p>
        </p:txBody>
      </p:sp>
      <p:sp>
        <p:nvSpPr>
          <p:cNvPr id="10243" name="TextBox 1"/>
          <p:cNvSpPr txBox="1">
            <a:spLocks noChangeArrowheads="1"/>
          </p:cNvSpPr>
          <p:nvPr/>
        </p:nvSpPr>
        <p:spPr bwMode="auto">
          <a:xfrm>
            <a:off x="107950" y="1484313"/>
            <a:ext cx="4679950"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fr-FR" sz="1800" u="sng" dirty="0">
                <a:latin typeface="+mn-lt"/>
              </a:rPr>
              <a:t>1990s: from the national to the transnational</a:t>
            </a:r>
          </a:p>
          <a:p>
            <a:pPr marL="285750" indent="-285750" eaLnBrk="1" hangingPunct="1">
              <a:spcBef>
                <a:spcPct val="50000"/>
              </a:spcBef>
            </a:pPr>
            <a:r>
              <a:rPr lang="en-GB" altLang="fr-FR" sz="1800" dirty="0">
                <a:latin typeface="+mn-lt"/>
              </a:rPr>
              <a:t>‘Transnational film studies approaches the cycle of film production, dissemination and reception as a dynamic process that transcends national borders and reflects the mobility of human existence in the global age; </a:t>
            </a:r>
          </a:p>
          <a:p>
            <a:pPr marL="285750" indent="-285750" eaLnBrk="1" hangingPunct="1">
              <a:spcBef>
                <a:spcPct val="50000"/>
              </a:spcBef>
            </a:pPr>
            <a:r>
              <a:rPr lang="en-GB" altLang="fr-FR" sz="1800" dirty="0">
                <a:latin typeface="+mn-lt"/>
              </a:rPr>
              <a:t>it explores the narrative and stylistic features of films that come about as a result of this supranational cycle of film-making and reception’ </a:t>
            </a:r>
          </a:p>
          <a:p>
            <a:pPr lvl="1" eaLnBrk="1" hangingPunct="1">
              <a:spcBef>
                <a:spcPct val="50000"/>
              </a:spcBef>
              <a:buFontTx/>
              <a:buNone/>
            </a:pPr>
            <a:r>
              <a:rPr lang="en-GB" altLang="fr-FR" sz="1400" dirty="0">
                <a:latin typeface="+mn-lt"/>
              </a:rPr>
              <a:t>(Dina </a:t>
            </a:r>
            <a:r>
              <a:rPr lang="en-GB" altLang="fr-FR" sz="1400" dirty="0" err="1">
                <a:latin typeface="+mn-lt"/>
              </a:rPr>
              <a:t>Iordanova</a:t>
            </a:r>
            <a:r>
              <a:rPr lang="en-GB" altLang="fr-FR" sz="1400" dirty="0">
                <a:latin typeface="+mn-lt"/>
              </a:rPr>
              <a:t>, ‘Transnational Film Studies,’ in Pam Cook (ed) </a:t>
            </a:r>
            <a:r>
              <a:rPr lang="en-GB" altLang="fr-FR" sz="1400" i="1" dirty="0">
                <a:latin typeface="+mn-lt"/>
              </a:rPr>
              <a:t>The Cinema Book. 3</a:t>
            </a:r>
            <a:r>
              <a:rPr lang="en-GB" altLang="fr-FR" sz="1400" i="1" baseline="30000" dirty="0">
                <a:latin typeface="+mn-lt"/>
              </a:rPr>
              <a:t>rd</a:t>
            </a:r>
            <a:r>
              <a:rPr lang="en-GB" altLang="fr-FR" sz="1400" i="1" dirty="0">
                <a:latin typeface="+mn-lt"/>
              </a:rPr>
              <a:t> Edition</a:t>
            </a:r>
            <a:r>
              <a:rPr lang="en-GB" altLang="fr-FR" sz="1400" dirty="0">
                <a:latin typeface="+mn-lt"/>
              </a:rPr>
              <a:t>, p. 508. London: BFI, 2007)                            </a:t>
            </a:r>
          </a:p>
          <a:p>
            <a:pPr eaLnBrk="1" hangingPunct="1">
              <a:spcBef>
                <a:spcPct val="0"/>
              </a:spcBef>
              <a:buFontTx/>
              <a:buNone/>
            </a:pPr>
            <a:endParaRPr lang="fr-FR" altLang="fr-FR" sz="1800" dirty="0">
              <a:latin typeface="Cambria" panose="02040503050406030204" pitchFamily="18" charset="0"/>
            </a:endParaRPr>
          </a:p>
        </p:txBody>
      </p:sp>
      <p:sp>
        <p:nvSpPr>
          <p:cNvPr id="10245" name="TextBox 2"/>
          <p:cNvSpPr txBox="1">
            <a:spLocks noChangeArrowheads="1"/>
          </p:cNvSpPr>
          <p:nvPr/>
        </p:nvSpPr>
        <p:spPr bwMode="auto">
          <a:xfrm>
            <a:off x="5508625" y="5661025"/>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fr-FR" altLang="fr-FR" sz="1800" dirty="0">
              <a:latin typeface="Cambria" panose="02040503050406030204" pitchFamily="18"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218" y="3587131"/>
            <a:ext cx="2201140" cy="314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268761"/>
            <a:ext cx="2051621" cy="297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83218" y="1484313"/>
            <a:ext cx="2081270" cy="923330"/>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France/Italy/Canada/West Germany/UK (1989)</a:t>
            </a:r>
            <a:endParaRPr lang="fr-FR" dirty="0">
              <a:latin typeface="Calibri" panose="020F0502020204030204" pitchFamily="34" charset="0"/>
              <a:cs typeface="Calibri" panose="020F0502020204030204" pitchFamily="34" charset="0"/>
            </a:endParaRPr>
          </a:p>
        </p:txBody>
      </p:sp>
      <p:sp>
        <p:nvSpPr>
          <p:cNvPr id="3" name="TextBox 2"/>
          <p:cNvSpPr txBox="1"/>
          <p:nvPr/>
        </p:nvSpPr>
        <p:spPr>
          <a:xfrm>
            <a:off x="4860032" y="4797152"/>
            <a:ext cx="1872208" cy="646331"/>
          </a:xfrm>
          <a:prstGeom prst="rect">
            <a:avLst/>
          </a:prstGeom>
          <a:noFill/>
        </p:spPr>
        <p:txBody>
          <a:bodyPr wrap="square" rtlCol="0">
            <a:spAutoFit/>
          </a:bodyPr>
          <a:lstStyle/>
          <a:p>
            <a:pPr algn="r"/>
            <a:r>
              <a:rPr lang="en-GB" dirty="0">
                <a:latin typeface="Calibri" panose="020F0502020204030204" pitchFamily="34" charset="0"/>
                <a:cs typeface="Calibri" panose="020F0502020204030204" pitchFamily="34" charset="0"/>
              </a:rPr>
              <a:t>France/Spain (2002)</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019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1FA63D-1173-4B2F-8D43-31D1669BD525}"/>
              </a:ext>
            </a:extLst>
          </p:cNvPr>
          <p:cNvPicPr>
            <a:picLocks noChangeAspect="1"/>
          </p:cNvPicPr>
          <p:nvPr/>
        </p:nvPicPr>
        <p:blipFill>
          <a:blip r:embed="rId2"/>
          <a:stretch>
            <a:fillRect/>
          </a:stretch>
        </p:blipFill>
        <p:spPr>
          <a:xfrm>
            <a:off x="6303646" y="3797371"/>
            <a:ext cx="2840354" cy="2061644"/>
          </a:xfrm>
          <a:prstGeom prst="rect">
            <a:avLst/>
          </a:prstGeom>
        </p:spPr>
      </p:pic>
      <p:pic>
        <p:nvPicPr>
          <p:cNvPr id="4" name="Picture 3">
            <a:extLst>
              <a:ext uri="{FF2B5EF4-FFF2-40B4-BE49-F238E27FC236}">
                <a16:creationId xmlns:a16="http://schemas.microsoft.com/office/drawing/2014/main" id="{7612718E-4764-4884-BB4D-69A13A23E84D}"/>
              </a:ext>
            </a:extLst>
          </p:cNvPr>
          <p:cNvPicPr>
            <a:picLocks noChangeAspect="1"/>
          </p:cNvPicPr>
          <p:nvPr/>
        </p:nvPicPr>
        <p:blipFill>
          <a:blip r:embed="rId3"/>
          <a:stretch>
            <a:fillRect/>
          </a:stretch>
        </p:blipFill>
        <p:spPr>
          <a:xfrm>
            <a:off x="131445" y="1457325"/>
            <a:ext cx="3036996" cy="1757363"/>
          </a:xfrm>
          <a:prstGeom prst="rect">
            <a:avLst/>
          </a:prstGeom>
        </p:spPr>
      </p:pic>
      <p:pic>
        <p:nvPicPr>
          <p:cNvPr id="5" name="Picture 4">
            <a:extLst>
              <a:ext uri="{FF2B5EF4-FFF2-40B4-BE49-F238E27FC236}">
                <a16:creationId xmlns:a16="http://schemas.microsoft.com/office/drawing/2014/main" id="{6554D92C-BFB6-494B-9002-AE1CF28BEB64}"/>
              </a:ext>
            </a:extLst>
          </p:cNvPr>
          <p:cNvPicPr>
            <a:picLocks noChangeAspect="1"/>
          </p:cNvPicPr>
          <p:nvPr/>
        </p:nvPicPr>
        <p:blipFill>
          <a:blip r:embed="rId4"/>
          <a:stretch>
            <a:fillRect/>
          </a:stretch>
        </p:blipFill>
        <p:spPr>
          <a:xfrm>
            <a:off x="2896077" y="2863661"/>
            <a:ext cx="3407569" cy="1921669"/>
          </a:xfrm>
          <a:prstGeom prst="rect">
            <a:avLst/>
          </a:prstGeom>
        </p:spPr>
      </p:pic>
      <p:sp>
        <p:nvSpPr>
          <p:cNvPr id="6" name="TextBox 5">
            <a:extLst>
              <a:ext uri="{FF2B5EF4-FFF2-40B4-BE49-F238E27FC236}">
                <a16:creationId xmlns:a16="http://schemas.microsoft.com/office/drawing/2014/main" id="{DE4C609A-C85D-4925-9FB8-D4C2A987E341}"/>
              </a:ext>
            </a:extLst>
          </p:cNvPr>
          <p:cNvSpPr txBox="1"/>
          <p:nvPr/>
        </p:nvSpPr>
        <p:spPr>
          <a:xfrm>
            <a:off x="971600" y="476672"/>
            <a:ext cx="7480885" cy="607859"/>
          </a:xfrm>
          <a:prstGeom prst="rect">
            <a:avLst/>
          </a:prstGeom>
          <a:noFill/>
        </p:spPr>
        <p:txBody>
          <a:bodyPr wrap="square" rtlCol="0">
            <a:spAutoFit/>
          </a:bodyPr>
          <a:lstStyle/>
          <a:p>
            <a:pPr algn="ctr"/>
            <a:r>
              <a:rPr lang="en-US" sz="2000" b="1" u="sng" dirty="0"/>
              <a:t>Maureen’s ‘posthuman’ erotic disembodiment</a:t>
            </a:r>
          </a:p>
          <a:p>
            <a:pPr algn="ctr"/>
            <a:endParaRPr lang="en-US" sz="1350" dirty="0"/>
          </a:p>
        </p:txBody>
      </p:sp>
      <p:sp>
        <p:nvSpPr>
          <p:cNvPr id="3" name="TextBox 2">
            <a:extLst>
              <a:ext uri="{FF2B5EF4-FFF2-40B4-BE49-F238E27FC236}">
                <a16:creationId xmlns:a16="http://schemas.microsoft.com/office/drawing/2014/main" id="{5B12795C-C756-4C8F-9831-9849D4792432}"/>
              </a:ext>
            </a:extLst>
          </p:cNvPr>
          <p:cNvSpPr txBox="1"/>
          <p:nvPr/>
        </p:nvSpPr>
        <p:spPr>
          <a:xfrm>
            <a:off x="899592" y="6093296"/>
            <a:ext cx="6912768" cy="646331"/>
          </a:xfrm>
          <a:prstGeom prst="rect">
            <a:avLst/>
          </a:prstGeom>
          <a:noFill/>
        </p:spPr>
        <p:txBody>
          <a:bodyPr wrap="square" rtlCol="0">
            <a:spAutoFit/>
          </a:bodyPr>
          <a:lstStyle/>
          <a:p>
            <a:r>
              <a:rPr lang="en-US" dirty="0"/>
              <a:t>See also Steven </a:t>
            </a:r>
            <a:r>
              <a:rPr lang="en-US" dirty="0" err="1"/>
              <a:t>Shaviro</a:t>
            </a:r>
            <a:r>
              <a:rPr lang="en-US" dirty="0"/>
              <a:t> on </a:t>
            </a:r>
            <a:r>
              <a:rPr lang="en-US" i="1" dirty="0"/>
              <a:t>Boarding Gate </a:t>
            </a:r>
            <a:r>
              <a:rPr lang="en-US" dirty="0"/>
              <a:t>in ‘Post-Cinematic Affect’, </a:t>
            </a:r>
            <a:r>
              <a:rPr lang="en-US" i="1" dirty="0"/>
              <a:t>Film Philosophy </a:t>
            </a:r>
            <a:r>
              <a:rPr lang="en-US" dirty="0"/>
              <a:t>4 (1). </a:t>
            </a:r>
          </a:p>
        </p:txBody>
      </p:sp>
    </p:spTree>
    <p:extLst>
      <p:ext uri="{BB962C8B-B14F-4D97-AF65-F5344CB8AC3E}">
        <p14:creationId xmlns:p14="http://schemas.microsoft.com/office/powerpoint/2010/main" val="286745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9D1B-C970-3A18-41B8-B83F7B35963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DF6D496-C810-566D-601F-5354A98B9FFB}"/>
              </a:ext>
            </a:extLst>
          </p:cNvPr>
          <p:cNvPicPr>
            <a:picLocks noChangeAspect="1"/>
          </p:cNvPicPr>
          <p:nvPr/>
        </p:nvPicPr>
        <p:blipFill>
          <a:blip r:embed="rId2"/>
          <a:stretch>
            <a:fillRect/>
          </a:stretch>
        </p:blipFill>
        <p:spPr>
          <a:xfrm>
            <a:off x="3131840" y="1350731"/>
            <a:ext cx="3345708" cy="5107274"/>
          </a:xfrm>
          <a:prstGeom prst="rect">
            <a:avLst/>
          </a:prstGeom>
        </p:spPr>
      </p:pic>
      <p:sp>
        <p:nvSpPr>
          <p:cNvPr id="5" name="TextBox 4">
            <a:extLst>
              <a:ext uri="{FF2B5EF4-FFF2-40B4-BE49-F238E27FC236}">
                <a16:creationId xmlns:a16="http://schemas.microsoft.com/office/drawing/2014/main" id="{277CC0BE-D7FE-0BAB-A036-E69BC8A07B96}"/>
              </a:ext>
            </a:extLst>
          </p:cNvPr>
          <p:cNvSpPr txBox="1"/>
          <p:nvPr/>
        </p:nvSpPr>
        <p:spPr>
          <a:xfrm>
            <a:off x="1115616" y="365126"/>
            <a:ext cx="7200800" cy="738664"/>
          </a:xfrm>
          <a:prstGeom prst="rect">
            <a:avLst/>
          </a:prstGeom>
          <a:noFill/>
        </p:spPr>
        <p:txBody>
          <a:bodyPr wrap="square" rtlCol="0">
            <a:spAutoFit/>
          </a:bodyPr>
          <a:lstStyle/>
          <a:p>
            <a:pPr algn="ctr"/>
            <a:r>
              <a:rPr lang="en-GB" sz="2400" b="1" u="sng" dirty="0"/>
              <a:t>Maureen as ghost?</a:t>
            </a:r>
          </a:p>
          <a:p>
            <a:pPr algn="ctr"/>
            <a:r>
              <a:rPr lang="en-GB" dirty="0"/>
              <a:t>See </a:t>
            </a:r>
            <a:r>
              <a:rPr lang="en-GB" dirty="0" err="1"/>
              <a:t>Mijovic</a:t>
            </a:r>
            <a:r>
              <a:rPr lang="en-GB" dirty="0"/>
              <a:t> extra </a:t>
            </a:r>
            <a:r>
              <a:rPr lang="en-GB" dirty="0" err="1"/>
              <a:t>rdg</a:t>
            </a:r>
            <a:r>
              <a:rPr lang="en-GB" dirty="0"/>
              <a:t>.</a:t>
            </a:r>
          </a:p>
        </p:txBody>
      </p:sp>
    </p:spTree>
    <p:extLst>
      <p:ext uri="{BB962C8B-B14F-4D97-AF65-F5344CB8AC3E}">
        <p14:creationId xmlns:p14="http://schemas.microsoft.com/office/powerpoint/2010/main" val="113113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077C-033A-AE44-C160-CC0996548D19}"/>
              </a:ext>
            </a:extLst>
          </p:cNvPr>
          <p:cNvPicPr>
            <a:picLocks noChangeAspect="1"/>
          </p:cNvPicPr>
          <p:nvPr/>
        </p:nvPicPr>
        <p:blipFill>
          <a:blip r:embed="rId2"/>
          <a:stretch>
            <a:fillRect/>
          </a:stretch>
        </p:blipFill>
        <p:spPr>
          <a:xfrm>
            <a:off x="395536" y="620687"/>
            <a:ext cx="5745173" cy="3168353"/>
          </a:xfrm>
          <a:prstGeom prst="rect">
            <a:avLst/>
          </a:prstGeom>
        </p:spPr>
      </p:pic>
      <p:pic>
        <p:nvPicPr>
          <p:cNvPr id="5" name="Picture 4">
            <a:extLst>
              <a:ext uri="{FF2B5EF4-FFF2-40B4-BE49-F238E27FC236}">
                <a16:creationId xmlns:a16="http://schemas.microsoft.com/office/drawing/2014/main" id="{428821EF-2A37-AD05-C89A-6DDBA92B140D}"/>
              </a:ext>
            </a:extLst>
          </p:cNvPr>
          <p:cNvPicPr>
            <a:picLocks noChangeAspect="1"/>
          </p:cNvPicPr>
          <p:nvPr/>
        </p:nvPicPr>
        <p:blipFill>
          <a:blip r:embed="rId3"/>
          <a:stretch>
            <a:fillRect/>
          </a:stretch>
        </p:blipFill>
        <p:spPr>
          <a:xfrm>
            <a:off x="4211960" y="3872988"/>
            <a:ext cx="4566345" cy="2634940"/>
          </a:xfrm>
          <a:prstGeom prst="rect">
            <a:avLst/>
          </a:prstGeom>
        </p:spPr>
      </p:pic>
      <p:sp>
        <p:nvSpPr>
          <p:cNvPr id="6" name="TextBox 5">
            <a:extLst>
              <a:ext uri="{FF2B5EF4-FFF2-40B4-BE49-F238E27FC236}">
                <a16:creationId xmlns:a16="http://schemas.microsoft.com/office/drawing/2014/main" id="{2C279DB5-93B1-9A9F-4A61-EC0879BA9CC9}"/>
              </a:ext>
            </a:extLst>
          </p:cNvPr>
          <p:cNvSpPr txBox="1"/>
          <p:nvPr/>
        </p:nvSpPr>
        <p:spPr>
          <a:xfrm>
            <a:off x="2915816" y="116632"/>
            <a:ext cx="3528392" cy="523220"/>
          </a:xfrm>
          <a:prstGeom prst="rect">
            <a:avLst/>
          </a:prstGeom>
          <a:noFill/>
        </p:spPr>
        <p:txBody>
          <a:bodyPr wrap="square" rtlCol="0">
            <a:spAutoFit/>
          </a:bodyPr>
          <a:lstStyle/>
          <a:p>
            <a:pPr algn="ctr"/>
            <a:r>
              <a:rPr lang="en-GB" sz="2800" b="1" u="sng" dirty="0"/>
              <a:t>Lewis as ghost?</a:t>
            </a:r>
          </a:p>
        </p:txBody>
      </p:sp>
    </p:spTree>
    <p:extLst>
      <p:ext uri="{BB962C8B-B14F-4D97-AF65-F5344CB8AC3E}">
        <p14:creationId xmlns:p14="http://schemas.microsoft.com/office/powerpoint/2010/main" val="1054398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7000"/>
                    </a14:imgEffect>
                    <a14:imgEffect>
                      <a14:brightnessContrast bright="-5000" contrast="-4000"/>
                    </a14:imgEffect>
                  </a14:imgLayer>
                </a14:imgProps>
              </a:ext>
            </a:extLst>
          </a:blip>
          <a:stretch>
            <a:fillRect/>
          </a:stretch>
        </p:blipFill>
        <p:spPr>
          <a:xfrm>
            <a:off x="161319" y="1518567"/>
            <a:ext cx="3827756" cy="156441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9000"/>
                    </a14:imgEffect>
                  </a14:imgLayer>
                </a14:imgProps>
              </a:ext>
            </a:extLst>
          </a:blip>
          <a:stretch>
            <a:fillRect/>
          </a:stretch>
        </p:blipFill>
        <p:spPr>
          <a:xfrm>
            <a:off x="254310" y="3731375"/>
            <a:ext cx="2826861" cy="1639686"/>
          </a:xfrm>
          <a:prstGeom prst="rect">
            <a:avLst/>
          </a:prstGeom>
        </p:spPr>
      </p:pic>
      <p:pic>
        <p:nvPicPr>
          <p:cNvPr id="5" name="Picture 4">
            <a:extLst>
              <a:ext uri="{FF2B5EF4-FFF2-40B4-BE49-F238E27FC236}">
                <a16:creationId xmlns:a16="http://schemas.microsoft.com/office/drawing/2014/main" id="{4C0D554C-21D7-4B67-835E-10D1EAA50AA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4000"/>
                    </a14:imgEffect>
                  </a14:imgLayer>
                </a14:imgProps>
              </a:ext>
            </a:extLst>
          </a:blip>
          <a:stretch>
            <a:fillRect/>
          </a:stretch>
        </p:blipFill>
        <p:spPr>
          <a:xfrm>
            <a:off x="6091150" y="1407365"/>
            <a:ext cx="2398790" cy="973274"/>
          </a:xfrm>
          <a:prstGeom prst="rect">
            <a:avLst/>
          </a:prstGeom>
        </p:spPr>
      </p:pic>
      <p:pic>
        <p:nvPicPr>
          <p:cNvPr id="6" name="Picture 5">
            <a:extLst>
              <a:ext uri="{FF2B5EF4-FFF2-40B4-BE49-F238E27FC236}">
                <a16:creationId xmlns:a16="http://schemas.microsoft.com/office/drawing/2014/main" id="{76EA46B1-CB61-4FE5-8DD9-E5ACB9C15CCF}"/>
              </a:ext>
            </a:extLst>
          </p:cNvPr>
          <p:cNvPicPr>
            <a:picLocks noChangeAspect="1"/>
          </p:cNvPicPr>
          <p:nvPr/>
        </p:nvPicPr>
        <p:blipFill>
          <a:blip r:embed="rId8"/>
          <a:stretch>
            <a:fillRect/>
          </a:stretch>
        </p:blipFill>
        <p:spPr>
          <a:xfrm>
            <a:off x="5440070" y="2432779"/>
            <a:ext cx="2571321" cy="1052751"/>
          </a:xfrm>
          <a:prstGeom prst="rect">
            <a:avLst/>
          </a:prstGeom>
        </p:spPr>
      </p:pic>
      <p:sp>
        <p:nvSpPr>
          <p:cNvPr id="9" name="TextBox 8"/>
          <p:cNvSpPr txBox="1"/>
          <p:nvPr/>
        </p:nvSpPr>
        <p:spPr>
          <a:xfrm>
            <a:off x="648393" y="2821132"/>
            <a:ext cx="2038696" cy="577081"/>
          </a:xfrm>
          <a:prstGeom prst="rect">
            <a:avLst/>
          </a:prstGeom>
          <a:noFill/>
        </p:spPr>
        <p:txBody>
          <a:bodyPr wrap="square" rtlCol="0">
            <a:spAutoFit/>
          </a:bodyPr>
          <a:lstStyle/>
          <a:p>
            <a:pPr algn="ctr"/>
            <a:endParaRPr lang="en-GB" sz="1050" i="1" dirty="0">
              <a:latin typeface="Georgia" panose="02040502050405020303" pitchFamily="18" charset="0"/>
            </a:endParaRPr>
          </a:p>
          <a:p>
            <a:pPr algn="ctr"/>
            <a:endParaRPr lang="en-GB" sz="1050" i="1" dirty="0">
              <a:latin typeface="Georgia" panose="02040502050405020303" pitchFamily="18" charset="0"/>
            </a:endParaRPr>
          </a:p>
          <a:p>
            <a:pPr algn="ctr"/>
            <a:r>
              <a:rPr lang="en-GB" sz="1050" i="1" dirty="0">
                <a:latin typeface="Georgia" panose="02040502050405020303" pitchFamily="18" charset="0"/>
              </a:rPr>
              <a:t>Spring Breakers</a:t>
            </a:r>
          </a:p>
        </p:txBody>
      </p:sp>
      <p:sp>
        <p:nvSpPr>
          <p:cNvPr id="10" name="TextBox 9"/>
          <p:cNvSpPr txBox="1"/>
          <p:nvPr/>
        </p:nvSpPr>
        <p:spPr>
          <a:xfrm>
            <a:off x="710739" y="5302481"/>
            <a:ext cx="1377835" cy="415498"/>
          </a:xfrm>
          <a:prstGeom prst="rect">
            <a:avLst/>
          </a:prstGeom>
          <a:noFill/>
        </p:spPr>
        <p:txBody>
          <a:bodyPr wrap="square" rtlCol="0">
            <a:spAutoFit/>
          </a:bodyPr>
          <a:lstStyle/>
          <a:p>
            <a:pPr algn="ctr"/>
            <a:endParaRPr lang="en-GB" sz="1050" i="1" dirty="0">
              <a:latin typeface="Georgia" panose="02040502050405020303" pitchFamily="18" charset="0"/>
            </a:endParaRPr>
          </a:p>
          <a:p>
            <a:pPr algn="ctr"/>
            <a:r>
              <a:rPr lang="en-GB" sz="1050" i="1" dirty="0">
                <a:latin typeface="Georgia" panose="02040502050405020303" pitchFamily="18" charset="0"/>
              </a:rPr>
              <a:t>The Bling Ring</a:t>
            </a:r>
          </a:p>
        </p:txBody>
      </p:sp>
      <p:sp>
        <p:nvSpPr>
          <p:cNvPr id="11" name="TextBox 10"/>
          <p:cNvSpPr txBox="1"/>
          <p:nvPr/>
        </p:nvSpPr>
        <p:spPr>
          <a:xfrm>
            <a:off x="1979712" y="188640"/>
            <a:ext cx="5570323" cy="400110"/>
          </a:xfrm>
          <a:prstGeom prst="rect">
            <a:avLst/>
          </a:prstGeom>
          <a:noFill/>
        </p:spPr>
        <p:txBody>
          <a:bodyPr wrap="square" rtlCol="0">
            <a:spAutoFit/>
          </a:bodyPr>
          <a:lstStyle/>
          <a:p>
            <a:pPr algn="ctr"/>
            <a:r>
              <a:rPr lang="en-GB" sz="2000" b="1" u="sng" dirty="0"/>
              <a:t>Troubling sex and gender in recent auteur films</a:t>
            </a:r>
          </a:p>
        </p:txBody>
      </p:sp>
      <p:sp>
        <p:nvSpPr>
          <p:cNvPr id="12" name="TextBox 11"/>
          <p:cNvSpPr txBox="1"/>
          <p:nvPr/>
        </p:nvSpPr>
        <p:spPr>
          <a:xfrm>
            <a:off x="5455228" y="3539746"/>
            <a:ext cx="2624744" cy="253916"/>
          </a:xfrm>
          <a:prstGeom prst="rect">
            <a:avLst/>
          </a:prstGeom>
          <a:noFill/>
        </p:spPr>
        <p:txBody>
          <a:bodyPr wrap="square" rtlCol="0">
            <a:spAutoFit/>
          </a:bodyPr>
          <a:lstStyle/>
          <a:p>
            <a:pPr algn="ctr"/>
            <a:r>
              <a:rPr lang="en-GB" sz="1050" i="1" dirty="0">
                <a:latin typeface="Georgia" panose="02040502050405020303" pitchFamily="18" charset="0"/>
              </a:rPr>
              <a:t>Personal Shopper</a:t>
            </a:r>
          </a:p>
        </p:txBody>
      </p:sp>
      <p:sp>
        <p:nvSpPr>
          <p:cNvPr id="13" name="TextBox 12"/>
          <p:cNvSpPr txBox="1"/>
          <p:nvPr/>
        </p:nvSpPr>
        <p:spPr>
          <a:xfrm>
            <a:off x="6041275" y="5645381"/>
            <a:ext cx="1508760" cy="300082"/>
          </a:xfrm>
          <a:prstGeom prst="rect">
            <a:avLst/>
          </a:prstGeom>
          <a:noFill/>
        </p:spPr>
        <p:txBody>
          <a:bodyPr wrap="square" rtlCol="0">
            <a:spAutoFit/>
          </a:bodyPr>
          <a:lstStyle/>
          <a:p>
            <a:endParaRPr lang="en-GB" sz="1350" dirty="0"/>
          </a:p>
        </p:txBody>
      </p:sp>
      <p:pic>
        <p:nvPicPr>
          <p:cNvPr id="15" name="Picture 14"/>
          <p:cNvPicPr>
            <a:picLocks noChangeAspect="1"/>
          </p:cNvPicPr>
          <p:nvPr/>
        </p:nvPicPr>
        <p:blipFill>
          <a:blip r:embed="rId9"/>
          <a:stretch>
            <a:fillRect/>
          </a:stretch>
        </p:blipFill>
        <p:spPr>
          <a:xfrm>
            <a:off x="5340112" y="4074743"/>
            <a:ext cx="2854974" cy="1516423"/>
          </a:xfrm>
          <a:prstGeom prst="rect">
            <a:avLst/>
          </a:prstGeom>
        </p:spPr>
      </p:pic>
      <p:sp>
        <p:nvSpPr>
          <p:cNvPr id="16" name="TextBox 15"/>
          <p:cNvSpPr txBox="1"/>
          <p:nvPr/>
        </p:nvSpPr>
        <p:spPr>
          <a:xfrm>
            <a:off x="5340112" y="5694896"/>
            <a:ext cx="2671280" cy="253916"/>
          </a:xfrm>
          <a:prstGeom prst="rect">
            <a:avLst/>
          </a:prstGeom>
          <a:noFill/>
        </p:spPr>
        <p:txBody>
          <a:bodyPr wrap="square" rtlCol="0">
            <a:spAutoFit/>
          </a:bodyPr>
          <a:lstStyle/>
          <a:p>
            <a:pPr algn="ctr"/>
            <a:r>
              <a:rPr lang="en-GB" sz="1050" i="1" dirty="0">
                <a:latin typeface="Georgia" panose="02040502050405020303" pitchFamily="18" charset="0"/>
              </a:rPr>
              <a:t>Happy End</a:t>
            </a:r>
          </a:p>
        </p:txBody>
      </p:sp>
    </p:spTree>
    <p:extLst>
      <p:ext uri="{BB962C8B-B14F-4D97-AF65-F5344CB8AC3E}">
        <p14:creationId xmlns:p14="http://schemas.microsoft.com/office/powerpoint/2010/main" val="1414045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424E31-59DA-4745-926B-6581DF328F56}"/>
              </a:ext>
            </a:extLst>
          </p:cNvPr>
          <p:cNvSpPr txBox="1"/>
          <p:nvPr/>
        </p:nvSpPr>
        <p:spPr>
          <a:xfrm>
            <a:off x="971600" y="620688"/>
            <a:ext cx="7200800" cy="461665"/>
          </a:xfrm>
          <a:prstGeom prst="rect">
            <a:avLst/>
          </a:prstGeom>
          <a:noFill/>
        </p:spPr>
        <p:txBody>
          <a:bodyPr wrap="square" rtlCol="0">
            <a:spAutoFit/>
          </a:bodyPr>
          <a:lstStyle/>
          <a:p>
            <a:pPr algn="ctr"/>
            <a:r>
              <a:rPr lang="en-US" sz="2400" b="1" u="sng" dirty="0"/>
              <a:t>Additional Bibliography</a:t>
            </a:r>
          </a:p>
        </p:txBody>
      </p:sp>
      <p:sp>
        <p:nvSpPr>
          <p:cNvPr id="3" name="TextBox 2">
            <a:extLst>
              <a:ext uri="{FF2B5EF4-FFF2-40B4-BE49-F238E27FC236}">
                <a16:creationId xmlns:a16="http://schemas.microsoft.com/office/drawing/2014/main" id="{8C923287-BFA1-404E-8F40-136D8F61D87C}"/>
              </a:ext>
            </a:extLst>
          </p:cNvPr>
          <p:cNvSpPr txBox="1"/>
          <p:nvPr/>
        </p:nvSpPr>
        <p:spPr>
          <a:xfrm>
            <a:off x="827584" y="1844824"/>
            <a:ext cx="7776864" cy="5078313"/>
          </a:xfrm>
          <a:prstGeom prst="rect">
            <a:avLst/>
          </a:prstGeom>
          <a:noFill/>
        </p:spPr>
        <p:txBody>
          <a:bodyPr wrap="square" rtlCol="0">
            <a:spAutoFit/>
          </a:bodyPr>
          <a:lstStyle/>
          <a:p>
            <a:pPr marL="285750" indent="-285750">
              <a:buFontTx/>
              <a:buChar char="-"/>
            </a:pPr>
            <a:r>
              <a:rPr lang="en-US" dirty="0">
                <a:latin typeface="Calibri" panose="020F0502020204030204" pitchFamily="34" charset="0"/>
                <a:cs typeface="Calibri" panose="020F0502020204030204" pitchFamily="34" charset="0"/>
              </a:rPr>
              <a:t>Richard </a:t>
            </a:r>
            <a:r>
              <a:rPr lang="en-US" dirty="0" err="1">
                <a:latin typeface="Calibri" panose="020F0502020204030204" pitchFamily="34" charset="0"/>
                <a:cs typeface="Calibri" panose="020F0502020204030204" pitchFamily="34" charset="0"/>
              </a:rPr>
              <a:t>Grusin</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The Nonhuman Turn </a:t>
            </a:r>
            <a:r>
              <a:rPr lang="en-US" dirty="0">
                <a:latin typeface="Calibri" panose="020F0502020204030204" pitchFamily="34" charset="0"/>
                <a:cs typeface="Calibri" panose="020F0502020204030204" pitchFamily="34" charset="0"/>
              </a:rPr>
              <a:t>(Minneapolis: University of Minnesota Press, 2015).</a:t>
            </a:r>
          </a:p>
          <a:p>
            <a:pPr marL="285750" indent="-285750">
              <a:buFontTx/>
              <a:buChar char="-"/>
            </a:pPr>
            <a:endParaRPr lang="en-US" dirty="0">
              <a:latin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cs typeface="Calibri" panose="020F0502020204030204" pitchFamily="34" charset="0"/>
              </a:rPr>
              <a:t>Donna Haraway, ‘A Cyborg Manifesto: Science, Technology and Socialist-Feminism in the Late Twentieth Century,’ in </a:t>
            </a:r>
            <a:r>
              <a:rPr lang="en-US" i="1" dirty="0">
                <a:latin typeface="Calibri" panose="020F0502020204030204" pitchFamily="34" charset="0"/>
                <a:cs typeface="Calibri" panose="020F0502020204030204" pitchFamily="34" charset="0"/>
              </a:rPr>
              <a:t>The Cybercultures Reader</a:t>
            </a:r>
            <a:r>
              <a:rPr lang="en-US" dirty="0">
                <a:latin typeface="Calibri" panose="020F0502020204030204" pitchFamily="34" charset="0"/>
                <a:cs typeface="Calibri" panose="020F0502020204030204" pitchFamily="34" charset="0"/>
              </a:rPr>
              <a:t>, ed. David Bell and Barbara M. Kennedy (New York: Routledge, 2000), 294-312.</a:t>
            </a:r>
          </a:p>
          <a:p>
            <a:pPr marL="285750" indent="-285750">
              <a:buFontTx/>
              <a:buChar char="-"/>
            </a:pPr>
            <a:endParaRPr lang="en-US" dirty="0">
              <a:latin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cs typeface="Calibri" panose="020F0502020204030204" pitchFamily="34" charset="0"/>
              </a:rPr>
              <a:t>Katherine </a:t>
            </a:r>
            <a:r>
              <a:rPr lang="en-US" dirty="0" err="1">
                <a:latin typeface="Calibri" panose="020F0502020204030204" pitchFamily="34" charset="0"/>
                <a:cs typeface="Calibri" panose="020F0502020204030204" pitchFamily="34" charset="0"/>
              </a:rPr>
              <a:t>Hayles</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How We Became Posthuman: Virtual Bodies in Cybernetics, Literature, and Informatics</a:t>
            </a:r>
            <a:r>
              <a:rPr lang="en-US" dirty="0">
                <a:latin typeface="Calibri" panose="020F0502020204030204" pitchFamily="34" charset="0"/>
                <a:cs typeface="Calibri" panose="020F0502020204030204" pitchFamily="34" charset="0"/>
              </a:rPr>
              <a:t> (Chicago: University of </a:t>
            </a:r>
            <a:r>
              <a:rPr lang="en-US" dirty="0" err="1">
                <a:latin typeface="Calibri" panose="020F0502020204030204" pitchFamily="34" charset="0"/>
                <a:cs typeface="Calibri" panose="020F0502020204030204" pitchFamily="34" charset="0"/>
              </a:rPr>
              <a:t>Chicagop</a:t>
            </a:r>
            <a:r>
              <a:rPr lang="en-US" dirty="0">
                <a:latin typeface="Calibri" panose="020F0502020204030204" pitchFamily="34" charset="0"/>
                <a:cs typeface="Calibri" panose="020F0502020204030204" pitchFamily="34" charset="0"/>
              </a:rPr>
              <a:t> Press, 1999).</a:t>
            </a:r>
          </a:p>
          <a:p>
            <a:pPr marL="285750" indent="-285750">
              <a:buFontTx/>
              <a:buChar char="-"/>
            </a:pPr>
            <a:endParaRPr lang="en-US" altLang="fr-FR" dirty="0">
              <a:latin typeface="Calibri" panose="020F0502020204030204" pitchFamily="34" charset="0"/>
              <a:cs typeface="Calibri" panose="020F0502020204030204" pitchFamily="34" charset="0"/>
            </a:endParaRPr>
          </a:p>
          <a:p>
            <a:pPr marL="285750" indent="-285750">
              <a:buFontTx/>
              <a:buChar char="-"/>
            </a:pPr>
            <a:r>
              <a:rPr lang="en-GB" altLang="fr-FR" dirty="0">
                <a:latin typeface="Calibri" panose="020F0502020204030204" pitchFamily="34" charset="0"/>
                <a:cs typeface="Calibri" panose="020F0502020204030204" pitchFamily="34" charset="0"/>
              </a:rPr>
              <a:t>Mette </a:t>
            </a:r>
            <a:r>
              <a:rPr lang="en-GB" altLang="fr-FR" dirty="0" err="1">
                <a:latin typeface="Calibri" panose="020F0502020204030204" pitchFamily="34" charset="0"/>
                <a:cs typeface="Calibri" panose="020F0502020204030204" pitchFamily="34" charset="0"/>
              </a:rPr>
              <a:t>Hjort</a:t>
            </a:r>
            <a:r>
              <a:rPr lang="en-GB" altLang="fr-FR" dirty="0">
                <a:latin typeface="Calibri" panose="020F0502020204030204" pitchFamily="34" charset="0"/>
                <a:cs typeface="Calibri" panose="020F0502020204030204" pitchFamily="34" charset="0"/>
              </a:rPr>
              <a:t>: ‘On the plurality of cinematic transnationalism,’ i</a:t>
            </a:r>
            <a:r>
              <a:rPr lang="en-GB" dirty="0">
                <a:latin typeface="Calibri" panose="020F0502020204030204" pitchFamily="34" charset="0"/>
                <a:cs typeface="Calibri" panose="020F0502020204030204" pitchFamily="34" charset="0"/>
              </a:rPr>
              <a:t>n N. </a:t>
            </a:r>
            <a:r>
              <a:rPr lang="en-GB" dirty="0" err="1">
                <a:latin typeface="Calibri" panose="020F0502020204030204" pitchFamily="34" charset="0"/>
                <a:cs typeface="Calibri" panose="020F0502020204030204" pitchFamily="34" charset="0"/>
              </a:rPr>
              <a:t>Ďurovičová</a:t>
            </a:r>
            <a:r>
              <a:rPr lang="en-GB" dirty="0">
                <a:latin typeface="Calibri" panose="020F0502020204030204" pitchFamily="34" charset="0"/>
                <a:cs typeface="Calibri" panose="020F0502020204030204" pitchFamily="34" charset="0"/>
              </a:rPr>
              <a:t> and K. Newman (eds), </a:t>
            </a:r>
            <a:r>
              <a:rPr lang="en-GB" i="1" dirty="0">
                <a:latin typeface="Calibri" panose="020F0502020204030204" pitchFamily="34" charset="0"/>
                <a:cs typeface="Calibri" panose="020F0502020204030204" pitchFamily="34" charset="0"/>
              </a:rPr>
              <a:t>World Cinemas, </a:t>
            </a:r>
            <a:r>
              <a:rPr lang="en-GB" i="1" dirty="0" err="1">
                <a:latin typeface="Calibri" panose="020F0502020204030204" pitchFamily="34" charset="0"/>
                <a:cs typeface="Calibri" panose="020F0502020204030204" pitchFamily="34" charset="0"/>
              </a:rPr>
              <a:t>TransnationalPerspectives</a:t>
            </a:r>
            <a:r>
              <a:rPr lang="en-GB" i="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(New York: Routledge/AFI, 2010), 12-33.</a:t>
            </a:r>
            <a:endParaRPr lang="en-GB" altLang="fr-FR" u="sng" dirty="0">
              <a:latin typeface="Calibri" panose="020F0502020204030204" pitchFamily="34" charset="0"/>
              <a:cs typeface="Calibri" panose="020F0502020204030204" pitchFamily="34" charset="0"/>
            </a:endParaRPr>
          </a:p>
          <a:p>
            <a:pPr marL="285750" indent="-285750">
              <a:buFontTx/>
              <a:buChar char="-"/>
            </a:pPr>
            <a:endParaRPr lang="en-US" dirty="0"/>
          </a:p>
          <a:p>
            <a:pPr marL="285750" indent="-285750">
              <a:buFontTx/>
              <a:buChar char="-"/>
            </a:pPr>
            <a:endParaRPr lang="en-US" dirty="0"/>
          </a:p>
          <a:p>
            <a:r>
              <a:rPr lang="en-US" dirty="0"/>
              <a:t> </a:t>
            </a:r>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152167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11559" y="260350"/>
            <a:ext cx="7992889"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GB" altLang="fr-FR" sz="2400" b="1" dirty="0">
              <a:solidFill>
                <a:schemeClr val="bg1"/>
              </a:solidFill>
              <a:latin typeface="Calibri" panose="020F0502020204030204" pitchFamily="34" charset="0"/>
              <a:cs typeface="Calibri" panose="020F0502020204030204" pitchFamily="34" charset="0"/>
            </a:endParaRPr>
          </a:p>
          <a:p>
            <a:pPr algn="ctr" eaLnBrk="1" hangingPunct="1">
              <a:spcBef>
                <a:spcPct val="50000"/>
              </a:spcBef>
              <a:buFontTx/>
              <a:buNone/>
            </a:pPr>
            <a:r>
              <a:rPr lang="en-GB" altLang="fr-FR" sz="2800" b="1" u="sng" dirty="0">
                <a:latin typeface="Calibri" panose="020F0502020204030204" pitchFamily="34" charset="0"/>
                <a:cs typeface="Calibri" panose="020F0502020204030204" pitchFamily="34" charset="0"/>
              </a:rPr>
              <a:t>Elements highlighted by transnational film studies</a:t>
            </a:r>
          </a:p>
          <a:p>
            <a:pPr eaLnBrk="1" hangingPunct="1">
              <a:spcBef>
                <a:spcPct val="50000"/>
              </a:spcBef>
              <a:buFontTx/>
              <a:buNone/>
            </a:pPr>
            <a:endParaRPr lang="en-GB" altLang="fr-FR" sz="1800" dirty="0">
              <a:latin typeface="Calibri" panose="020F0502020204030204" pitchFamily="34" charset="0"/>
              <a:cs typeface="Calibri" panose="020F0502020204030204" pitchFamily="34" charset="0"/>
            </a:endParaRPr>
          </a:p>
          <a:p>
            <a:pPr eaLnBrk="1" hangingPunct="1">
              <a:spcBef>
                <a:spcPct val="50000"/>
              </a:spcBef>
              <a:buFontTx/>
              <a:buNone/>
            </a:pPr>
            <a:endParaRPr lang="en-GB" altLang="fr-FR" sz="1800" dirty="0">
              <a:latin typeface="Calibri" panose="020F0502020204030204" pitchFamily="34" charset="0"/>
              <a:cs typeface="Calibri" panose="020F0502020204030204" pitchFamily="34" charset="0"/>
            </a:endParaRPr>
          </a:p>
          <a:p>
            <a:pPr algn="just" eaLnBrk="1" hangingPunct="1">
              <a:spcBef>
                <a:spcPct val="50000"/>
              </a:spcBef>
              <a:buFontTx/>
              <a:buNone/>
            </a:pPr>
            <a:r>
              <a:rPr lang="en-GB" altLang="fr-FR" sz="2000" dirty="0">
                <a:latin typeface="Calibri" panose="020F0502020204030204" pitchFamily="34" charset="0"/>
                <a:cs typeface="Calibri" panose="020F0502020204030204" pitchFamily="34" charset="0"/>
              </a:rPr>
              <a:t>The transnational critique explores the ‘contingency or instability of the national’’ and favours </a:t>
            </a:r>
            <a:r>
              <a:rPr lang="en-GB" altLang="fr-FR" sz="2000" u="sng" dirty="0">
                <a:latin typeface="Calibri" panose="020F0502020204030204" pitchFamily="34" charset="0"/>
                <a:cs typeface="Calibri" panose="020F0502020204030204" pitchFamily="34" charset="0"/>
              </a:rPr>
              <a:t>readings that stress ‘hybrid’ and ‘impure’ elements. </a:t>
            </a:r>
          </a:p>
          <a:p>
            <a:pPr algn="just" eaLnBrk="1" hangingPunct="1">
              <a:spcBef>
                <a:spcPct val="50000"/>
              </a:spcBef>
              <a:buFontTx/>
              <a:buNone/>
            </a:pPr>
            <a:endParaRPr lang="en-GB" altLang="fr-FR" sz="2000" u="sng" dirty="0">
              <a:latin typeface="Calibri" panose="020F0502020204030204" pitchFamily="34" charset="0"/>
              <a:cs typeface="Calibri" panose="020F0502020204030204" pitchFamily="34" charset="0"/>
            </a:endParaRPr>
          </a:p>
          <a:p>
            <a:pPr algn="just" eaLnBrk="1" hangingPunct="1">
              <a:spcBef>
                <a:spcPct val="50000"/>
              </a:spcBef>
              <a:buFontTx/>
              <a:buNone/>
            </a:pPr>
            <a:r>
              <a:rPr lang="en-GB" altLang="fr-FR" sz="2000" dirty="0">
                <a:latin typeface="Calibri" panose="020F0502020204030204" pitchFamily="34" charset="0"/>
                <a:cs typeface="Calibri" panose="020F0502020204030204" pitchFamily="34" charset="0"/>
              </a:rPr>
              <a:t>Places stress on 1) new identities 2) new economic processes</a:t>
            </a:r>
          </a:p>
          <a:p>
            <a:pPr eaLnBrk="1" hangingPunct="1">
              <a:spcBef>
                <a:spcPct val="50000"/>
              </a:spcBef>
              <a:buFontTx/>
              <a:buNone/>
            </a:pPr>
            <a:endParaRPr lang="en-GB" altLang="fr-FR" sz="1800" dirty="0">
              <a:latin typeface="Calibri" panose="020F0502020204030204" pitchFamily="34" charset="0"/>
              <a:cs typeface="Calibri" panose="020F0502020204030204" pitchFamily="34" charset="0"/>
            </a:endParaRPr>
          </a:p>
          <a:p>
            <a:pPr eaLnBrk="1" hangingPunct="1">
              <a:spcBef>
                <a:spcPct val="50000"/>
              </a:spcBef>
              <a:buFontTx/>
              <a:buNone/>
            </a:pPr>
            <a:r>
              <a:rPr lang="en-GB" altLang="fr-FR" sz="1800" dirty="0">
                <a:latin typeface="Calibri" panose="020F0502020204030204" pitchFamily="34" charset="0"/>
                <a:cs typeface="Calibri" panose="020F0502020204030204" pitchFamily="34" charset="0"/>
              </a:rPr>
              <a:t>(See Andrew Higson, ‘The Limiting Imagination of National Cinema’, in </a:t>
            </a:r>
            <a:r>
              <a:rPr lang="en-GB" altLang="fr-FR" sz="1800" dirty="0" err="1">
                <a:latin typeface="Calibri" panose="020F0502020204030204" pitchFamily="34" charset="0"/>
                <a:cs typeface="Calibri" panose="020F0502020204030204" pitchFamily="34" charset="0"/>
              </a:rPr>
              <a:t>Hjort</a:t>
            </a:r>
            <a:r>
              <a:rPr lang="en-GB" altLang="fr-FR" sz="1800" dirty="0">
                <a:latin typeface="Calibri" panose="020F0502020204030204" pitchFamily="34" charset="0"/>
                <a:cs typeface="Calibri" panose="020F0502020204030204" pitchFamily="34" charset="0"/>
              </a:rPr>
              <a:t> and McKenzie (eds) </a:t>
            </a:r>
            <a:r>
              <a:rPr lang="en-GB" altLang="fr-FR" sz="1800" i="1" dirty="0">
                <a:latin typeface="Calibri" panose="020F0502020204030204" pitchFamily="34" charset="0"/>
                <a:cs typeface="Calibri" panose="020F0502020204030204" pitchFamily="34" charset="0"/>
              </a:rPr>
              <a:t>Cinema and Nation</a:t>
            </a:r>
            <a:r>
              <a:rPr lang="en-GB" altLang="fr-FR" sz="1800" dirty="0">
                <a:latin typeface="Calibri" panose="020F0502020204030204" pitchFamily="34" charset="0"/>
                <a:cs typeface="Calibri" panose="020F0502020204030204" pitchFamily="34" charset="0"/>
              </a:rPr>
              <a:t>, pp. 63-74. London: Routledge, 2000)</a:t>
            </a:r>
          </a:p>
        </p:txBody>
      </p:sp>
    </p:spTree>
    <p:extLst>
      <p:ext uri="{BB962C8B-B14F-4D97-AF65-F5344CB8AC3E}">
        <p14:creationId xmlns:p14="http://schemas.microsoft.com/office/powerpoint/2010/main" val="116169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a:xfrm>
            <a:off x="-108520" y="-171450"/>
            <a:ext cx="9793088" cy="1470025"/>
          </a:xfrm>
        </p:spPr>
        <p:txBody>
          <a:bodyPr/>
          <a:lstStyle/>
          <a:p>
            <a:pPr>
              <a:spcBef>
                <a:spcPct val="50000"/>
              </a:spcBef>
            </a:pPr>
            <a:r>
              <a:rPr lang="en-GB" altLang="fr-FR" sz="2800" b="1" dirty="0">
                <a:latin typeface="Cambria" panose="02040503050406030204" pitchFamily="18" charset="0"/>
                <a:cs typeface="Arial" charset="0"/>
              </a:rPr>
              <a:t> </a:t>
            </a:r>
            <a:r>
              <a:rPr lang="en-GB" altLang="fr-FR" sz="2800" b="1" dirty="0">
                <a:latin typeface="Calibri" panose="020F0502020204030204" pitchFamily="34" charset="0"/>
                <a:cs typeface="Calibri" panose="020F0502020204030204" pitchFamily="34" charset="0"/>
              </a:rPr>
              <a:t>1) New multicultural realities </a:t>
            </a:r>
            <a:r>
              <a:rPr lang="en-GB" altLang="fr-FR" sz="2800" b="1" dirty="0" err="1">
                <a:latin typeface="Calibri" panose="020F0502020204030204" pitchFamily="34" charset="0"/>
                <a:cs typeface="Calibri" panose="020F0502020204030204" pitchFamily="34" charset="0"/>
              </a:rPr>
              <a:t>resuting</a:t>
            </a:r>
            <a:r>
              <a:rPr lang="en-GB" altLang="fr-FR" sz="2800" b="1" dirty="0">
                <a:latin typeface="Calibri" panose="020F0502020204030204" pitchFamily="34" charset="0"/>
                <a:cs typeface="Calibri" panose="020F0502020204030204" pitchFamily="34" charset="0"/>
              </a:rPr>
              <a:t> in composite identities</a:t>
            </a:r>
          </a:p>
        </p:txBody>
      </p:sp>
      <p:sp>
        <p:nvSpPr>
          <p:cNvPr id="43011" name="Text Box 3"/>
          <p:cNvSpPr txBox="1">
            <a:spLocks noChangeArrowheads="1"/>
          </p:cNvSpPr>
          <p:nvPr/>
        </p:nvSpPr>
        <p:spPr bwMode="auto">
          <a:xfrm>
            <a:off x="179388" y="836613"/>
            <a:ext cx="4895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fr-FR" sz="2000" dirty="0">
              <a:latin typeface="Calibri" panose="020F0502020204030204" pitchFamily="34" charset="0"/>
              <a:cs typeface="Calibri" panose="020F0502020204030204" pitchFamily="34" charset="0"/>
            </a:endParaRPr>
          </a:p>
          <a:p>
            <a:pPr>
              <a:spcBef>
                <a:spcPct val="50000"/>
              </a:spcBef>
            </a:pPr>
            <a:r>
              <a:rPr lang="en-GB" altLang="fr-FR" sz="2000" dirty="0">
                <a:latin typeface="Calibri" panose="020F0502020204030204" pitchFamily="34" charset="0"/>
                <a:cs typeface="Calibri" panose="020F0502020204030204" pitchFamily="34" charset="0"/>
              </a:rPr>
              <a:t>Patterns of migration: </a:t>
            </a:r>
            <a:r>
              <a:rPr lang="en-GB" altLang="fr-FR" sz="2000" b="1" dirty="0">
                <a:latin typeface="Calibri" panose="020F0502020204030204" pitchFamily="34" charset="0"/>
                <a:cs typeface="Calibri" panose="020F0502020204030204" pitchFamily="34" charset="0"/>
              </a:rPr>
              <a:t>diasporic cultures; multiculturalism within the nation state</a:t>
            </a:r>
          </a:p>
          <a:p>
            <a:pPr>
              <a:spcBef>
                <a:spcPct val="50000"/>
              </a:spcBef>
            </a:pPr>
            <a:endParaRPr lang="en-US" altLang="fr-FR" sz="2000" dirty="0">
              <a:latin typeface="Calibri" panose="020F0502020204030204" pitchFamily="34" charset="0"/>
              <a:cs typeface="Calibri" panose="020F0502020204030204" pitchFamily="34" charset="0"/>
            </a:endParaRPr>
          </a:p>
        </p:txBody>
      </p:sp>
      <p:pic>
        <p:nvPicPr>
          <p:cNvPr id="43012" name="Picture 4" descr="graine-et-le-mul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10674"/>
            <a:ext cx="2736428" cy="2047151"/>
          </a:xfrm>
          <a:prstGeom prst="rect">
            <a:avLst/>
          </a:prstGeom>
          <a:noFill/>
          <a:extLst>
            <a:ext uri="{909E8E84-426E-40DD-AFC4-6F175D3DCCD1}">
              <a14:hiddenFill xmlns:a14="http://schemas.microsoft.com/office/drawing/2010/main">
                <a:solidFill>
                  <a:srgbClr val="FFFFFF"/>
                </a:solidFill>
              </a14:hiddenFill>
            </a:ext>
          </a:extLst>
        </p:spPr>
      </p:pic>
      <p:sp>
        <p:nvSpPr>
          <p:cNvPr id="43013" name="Text Box 5"/>
          <p:cNvSpPr txBox="1">
            <a:spLocks noChangeArrowheads="1"/>
          </p:cNvSpPr>
          <p:nvPr/>
        </p:nvSpPr>
        <p:spPr bwMode="auto">
          <a:xfrm>
            <a:off x="107950" y="5516563"/>
            <a:ext cx="41767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fr-FR" sz="1400" b="1" i="1" dirty="0">
                <a:latin typeface="Book Antiqua" pitchFamily="18" charset="0"/>
              </a:rPr>
              <a:t>La </a:t>
            </a:r>
            <a:r>
              <a:rPr lang="en-GB" altLang="fr-FR" sz="1400" b="1" i="1" dirty="0" err="1">
                <a:latin typeface="Book Antiqua" pitchFamily="18" charset="0"/>
              </a:rPr>
              <a:t>graine</a:t>
            </a:r>
            <a:r>
              <a:rPr lang="en-GB" altLang="fr-FR" sz="1400" b="1" i="1" dirty="0">
                <a:latin typeface="Book Antiqua" pitchFamily="18" charset="0"/>
              </a:rPr>
              <a:t> et le </a:t>
            </a:r>
            <a:r>
              <a:rPr lang="en-GB" altLang="fr-FR" sz="1400" b="1" i="1" dirty="0" err="1">
                <a:latin typeface="Book Antiqua" pitchFamily="18" charset="0"/>
              </a:rPr>
              <a:t>mulet</a:t>
            </a:r>
            <a:r>
              <a:rPr lang="en-GB" altLang="fr-FR" sz="1400" b="1" i="1" dirty="0">
                <a:latin typeface="Book Antiqua" pitchFamily="18" charset="0"/>
              </a:rPr>
              <a:t>/Couscous </a:t>
            </a:r>
            <a:r>
              <a:rPr lang="en-GB" altLang="fr-FR" sz="1400" b="1" dirty="0">
                <a:latin typeface="Book Antiqua" pitchFamily="18" charset="0"/>
              </a:rPr>
              <a:t>(</a:t>
            </a:r>
            <a:r>
              <a:rPr lang="en-GB" altLang="fr-FR" sz="1400" b="1" dirty="0" err="1">
                <a:latin typeface="Book Antiqua" pitchFamily="18" charset="0"/>
              </a:rPr>
              <a:t>Abdellatif</a:t>
            </a:r>
            <a:r>
              <a:rPr lang="en-GB" altLang="fr-FR" sz="1400" b="1" dirty="0">
                <a:latin typeface="Book Antiqua" pitchFamily="18" charset="0"/>
              </a:rPr>
              <a:t> Kechiche, France 2007)</a:t>
            </a:r>
            <a:endParaRPr lang="en-US" altLang="fr-FR" sz="1600" b="1" i="1" dirty="0">
              <a:latin typeface="Book Antiqua" pitchFamily="18" charset="0"/>
            </a:endParaRPr>
          </a:p>
        </p:txBody>
      </p:sp>
      <p:pic>
        <p:nvPicPr>
          <p:cNvPr id="43015" name="Picture 7" descr="head-on-2004-post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500438"/>
            <a:ext cx="2274888" cy="3213100"/>
          </a:xfrm>
          <a:prstGeom prst="rect">
            <a:avLst/>
          </a:prstGeom>
          <a:noFill/>
          <a:extLst>
            <a:ext uri="{909E8E84-426E-40DD-AFC4-6F175D3DCCD1}">
              <a14:hiddenFill xmlns:a14="http://schemas.microsoft.com/office/drawing/2010/main">
                <a:solidFill>
                  <a:srgbClr val="FFFFFF"/>
                </a:solidFill>
              </a14:hiddenFill>
            </a:ext>
          </a:extLst>
        </p:spPr>
      </p:pic>
      <p:sp>
        <p:nvSpPr>
          <p:cNvPr id="43016" name="Text Box 8"/>
          <p:cNvSpPr txBox="1">
            <a:spLocks noChangeArrowheads="1"/>
          </p:cNvSpPr>
          <p:nvPr/>
        </p:nvSpPr>
        <p:spPr bwMode="auto">
          <a:xfrm>
            <a:off x="5076825" y="1052513"/>
            <a:ext cx="18002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fr-FR" sz="1600" b="1" dirty="0">
                <a:latin typeface="Book Antiqua" pitchFamily="18" charset="0"/>
              </a:rPr>
              <a:t>Gurinder Chadha, director of mainstream hits </a:t>
            </a:r>
            <a:r>
              <a:rPr lang="en-GB" altLang="fr-FR" sz="1600" i="1" dirty="0">
                <a:latin typeface="Book Antiqua" pitchFamily="18" charset="0"/>
              </a:rPr>
              <a:t>Bend it like Beckham </a:t>
            </a:r>
            <a:r>
              <a:rPr lang="en-GB" altLang="fr-FR" sz="1600" dirty="0">
                <a:latin typeface="Book Antiqua" pitchFamily="18" charset="0"/>
              </a:rPr>
              <a:t>(2002)</a:t>
            </a:r>
            <a:r>
              <a:rPr lang="en-GB" altLang="fr-FR" sz="1600" i="1" dirty="0">
                <a:latin typeface="Book Antiqua" pitchFamily="18" charset="0"/>
              </a:rPr>
              <a:t> </a:t>
            </a:r>
            <a:r>
              <a:rPr lang="en-GB" altLang="fr-FR" sz="1600" dirty="0">
                <a:latin typeface="Book Antiqua" pitchFamily="18" charset="0"/>
              </a:rPr>
              <a:t>and </a:t>
            </a:r>
            <a:r>
              <a:rPr lang="en-GB" altLang="fr-FR" sz="1600" i="1" dirty="0">
                <a:latin typeface="Book Antiqua" pitchFamily="18" charset="0"/>
              </a:rPr>
              <a:t>Bride and Prejudice </a:t>
            </a:r>
            <a:r>
              <a:rPr lang="en-GB" altLang="fr-FR" sz="1600" dirty="0">
                <a:latin typeface="Book Antiqua" pitchFamily="18" charset="0"/>
              </a:rPr>
              <a:t>(2004)</a:t>
            </a:r>
            <a:endParaRPr lang="en-GB" altLang="fr-FR" sz="1600" b="1" dirty="0">
              <a:latin typeface="Book Antiqua" pitchFamily="18" charset="0"/>
            </a:endParaRPr>
          </a:p>
        </p:txBody>
      </p:sp>
      <p:sp>
        <p:nvSpPr>
          <p:cNvPr id="43017" name="Text Box 9"/>
          <p:cNvSpPr txBox="1">
            <a:spLocks noChangeArrowheads="1"/>
          </p:cNvSpPr>
          <p:nvPr/>
        </p:nvSpPr>
        <p:spPr bwMode="auto">
          <a:xfrm>
            <a:off x="6877050" y="4508500"/>
            <a:ext cx="2266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fr-FR" sz="1600" b="1" i="1" dirty="0" err="1">
                <a:latin typeface="Book Antiqua" pitchFamily="18" charset="0"/>
              </a:rPr>
              <a:t>Gegen</a:t>
            </a:r>
            <a:r>
              <a:rPr lang="en-GB" altLang="fr-FR" sz="1600" b="1" i="1" dirty="0">
                <a:latin typeface="Book Antiqua" pitchFamily="18" charset="0"/>
              </a:rPr>
              <a:t> die Wand/Head-On  </a:t>
            </a:r>
            <a:r>
              <a:rPr lang="en-GB" altLang="fr-FR" sz="1600" b="1" dirty="0">
                <a:latin typeface="Book Antiqua" pitchFamily="18" charset="0"/>
              </a:rPr>
              <a:t>(</a:t>
            </a:r>
            <a:r>
              <a:rPr lang="en-GB" altLang="fr-FR" sz="1600" b="1" dirty="0" err="1">
                <a:latin typeface="Book Antiqua" pitchFamily="18" charset="0"/>
              </a:rPr>
              <a:t>Fatih</a:t>
            </a:r>
            <a:r>
              <a:rPr lang="en-GB" altLang="fr-FR" sz="1600" b="1" dirty="0">
                <a:latin typeface="Book Antiqua" pitchFamily="18" charset="0"/>
              </a:rPr>
              <a:t> Akin, 2004)</a:t>
            </a:r>
            <a:endParaRPr lang="en-GB" altLang="fr-FR" sz="1600" b="1" i="1" dirty="0">
              <a:latin typeface="Book Antiqua" pitchFamily="18" charset="0"/>
            </a:endParaRPr>
          </a:p>
        </p:txBody>
      </p:sp>
      <p:sp>
        <p:nvSpPr>
          <p:cNvPr id="2" name="TextBox 1"/>
          <p:cNvSpPr txBox="1"/>
          <p:nvPr/>
        </p:nvSpPr>
        <p:spPr>
          <a:xfrm>
            <a:off x="179388" y="2402622"/>
            <a:ext cx="3744540" cy="646331"/>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r>
              <a:rPr lang="en-GB" dirty="0" err="1">
                <a:latin typeface="Calibri" panose="020F0502020204030204" pitchFamily="34" charset="0"/>
                <a:cs typeface="Calibri" panose="020F0502020204030204" pitchFamily="34" charset="0"/>
              </a:rPr>
              <a:t>Beur</a:t>
            </a:r>
            <a:r>
              <a:rPr lang="en-GB" dirty="0">
                <a:latin typeface="Calibri" panose="020F0502020204030204" pitchFamily="34" charset="0"/>
                <a:cs typeface="Calibri" panose="020F0502020204030204" pitchFamily="34" charset="0"/>
              </a:rPr>
              <a:t>’ cinema but also other ‘accented cinemas’ (</a:t>
            </a:r>
            <a:r>
              <a:rPr lang="en-GB" dirty="0" err="1">
                <a:latin typeface="Calibri" panose="020F0502020204030204" pitchFamily="34" charset="0"/>
                <a:cs typeface="Calibri" panose="020F0502020204030204" pitchFamily="34" charset="0"/>
              </a:rPr>
              <a:t>Naficy</a:t>
            </a:r>
            <a:r>
              <a:rPr lang="en-GB" dirty="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pic>
        <p:nvPicPr>
          <p:cNvPr id="11" name="Picture 5" descr="bride-and-prejud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1130474"/>
            <a:ext cx="231397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47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idx="4294967295"/>
          </p:nvPr>
        </p:nvSpPr>
        <p:spPr>
          <a:xfrm>
            <a:off x="467544" y="-171450"/>
            <a:ext cx="8676456" cy="1470025"/>
          </a:xfrm>
        </p:spPr>
        <p:txBody>
          <a:bodyPr/>
          <a:lstStyle/>
          <a:p>
            <a:pPr>
              <a:spcBef>
                <a:spcPct val="50000"/>
              </a:spcBef>
            </a:pPr>
            <a:r>
              <a:rPr lang="en-GB" altLang="fr-FR" sz="2800" dirty="0">
                <a:latin typeface="Cambria" panose="02040503050406030204" pitchFamily="18" charset="0"/>
                <a:cs typeface="Arial" charset="0"/>
              </a:rPr>
              <a:t> </a:t>
            </a:r>
            <a:r>
              <a:rPr lang="en-GB" altLang="fr-FR" sz="2800" b="1" dirty="0">
                <a:latin typeface="Calibri" panose="020F0502020204030204" pitchFamily="34" charset="0"/>
                <a:cs typeface="Calibri" panose="020F0502020204030204" pitchFamily="34" charset="0"/>
              </a:rPr>
              <a:t>2) Impact of the economic processes of globalisation.</a:t>
            </a:r>
          </a:p>
        </p:txBody>
      </p:sp>
      <p:sp>
        <p:nvSpPr>
          <p:cNvPr id="36867" name="Text Box 3"/>
          <p:cNvSpPr txBox="1">
            <a:spLocks noChangeArrowheads="1"/>
          </p:cNvSpPr>
          <p:nvPr/>
        </p:nvSpPr>
        <p:spPr bwMode="auto">
          <a:xfrm>
            <a:off x="250825" y="981075"/>
            <a:ext cx="864235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a:spcBef>
                <a:spcPct val="50000"/>
              </a:spcBef>
            </a:pPr>
            <a:r>
              <a:rPr lang="en-US" altLang="fr-FR" sz="2000" b="1" dirty="0">
                <a:latin typeface="Calibri" panose="020F0502020204030204" pitchFamily="34" charset="0"/>
                <a:cs typeface="Calibri" panose="020F0502020204030204" pitchFamily="34" charset="0"/>
              </a:rPr>
              <a:t>- IN films</a:t>
            </a:r>
          </a:p>
          <a:p>
            <a:pPr marL="0" indent="0">
              <a:spcBef>
                <a:spcPct val="50000"/>
              </a:spcBef>
            </a:pPr>
            <a:endParaRPr lang="en-US" altLang="fr-FR" sz="2000" b="1" dirty="0">
              <a:latin typeface="Calibri" panose="020F0502020204030204" pitchFamily="34" charset="0"/>
              <a:cs typeface="Calibri" panose="020F0502020204030204" pitchFamily="34" charset="0"/>
            </a:endParaRPr>
          </a:p>
          <a:p>
            <a:pPr marL="0" indent="0">
              <a:spcBef>
                <a:spcPct val="50000"/>
              </a:spcBef>
            </a:pPr>
            <a:endParaRPr lang="en-US" altLang="fr-FR" sz="2000" b="1" dirty="0">
              <a:latin typeface="Calibri" panose="020F0502020204030204" pitchFamily="34" charset="0"/>
              <a:cs typeface="Calibri" panose="020F0502020204030204" pitchFamily="34" charset="0"/>
            </a:endParaRPr>
          </a:p>
          <a:p>
            <a:pPr marL="0" indent="0">
              <a:spcBef>
                <a:spcPct val="50000"/>
              </a:spcBef>
            </a:pPr>
            <a:endParaRPr lang="en-US" altLang="fr-FR" sz="2000" b="1" dirty="0">
              <a:latin typeface="Calibri" panose="020F0502020204030204" pitchFamily="34" charset="0"/>
              <a:cs typeface="Calibri" panose="020F0502020204030204" pitchFamily="34" charset="0"/>
            </a:endParaRPr>
          </a:p>
          <a:p>
            <a:pPr marL="0" indent="0">
              <a:spcBef>
                <a:spcPct val="50000"/>
              </a:spcBef>
            </a:pPr>
            <a:r>
              <a:rPr lang="en-US" altLang="fr-FR" sz="2000" b="1" dirty="0">
                <a:latin typeface="Calibri" panose="020F0502020204030204" pitchFamily="34" charset="0"/>
                <a:cs typeface="Calibri" panose="020F0502020204030204" pitchFamily="34" charset="0"/>
              </a:rPr>
              <a:t>- And at the level of PRODUCTION:</a:t>
            </a:r>
          </a:p>
          <a:p>
            <a:pPr>
              <a:spcBef>
                <a:spcPct val="50000"/>
              </a:spcBef>
              <a:buFontTx/>
              <a:buChar char="•"/>
            </a:pPr>
            <a:r>
              <a:rPr lang="en-US" altLang="fr-FR" sz="1600" b="1" dirty="0">
                <a:latin typeface="Calibri" panose="020F0502020204030204" pitchFamily="34" charset="0"/>
                <a:cs typeface="Calibri" panose="020F0502020204030204" pitchFamily="34" charset="0"/>
              </a:rPr>
              <a:t>Mobility of funds and personnel across the globe</a:t>
            </a:r>
            <a:endParaRPr lang="en-US" altLang="fr-FR" sz="1600" b="1" i="1" dirty="0">
              <a:latin typeface="Calibri" panose="020F0502020204030204" pitchFamily="34" charset="0"/>
              <a:cs typeface="Calibri" panose="020F0502020204030204" pitchFamily="34" charset="0"/>
            </a:endParaRPr>
          </a:p>
          <a:p>
            <a:pPr>
              <a:spcBef>
                <a:spcPct val="50000"/>
              </a:spcBef>
              <a:buFontTx/>
              <a:buChar char="•"/>
            </a:pPr>
            <a:r>
              <a:rPr lang="en-US" altLang="fr-FR" sz="1600" b="1" dirty="0">
                <a:latin typeface="Calibri" panose="020F0502020204030204" pitchFamily="34" charset="0"/>
                <a:cs typeface="Calibri" panose="020F0502020204030204" pitchFamily="34" charset="0"/>
              </a:rPr>
              <a:t>De-centered structures of multi-national corporations: e.g. entertainment conglomerates</a:t>
            </a:r>
          </a:p>
          <a:p>
            <a:pPr>
              <a:spcBef>
                <a:spcPct val="50000"/>
              </a:spcBef>
              <a:buFontTx/>
              <a:buChar char="•"/>
            </a:pPr>
            <a:r>
              <a:rPr lang="en-US" altLang="fr-FR" sz="1600" b="1" dirty="0">
                <a:latin typeface="Calibri" panose="020F0502020204030204" pitchFamily="34" charset="0"/>
                <a:cs typeface="Calibri" panose="020F0502020204030204" pitchFamily="34" charset="0"/>
              </a:rPr>
              <a:t>Supra-national character of funding bodies e.g. the </a:t>
            </a:r>
            <a:r>
              <a:rPr lang="en-US" altLang="fr-FR" sz="1600" b="1" i="1" dirty="0" err="1">
                <a:latin typeface="Calibri" panose="020F0502020204030204" pitchFamily="34" charset="0"/>
                <a:cs typeface="Calibri" panose="020F0502020204030204" pitchFamily="34" charset="0"/>
              </a:rPr>
              <a:t>Eurimages</a:t>
            </a:r>
            <a:r>
              <a:rPr lang="en-US" altLang="fr-FR" sz="1600" b="1" dirty="0">
                <a:latin typeface="Calibri" panose="020F0502020204030204" pitchFamily="34" charset="0"/>
                <a:cs typeface="Calibri" panose="020F0502020204030204" pitchFamily="34" charset="0"/>
              </a:rPr>
              <a:t> and </a:t>
            </a:r>
            <a:r>
              <a:rPr lang="en-US" altLang="fr-FR" sz="1600" b="1" i="1" dirty="0">
                <a:latin typeface="Calibri" panose="020F0502020204030204" pitchFamily="34" charset="0"/>
                <a:cs typeface="Calibri" panose="020F0502020204030204" pitchFamily="34" charset="0"/>
              </a:rPr>
              <a:t>Media</a:t>
            </a:r>
            <a:r>
              <a:rPr lang="en-US" altLang="fr-FR" sz="1600" b="1" dirty="0">
                <a:latin typeface="Calibri" panose="020F0502020204030204" pitchFamily="34" charset="0"/>
                <a:cs typeface="Calibri" panose="020F0502020204030204" pitchFamily="34" charset="0"/>
              </a:rPr>
              <a:t> European </a:t>
            </a:r>
            <a:r>
              <a:rPr lang="en-US" altLang="fr-FR" sz="1600" b="1" dirty="0" err="1">
                <a:latin typeface="Calibri" panose="020F0502020204030204" pitchFamily="34" charset="0"/>
                <a:cs typeface="Calibri" panose="020F0502020204030204" pitchFamily="34" charset="0"/>
              </a:rPr>
              <a:t>programmes</a:t>
            </a:r>
            <a:r>
              <a:rPr lang="en-US" altLang="fr-FR" sz="1600" b="1" dirty="0">
                <a:latin typeface="Calibri" panose="020F0502020204030204" pitchFamily="34" charset="0"/>
                <a:cs typeface="Calibri" panose="020F0502020204030204" pitchFamily="34" charset="0"/>
              </a:rPr>
              <a:t> </a:t>
            </a:r>
          </a:p>
          <a:p>
            <a:pPr>
              <a:spcBef>
                <a:spcPct val="50000"/>
              </a:spcBef>
              <a:buFontTx/>
              <a:buChar char="•"/>
            </a:pPr>
            <a:r>
              <a:rPr lang="en-GB" altLang="fr-FR" sz="1600" b="1" dirty="0">
                <a:latin typeface="Calibri" panose="020F0502020204030204" pitchFamily="34" charset="0"/>
                <a:cs typeface="Calibri" panose="020F0502020204030204" pitchFamily="34" charset="0"/>
              </a:rPr>
              <a:t>Globalisation of film culture: digital formats allow for the circulation of previously inaccessible national traditions: landmarks in film history co-exist with current releases in theatres, DVD, internet... </a:t>
            </a:r>
          </a:p>
          <a:p>
            <a:pPr>
              <a:spcBef>
                <a:spcPct val="50000"/>
              </a:spcBef>
              <a:buFontTx/>
              <a:buChar char="•"/>
            </a:pPr>
            <a:r>
              <a:rPr lang="en-GB" altLang="fr-FR" sz="1600" b="1" dirty="0">
                <a:latin typeface="Calibri" panose="020F0502020204030204" pitchFamily="34" charset="0"/>
                <a:cs typeface="Calibri" panose="020F0502020204030204" pitchFamily="34" charset="0"/>
              </a:rPr>
              <a:t>Powerful popular cinema industries: France but also Bollywood (India); Nollywood (Nigeria).</a:t>
            </a:r>
          </a:p>
        </p:txBody>
      </p:sp>
      <p:pic>
        <p:nvPicPr>
          <p:cNvPr id="2" name="Picture 1">
            <a:extLst>
              <a:ext uri="{FF2B5EF4-FFF2-40B4-BE49-F238E27FC236}">
                <a16:creationId xmlns:a16="http://schemas.microsoft.com/office/drawing/2014/main" id="{2DD4F4F2-77B5-4792-81E6-2C80D01B272B}"/>
              </a:ext>
            </a:extLst>
          </p:cNvPr>
          <p:cNvPicPr>
            <a:picLocks noChangeAspect="1"/>
          </p:cNvPicPr>
          <p:nvPr/>
        </p:nvPicPr>
        <p:blipFill>
          <a:blip r:embed="rId3"/>
          <a:stretch>
            <a:fillRect/>
          </a:stretch>
        </p:blipFill>
        <p:spPr>
          <a:xfrm>
            <a:off x="4932040" y="1052736"/>
            <a:ext cx="3005225" cy="1990405"/>
          </a:xfrm>
          <a:prstGeom prst="rect">
            <a:avLst/>
          </a:prstGeom>
        </p:spPr>
      </p:pic>
    </p:spTree>
    <p:extLst>
      <p:ext uri="{BB962C8B-B14F-4D97-AF65-F5344CB8AC3E}">
        <p14:creationId xmlns:p14="http://schemas.microsoft.com/office/powerpoint/2010/main" val="155908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1187624" y="116632"/>
            <a:ext cx="6404992" cy="1476425"/>
          </a:xfrm>
        </p:spPr>
        <p:txBody>
          <a:bodyPr>
            <a:normAutofit/>
          </a:bodyPr>
          <a:lstStyle/>
          <a:p>
            <a:pPr algn="ctr"/>
            <a:r>
              <a:rPr lang="en-GB" altLang="fr-FR" sz="2800" b="1" u="sng" dirty="0">
                <a:latin typeface="+mn-lt"/>
              </a:rPr>
              <a:t>Transnational trends and film history</a:t>
            </a:r>
          </a:p>
        </p:txBody>
      </p:sp>
      <p:sp>
        <p:nvSpPr>
          <p:cNvPr id="28675" name="Text Box 3"/>
          <p:cNvSpPr txBox="1">
            <a:spLocks noChangeArrowheads="1"/>
          </p:cNvSpPr>
          <p:nvPr/>
        </p:nvSpPr>
        <p:spPr bwMode="auto">
          <a:xfrm>
            <a:off x="467544" y="1196752"/>
            <a:ext cx="806489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endParaRPr lang="en-GB" altLang="fr-FR" dirty="0"/>
          </a:p>
          <a:p>
            <a:pPr algn="just">
              <a:spcBef>
                <a:spcPct val="50000"/>
              </a:spcBef>
            </a:pPr>
            <a:r>
              <a:rPr lang="en-GB" altLang="fr-FR" sz="2000" dirty="0"/>
              <a:t>Film history looks at the way successive waves of cosmopolitanism throw into question the idea of a purely national cinema </a:t>
            </a:r>
          </a:p>
          <a:p>
            <a:pPr algn="just">
              <a:spcBef>
                <a:spcPct val="50000"/>
              </a:spcBef>
              <a:buFontTx/>
              <a:buChar char="o"/>
            </a:pPr>
            <a:r>
              <a:rPr lang="en-GB" altLang="fr-FR" sz="2000" dirty="0"/>
              <a:t> From the mid-1920s to the early 1930s: the possibility of a pan-European cinema, or ‘Film Europe’</a:t>
            </a:r>
          </a:p>
          <a:p>
            <a:pPr algn="just">
              <a:spcBef>
                <a:spcPct val="50000"/>
              </a:spcBef>
              <a:buFontTx/>
              <a:buChar char="o"/>
            </a:pPr>
            <a:r>
              <a:rPr lang="en-GB" altLang="fr-FR" sz="2000" dirty="0"/>
              <a:t> After the coming of sound, multi-language versions of films</a:t>
            </a:r>
          </a:p>
          <a:p>
            <a:pPr algn="just">
              <a:spcBef>
                <a:spcPct val="50000"/>
              </a:spcBef>
              <a:buFontTx/>
              <a:buChar char="o"/>
            </a:pPr>
            <a:r>
              <a:rPr lang="en-GB" altLang="fr-FR" sz="2000" dirty="0"/>
              <a:t> Contribution to British and Hollywood cinema by European </a:t>
            </a:r>
            <a:r>
              <a:rPr lang="en-GB" altLang="fr-FR" sz="2000" dirty="0">
                <a:cs typeface="Arial" charset="0"/>
              </a:rPr>
              <a:t>émigrés: </a:t>
            </a:r>
          </a:p>
          <a:p>
            <a:pPr algn="just">
              <a:spcBef>
                <a:spcPct val="50000"/>
              </a:spcBef>
              <a:buFontTx/>
              <a:buChar char="o"/>
            </a:pPr>
            <a:endParaRPr lang="en-GB" altLang="fr-FR" sz="2000" dirty="0">
              <a:cs typeface="Arial" charset="0"/>
            </a:endParaRPr>
          </a:p>
          <a:p>
            <a:pPr lvl="1" algn="just">
              <a:spcBef>
                <a:spcPct val="50000"/>
              </a:spcBef>
            </a:pPr>
            <a:r>
              <a:rPr lang="en-GB" altLang="fr-FR" sz="2000" dirty="0" err="1">
                <a:cs typeface="Arial" charset="0"/>
              </a:rPr>
              <a:t>eg</a:t>
            </a:r>
            <a:r>
              <a:rPr lang="en-GB" altLang="fr-FR" sz="2000" dirty="0">
                <a:cs typeface="Arial" charset="0"/>
              </a:rPr>
              <a:t>. Billy Wilder (director; born in Austria), (Audrey Hepburn (star; born in Belgium) – developing their careers in Hollywood.  </a:t>
            </a:r>
          </a:p>
          <a:p>
            <a:pPr lvl="1" algn="just">
              <a:spcBef>
                <a:spcPct val="50000"/>
              </a:spcBef>
            </a:pPr>
            <a:r>
              <a:rPr lang="en-GB" altLang="fr-FR" sz="2000" dirty="0">
                <a:cs typeface="Arial" charset="0"/>
              </a:rPr>
              <a:t>Hungarians </a:t>
            </a:r>
            <a:r>
              <a:rPr lang="en-GB" altLang="fr-FR" sz="2000" dirty="0" err="1">
                <a:cs typeface="Arial" charset="0"/>
              </a:rPr>
              <a:t>Emeric</a:t>
            </a:r>
            <a:r>
              <a:rPr lang="en-GB" altLang="fr-FR" sz="2000" dirty="0">
                <a:cs typeface="Arial" charset="0"/>
              </a:rPr>
              <a:t> </a:t>
            </a:r>
            <a:r>
              <a:rPr lang="en-GB" altLang="fr-FR" sz="2000" dirty="0" err="1">
                <a:cs typeface="Arial" charset="0"/>
              </a:rPr>
              <a:t>Pressburger</a:t>
            </a:r>
            <a:r>
              <a:rPr lang="en-GB" altLang="fr-FR" sz="2000" dirty="0">
                <a:cs typeface="Arial" charset="0"/>
              </a:rPr>
              <a:t> (director); Alexander </a:t>
            </a:r>
            <a:r>
              <a:rPr lang="en-GB" altLang="fr-FR" sz="2000" dirty="0" err="1">
                <a:cs typeface="Arial" charset="0"/>
              </a:rPr>
              <a:t>Korda</a:t>
            </a:r>
            <a:r>
              <a:rPr lang="en-GB" altLang="fr-FR" sz="2000" dirty="0">
                <a:cs typeface="Arial" charset="0"/>
              </a:rPr>
              <a:t> (producer) - key figures in British cinema</a:t>
            </a:r>
            <a:r>
              <a:rPr lang="en-GB" altLang="fr-FR" sz="2000" dirty="0">
                <a:latin typeface="Book Antiqua" pitchFamily="18" charset="0"/>
                <a:cs typeface="Arial" charset="0"/>
              </a:rPr>
              <a:t>.</a:t>
            </a:r>
            <a:endParaRPr lang="en-GB" altLang="fr-FR" sz="2000" u="sng" dirty="0">
              <a:latin typeface="Book Antiqua" pitchFamily="18" charset="0"/>
            </a:endParaRPr>
          </a:p>
        </p:txBody>
      </p:sp>
    </p:spTree>
    <p:extLst>
      <p:ext uri="{BB962C8B-B14F-4D97-AF65-F5344CB8AC3E}">
        <p14:creationId xmlns:p14="http://schemas.microsoft.com/office/powerpoint/2010/main" val="52542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1371600" y="-171450"/>
            <a:ext cx="7772400" cy="1470025"/>
          </a:xfrm>
        </p:spPr>
        <p:txBody>
          <a:bodyPr/>
          <a:lstStyle/>
          <a:p>
            <a:br>
              <a:rPr lang="en-GB" altLang="fr-FR" sz="2400" b="1" dirty="0">
                <a:solidFill>
                  <a:schemeClr val="tx1"/>
                </a:solidFill>
                <a:latin typeface="Book Antiqua" pitchFamily="18" charset="0"/>
              </a:rPr>
            </a:br>
            <a:endParaRPr lang="en-GB" altLang="fr-FR" sz="2400" b="1" dirty="0">
              <a:solidFill>
                <a:schemeClr val="tx1"/>
              </a:solidFill>
              <a:latin typeface="Book Antiqua" pitchFamily="18" charset="0"/>
            </a:endParaRPr>
          </a:p>
        </p:txBody>
      </p:sp>
      <p:sp>
        <p:nvSpPr>
          <p:cNvPr id="38915" name="Text Box 3"/>
          <p:cNvSpPr txBox="1">
            <a:spLocks noChangeArrowheads="1"/>
          </p:cNvSpPr>
          <p:nvPr/>
        </p:nvSpPr>
        <p:spPr bwMode="auto">
          <a:xfrm>
            <a:off x="251520" y="332656"/>
            <a:ext cx="8714680" cy="758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lang="en-GB" altLang="fr-FR" sz="2400" b="1" u="sng" dirty="0">
                <a:latin typeface="+mn-lt"/>
              </a:rPr>
              <a:t>Mette </a:t>
            </a:r>
            <a:r>
              <a:rPr lang="en-GB" altLang="fr-FR" sz="2400" b="1" u="sng" dirty="0" err="1">
                <a:latin typeface="+mn-lt"/>
              </a:rPr>
              <a:t>Hjort</a:t>
            </a:r>
            <a:r>
              <a:rPr lang="en-GB" altLang="fr-FR" sz="2400" b="1" u="sng" dirty="0">
                <a:latin typeface="+mn-lt"/>
              </a:rPr>
              <a:t>:, ‘On the plurality of cinematic transnationalism’ </a:t>
            </a:r>
          </a:p>
          <a:p>
            <a:pPr algn="ctr"/>
            <a:endParaRPr lang="en-GB" altLang="fr-FR" b="1" u="sng" dirty="0">
              <a:latin typeface="+mn-lt"/>
            </a:endParaRPr>
          </a:p>
          <a:p>
            <a:pPr>
              <a:spcBef>
                <a:spcPct val="50000"/>
              </a:spcBef>
            </a:pPr>
            <a:r>
              <a:rPr lang="en-US" altLang="fr-FR" dirty="0" err="1">
                <a:latin typeface="+mn-lt"/>
              </a:rPr>
              <a:t>Hjort</a:t>
            </a:r>
            <a:r>
              <a:rPr lang="en-US" altLang="fr-FR" dirty="0">
                <a:latin typeface="+mn-lt"/>
              </a:rPr>
              <a:t> locates value in transnational practices that:      </a:t>
            </a:r>
          </a:p>
          <a:p>
            <a:pPr>
              <a:spcBef>
                <a:spcPct val="50000"/>
              </a:spcBef>
            </a:pPr>
            <a:r>
              <a:rPr lang="en-US" altLang="fr-FR" dirty="0">
                <a:latin typeface="+mn-lt"/>
              </a:rPr>
              <a:t>  -resist “globalization as cultural homogenization” and                                                 </a:t>
            </a:r>
          </a:p>
          <a:p>
            <a:pPr>
              <a:spcBef>
                <a:spcPct val="50000"/>
              </a:spcBef>
            </a:pPr>
            <a:r>
              <a:rPr lang="en-US" altLang="fr-FR" dirty="0">
                <a:latin typeface="+mn-lt"/>
              </a:rPr>
              <a:t>-pursue and promote “aesthetic, artistic, social and political values” (p. 15)</a:t>
            </a:r>
          </a:p>
          <a:p>
            <a:pPr>
              <a:spcBef>
                <a:spcPct val="50000"/>
              </a:spcBef>
            </a:pPr>
            <a:r>
              <a:rPr lang="en-US" altLang="fr-FR" dirty="0">
                <a:latin typeface="+mn-lt"/>
              </a:rPr>
              <a:t>Types proposed by </a:t>
            </a:r>
            <a:r>
              <a:rPr lang="en-US" altLang="fr-FR" dirty="0" err="1">
                <a:latin typeface="+mn-lt"/>
              </a:rPr>
              <a:t>Hjort</a:t>
            </a:r>
            <a:r>
              <a:rPr lang="en-US" altLang="fr-FR" dirty="0">
                <a:latin typeface="+mn-lt"/>
              </a:rPr>
              <a:t>:</a:t>
            </a:r>
          </a:p>
          <a:p>
            <a:pPr>
              <a:spcBef>
                <a:spcPct val="50000"/>
              </a:spcBef>
              <a:buFontTx/>
              <a:buAutoNum type="arabicPeriod"/>
            </a:pPr>
            <a:r>
              <a:rPr lang="en-US" altLang="fr-FR" sz="1600" dirty="0" err="1">
                <a:latin typeface="+mn-lt"/>
              </a:rPr>
              <a:t>Epiphanic</a:t>
            </a:r>
            <a:r>
              <a:rPr lang="en-US" altLang="fr-FR" sz="1600" dirty="0">
                <a:latin typeface="+mn-lt"/>
              </a:rPr>
              <a:t> transnationalism: shared cultural space; ‘deep transnational belonging’</a:t>
            </a:r>
          </a:p>
          <a:p>
            <a:pPr>
              <a:spcBef>
                <a:spcPct val="50000"/>
              </a:spcBef>
              <a:buFontTx/>
              <a:buAutoNum type="arabicPeriod"/>
            </a:pPr>
            <a:r>
              <a:rPr lang="en-US" altLang="fr-FR" sz="1600" dirty="0">
                <a:latin typeface="+mn-lt"/>
              </a:rPr>
              <a:t>Affinitive: based on cultural similarities </a:t>
            </a:r>
          </a:p>
          <a:p>
            <a:pPr>
              <a:spcBef>
                <a:spcPct val="50000"/>
              </a:spcBef>
              <a:buFontTx/>
              <a:buAutoNum type="arabicPeriod"/>
            </a:pPr>
            <a:r>
              <a:rPr lang="en-US" altLang="fr-FR" sz="1600" dirty="0">
                <a:latin typeface="+mn-lt"/>
              </a:rPr>
              <a:t>Milieu-building: cultural similarities lead to industrial initiatives for collaboration</a:t>
            </a:r>
          </a:p>
          <a:p>
            <a:pPr>
              <a:spcBef>
                <a:spcPct val="50000"/>
              </a:spcBef>
              <a:buFontTx/>
              <a:buAutoNum type="arabicPeriod"/>
            </a:pPr>
            <a:r>
              <a:rPr lang="en-US" altLang="fr-FR" sz="1600" dirty="0">
                <a:latin typeface="+mn-lt"/>
              </a:rPr>
              <a:t>Opportunistic: economic-driven collaboration</a:t>
            </a:r>
          </a:p>
          <a:p>
            <a:pPr>
              <a:spcBef>
                <a:spcPct val="50000"/>
              </a:spcBef>
              <a:buFontTx/>
              <a:buAutoNum type="arabicPeriod"/>
            </a:pPr>
            <a:r>
              <a:rPr lang="en-US" altLang="fr-FR" sz="1600" dirty="0">
                <a:latin typeface="+mn-lt"/>
              </a:rPr>
              <a:t>Cosmopolitan: mobility of directors</a:t>
            </a:r>
          </a:p>
          <a:p>
            <a:pPr>
              <a:spcBef>
                <a:spcPct val="50000"/>
              </a:spcBef>
              <a:buFontTx/>
              <a:buAutoNum type="arabicPeriod"/>
            </a:pPr>
            <a:r>
              <a:rPr lang="en-US" altLang="fr-FR" sz="1600" dirty="0">
                <a:latin typeface="+mn-lt"/>
              </a:rPr>
              <a:t>Globalizing: genre and star-based vehicles seeking to compete with Hollywood </a:t>
            </a:r>
          </a:p>
          <a:p>
            <a:pPr>
              <a:spcBef>
                <a:spcPct val="50000"/>
              </a:spcBef>
              <a:buFontTx/>
              <a:buAutoNum type="arabicPeriod"/>
            </a:pPr>
            <a:r>
              <a:rPr lang="en-US" altLang="fr-FR" sz="1600" dirty="0" err="1">
                <a:latin typeface="+mn-lt"/>
              </a:rPr>
              <a:t>Auteurist</a:t>
            </a:r>
            <a:r>
              <a:rPr lang="en-US" altLang="fr-FR" sz="1600" dirty="0">
                <a:latin typeface="+mn-lt"/>
              </a:rPr>
              <a:t>: established national cinema </a:t>
            </a:r>
            <a:r>
              <a:rPr lang="en-US" altLang="fr-FR" sz="1600" i="1" dirty="0">
                <a:latin typeface="+mn-lt"/>
              </a:rPr>
              <a:t>auteurs</a:t>
            </a:r>
            <a:r>
              <a:rPr lang="en-US" altLang="fr-FR" sz="1600" dirty="0">
                <a:latin typeface="+mn-lt"/>
              </a:rPr>
              <a:t> set up collaborative projects</a:t>
            </a:r>
          </a:p>
          <a:p>
            <a:pPr>
              <a:spcBef>
                <a:spcPct val="50000"/>
              </a:spcBef>
              <a:buFontTx/>
              <a:buAutoNum type="arabicPeriod"/>
            </a:pPr>
            <a:r>
              <a:rPr lang="en-US" altLang="fr-FR" sz="1600" dirty="0">
                <a:latin typeface="+mn-lt"/>
              </a:rPr>
              <a:t>Modernizing: supporting industrial development </a:t>
            </a:r>
          </a:p>
          <a:p>
            <a:pPr>
              <a:spcBef>
                <a:spcPct val="50000"/>
              </a:spcBef>
              <a:buFontTx/>
              <a:buAutoNum type="arabicPeriod"/>
            </a:pPr>
            <a:r>
              <a:rPr lang="en-US" altLang="fr-FR" sz="1600" dirty="0">
                <a:latin typeface="+mn-lt"/>
              </a:rPr>
              <a:t>Experimental: non-fiction films that reflect on the formation of identities; expanding the possibilities of collaboration. </a:t>
            </a:r>
          </a:p>
          <a:p>
            <a:pPr marL="0" indent="0">
              <a:spcBef>
                <a:spcPct val="50000"/>
              </a:spcBef>
            </a:pPr>
            <a:r>
              <a:rPr lang="en-US" altLang="fr-FR" sz="1600" dirty="0">
                <a:latin typeface="+mn-lt"/>
              </a:rPr>
              <a:t>C</a:t>
            </a:r>
            <a:endParaRPr lang="en-US" altLang="fr-FR" sz="1600" dirty="0">
              <a:latin typeface="Book Antiqua" pitchFamily="18" charset="0"/>
            </a:endParaRPr>
          </a:p>
          <a:p>
            <a:pPr>
              <a:spcBef>
                <a:spcPct val="50000"/>
              </a:spcBef>
            </a:pPr>
            <a:endParaRPr lang="en-US" altLang="fr-FR" dirty="0">
              <a:latin typeface="Book Antiqua" pitchFamily="18" charset="0"/>
            </a:endParaRPr>
          </a:p>
          <a:p>
            <a:pPr>
              <a:spcBef>
                <a:spcPct val="50000"/>
              </a:spcBef>
            </a:pPr>
            <a:endParaRPr lang="en-US" altLang="fr-FR" dirty="0">
              <a:latin typeface="Book Antiqua" pitchFamily="18" charset="0"/>
            </a:endParaRPr>
          </a:p>
          <a:p>
            <a:pPr>
              <a:spcBef>
                <a:spcPct val="50000"/>
              </a:spcBef>
            </a:pPr>
            <a:endParaRPr lang="en-US" altLang="fr-FR" dirty="0"/>
          </a:p>
        </p:txBody>
      </p:sp>
      <p:sp>
        <p:nvSpPr>
          <p:cNvPr id="38916" name="Line 4"/>
          <p:cNvSpPr>
            <a:spLocks noChangeShapeType="1"/>
          </p:cNvSpPr>
          <p:nvPr/>
        </p:nvSpPr>
        <p:spPr bwMode="auto">
          <a:xfrm flipV="1">
            <a:off x="8460432" y="6813376"/>
            <a:ext cx="576064" cy="216024"/>
          </a:xfrm>
          <a:prstGeom prst="line">
            <a:avLst/>
          </a:prstGeom>
          <a:noFill/>
          <a:ln w="444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7" name="Line 5"/>
          <p:cNvSpPr>
            <a:spLocks noChangeShapeType="1"/>
          </p:cNvSpPr>
          <p:nvPr/>
        </p:nvSpPr>
        <p:spPr bwMode="auto">
          <a:xfrm>
            <a:off x="8748712" y="652462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10105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1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15">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915">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915">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idx="4294967295"/>
          </p:nvPr>
        </p:nvSpPr>
        <p:spPr>
          <a:xfrm>
            <a:off x="467544" y="-171450"/>
            <a:ext cx="8676456" cy="1470025"/>
          </a:xfrm>
        </p:spPr>
        <p:txBody>
          <a:bodyPr>
            <a:normAutofit/>
          </a:bodyPr>
          <a:lstStyle/>
          <a:p>
            <a:pPr algn="ctr"/>
            <a:r>
              <a:rPr lang="en-GB" altLang="fr-FR" sz="3200" b="1" u="sng" dirty="0" err="1">
                <a:solidFill>
                  <a:schemeClr val="tx1"/>
                </a:solidFill>
                <a:latin typeface="Calibri" panose="020F0502020204030204" pitchFamily="34" charset="0"/>
                <a:cs typeface="Calibri" panose="020F0502020204030204" pitchFamily="34" charset="0"/>
              </a:rPr>
              <a:t>Hjort’s</a:t>
            </a:r>
            <a:r>
              <a:rPr lang="en-GB" altLang="fr-FR" sz="3200" b="1" u="sng" dirty="0">
                <a:solidFill>
                  <a:schemeClr val="tx1"/>
                </a:solidFill>
                <a:latin typeface="Calibri" panose="020F0502020204030204" pitchFamily="34" charset="0"/>
                <a:cs typeface="Calibri" panose="020F0502020204030204" pitchFamily="34" charset="0"/>
              </a:rPr>
              <a:t> </a:t>
            </a:r>
            <a:r>
              <a:rPr lang="en-GB" altLang="fr-FR" sz="3200" b="1" u="sng" dirty="0">
                <a:latin typeface="Calibri" panose="020F0502020204030204" pitchFamily="34" charset="0"/>
                <a:cs typeface="Calibri" panose="020F0502020204030204" pitchFamily="34" charset="0"/>
              </a:rPr>
              <a:t>C</a:t>
            </a:r>
            <a:r>
              <a:rPr lang="en-GB" altLang="fr-FR" sz="3200" b="1" u="sng" dirty="0">
                <a:solidFill>
                  <a:schemeClr val="tx1"/>
                </a:solidFill>
                <a:latin typeface="Calibri" panose="020F0502020204030204" pitchFamily="34" charset="0"/>
                <a:cs typeface="Calibri" panose="020F0502020204030204" pitchFamily="34" charset="0"/>
              </a:rPr>
              <a:t>ategories</a:t>
            </a:r>
          </a:p>
        </p:txBody>
      </p:sp>
      <p:pic>
        <p:nvPicPr>
          <p:cNvPr id="24580" name="Picture 4" descr="red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068638"/>
            <a:ext cx="2501900" cy="3500437"/>
          </a:xfrm>
          <a:prstGeom prst="rect">
            <a:avLst/>
          </a:prstGeom>
          <a:noFill/>
          <a:extLst>
            <a:ext uri="{909E8E84-426E-40DD-AFC4-6F175D3DCCD1}">
              <a14:hiddenFill xmlns:a14="http://schemas.microsoft.com/office/drawing/2010/main">
                <a:solidFill>
                  <a:srgbClr val="FFFFFF"/>
                </a:solidFill>
              </a14:hiddenFill>
            </a:ext>
          </a:extLst>
        </p:spPr>
      </p:pic>
      <p:sp>
        <p:nvSpPr>
          <p:cNvPr id="24584" name="Text Box 8"/>
          <p:cNvSpPr txBox="1">
            <a:spLocks noChangeArrowheads="1"/>
          </p:cNvSpPr>
          <p:nvPr/>
        </p:nvSpPr>
        <p:spPr bwMode="auto">
          <a:xfrm>
            <a:off x="395288" y="1052513"/>
            <a:ext cx="3382962"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fr-FR" b="1" u="sng" dirty="0">
                <a:latin typeface="Book Antiqua" pitchFamily="18" charset="0"/>
              </a:rPr>
              <a:t>Affinitive &amp; milieu-building transnationalism</a:t>
            </a:r>
            <a:r>
              <a:rPr lang="en-GB" altLang="fr-FR" sz="1400" b="1" dirty="0">
                <a:latin typeface="Book Antiqua" pitchFamily="18" charset="0"/>
              </a:rPr>
              <a:t>: </a:t>
            </a:r>
            <a:r>
              <a:rPr lang="en-GB" altLang="fr-FR" sz="1400" b="1" i="1" dirty="0">
                <a:latin typeface="Book Antiqua" pitchFamily="18" charset="0"/>
              </a:rPr>
              <a:t>Red Road </a:t>
            </a:r>
            <a:r>
              <a:rPr lang="en-GB" altLang="fr-FR" sz="1400" b="1" dirty="0">
                <a:latin typeface="Book Antiqua" pitchFamily="18" charset="0"/>
              </a:rPr>
              <a:t>(Andrea Arnold, UK/Denmark 2006): alliances between agents from small nations: The </a:t>
            </a:r>
            <a:r>
              <a:rPr lang="en-GB" altLang="fr-FR" sz="1400" b="1" i="1" dirty="0">
                <a:latin typeface="Book Antiqua" pitchFamily="18" charset="0"/>
              </a:rPr>
              <a:t>Advance Party </a:t>
            </a:r>
            <a:r>
              <a:rPr lang="en-GB" altLang="fr-FR" sz="1400" b="1" dirty="0">
                <a:latin typeface="Book Antiqua" pitchFamily="18" charset="0"/>
              </a:rPr>
              <a:t>initiative – Producers: Sigma Films (Scotland) &amp; </a:t>
            </a:r>
            <a:r>
              <a:rPr lang="en-GB" altLang="fr-FR" sz="1400" b="1" dirty="0" err="1">
                <a:latin typeface="Book Antiqua" pitchFamily="18" charset="0"/>
              </a:rPr>
              <a:t>Zentropa</a:t>
            </a:r>
            <a:r>
              <a:rPr lang="en-GB" altLang="fr-FR" sz="1400" b="1" dirty="0">
                <a:latin typeface="Book Antiqua" pitchFamily="18" charset="0"/>
              </a:rPr>
              <a:t> (Denmark)</a:t>
            </a:r>
            <a:r>
              <a:rPr lang="en-GB" altLang="fr-FR" sz="1600" b="1" dirty="0">
                <a:latin typeface="Book Antiqua" pitchFamily="18" charset="0"/>
              </a:rPr>
              <a:t>. Cities (</a:t>
            </a:r>
            <a:r>
              <a:rPr lang="en-GB" altLang="fr-FR" sz="1400" b="1" dirty="0">
                <a:latin typeface="Book Antiqua" pitchFamily="18" charset="0"/>
              </a:rPr>
              <a:t>Glasgow) become creative hubs.</a:t>
            </a:r>
            <a:r>
              <a:rPr lang="en-GB" altLang="fr-FR" sz="1400" b="1" dirty="0">
                <a:solidFill>
                  <a:schemeClr val="bg1"/>
                </a:solidFill>
                <a:latin typeface="Book Antiqua" pitchFamily="18" charset="0"/>
              </a:rPr>
              <a:t> </a:t>
            </a:r>
            <a:endParaRPr lang="en-US" altLang="fr-FR" sz="1400" b="1" dirty="0">
              <a:solidFill>
                <a:schemeClr val="bg1"/>
              </a:solidFill>
              <a:latin typeface="Book Antiqua" pitchFamily="18" charset="0"/>
            </a:endParaRPr>
          </a:p>
        </p:txBody>
      </p:sp>
      <p:pic>
        <p:nvPicPr>
          <p:cNvPr id="24586" name="Picture 10" descr="land and Freedom lov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8" y="1125538"/>
            <a:ext cx="2659062" cy="3959225"/>
          </a:xfrm>
          <a:prstGeom prst="rect">
            <a:avLst/>
          </a:prstGeom>
          <a:noFill/>
          <a:extLst>
            <a:ext uri="{909E8E84-426E-40DD-AFC4-6F175D3DCCD1}">
              <a14:hiddenFill xmlns:a14="http://schemas.microsoft.com/office/drawing/2010/main">
                <a:solidFill>
                  <a:srgbClr val="FFFFFF"/>
                </a:solidFill>
              </a14:hiddenFill>
            </a:ext>
          </a:extLst>
        </p:spPr>
      </p:pic>
      <p:sp>
        <p:nvSpPr>
          <p:cNvPr id="24590" name="Text Box 14"/>
          <p:cNvSpPr txBox="1">
            <a:spLocks noChangeArrowheads="1"/>
          </p:cNvSpPr>
          <p:nvPr/>
        </p:nvSpPr>
        <p:spPr bwMode="auto">
          <a:xfrm>
            <a:off x="6877050" y="1341438"/>
            <a:ext cx="2160588"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fr-FR" b="1" u="sng" dirty="0" err="1">
                <a:latin typeface="Book Antiqua" pitchFamily="18" charset="0"/>
              </a:rPr>
              <a:t>Epiphanic</a:t>
            </a:r>
            <a:r>
              <a:rPr lang="en-GB" altLang="fr-FR" b="1" u="sng" dirty="0">
                <a:latin typeface="Book Antiqua" pitchFamily="18" charset="0"/>
              </a:rPr>
              <a:t> &amp; </a:t>
            </a:r>
            <a:r>
              <a:rPr lang="en-GB" altLang="fr-FR" b="1" u="sng" dirty="0" err="1">
                <a:latin typeface="Book Antiqua" pitchFamily="18" charset="0"/>
              </a:rPr>
              <a:t>auteurist</a:t>
            </a:r>
            <a:r>
              <a:rPr lang="en-GB" altLang="fr-FR" b="1" u="sng" dirty="0">
                <a:latin typeface="Book Antiqua" pitchFamily="18" charset="0"/>
              </a:rPr>
              <a:t> transnationalism</a:t>
            </a:r>
            <a:r>
              <a:rPr lang="en-GB" altLang="fr-FR" b="1" dirty="0">
                <a:latin typeface="Book Antiqua" pitchFamily="18" charset="0"/>
              </a:rPr>
              <a:t>: </a:t>
            </a:r>
            <a:r>
              <a:rPr lang="en-GB" altLang="fr-FR" sz="1400" b="1" dirty="0">
                <a:latin typeface="Book Antiqua" pitchFamily="18" charset="0"/>
              </a:rPr>
              <a:t>Auteur film directed by Ken Loach, which seeks to unearth a shared history and ideals, and put forward a message of transnational belonging.</a:t>
            </a:r>
            <a:endParaRPr lang="en-US" altLang="fr-FR" sz="1400" b="1" dirty="0">
              <a:latin typeface="Book Antiqua" pitchFamily="18" charset="0"/>
            </a:endParaRPr>
          </a:p>
        </p:txBody>
      </p:sp>
      <p:sp>
        <p:nvSpPr>
          <p:cNvPr id="24592" name="Text Box 16"/>
          <p:cNvSpPr txBox="1">
            <a:spLocks noChangeArrowheads="1"/>
          </p:cNvSpPr>
          <p:nvPr/>
        </p:nvSpPr>
        <p:spPr bwMode="auto">
          <a:xfrm>
            <a:off x="3492500" y="5589588"/>
            <a:ext cx="532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fr-FR" b="1">
              <a:latin typeface="Book Antiqua" pitchFamily="18" charset="0"/>
            </a:endParaRPr>
          </a:p>
        </p:txBody>
      </p:sp>
      <p:sp>
        <p:nvSpPr>
          <p:cNvPr id="2" name="TextBox 1"/>
          <p:cNvSpPr txBox="1"/>
          <p:nvPr/>
        </p:nvSpPr>
        <p:spPr>
          <a:xfrm>
            <a:off x="3995936" y="5127625"/>
            <a:ext cx="3744416" cy="923330"/>
          </a:xfrm>
          <a:prstGeom prst="rect">
            <a:avLst/>
          </a:prstGeom>
          <a:noFill/>
        </p:spPr>
        <p:txBody>
          <a:bodyPr wrap="square" rtlCol="0">
            <a:spAutoFit/>
          </a:bodyPr>
          <a:lstStyle/>
          <a:p>
            <a:r>
              <a:rPr lang="en-US" altLang="fr-FR" sz="1800" dirty="0">
                <a:latin typeface="+mn-lt"/>
              </a:rPr>
              <a:t>Ken Loach (UK/Spain/Germany/Italy/France, 1995) - </a:t>
            </a:r>
            <a:r>
              <a:rPr lang="en-GB" dirty="0"/>
              <a:t>CLIP</a:t>
            </a:r>
          </a:p>
        </p:txBody>
      </p:sp>
    </p:spTree>
    <p:extLst>
      <p:ext uri="{BB962C8B-B14F-4D97-AF65-F5344CB8AC3E}">
        <p14:creationId xmlns:p14="http://schemas.microsoft.com/office/powerpoint/2010/main" val="1021112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3816</TotalTime>
  <Words>2312</Words>
  <Application>Microsoft Office PowerPoint</Application>
  <PresentationFormat>On-screen Show (4:3)</PresentationFormat>
  <Paragraphs>300</Paragraphs>
  <Slides>34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Book Antiqua</vt:lpstr>
      <vt:lpstr>Calibri</vt:lpstr>
      <vt:lpstr>Calibri Light</vt:lpstr>
      <vt:lpstr>Cambria</vt:lpstr>
      <vt:lpstr>Georgia</vt:lpstr>
      <vt:lpstr>Times New Roman</vt:lpstr>
      <vt:lpstr>Wingdings</vt:lpstr>
      <vt:lpstr>Office Theme</vt:lpstr>
      <vt:lpstr>PowerPoint Presentation</vt:lpstr>
      <vt:lpstr>PowerPoint Presentation</vt:lpstr>
      <vt:lpstr>PowerPoint Presentation</vt:lpstr>
      <vt:lpstr>PowerPoint Presentation</vt:lpstr>
      <vt:lpstr> 1) New multicultural realities resuting in composite identities</vt:lpstr>
      <vt:lpstr> 2) Impact of the economic processes of globalisation.</vt:lpstr>
      <vt:lpstr>Transnational trends and film history</vt:lpstr>
      <vt:lpstr> </vt:lpstr>
      <vt:lpstr>Hjort’s Categories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dc:creator>
  <cp:lastModifiedBy>Harrod, Mary</cp:lastModifiedBy>
  <cp:revision>209</cp:revision>
  <dcterms:created xsi:type="dcterms:W3CDTF">2014-12-17T12:49:40Z</dcterms:created>
  <dcterms:modified xsi:type="dcterms:W3CDTF">2023-12-13T15:49:27Z</dcterms:modified>
</cp:coreProperties>
</file>