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5" r:id="rId2"/>
    <p:sldId id="260" r:id="rId3"/>
    <p:sldId id="288" r:id="rId4"/>
    <p:sldId id="286" r:id="rId5"/>
    <p:sldId id="287" r:id="rId6"/>
    <p:sldId id="280" r:id="rId7"/>
    <p:sldId id="281" r:id="rId8"/>
    <p:sldId id="307" r:id="rId9"/>
    <p:sldId id="258" r:id="rId10"/>
    <p:sldId id="259" r:id="rId11"/>
    <p:sldId id="292" r:id="rId12"/>
    <p:sldId id="293" r:id="rId13"/>
    <p:sldId id="294" r:id="rId14"/>
    <p:sldId id="274" r:id="rId15"/>
    <p:sldId id="308" r:id="rId16"/>
    <p:sldId id="309" r:id="rId17"/>
    <p:sldId id="296" r:id="rId18"/>
    <p:sldId id="295" r:id="rId19"/>
    <p:sldId id="289" r:id="rId20"/>
    <p:sldId id="291" r:id="rId21"/>
    <p:sldId id="290" r:id="rId22"/>
    <p:sldId id="310" r:id="rId23"/>
    <p:sldId id="261" r:id="rId24"/>
    <p:sldId id="301" r:id="rId25"/>
    <p:sldId id="305" r:id="rId26"/>
    <p:sldId id="262" r:id="rId27"/>
    <p:sldId id="264" r:id="rId28"/>
    <p:sldId id="263" r:id="rId29"/>
    <p:sldId id="265" r:id="rId30"/>
    <p:sldId id="282" r:id="rId31"/>
    <p:sldId id="266" r:id="rId32"/>
    <p:sldId id="276" r:id="rId33"/>
    <p:sldId id="267" r:id="rId34"/>
    <p:sldId id="268" r:id="rId35"/>
    <p:sldId id="269" r:id="rId36"/>
    <p:sldId id="270" r:id="rId37"/>
    <p:sldId id="271" r:id="rId38"/>
    <p:sldId id="275" r:id="rId39"/>
    <p:sldId id="272" r:id="rId40"/>
    <p:sldId id="297" r:id="rId41"/>
    <p:sldId id="273" r:id="rId42"/>
    <p:sldId id="306" r:id="rId43"/>
    <p:sldId id="27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113" d="100"/>
          <a:sy n="113" d="100"/>
        </p:scale>
        <p:origin x="46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F1D5C-A491-44A3-A685-58F71D5D12F5}"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977B0-BEED-4929-8798-ABD4E02D47E5}" type="slidenum">
              <a:rPr lang="en-GB" smtClean="0"/>
              <a:t>‹#›</a:t>
            </a:fld>
            <a:endParaRPr lang="en-GB"/>
          </a:p>
        </p:txBody>
      </p:sp>
    </p:spTree>
    <p:extLst>
      <p:ext uri="{BB962C8B-B14F-4D97-AF65-F5344CB8AC3E}">
        <p14:creationId xmlns:p14="http://schemas.microsoft.com/office/powerpoint/2010/main" val="209550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it</a:t>
            </a:r>
            <a:r>
              <a:rPr lang="en-GB" baseline="0" dirty="0"/>
              <a:t> have an ideological resonance?</a:t>
            </a:r>
            <a:endParaRPr lang="fr-FR" dirty="0"/>
          </a:p>
        </p:txBody>
      </p:sp>
      <p:sp>
        <p:nvSpPr>
          <p:cNvPr id="4" name="Slide Number Placeholder 3"/>
          <p:cNvSpPr>
            <a:spLocks noGrp="1"/>
          </p:cNvSpPr>
          <p:nvPr>
            <p:ph type="sldNum" sz="quarter" idx="10"/>
          </p:nvPr>
        </p:nvSpPr>
        <p:spPr/>
        <p:txBody>
          <a:bodyPr/>
          <a:lstStyle/>
          <a:p>
            <a:fld id="{FE486EE4-5648-409A-AE99-4A110EC8F879}" type="slidenum">
              <a:rPr lang="fr-FR" smtClean="0"/>
              <a:t>4</a:t>
            </a:fld>
            <a:endParaRPr lang="fr-FR"/>
          </a:p>
        </p:txBody>
      </p:sp>
    </p:spTree>
    <p:extLst>
      <p:ext uri="{BB962C8B-B14F-4D97-AF65-F5344CB8AC3E}">
        <p14:creationId xmlns:p14="http://schemas.microsoft.com/office/powerpoint/2010/main" val="390914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Babuscio</a:t>
            </a:r>
            <a:r>
              <a:rPr lang="en-GB" dirty="0"/>
              <a:t> aims ‘to promote solidarity and a greater sense of identification</a:t>
            </a:r>
            <a:r>
              <a:rPr lang="en-GB" baseline="0" dirty="0"/>
              <a:t> among gays’.</a:t>
            </a:r>
            <a:endParaRPr lang="fr-FR" dirty="0"/>
          </a:p>
        </p:txBody>
      </p:sp>
      <p:sp>
        <p:nvSpPr>
          <p:cNvPr id="4" name="Slide Number Placeholder 3"/>
          <p:cNvSpPr>
            <a:spLocks noGrp="1"/>
          </p:cNvSpPr>
          <p:nvPr>
            <p:ph type="sldNum" sz="quarter" idx="10"/>
          </p:nvPr>
        </p:nvSpPr>
        <p:spPr/>
        <p:txBody>
          <a:bodyPr/>
          <a:lstStyle/>
          <a:p>
            <a:fld id="{FE486EE4-5648-409A-AE99-4A110EC8F879}" type="slidenum">
              <a:rPr lang="fr-FR" smtClean="0"/>
              <a:t>5</a:t>
            </a:fld>
            <a:endParaRPr lang="fr-FR"/>
          </a:p>
        </p:txBody>
      </p:sp>
    </p:spTree>
    <p:extLst>
      <p:ext uri="{BB962C8B-B14F-4D97-AF65-F5344CB8AC3E}">
        <p14:creationId xmlns:p14="http://schemas.microsoft.com/office/powerpoint/2010/main" val="218465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E486EE4-5648-409A-AE99-4A110EC8F879}" type="slidenum">
              <a:rPr lang="fr-FR" smtClean="0"/>
              <a:t>6</a:t>
            </a:fld>
            <a:endParaRPr lang="fr-FR"/>
          </a:p>
        </p:txBody>
      </p:sp>
    </p:spTree>
    <p:extLst>
      <p:ext uri="{BB962C8B-B14F-4D97-AF65-F5344CB8AC3E}">
        <p14:creationId xmlns:p14="http://schemas.microsoft.com/office/powerpoint/2010/main" val="83637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32A3398-0A27-E40C-B43A-E21CB25E811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A78E3-6AE4-4B29-ABB4-DD4A0AEDBAAF}" type="slidenum">
              <a:rPr lang="en-GB" altLang="en-US"/>
              <a:pPr>
                <a:spcBef>
                  <a:spcPct val="0"/>
                </a:spcBef>
              </a:pPr>
              <a:t>11</a:t>
            </a:fld>
            <a:endParaRPr lang="en-GB" altLang="en-US"/>
          </a:p>
        </p:txBody>
      </p:sp>
      <p:sp>
        <p:nvSpPr>
          <p:cNvPr id="7171" name="Rectangle 2">
            <a:extLst>
              <a:ext uri="{FF2B5EF4-FFF2-40B4-BE49-F238E27FC236}">
                <a16:creationId xmlns:a16="http://schemas.microsoft.com/office/drawing/2014/main" id="{ADDBA006-B077-18E1-6D4E-A7D8B663A7A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4E3B6B84-DE69-1603-5BE8-CCD889FA75D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6467D66-E6EF-473B-CE8D-9D5CAE05A1F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F6C5EF-6BD9-4990-BC37-7A827DE74DDA}" type="slidenum">
              <a:rPr lang="en-GB" altLang="en-US"/>
              <a:pPr>
                <a:spcBef>
                  <a:spcPct val="0"/>
                </a:spcBef>
              </a:pPr>
              <a:t>13</a:t>
            </a:fld>
            <a:endParaRPr lang="en-GB" altLang="en-US"/>
          </a:p>
        </p:txBody>
      </p:sp>
      <p:sp>
        <p:nvSpPr>
          <p:cNvPr id="10243" name="Rectangle 2">
            <a:extLst>
              <a:ext uri="{FF2B5EF4-FFF2-40B4-BE49-F238E27FC236}">
                <a16:creationId xmlns:a16="http://schemas.microsoft.com/office/drawing/2014/main" id="{553C7DD8-A5F3-C37A-C131-0151B8613E75}"/>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46EF274-85E1-8EA0-CFB4-6A6967F51E1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35E33B4-6C1D-BDFC-F795-D1621A5FECF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0047A8-BA7C-4F2C-B6B2-366D74198E25}" type="slidenum">
              <a:rPr lang="en-GB" altLang="en-US"/>
              <a:pPr>
                <a:spcBef>
                  <a:spcPct val="0"/>
                </a:spcBef>
              </a:pPr>
              <a:t>18</a:t>
            </a:fld>
            <a:endParaRPr lang="en-GB" altLang="en-US"/>
          </a:p>
        </p:txBody>
      </p:sp>
      <p:sp>
        <p:nvSpPr>
          <p:cNvPr id="12291" name="Rectangle 2">
            <a:extLst>
              <a:ext uri="{FF2B5EF4-FFF2-40B4-BE49-F238E27FC236}">
                <a16:creationId xmlns:a16="http://schemas.microsoft.com/office/drawing/2014/main" id="{26342614-D35D-5F3C-5392-B1E6F5E2D00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8D6EBF5-E59E-3655-9558-F4706F10624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FC475-483F-4C56-8E17-E0C31F26668E}" type="slidenum">
              <a:rPr lang="en-GB" altLang="en-US"/>
              <a:pPr/>
              <a:t>19</a:t>
            </a:fld>
            <a:endParaRPr lang="en-GB"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9E498C0-C2E6-455F-8AC2-4E54C891F5DE}"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2512204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E498C0-C2E6-455F-8AC2-4E54C891F5DE}"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211830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E498C0-C2E6-455F-8AC2-4E54C891F5DE}"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3830215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D8583D9-E136-ED4B-6E35-E6EBCDA78B7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F14867A-7C85-0DA6-072B-2FF775BFD8B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6ADC7E4-1D83-C4D3-FF46-3F6B1E9B8960}"/>
              </a:ext>
            </a:extLst>
          </p:cNvPr>
          <p:cNvSpPr>
            <a:spLocks noGrp="1" noChangeArrowheads="1"/>
          </p:cNvSpPr>
          <p:nvPr>
            <p:ph type="sldNum" sz="quarter" idx="12"/>
          </p:nvPr>
        </p:nvSpPr>
        <p:spPr>
          <a:ln/>
        </p:spPr>
        <p:txBody>
          <a:bodyPr/>
          <a:lstStyle>
            <a:lvl1pPr>
              <a:defRPr/>
            </a:lvl1pPr>
          </a:lstStyle>
          <a:p>
            <a:fld id="{3EFFD8D6-075B-4F60-B192-8C4C7CAAF98C}" type="slidenum">
              <a:rPr lang="en-GB" altLang="en-US"/>
              <a:pPr/>
              <a:t>‹#›</a:t>
            </a:fld>
            <a:endParaRPr lang="en-GB" altLang="en-US"/>
          </a:p>
        </p:txBody>
      </p:sp>
    </p:spTree>
    <p:extLst>
      <p:ext uri="{BB962C8B-B14F-4D97-AF65-F5344CB8AC3E}">
        <p14:creationId xmlns:p14="http://schemas.microsoft.com/office/powerpoint/2010/main" val="22097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E498C0-C2E6-455F-8AC2-4E54C891F5DE}"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366526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E498C0-C2E6-455F-8AC2-4E54C891F5DE}"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62885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E498C0-C2E6-455F-8AC2-4E54C891F5DE}"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180091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9E498C0-C2E6-455F-8AC2-4E54C891F5DE}" type="datetimeFigureOut">
              <a:rPr lang="en-GB" smtClean="0"/>
              <a:t>15/12/2023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62669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9E498C0-C2E6-455F-8AC2-4E54C891F5DE}" type="datetimeFigureOut">
              <a:rPr lang="en-GB" smtClean="0"/>
              <a:t>15/12/2023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133092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498C0-C2E6-455F-8AC2-4E54C891F5DE}" type="datetimeFigureOut">
              <a:rPr lang="en-GB" smtClean="0"/>
              <a:t>15/12/2023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70685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E498C0-C2E6-455F-8AC2-4E54C891F5DE}"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425201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E498C0-C2E6-455F-8AC2-4E54C891F5DE}"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27680-F530-46EC-9A4A-4D3212986008}" type="slidenum">
              <a:rPr lang="en-GB" smtClean="0"/>
              <a:t>‹#›</a:t>
            </a:fld>
            <a:endParaRPr lang="en-GB"/>
          </a:p>
        </p:txBody>
      </p:sp>
    </p:spTree>
    <p:extLst>
      <p:ext uri="{BB962C8B-B14F-4D97-AF65-F5344CB8AC3E}">
        <p14:creationId xmlns:p14="http://schemas.microsoft.com/office/powerpoint/2010/main" val="340206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498C0-C2E6-455F-8AC2-4E54C891F5DE}" type="datetimeFigureOut">
              <a:rPr lang="en-GB" smtClean="0"/>
              <a:t>15/12/2023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27680-F530-46EC-9A4A-4D3212986008}" type="slidenum">
              <a:rPr lang="en-GB" smtClean="0"/>
              <a:t>‹#›</a:t>
            </a:fld>
            <a:endParaRPr lang="en-GB"/>
          </a:p>
        </p:txBody>
      </p:sp>
    </p:spTree>
    <p:extLst>
      <p:ext uri="{BB962C8B-B14F-4D97-AF65-F5344CB8AC3E}">
        <p14:creationId xmlns:p14="http://schemas.microsoft.com/office/powerpoint/2010/main" val="64691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s://www.redbubble.com/i/poster/Page-28-by-VanillaBubble/46586819.LVTDI" TargetMode="External"/><Relationship Id="rId4" Type="http://schemas.openxmlformats.org/officeDocument/2006/relationships/hyperlink" Target="https://www.pinterest.fr/pin/4925812779991374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oi.org/10.1080/26438941.2022.2149171" TargetMode="Externa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microsoft.com/office/2007/relationships/hdphoto" Target="../media/hdphoto5.wdp"/><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912" y="1474471"/>
            <a:ext cx="8073736" cy="4824398"/>
          </a:xfrm>
          <a:prstGeom prst="rect">
            <a:avLst/>
          </a:prstGeom>
          <a:noFill/>
        </p:spPr>
        <p:txBody>
          <a:bodyPr wrap="square" rtlCol="0">
            <a:spAutoFit/>
          </a:bodyPr>
          <a:lstStyle/>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2700" dirty="0"/>
          </a:p>
          <a:p>
            <a:pPr algn="ctr"/>
            <a:endParaRPr lang="en-GB" sz="2700" i="1" dirty="0"/>
          </a:p>
          <a:p>
            <a:pPr algn="ctr"/>
            <a:endParaRPr lang="en-GB" sz="2100" i="1" dirty="0"/>
          </a:p>
          <a:p>
            <a:pPr algn="ctr"/>
            <a:endParaRPr lang="en-GB" sz="2100" i="1" dirty="0"/>
          </a:p>
          <a:p>
            <a:pPr algn="ctr"/>
            <a:endParaRPr lang="en-GB" sz="2100" i="1" dirty="0"/>
          </a:p>
          <a:p>
            <a:pPr algn="ctr"/>
            <a:endParaRPr lang="en-GB" sz="2100" i="1" dirty="0"/>
          </a:p>
          <a:p>
            <a:pPr algn="ctr"/>
            <a:r>
              <a:rPr lang="en-GB" sz="2000" i="1" dirty="0"/>
              <a:t>Portrait de la </a:t>
            </a:r>
            <a:r>
              <a:rPr lang="en-GB" sz="2000" i="1" dirty="0" err="1"/>
              <a:t>jeune</a:t>
            </a:r>
            <a:r>
              <a:rPr lang="en-GB" sz="2000" i="1" dirty="0"/>
              <a:t> fille </a:t>
            </a:r>
            <a:r>
              <a:rPr lang="en-GB" sz="2000" i="1" dirty="0" err="1"/>
              <a:t>en</a:t>
            </a:r>
            <a:r>
              <a:rPr lang="en-GB" sz="2000" i="1" dirty="0"/>
              <a:t> feu</a:t>
            </a:r>
            <a:r>
              <a:rPr lang="en-GB" sz="2100" dirty="0"/>
              <a:t>/</a:t>
            </a:r>
            <a:r>
              <a:rPr lang="en-GB" sz="2100" i="1" dirty="0"/>
              <a:t>Portrait of a Lady on Fire </a:t>
            </a:r>
            <a:r>
              <a:rPr lang="en-GB" sz="2100" dirty="0"/>
              <a:t>(</a:t>
            </a:r>
            <a:r>
              <a:rPr lang="en-GB" sz="2100" dirty="0" err="1"/>
              <a:t>Sciamma</a:t>
            </a:r>
            <a:r>
              <a:rPr lang="en-GB" sz="2100" dirty="0"/>
              <a:t> 2019)</a:t>
            </a:r>
          </a:p>
          <a:p>
            <a:pPr algn="ctr"/>
            <a:endParaRPr lang="en-GB" sz="1350" dirty="0"/>
          </a:p>
        </p:txBody>
      </p:sp>
      <p:sp>
        <p:nvSpPr>
          <p:cNvPr id="3" name="TextBox 2"/>
          <p:cNvSpPr txBox="1"/>
          <p:nvPr/>
        </p:nvSpPr>
        <p:spPr>
          <a:xfrm>
            <a:off x="2063553" y="332657"/>
            <a:ext cx="8076590" cy="830997"/>
          </a:xfrm>
          <a:prstGeom prst="rect">
            <a:avLst/>
          </a:prstGeom>
          <a:noFill/>
        </p:spPr>
        <p:txBody>
          <a:bodyPr wrap="square" rtlCol="0">
            <a:spAutoFit/>
          </a:bodyPr>
          <a:lstStyle/>
          <a:p>
            <a:pPr algn="ctr"/>
            <a:r>
              <a:rPr lang="en-GB" sz="2400" b="1" u="sng" dirty="0"/>
              <a:t>Women Filmmakers</a:t>
            </a:r>
            <a:endParaRPr lang="en-GB" sz="2400" b="1" dirty="0"/>
          </a:p>
          <a:p>
            <a:pPr algn="ctr"/>
            <a:r>
              <a:rPr lang="en-GB" sz="2400" b="1" dirty="0"/>
              <a:t>Lecture 6: Revising History and Queering Genre</a:t>
            </a:r>
          </a:p>
        </p:txBody>
      </p:sp>
      <p:pic>
        <p:nvPicPr>
          <p:cNvPr id="5" name="Picture 4">
            <a:extLst>
              <a:ext uri="{FF2B5EF4-FFF2-40B4-BE49-F238E27FC236}">
                <a16:creationId xmlns:a16="http://schemas.microsoft.com/office/drawing/2014/main" id="{B7317295-8483-503D-36FF-07463E3DE7D0}"/>
              </a:ext>
            </a:extLst>
          </p:cNvPr>
          <p:cNvPicPr>
            <a:picLocks noChangeAspect="1"/>
          </p:cNvPicPr>
          <p:nvPr/>
        </p:nvPicPr>
        <p:blipFill>
          <a:blip r:embed="rId2"/>
          <a:stretch>
            <a:fillRect/>
          </a:stretch>
        </p:blipFill>
        <p:spPr>
          <a:xfrm>
            <a:off x="3024063" y="1335324"/>
            <a:ext cx="6143874" cy="3909058"/>
          </a:xfrm>
          <a:prstGeom prst="rect">
            <a:avLst/>
          </a:prstGeom>
        </p:spPr>
      </p:pic>
    </p:spTree>
    <p:extLst>
      <p:ext uri="{BB962C8B-B14F-4D97-AF65-F5344CB8AC3E}">
        <p14:creationId xmlns:p14="http://schemas.microsoft.com/office/powerpoint/2010/main" val="88225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9834" y="3016581"/>
            <a:ext cx="5334495" cy="2992705"/>
          </a:xfrm>
          <a:prstGeom prst="rect">
            <a:avLst/>
          </a:prstGeom>
        </p:spPr>
      </p:pic>
      <p:pic>
        <p:nvPicPr>
          <p:cNvPr id="5" name="Picture 4"/>
          <p:cNvPicPr>
            <a:picLocks noChangeAspect="1"/>
          </p:cNvPicPr>
          <p:nvPr/>
        </p:nvPicPr>
        <p:blipFill>
          <a:blip r:embed="rId3"/>
          <a:stretch>
            <a:fillRect/>
          </a:stretch>
        </p:blipFill>
        <p:spPr>
          <a:xfrm>
            <a:off x="6267422" y="614937"/>
            <a:ext cx="4883142" cy="2743796"/>
          </a:xfrm>
          <a:prstGeom prst="rect">
            <a:avLst/>
          </a:prstGeom>
        </p:spPr>
      </p:pic>
      <p:sp>
        <p:nvSpPr>
          <p:cNvPr id="6" name="TextBox 5"/>
          <p:cNvSpPr txBox="1"/>
          <p:nvPr/>
        </p:nvSpPr>
        <p:spPr>
          <a:xfrm>
            <a:off x="2842953" y="74815"/>
            <a:ext cx="6542116" cy="461665"/>
          </a:xfrm>
          <a:prstGeom prst="rect">
            <a:avLst/>
          </a:prstGeom>
          <a:noFill/>
        </p:spPr>
        <p:txBody>
          <a:bodyPr wrap="square" rtlCol="0">
            <a:spAutoFit/>
          </a:bodyPr>
          <a:lstStyle/>
          <a:p>
            <a:pPr algn="ctr"/>
            <a:r>
              <a:rPr lang="en-GB" sz="2400" b="1" i="1" dirty="0"/>
              <a:t>Portrait de la </a:t>
            </a:r>
            <a:r>
              <a:rPr lang="en-GB" sz="2400" b="1" i="1" dirty="0" err="1"/>
              <a:t>jeune</a:t>
            </a:r>
            <a:r>
              <a:rPr lang="en-GB" sz="2400" b="1" i="1" dirty="0"/>
              <a:t> </a:t>
            </a:r>
            <a:r>
              <a:rPr lang="en-GB" sz="2400" b="1" i="1" dirty="0" err="1"/>
              <a:t>fille</a:t>
            </a:r>
            <a:r>
              <a:rPr lang="en-GB" sz="2400" b="1" i="1" dirty="0"/>
              <a:t> </a:t>
            </a:r>
            <a:r>
              <a:rPr lang="en-GB" sz="2400" b="1" i="1" dirty="0" err="1"/>
              <a:t>en</a:t>
            </a:r>
            <a:r>
              <a:rPr lang="en-GB" sz="2400" b="1" i="1" dirty="0"/>
              <a:t> feu </a:t>
            </a:r>
            <a:r>
              <a:rPr lang="en-GB" sz="2400" b="1" dirty="0"/>
              <a:t>(2019)</a:t>
            </a:r>
          </a:p>
        </p:txBody>
      </p:sp>
      <p:sp>
        <p:nvSpPr>
          <p:cNvPr id="7" name="TextBox 6"/>
          <p:cNvSpPr txBox="1"/>
          <p:nvPr/>
        </p:nvSpPr>
        <p:spPr>
          <a:xfrm>
            <a:off x="208056" y="6342611"/>
            <a:ext cx="11862024" cy="646331"/>
          </a:xfrm>
          <a:prstGeom prst="rect">
            <a:avLst/>
          </a:prstGeom>
          <a:noFill/>
        </p:spPr>
        <p:txBody>
          <a:bodyPr wrap="square" rtlCol="0">
            <a:spAutoFit/>
          </a:bodyPr>
          <a:lstStyle/>
          <a:p>
            <a:r>
              <a:rPr lang="en-GB" dirty="0"/>
              <a:t>See </a:t>
            </a:r>
            <a:r>
              <a:rPr lang="en-GB" dirty="0" err="1"/>
              <a:t>Delon</a:t>
            </a:r>
            <a:r>
              <a:rPr lang="en-GB" dirty="0"/>
              <a:t>, S. 2019. ‘Rencontre avec Céline </a:t>
            </a:r>
            <a:r>
              <a:rPr lang="en-GB" dirty="0" err="1"/>
              <a:t>Sciamma</a:t>
            </a:r>
            <a:r>
              <a:rPr lang="en-GB" dirty="0"/>
              <a:t> pour </a:t>
            </a:r>
            <a:r>
              <a:rPr lang="en-GB" i="1" dirty="0"/>
              <a:t>Portrait de la </a:t>
            </a:r>
            <a:r>
              <a:rPr lang="en-GB" i="1" dirty="0" err="1"/>
              <a:t>jeune</a:t>
            </a:r>
            <a:r>
              <a:rPr lang="en-GB" i="1" dirty="0"/>
              <a:t> </a:t>
            </a:r>
            <a:r>
              <a:rPr lang="en-GB" i="1" dirty="0" err="1"/>
              <a:t>fille</a:t>
            </a:r>
            <a:r>
              <a:rPr lang="en-GB" i="1" dirty="0"/>
              <a:t> </a:t>
            </a:r>
            <a:r>
              <a:rPr lang="en-GB" i="1" dirty="0" err="1"/>
              <a:t>en</a:t>
            </a:r>
            <a:r>
              <a:rPr lang="en-GB" i="1" dirty="0"/>
              <a:t> feu</a:t>
            </a:r>
            <a:r>
              <a:rPr lang="en-GB" dirty="0"/>
              <a:t>.’ </a:t>
            </a:r>
            <a:r>
              <a:rPr lang="en-GB" i="1" dirty="0"/>
              <a:t>Jeanne Magazine</a:t>
            </a:r>
            <a:r>
              <a:rPr lang="en-GB" dirty="0"/>
              <a:t>, 10 December.</a:t>
            </a:r>
            <a:endParaRPr lang="en-GB" dirty="0">
              <a:effectLst/>
            </a:endParaRPr>
          </a:p>
          <a:p>
            <a:endParaRPr lang="en-GB" dirty="0"/>
          </a:p>
        </p:txBody>
      </p:sp>
      <p:sp>
        <p:nvSpPr>
          <p:cNvPr id="8" name="TextBox 7"/>
          <p:cNvSpPr txBox="1"/>
          <p:nvPr/>
        </p:nvSpPr>
        <p:spPr>
          <a:xfrm>
            <a:off x="-2554357" y="5895963"/>
            <a:ext cx="13871391" cy="307777"/>
          </a:xfrm>
          <a:prstGeom prst="rect">
            <a:avLst/>
          </a:prstGeom>
          <a:noFill/>
        </p:spPr>
        <p:txBody>
          <a:bodyPr wrap="square" rtlCol="0">
            <a:spAutoFit/>
          </a:bodyPr>
          <a:lstStyle/>
          <a:p>
            <a:pPr algn="ctr"/>
            <a:r>
              <a:rPr lang="en-GB" sz="1400" u="sng" dirty="0">
                <a:hlinkClick r:id="rId4"/>
              </a:rPr>
              <a:t>https://www.pinterest.fr/pin/492581277999137401/</a:t>
            </a:r>
            <a:endParaRPr lang="en-GB" sz="1400" dirty="0"/>
          </a:p>
        </p:txBody>
      </p:sp>
      <p:sp>
        <p:nvSpPr>
          <p:cNvPr id="9" name="Rectangle 8"/>
          <p:cNvSpPr/>
          <p:nvPr/>
        </p:nvSpPr>
        <p:spPr>
          <a:xfrm>
            <a:off x="6708371" y="3152167"/>
            <a:ext cx="4671753" cy="461665"/>
          </a:xfrm>
          <a:prstGeom prst="rect">
            <a:avLst/>
          </a:prstGeom>
        </p:spPr>
        <p:txBody>
          <a:bodyPr wrap="square">
            <a:spAutoFit/>
          </a:bodyPr>
          <a:lstStyle/>
          <a:p>
            <a:pPr algn="ctr"/>
            <a:endParaRPr lang="en-GB" sz="1200" dirty="0">
              <a:hlinkClick r:id="rId5"/>
            </a:endParaRPr>
          </a:p>
          <a:p>
            <a:pPr algn="ctr"/>
            <a:r>
              <a:rPr lang="en-GB" sz="1200" dirty="0">
                <a:hlinkClick r:id="rId5"/>
              </a:rPr>
              <a:t>"Page 28" Poster for Sale by </a:t>
            </a:r>
            <a:r>
              <a:rPr lang="en-GB" sz="1200" dirty="0" err="1">
                <a:hlinkClick r:id="rId5"/>
              </a:rPr>
              <a:t>VanillaBubble</a:t>
            </a:r>
            <a:r>
              <a:rPr lang="en-GB" sz="1200" dirty="0">
                <a:hlinkClick r:id="rId5"/>
              </a:rPr>
              <a:t> | Redbubble</a:t>
            </a:r>
            <a:endParaRPr lang="en-GB" sz="1200" dirty="0"/>
          </a:p>
        </p:txBody>
      </p:sp>
    </p:spTree>
    <p:extLst>
      <p:ext uri="{BB962C8B-B14F-4D97-AF65-F5344CB8AC3E}">
        <p14:creationId xmlns:p14="http://schemas.microsoft.com/office/powerpoint/2010/main" val="15505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63FE6FBE-6158-B233-90E2-D0D32DC7995A}"/>
              </a:ext>
            </a:extLst>
          </p:cNvPr>
          <p:cNvSpPr>
            <a:spLocks noGrp="1" noChangeArrowheads="1"/>
          </p:cNvSpPr>
          <p:nvPr>
            <p:ph type="title"/>
          </p:nvPr>
        </p:nvSpPr>
        <p:spPr>
          <a:xfrm>
            <a:off x="1083364" y="274638"/>
            <a:ext cx="10499035" cy="1143000"/>
          </a:xfrm>
        </p:spPr>
        <p:txBody>
          <a:bodyPr/>
          <a:lstStyle/>
          <a:p>
            <a:pPr algn="ctr" eaLnBrk="1" hangingPunct="1"/>
            <a:r>
              <a:rPr lang="en-GB" altLang="en-US" sz="4000" b="1" dirty="0">
                <a:latin typeface="+mn-lt"/>
              </a:rPr>
              <a:t>Heritage Cinema: Filming the Past</a:t>
            </a:r>
          </a:p>
        </p:txBody>
      </p:sp>
      <p:sp>
        <p:nvSpPr>
          <p:cNvPr id="6147" name="Rectangle 5">
            <a:extLst>
              <a:ext uri="{FF2B5EF4-FFF2-40B4-BE49-F238E27FC236}">
                <a16:creationId xmlns:a16="http://schemas.microsoft.com/office/drawing/2014/main" id="{D3791C4A-ACD8-F430-65F6-4FD1ABABE11E}"/>
              </a:ext>
            </a:extLst>
          </p:cNvPr>
          <p:cNvSpPr>
            <a:spLocks noGrp="1" noChangeArrowheads="1"/>
          </p:cNvSpPr>
          <p:nvPr>
            <p:ph type="body" sz="half" idx="1"/>
          </p:nvPr>
        </p:nvSpPr>
        <p:spPr/>
        <p:txBody>
          <a:bodyPr/>
          <a:lstStyle/>
          <a:p>
            <a:pPr eaLnBrk="1" hangingPunct="1"/>
            <a:endParaRPr lang="en-GB" altLang="en-US" sz="2000"/>
          </a:p>
          <a:p>
            <a:pPr eaLnBrk="1" hangingPunct="1"/>
            <a:r>
              <a:rPr lang="en-GB" altLang="en-US" sz="2000"/>
              <a:t>Selling an image of the national past at a time when national identities are in question (1980s)</a:t>
            </a:r>
          </a:p>
          <a:p>
            <a:pPr eaLnBrk="1" hangingPunct="1"/>
            <a:endParaRPr lang="en-GB" altLang="en-US" sz="2000"/>
          </a:p>
          <a:p>
            <a:pPr eaLnBrk="1" hangingPunct="1"/>
            <a:r>
              <a:rPr lang="en-GB" altLang="en-US" sz="2000"/>
              <a:t>Depicts middle- and upper-class experience for a middle-class, older audience</a:t>
            </a:r>
          </a:p>
          <a:p>
            <a:pPr eaLnBrk="1" hangingPunct="1"/>
            <a:endParaRPr lang="en-GB" altLang="en-US" sz="2000"/>
          </a:p>
          <a:p>
            <a:pPr eaLnBrk="1" hangingPunct="1"/>
            <a:r>
              <a:rPr lang="en-GB" altLang="en-US" sz="2000"/>
              <a:t>Character, place, atmosphere and milieu favoured over dramatic, goal-directed action</a:t>
            </a:r>
          </a:p>
        </p:txBody>
      </p:sp>
      <p:pic>
        <p:nvPicPr>
          <p:cNvPr id="6148" name="Picture 7" descr="Moliere">
            <a:extLst>
              <a:ext uri="{FF2B5EF4-FFF2-40B4-BE49-F238E27FC236}">
                <a16:creationId xmlns:a16="http://schemas.microsoft.com/office/drawing/2014/main" id="{62A4C6CB-913A-3532-3F4B-687987B513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530476"/>
            <a:ext cx="4038600" cy="2665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Box 1">
            <a:extLst>
              <a:ext uri="{FF2B5EF4-FFF2-40B4-BE49-F238E27FC236}">
                <a16:creationId xmlns:a16="http://schemas.microsoft.com/office/drawing/2014/main" id="{7914BB9C-D503-62DC-E878-EC7151692409}"/>
              </a:ext>
            </a:extLst>
          </p:cNvPr>
          <p:cNvSpPr txBox="1">
            <a:spLocks noChangeArrowheads="1"/>
          </p:cNvSpPr>
          <p:nvPr/>
        </p:nvSpPr>
        <p:spPr bwMode="auto">
          <a:xfrm>
            <a:off x="6959600" y="5300664"/>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i="1"/>
              <a:t>Molière </a:t>
            </a:r>
            <a:r>
              <a:rPr lang="en-GB" altLang="en-US" sz="1800"/>
              <a:t>(2007)</a:t>
            </a:r>
            <a:endParaRPr lang="en-GB" altLang="en-US" sz="18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7F0A1AC6-8EF9-36F1-177C-79B9E8ED7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9" y="1650206"/>
            <a:ext cx="2819400"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5">
            <a:extLst>
              <a:ext uri="{FF2B5EF4-FFF2-40B4-BE49-F238E27FC236}">
                <a16:creationId xmlns:a16="http://schemas.microsoft.com/office/drawing/2014/main" id="{B5A4C394-3766-7845-9793-3385CBCDD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459" y="2241550"/>
            <a:ext cx="2927350"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Box 1">
            <a:extLst>
              <a:ext uri="{FF2B5EF4-FFF2-40B4-BE49-F238E27FC236}">
                <a16:creationId xmlns:a16="http://schemas.microsoft.com/office/drawing/2014/main" id="{08913E85-2ABD-1338-E5F2-4856F818D87A}"/>
              </a:ext>
            </a:extLst>
          </p:cNvPr>
          <p:cNvSpPr txBox="1">
            <a:spLocks noChangeArrowheads="1"/>
          </p:cNvSpPr>
          <p:nvPr/>
        </p:nvSpPr>
        <p:spPr bwMode="auto">
          <a:xfrm>
            <a:off x="1703388" y="115888"/>
            <a:ext cx="88566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1800" b="1" dirty="0"/>
          </a:p>
          <a:p>
            <a:pPr algn="ctr" eaLnBrk="1" hangingPunct="1">
              <a:spcBef>
                <a:spcPct val="0"/>
              </a:spcBef>
              <a:buFontTx/>
              <a:buNone/>
            </a:pPr>
            <a:r>
              <a:rPr lang="en-GB" altLang="en-US" sz="1800" b="1" dirty="0"/>
              <a:t>Note difference from ‘post-heritage’ cycle since mid-1990s, characterised by more sex and violence, a faster pace and a ‘showier’, often faster-paced aesthetic.</a:t>
            </a:r>
          </a:p>
        </p:txBody>
      </p:sp>
      <p:pic>
        <p:nvPicPr>
          <p:cNvPr id="8197" name="Picture 1">
            <a:extLst>
              <a:ext uri="{FF2B5EF4-FFF2-40B4-BE49-F238E27FC236}">
                <a16:creationId xmlns:a16="http://schemas.microsoft.com/office/drawing/2014/main" id="{4FD2A0C8-843F-D540-06CD-0B18F047D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3170238"/>
            <a:ext cx="26416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C9E1C603-27CA-E9C5-7B56-AFBDFED90D53}"/>
              </a:ext>
            </a:extLst>
          </p:cNvPr>
          <p:cNvSpPr>
            <a:spLocks noGrp="1" noChangeArrowheads="1"/>
          </p:cNvSpPr>
          <p:nvPr>
            <p:ph type="title"/>
          </p:nvPr>
        </p:nvSpPr>
        <p:spPr>
          <a:xfrm>
            <a:off x="1321904" y="274638"/>
            <a:ext cx="10260496" cy="1143000"/>
          </a:xfrm>
        </p:spPr>
        <p:txBody>
          <a:bodyPr/>
          <a:lstStyle/>
          <a:p>
            <a:pPr algn="ctr" eaLnBrk="1" hangingPunct="1"/>
            <a:r>
              <a:rPr lang="en-GB" altLang="en-US" b="1" dirty="0">
                <a:latin typeface="+mn-lt"/>
              </a:rPr>
              <a:t>The Spectacle of the Past</a:t>
            </a:r>
          </a:p>
        </p:txBody>
      </p:sp>
      <p:sp>
        <p:nvSpPr>
          <p:cNvPr id="9219" name="Rectangle 5">
            <a:extLst>
              <a:ext uri="{FF2B5EF4-FFF2-40B4-BE49-F238E27FC236}">
                <a16:creationId xmlns:a16="http://schemas.microsoft.com/office/drawing/2014/main" id="{E524365F-5996-8A63-34ED-1B33D977399D}"/>
              </a:ext>
            </a:extLst>
          </p:cNvPr>
          <p:cNvSpPr>
            <a:spLocks noGrp="1" noChangeArrowheads="1"/>
          </p:cNvSpPr>
          <p:nvPr>
            <p:ph type="body" sz="half" idx="1"/>
          </p:nvPr>
        </p:nvSpPr>
        <p:spPr/>
        <p:txBody>
          <a:bodyPr>
            <a:normAutofit/>
          </a:bodyPr>
          <a:lstStyle/>
          <a:p>
            <a:pPr eaLnBrk="1" hangingPunct="1">
              <a:lnSpc>
                <a:spcPct val="90000"/>
              </a:lnSpc>
            </a:pPr>
            <a:endParaRPr lang="en-GB" altLang="en-US" sz="2000" dirty="0"/>
          </a:p>
        </p:txBody>
      </p:sp>
      <p:pic>
        <p:nvPicPr>
          <p:cNvPr id="9220" name="Picture 6">
            <a:extLst>
              <a:ext uri="{FF2B5EF4-FFF2-40B4-BE49-F238E27FC236}">
                <a16:creationId xmlns:a16="http://schemas.microsoft.com/office/drawing/2014/main" id="{9D7F2350-0FCD-E841-E572-A9D21FD8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76" y="4330156"/>
            <a:ext cx="3076575" cy="204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a:extLst>
              <a:ext uri="{FF2B5EF4-FFF2-40B4-BE49-F238E27FC236}">
                <a16:creationId xmlns:a16="http://schemas.microsoft.com/office/drawing/2014/main" id="{04F06345-F314-B92B-3F73-3EF0D1735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12" y="1296675"/>
            <a:ext cx="4030318" cy="27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Content Placeholder 1">
            <a:extLst>
              <a:ext uri="{FF2B5EF4-FFF2-40B4-BE49-F238E27FC236}">
                <a16:creationId xmlns:a16="http://schemas.microsoft.com/office/drawing/2014/main" id="{E751172B-2B71-8090-A305-77CE1EE4C111}"/>
              </a:ext>
            </a:extLst>
          </p:cNvPr>
          <p:cNvSpPr>
            <a:spLocks noGrp="1" noChangeArrowheads="1"/>
          </p:cNvSpPr>
          <p:nvPr>
            <p:ph sz="half" idx="2"/>
          </p:nvPr>
        </p:nvSpPr>
        <p:spPr>
          <a:xfrm>
            <a:off x="8746434" y="5009322"/>
            <a:ext cx="2835965" cy="1116842"/>
          </a:xfrm>
        </p:spPr>
        <p:txBody>
          <a:bodyPr/>
          <a:lstStyle/>
          <a:p>
            <a:endParaRPr lang="en-US" altLang="en-US" i="1" dirty="0"/>
          </a:p>
        </p:txBody>
      </p:sp>
      <p:pic>
        <p:nvPicPr>
          <p:cNvPr id="9223" name="Picture 10">
            <a:extLst>
              <a:ext uri="{FF2B5EF4-FFF2-40B4-BE49-F238E27FC236}">
                <a16:creationId xmlns:a16="http://schemas.microsoft.com/office/drawing/2014/main" id="{C575067E-B3C7-B4DA-CFE1-B5F16E5B2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144" y="1721164"/>
            <a:ext cx="1849438"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Box 1">
            <a:extLst>
              <a:ext uri="{FF2B5EF4-FFF2-40B4-BE49-F238E27FC236}">
                <a16:creationId xmlns:a16="http://schemas.microsoft.com/office/drawing/2014/main" id="{4CC23AC9-F178-F81B-13C0-CF84170C0EC6}"/>
              </a:ext>
            </a:extLst>
          </p:cNvPr>
          <p:cNvSpPr txBox="1">
            <a:spLocks noChangeArrowheads="1"/>
          </p:cNvSpPr>
          <p:nvPr/>
        </p:nvSpPr>
        <p:spPr bwMode="auto">
          <a:xfrm>
            <a:off x="4253949" y="5118860"/>
            <a:ext cx="23257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i="1" dirty="0"/>
              <a:t>Tous les matins de monde</a:t>
            </a:r>
            <a:r>
              <a:rPr lang="en-GB" altLang="en-US" sz="1800" dirty="0"/>
              <a:t>/</a:t>
            </a:r>
            <a:r>
              <a:rPr lang="en-GB" altLang="en-US" sz="1800" i="1" dirty="0"/>
              <a:t>All the Mornings of the World </a:t>
            </a:r>
            <a:r>
              <a:rPr lang="en-GB" altLang="en-US" sz="1800" dirty="0"/>
              <a:t>(1991)</a:t>
            </a:r>
          </a:p>
        </p:txBody>
      </p:sp>
      <p:pic>
        <p:nvPicPr>
          <p:cNvPr id="2" name="Picture 1">
            <a:extLst>
              <a:ext uri="{FF2B5EF4-FFF2-40B4-BE49-F238E27FC236}">
                <a16:creationId xmlns:a16="http://schemas.microsoft.com/office/drawing/2014/main" id="{B92DD3FB-F36B-B136-3AFA-FFC1EE4716F0}"/>
              </a:ext>
            </a:extLst>
          </p:cNvPr>
          <p:cNvPicPr>
            <a:picLocks noChangeAspect="1"/>
          </p:cNvPicPr>
          <p:nvPr/>
        </p:nvPicPr>
        <p:blipFill>
          <a:blip r:embed="rId6"/>
          <a:stretch>
            <a:fillRect/>
          </a:stretch>
        </p:blipFill>
        <p:spPr>
          <a:xfrm>
            <a:off x="7162529" y="1143233"/>
            <a:ext cx="4257532" cy="2875216"/>
          </a:xfrm>
          <a:prstGeom prst="rect">
            <a:avLst/>
          </a:prstGeom>
        </p:spPr>
      </p:pic>
      <p:pic>
        <p:nvPicPr>
          <p:cNvPr id="4" name="Picture 3">
            <a:extLst>
              <a:ext uri="{FF2B5EF4-FFF2-40B4-BE49-F238E27FC236}">
                <a16:creationId xmlns:a16="http://schemas.microsoft.com/office/drawing/2014/main" id="{D3A1E0AD-1F75-D00E-1855-331C7A946A6F}"/>
              </a:ext>
            </a:extLst>
          </p:cNvPr>
          <p:cNvPicPr>
            <a:picLocks noChangeAspect="1"/>
          </p:cNvPicPr>
          <p:nvPr/>
        </p:nvPicPr>
        <p:blipFill>
          <a:blip r:embed="rId7"/>
          <a:stretch>
            <a:fillRect/>
          </a:stretch>
        </p:blipFill>
        <p:spPr>
          <a:xfrm>
            <a:off x="7162529" y="4185656"/>
            <a:ext cx="4338417" cy="24799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76301"/>
            <a:ext cx="2987675" cy="196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890838"/>
            <a:ext cx="2987675" cy="19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900614"/>
            <a:ext cx="2987675" cy="195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326" y="849313"/>
            <a:ext cx="2744787" cy="398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9714" y="849313"/>
            <a:ext cx="2744787" cy="400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7" name="TextBox 1"/>
          <p:cNvSpPr txBox="1">
            <a:spLocks noChangeArrowheads="1"/>
          </p:cNvSpPr>
          <p:nvPr/>
        </p:nvSpPr>
        <p:spPr bwMode="auto">
          <a:xfrm>
            <a:off x="5087939" y="4603750"/>
            <a:ext cx="51847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p>
          <a:p>
            <a:pPr eaLnBrk="1" hangingPunct="1">
              <a:spcBef>
                <a:spcPct val="0"/>
              </a:spcBef>
              <a:buFontTx/>
              <a:buNone/>
            </a:pPr>
            <a:endParaRPr lang="en-GB" altLang="en-US" sz="1800" dirty="0"/>
          </a:p>
          <a:p>
            <a:pPr eaLnBrk="1" hangingPunct="1">
              <a:spcBef>
                <a:spcPct val="0"/>
              </a:spcBef>
              <a:buFontTx/>
              <a:buNone/>
            </a:pPr>
            <a:endParaRPr lang="en-GB" altLang="en-US" sz="1800" dirty="0"/>
          </a:p>
          <a:p>
            <a:pPr eaLnBrk="1" hangingPunct="1">
              <a:spcBef>
                <a:spcPct val="0"/>
              </a:spcBef>
              <a:buFontTx/>
              <a:buNone/>
            </a:pPr>
            <a:r>
              <a:rPr lang="en-GB" altLang="en-US" sz="1800" dirty="0"/>
              <a:t>See also </a:t>
            </a:r>
            <a:r>
              <a:rPr lang="en-GB" altLang="en-US" sz="1800" dirty="0" err="1"/>
              <a:t>Belén</a:t>
            </a:r>
            <a:r>
              <a:rPr lang="en-GB" altLang="en-US" sz="1800" dirty="0"/>
              <a:t> Vidal, </a:t>
            </a:r>
            <a:r>
              <a:rPr lang="en-GB" altLang="en-US" sz="1800" i="1" dirty="0"/>
              <a:t>Figuring the Past: Period Film and the Mannerist Aesthetic </a:t>
            </a:r>
            <a:r>
              <a:rPr lang="en-GB" altLang="en-US" sz="1800" dirty="0"/>
              <a:t>(Amsterdam University Press, 2012).</a:t>
            </a:r>
            <a:endParaRPr lang="fr-FR" altLang="en-US" sz="1800" dirty="0"/>
          </a:p>
        </p:txBody>
      </p:sp>
      <p:sp>
        <p:nvSpPr>
          <p:cNvPr id="15368" name="TextBox 2"/>
          <p:cNvSpPr txBox="1">
            <a:spLocks noChangeArrowheads="1"/>
          </p:cNvSpPr>
          <p:nvPr/>
        </p:nvSpPr>
        <p:spPr bwMode="auto">
          <a:xfrm>
            <a:off x="3216276" y="4445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a:t>Painterly and Other ‘High’ Cultural References</a:t>
            </a:r>
            <a:endParaRPr lang="en-US" altLang="en-US" sz="1800"/>
          </a:p>
        </p:txBody>
      </p:sp>
    </p:spTree>
    <p:extLst>
      <p:ext uri="{BB962C8B-B14F-4D97-AF65-F5344CB8AC3E}">
        <p14:creationId xmlns:p14="http://schemas.microsoft.com/office/powerpoint/2010/main" val="995299853"/>
      </p:ext>
    </p:extLst>
  </p:cSld>
  <p:clrMapOvr>
    <a:masterClrMapping/>
  </p:clrMapOvr>
  <mc:AlternateContent xmlns:mc="http://schemas.openxmlformats.org/markup-compatibility/2006" xmlns:p14="http://schemas.microsoft.com/office/powerpoint/2010/main">
    <mc:Choice Requires="p14">
      <p:transition spd="slow" p14:dur="2000" advTm="78696"/>
    </mc:Choice>
    <mc:Fallback xmlns="">
      <p:transition spd="slow" advTm="786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3F3175-7FFC-76CF-F7BB-21910B7F365C}"/>
              </a:ext>
            </a:extLst>
          </p:cNvPr>
          <p:cNvPicPr>
            <a:picLocks noChangeAspect="1"/>
          </p:cNvPicPr>
          <p:nvPr/>
        </p:nvPicPr>
        <p:blipFill>
          <a:blip r:embed="rId2"/>
          <a:stretch>
            <a:fillRect/>
          </a:stretch>
        </p:blipFill>
        <p:spPr>
          <a:xfrm>
            <a:off x="2666789" y="321240"/>
            <a:ext cx="6460435" cy="2862860"/>
          </a:xfrm>
          <a:prstGeom prst="rect">
            <a:avLst/>
          </a:prstGeom>
        </p:spPr>
      </p:pic>
      <p:pic>
        <p:nvPicPr>
          <p:cNvPr id="7" name="Picture 6">
            <a:extLst>
              <a:ext uri="{FF2B5EF4-FFF2-40B4-BE49-F238E27FC236}">
                <a16:creationId xmlns:a16="http://schemas.microsoft.com/office/drawing/2014/main" id="{FBA805E0-DFB6-E83C-E172-A55AC2E6E2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17443" y="3429000"/>
            <a:ext cx="4498692" cy="2999127"/>
          </a:xfrm>
          <a:prstGeom prst="rect">
            <a:avLst/>
          </a:prstGeom>
        </p:spPr>
      </p:pic>
      <p:pic>
        <p:nvPicPr>
          <p:cNvPr id="9" name="Picture 8">
            <a:extLst>
              <a:ext uri="{FF2B5EF4-FFF2-40B4-BE49-F238E27FC236}">
                <a16:creationId xmlns:a16="http://schemas.microsoft.com/office/drawing/2014/main" id="{FD152375-D9A8-AA8D-3C3C-35231272CF27}"/>
              </a:ext>
            </a:extLst>
          </p:cNvPr>
          <p:cNvPicPr>
            <a:picLocks noChangeAspect="1"/>
          </p:cNvPicPr>
          <p:nvPr/>
        </p:nvPicPr>
        <p:blipFill>
          <a:blip r:embed="rId5"/>
          <a:stretch>
            <a:fillRect/>
          </a:stretch>
        </p:blipFill>
        <p:spPr>
          <a:xfrm>
            <a:off x="6619460" y="3320170"/>
            <a:ext cx="4305467" cy="3216785"/>
          </a:xfrm>
          <a:prstGeom prst="rect">
            <a:avLst/>
          </a:prstGeom>
        </p:spPr>
      </p:pic>
      <p:sp>
        <p:nvSpPr>
          <p:cNvPr id="10" name="TextBox 9">
            <a:extLst>
              <a:ext uri="{FF2B5EF4-FFF2-40B4-BE49-F238E27FC236}">
                <a16:creationId xmlns:a16="http://schemas.microsoft.com/office/drawing/2014/main" id="{B7B048E0-05CA-EE14-E71F-BAB632D1023A}"/>
              </a:ext>
            </a:extLst>
          </p:cNvPr>
          <p:cNvSpPr txBox="1"/>
          <p:nvPr/>
        </p:nvSpPr>
        <p:spPr>
          <a:xfrm>
            <a:off x="4916135" y="4015409"/>
            <a:ext cx="1504543" cy="369332"/>
          </a:xfrm>
          <a:prstGeom prst="rect">
            <a:avLst/>
          </a:prstGeom>
          <a:noFill/>
        </p:spPr>
        <p:txBody>
          <a:bodyPr wrap="square" rtlCol="0">
            <a:spAutoFit/>
          </a:bodyPr>
          <a:lstStyle/>
          <a:p>
            <a:r>
              <a:rPr lang="en-GB" i="1" dirty="0"/>
              <a:t>Emma</a:t>
            </a:r>
            <a:r>
              <a:rPr lang="en-GB" dirty="0"/>
              <a:t>, 2020</a:t>
            </a:r>
          </a:p>
        </p:txBody>
      </p:sp>
    </p:spTree>
    <p:extLst>
      <p:ext uri="{BB962C8B-B14F-4D97-AF65-F5344CB8AC3E}">
        <p14:creationId xmlns:p14="http://schemas.microsoft.com/office/powerpoint/2010/main" val="385229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3D7532-057D-990E-BE5E-236CA780E2BD}"/>
              </a:ext>
            </a:extLst>
          </p:cNvPr>
          <p:cNvSpPr txBox="1"/>
          <p:nvPr/>
        </p:nvSpPr>
        <p:spPr>
          <a:xfrm>
            <a:off x="516836" y="695739"/>
            <a:ext cx="6520068" cy="6020110"/>
          </a:xfrm>
          <a:prstGeom prst="rect">
            <a:avLst/>
          </a:prstGeom>
          <a:noFill/>
        </p:spPr>
        <p:txBody>
          <a:bodyPr wrap="square" rtlCol="0">
            <a:spAutoFit/>
          </a:bodyPr>
          <a:lstStyle/>
          <a:p>
            <a:pPr eaLnBrk="1" hangingPunct="1">
              <a:lnSpc>
                <a:spcPct val="90000"/>
              </a:lnSpc>
            </a:pPr>
            <a:endParaRPr lang="en-GB" altLang="en-US" sz="1800" dirty="0"/>
          </a:p>
          <a:p>
            <a:pPr eaLnBrk="1" hangingPunct="1">
              <a:lnSpc>
                <a:spcPct val="90000"/>
              </a:lnSpc>
            </a:pPr>
            <a:endParaRPr lang="en-GB" altLang="en-US" dirty="0"/>
          </a:p>
          <a:p>
            <a:pPr eaLnBrk="1" hangingPunct="1">
              <a:lnSpc>
                <a:spcPct val="90000"/>
              </a:lnSpc>
            </a:pPr>
            <a:endParaRPr lang="en-GB" altLang="en-US" dirty="0"/>
          </a:p>
          <a:p>
            <a:pPr eaLnBrk="1" hangingPunct="1">
              <a:lnSpc>
                <a:spcPct val="90000"/>
              </a:lnSpc>
            </a:pPr>
            <a:endParaRPr lang="en-GB" altLang="en-US" sz="1800" dirty="0"/>
          </a:p>
          <a:p>
            <a:pPr eaLnBrk="1" hangingPunct="1">
              <a:lnSpc>
                <a:spcPct val="90000"/>
              </a:lnSpc>
            </a:pPr>
            <a:r>
              <a:rPr lang="en-GB" altLang="en-US" sz="2400" dirty="0"/>
              <a:t>‘the past is displayed as visually spectacular pastiche, inviting a nostalgic gaze that resists the ironies and social critiques so often suggested narratively by these films’ (Higson 1993: 109)</a:t>
            </a:r>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r>
              <a:rPr lang="en-GB" altLang="en-US" sz="2400" dirty="0"/>
              <a:t>‘Even those films that develop an ironic narrative of the past end up celebrating and legitimating the spectacle of one class and one cultural tradition and identity at the expense of others through the discourse of authenticity, and the obsession with the visual </a:t>
            </a:r>
            <a:r>
              <a:rPr lang="en-GB" altLang="en-US" sz="2400" dirty="0" err="1"/>
              <a:t>splendors</a:t>
            </a:r>
            <a:r>
              <a:rPr lang="en-GB" altLang="en-US" sz="2400" dirty="0"/>
              <a:t> of period detail’ (Higson 1993: 119)</a:t>
            </a:r>
          </a:p>
          <a:p>
            <a:endParaRPr lang="en-GB" dirty="0"/>
          </a:p>
        </p:txBody>
      </p:sp>
      <p:sp>
        <p:nvSpPr>
          <p:cNvPr id="3" name="TextBox 2">
            <a:extLst>
              <a:ext uri="{FF2B5EF4-FFF2-40B4-BE49-F238E27FC236}">
                <a16:creationId xmlns:a16="http://schemas.microsoft.com/office/drawing/2014/main" id="{8F3B8710-AB90-4905-8EAD-0068F2FA6F46}"/>
              </a:ext>
            </a:extLst>
          </p:cNvPr>
          <p:cNvSpPr txBox="1"/>
          <p:nvPr/>
        </p:nvSpPr>
        <p:spPr>
          <a:xfrm>
            <a:off x="3091070" y="467139"/>
            <a:ext cx="7176052" cy="584775"/>
          </a:xfrm>
          <a:prstGeom prst="rect">
            <a:avLst/>
          </a:prstGeom>
          <a:noFill/>
        </p:spPr>
        <p:txBody>
          <a:bodyPr wrap="square" rtlCol="0">
            <a:spAutoFit/>
          </a:bodyPr>
          <a:lstStyle/>
          <a:p>
            <a:pPr algn="ctr"/>
            <a:r>
              <a:rPr lang="en-GB" sz="3200" b="1" dirty="0"/>
              <a:t>Heritage Critique</a:t>
            </a:r>
          </a:p>
        </p:txBody>
      </p:sp>
      <p:pic>
        <p:nvPicPr>
          <p:cNvPr id="5" name="Picture 4">
            <a:extLst>
              <a:ext uri="{FF2B5EF4-FFF2-40B4-BE49-F238E27FC236}">
                <a16:creationId xmlns:a16="http://schemas.microsoft.com/office/drawing/2014/main" id="{F705F36B-698D-A4BA-F488-E36F33ECC3AB}"/>
              </a:ext>
            </a:extLst>
          </p:cNvPr>
          <p:cNvPicPr>
            <a:picLocks noChangeAspect="1"/>
          </p:cNvPicPr>
          <p:nvPr/>
        </p:nvPicPr>
        <p:blipFill>
          <a:blip r:embed="rId2"/>
          <a:stretch>
            <a:fillRect/>
          </a:stretch>
        </p:blipFill>
        <p:spPr>
          <a:xfrm>
            <a:off x="7036904" y="2058260"/>
            <a:ext cx="4953691" cy="3077004"/>
          </a:xfrm>
          <a:prstGeom prst="rect">
            <a:avLst/>
          </a:prstGeom>
        </p:spPr>
      </p:pic>
    </p:spTree>
    <p:extLst>
      <p:ext uri="{BB962C8B-B14F-4D97-AF65-F5344CB8AC3E}">
        <p14:creationId xmlns:p14="http://schemas.microsoft.com/office/powerpoint/2010/main" val="67530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C882D-19C5-B492-BD55-0DC6296590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Lst>
          </a:blip>
          <a:stretch>
            <a:fillRect/>
          </a:stretch>
        </p:blipFill>
        <p:spPr>
          <a:xfrm>
            <a:off x="957022" y="1711974"/>
            <a:ext cx="6401693" cy="3553321"/>
          </a:xfrm>
          <a:prstGeom prst="rect">
            <a:avLst/>
          </a:prstGeom>
        </p:spPr>
      </p:pic>
      <p:pic>
        <p:nvPicPr>
          <p:cNvPr id="5" name="Picture 4">
            <a:extLst>
              <a:ext uri="{FF2B5EF4-FFF2-40B4-BE49-F238E27FC236}">
                <a16:creationId xmlns:a16="http://schemas.microsoft.com/office/drawing/2014/main" id="{CD54CA23-E1D6-7CE9-0728-F2A5A9581181}"/>
              </a:ext>
            </a:extLst>
          </p:cNvPr>
          <p:cNvPicPr>
            <a:picLocks noChangeAspect="1"/>
          </p:cNvPicPr>
          <p:nvPr/>
        </p:nvPicPr>
        <p:blipFill>
          <a:blip r:embed="rId4"/>
          <a:stretch>
            <a:fillRect/>
          </a:stretch>
        </p:blipFill>
        <p:spPr>
          <a:xfrm>
            <a:off x="8392083" y="895744"/>
            <a:ext cx="3297358" cy="5305052"/>
          </a:xfrm>
          <a:prstGeom prst="rect">
            <a:avLst/>
          </a:prstGeom>
        </p:spPr>
      </p:pic>
      <p:sp>
        <p:nvSpPr>
          <p:cNvPr id="6" name="TextBox 5">
            <a:extLst>
              <a:ext uri="{FF2B5EF4-FFF2-40B4-BE49-F238E27FC236}">
                <a16:creationId xmlns:a16="http://schemas.microsoft.com/office/drawing/2014/main" id="{4B1B78C0-7165-6BDB-CCCC-8B64F5D36A41}"/>
              </a:ext>
            </a:extLst>
          </p:cNvPr>
          <p:cNvSpPr txBox="1"/>
          <p:nvPr/>
        </p:nvSpPr>
        <p:spPr>
          <a:xfrm>
            <a:off x="2683565" y="238539"/>
            <a:ext cx="6828183" cy="954107"/>
          </a:xfrm>
          <a:prstGeom prst="rect">
            <a:avLst/>
          </a:prstGeom>
          <a:noFill/>
        </p:spPr>
        <p:txBody>
          <a:bodyPr wrap="square" rtlCol="0">
            <a:spAutoFit/>
          </a:bodyPr>
          <a:lstStyle/>
          <a:p>
            <a:pPr algn="ctr"/>
            <a:r>
              <a:rPr lang="en-GB" sz="2800" b="1" dirty="0"/>
              <a:t>Making Visible the Invisible:</a:t>
            </a:r>
          </a:p>
          <a:p>
            <a:pPr algn="ctr"/>
            <a:r>
              <a:rPr lang="en-GB" sz="2800" b="1" dirty="0"/>
              <a:t>Women’s Bodily Experiences</a:t>
            </a:r>
          </a:p>
        </p:txBody>
      </p:sp>
    </p:spTree>
    <p:extLst>
      <p:ext uri="{BB962C8B-B14F-4D97-AF65-F5344CB8AC3E}">
        <p14:creationId xmlns:p14="http://schemas.microsoft.com/office/powerpoint/2010/main" val="427418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1E7B17D9-ABC7-7A70-93AE-3BB5557603D7}"/>
              </a:ext>
            </a:extLst>
          </p:cNvPr>
          <p:cNvSpPr>
            <a:spLocks noGrp="1" noChangeArrowheads="1"/>
          </p:cNvSpPr>
          <p:nvPr>
            <p:ph type="title"/>
          </p:nvPr>
        </p:nvSpPr>
        <p:spPr/>
        <p:txBody>
          <a:bodyPr/>
          <a:lstStyle/>
          <a:p>
            <a:pPr algn="ctr" eaLnBrk="1" hangingPunct="1"/>
            <a:r>
              <a:rPr lang="en-GB" altLang="en-US" b="1" dirty="0">
                <a:latin typeface="+mn-lt"/>
              </a:rPr>
              <a:t>French Heritage Cinema</a:t>
            </a:r>
          </a:p>
        </p:txBody>
      </p:sp>
      <p:sp>
        <p:nvSpPr>
          <p:cNvPr id="11267" name="Rectangle 5">
            <a:extLst>
              <a:ext uri="{FF2B5EF4-FFF2-40B4-BE49-F238E27FC236}">
                <a16:creationId xmlns:a16="http://schemas.microsoft.com/office/drawing/2014/main" id="{BBAE0DED-1A1F-7178-E641-EDAF7E551157}"/>
              </a:ext>
            </a:extLst>
          </p:cNvPr>
          <p:cNvSpPr>
            <a:spLocks noGrp="1" noChangeArrowheads="1"/>
          </p:cNvSpPr>
          <p:nvPr>
            <p:ph type="body" sz="half" idx="1"/>
          </p:nvPr>
        </p:nvSpPr>
        <p:spPr/>
        <p:txBody>
          <a:bodyPr/>
          <a:lstStyle/>
          <a:p>
            <a:pPr eaLnBrk="1" hangingPunct="1">
              <a:lnSpc>
                <a:spcPct val="90000"/>
              </a:lnSpc>
            </a:pPr>
            <a:r>
              <a:rPr lang="en-GB" altLang="en-US" sz="2400"/>
              <a:t>‘une nouvelle qualité française’?</a:t>
            </a:r>
          </a:p>
          <a:p>
            <a:pPr eaLnBrk="1" hangingPunct="1">
              <a:lnSpc>
                <a:spcPct val="90000"/>
              </a:lnSpc>
            </a:pPr>
            <a:endParaRPr lang="en-GB" altLang="en-US" sz="2400"/>
          </a:p>
          <a:p>
            <a:pPr eaLnBrk="1" hangingPunct="1">
              <a:lnSpc>
                <a:spcPct val="90000"/>
              </a:lnSpc>
            </a:pPr>
            <a:r>
              <a:rPr lang="en-GB" altLang="en-US" sz="2400"/>
              <a:t>Promoted and funded by 1980s Socialist government as educational</a:t>
            </a:r>
          </a:p>
          <a:p>
            <a:pPr eaLnBrk="1" hangingPunct="1">
              <a:lnSpc>
                <a:spcPct val="90000"/>
              </a:lnSpc>
            </a:pPr>
            <a:endParaRPr lang="en-GB" altLang="en-US" sz="2400" i="1"/>
          </a:p>
          <a:p>
            <a:pPr eaLnBrk="1" hangingPunct="1">
              <a:lnSpc>
                <a:spcPct val="90000"/>
              </a:lnSpc>
            </a:pPr>
            <a:r>
              <a:rPr lang="en-GB" altLang="en-US" sz="2400" i="1"/>
              <a:t>Danton</a:t>
            </a:r>
            <a:r>
              <a:rPr lang="en-GB" altLang="en-US" sz="2400"/>
              <a:t> (Wajda, 1982) contained an ambiguous message about France’s revolutionary heritage</a:t>
            </a:r>
          </a:p>
        </p:txBody>
      </p:sp>
      <p:pic>
        <p:nvPicPr>
          <p:cNvPr id="11268" name="Picture 7" descr="Danton">
            <a:extLst>
              <a:ext uri="{FF2B5EF4-FFF2-40B4-BE49-F238E27FC236}">
                <a16:creationId xmlns:a16="http://schemas.microsoft.com/office/drawing/2014/main" id="{364E0918-EEDF-50BE-D4A5-C10ED40120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24563" y="2420938"/>
            <a:ext cx="4032250" cy="2754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81960" y="-576470"/>
            <a:ext cx="9486039" cy="1773445"/>
          </a:xfrm>
        </p:spPr>
        <p:txBody>
          <a:bodyPr>
            <a:normAutofit/>
          </a:bodyPr>
          <a:lstStyle/>
          <a:p>
            <a:pPr marL="838200" indent="-838200" algn="ctr"/>
            <a:br>
              <a:rPr lang="en-GB" altLang="en-US" sz="2400" b="1" dirty="0">
                <a:latin typeface="+mn-lt"/>
              </a:rPr>
            </a:br>
            <a:r>
              <a:rPr lang="en-GB" altLang="en-US" sz="2400" b="1" dirty="0">
                <a:latin typeface="+mn-lt"/>
              </a:rPr>
              <a:t>Desire in the Period Film</a:t>
            </a:r>
            <a:r>
              <a:rPr lang="en-GB" altLang="en-US" b="1" dirty="0"/>
              <a:t>	</a:t>
            </a:r>
            <a:endParaRPr lang="en-US" altLang="en-US" b="1" dirty="0"/>
          </a:p>
        </p:txBody>
      </p:sp>
      <p:sp>
        <p:nvSpPr>
          <p:cNvPr id="26627" name="Rectangle 3"/>
          <p:cNvSpPr>
            <a:spLocks noGrp="1" noChangeArrowheads="1"/>
          </p:cNvSpPr>
          <p:nvPr>
            <p:ph type="body" idx="1"/>
          </p:nvPr>
        </p:nvSpPr>
        <p:spPr>
          <a:xfrm>
            <a:off x="1992313" y="1412876"/>
            <a:ext cx="8229600" cy="4525963"/>
          </a:xfrm>
        </p:spPr>
        <p:txBody>
          <a:bodyPr/>
          <a:lstStyle/>
          <a:p>
            <a:pPr>
              <a:buFontTx/>
              <a:buNone/>
            </a:pPr>
            <a:endParaRPr lang="en-GB" altLang="en-US" sz="1800" dirty="0">
              <a:solidFill>
                <a:schemeClr val="bg1"/>
              </a:solidFill>
              <a:latin typeface="Book Antiqua" pitchFamily="18" charset="0"/>
            </a:endParaRPr>
          </a:p>
          <a:p>
            <a:pPr>
              <a:buFontTx/>
              <a:buNone/>
            </a:pPr>
            <a:endParaRPr lang="en-GB" altLang="en-US" sz="1600" dirty="0">
              <a:solidFill>
                <a:schemeClr val="bg1"/>
              </a:solidFill>
            </a:endParaRPr>
          </a:p>
          <a:p>
            <a:pPr>
              <a:buFontTx/>
              <a:buNone/>
            </a:pPr>
            <a:endParaRPr lang="en-GB" altLang="en-US" sz="1600" dirty="0">
              <a:solidFill>
                <a:schemeClr val="bg1"/>
              </a:solidFill>
            </a:endParaRPr>
          </a:p>
          <a:p>
            <a:pPr>
              <a:buFontTx/>
              <a:buNone/>
            </a:pPr>
            <a:endParaRPr lang="en-US" altLang="en-US" sz="1600" dirty="0">
              <a:solidFill>
                <a:schemeClr val="bg1"/>
              </a:solidFill>
            </a:endParaRPr>
          </a:p>
        </p:txBody>
      </p:sp>
      <p:sp>
        <p:nvSpPr>
          <p:cNvPr id="26628" name="Text Box 4"/>
          <p:cNvSpPr txBox="1">
            <a:spLocks noChangeArrowheads="1"/>
          </p:cNvSpPr>
          <p:nvPr/>
        </p:nvSpPr>
        <p:spPr bwMode="auto">
          <a:xfrm>
            <a:off x="4656138" y="3213101"/>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p>
        </p:txBody>
      </p:sp>
      <p:sp>
        <p:nvSpPr>
          <p:cNvPr id="26629" name="Text Box 5"/>
          <p:cNvSpPr txBox="1">
            <a:spLocks noChangeArrowheads="1"/>
          </p:cNvSpPr>
          <p:nvPr/>
        </p:nvSpPr>
        <p:spPr bwMode="auto">
          <a:xfrm>
            <a:off x="2351089" y="1289051"/>
            <a:ext cx="7273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en-US"/>
          </a:p>
        </p:txBody>
      </p:sp>
      <p:sp>
        <p:nvSpPr>
          <p:cNvPr id="26631" name="Text Box 7"/>
          <p:cNvSpPr txBox="1">
            <a:spLocks noChangeArrowheads="1"/>
          </p:cNvSpPr>
          <p:nvPr/>
        </p:nvSpPr>
        <p:spPr bwMode="auto">
          <a:xfrm>
            <a:off x="2495550" y="4149726"/>
            <a:ext cx="72009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p>
          <a:p>
            <a:pPr>
              <a:spcBef>
                <a:spcPct val="50000"/>
              </a:spcBef>
            </a:pPr>
            <a:endParaRPr lang="en-US" altLang="en-US"/>
          </a:p>
        </p:txBody>
      </p:sp>
      <p:sp>
        <p:nvSpPr>
          <p:cNvPr id="26632" name="Text Box 8"/>
          <p:cNvSpPr txBox="1">
            <a:spLocks noChangeArrowheads="1"/>
          </p:cNvSpPr>
          <p:nvPr/>
        </p:nvSpPr>
        <p:spPr bwMode="auto">
          <a:xfrm>
            <a:off x="2135188" y="3068638"/>
            <a:ext cx="7777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sz="2400" b="1">
              <a:solidFill>
                <a:schemeClr val="bg1"/>
              </a:solidFill>
              <a:latin typeface="Book Antiqua" pitchFamily="18" charset="0"/>
            </a:endParaRPr>
          </a:p>
        </p:txBody>
      </p:sp>
      <p:pic>
        <p:nvPicPr>
          <p:cNvPr id="26633" name="Picture 9" descr="howards_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778" y="1040869"/>
            <a:ext cx="2685973" cy="409553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36" name="Text Box 12"/>
          <p:cNvSpPr txBox="1">
            <a:spLocks noChangeArrowheads="1"/>
          </p:cNvSpPr>
          <p:nvPr/>
        </p:nvSpPr>
        <p:spPr bwMode="auto">
          <a:xfrm>
            <a:off x="4234645" y="4929189"/>
            <a:ext cx="35175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altLang="en-US" sz="1600" b="1" dirty="0">
              <a:latin typeface="Book Antiqua" pitchFamily="18" charset="0"/>
            </a:endParaRPr>
          </a:p>
          <a:p>
            <a:pPr>
              <a:spcBef>
                <a:spcPct val="50000"/>
              </a:spcBef>
            </a:pPr>
            <a:r>
              <a:rPr lang="en-GB" altLang="en-US" sz="1600" b="1" dirty="0"/>
              <a:t>Dir. James Ivory, 1992 (Prod: Ismail Merchant) aka Merchant Ivory Productions</a:t>
            </a:r>
            <a:endParaRPr lang="en-US" altLang="en-US" sz="1600"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341" y="1083683"/>
            <a:ext cx="2639568" cy="388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16342" y="5229201"/>
            <a:ext cx="2851659" cy="830997"/>
          </a:xfrm>
          <a:prstGeom prst="rect">
            <a:avLst/>
          </a:prstGeom>
          <a:noFill/>
        </p:spPr>
        <p:txBody>
          <a:bodyPr wrap="square" rtlCol="0">
            <a:spAutoFit/>
          </a:bodyPr>
          <a:lstStyle/>
          <a:p>
            <a:pPr>
              <a:spcBef>
                <a:spcPct val="50000"/>
              </a:spcBef>
            </a:pPr>
            <a:r>
              <a:rPr lang="en-GB" altLang="en-US" sz="1600" b="1" dirty="0"/>
              <a:t>Dir. James Ivory, 1993 (Prod: Ismail Merchant) aka Merchant Ivory Productions</a:t>
            </a:r>
            <a:endParaRPr lang="en-US" altLang="en-US" sz="1600" b="1" dirty="0"/>
          </a:p>
        </p:txBody>
      </p:sp>
      <p:pic>
        <p:nvPicPr>
          <p:cNvPr id="4" name="Picture 3">
            <a:extLst>
              <a:ext uri="{FF2B5EF4-FFF2-40B4-BE49-F238E27FC236}">
                <a16:creationId xmlns:a16="http://schemas.microsoft.com/office/drawing/2014/main" id="{21063B85-09C5-DAA5-36C6-C48E3B1F7B64}"/>
              </a:ext>
            </a:extLst>
          </p:cNvPr>
          <p:cNvPicPr>
            <a:picLocks noChangeAspect="1"/>
          </p:cNvPicPr>
          <p:nvPr/>
        </p:nvPicPr>
        <p:blipFill>
          <a:blip r:embed="rId5"/>
          <a:stretch>
            <a:fillRect/>
          </a:stretch>
        </p:blipFill>
        <p:spPr>
          <a:xfrm>
            <a:off x="1181961" y="1027003"/>
            <a:ext cx="2549447" cy="3975923"/>
          </a:xfrm>
          <a:prstGeom prst="rect">
            <a:avLst/>
          </a:prstGeom>
        </p:spPr>
      </p:pic>
      <p:sp>
        <p:nvSpPr>
          <p:cNvPr id="5" name="TextBox 4">
            <a:extLst>
              <a:ext uri="{FF2B5EF4-FFF2-40B4-BE49-F238E27FC236}">
                <a16:creationId xmlns:a16="http://schemas.microsoft.com/office/drawing/2014/main" id="{E07AF11D-88B5-BE59-2FBB-5E065EDD014F}"/>
              </a:ext>
            </a:extLst>
          </p:cNvPr>
          <p:cNvSpPr txBox="1"/>
          <p:nvPr/>
        </p:nvSpPr>
        <p:spPr>
          <a:xfrm>
            <a:off x="1181961" y="5298521"/>
            <a:ext cx="2644604" cy="1107996"/>
          </a:xfrm>
          <a:prstGeom prst="rect">
            <a:avLst/>
          </a:prstGeom>
          <a:noFill/>
        </p:spPr>
        <p:txBody>
          <a:bodyPr wrap="square" rtlCol="0">
            <a:spAutoFit/>
          </a:bodyPr>
          <a:lstStyle/>
          <a:p>
            <a:r>
              <a:rPr lang="en-GB" altLang="en-US" sz="1600" b="1" dirty="0"/>
              <a:t>Dir. James Ivory, 1987 (Prod: Ismail Merchant) aka Merchant Ivory Productions</a:t>
            </a:r>
            <a:endParaRPr lang="en-US" altLang="en-US" sz="1600" b="1" dirty="0"/>
          </a:p>
          <a:p>
            <a:endParaRPr lang="en-GB" dirty="0"/>
          </a:p>
        </p:txBody>
      </p:sp>
    </p:spTree>
    <p:extLst>
      <p:ext uri="{BB962C8B-B14F-4D97-AF65-F5344CB8AC3E}">
        <p14:creationId xmlns:p14="http://schemas.microsoft.com/office/powerpoint/2010/main" val="291734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025" y="931025"/>
            <a:ext cx="10798233" cy="5355312"/>
          </a:xfrm>
          <a:prstGeom prst="rect">
            <a:avLst/>
          </a:prstGeom>
          <a:noFill/>
        </p:spPr>
        <p:txBody>
          <a:bodyPr wrap="square" rtlCol="0">
            <a:spAutoFit/>
          </a:bodyPr>
          <a:lstStyle/>
          <a:p>
            <a:pPr marL="285750" indent="-285750">
              <a:buFont typeface="Wingdings" panose="05000000000000000000" pitchFamily="2" charset="2"/>
              <a:buChar char="Ø"/>
            </a:pPr>
            <a:endParaRPr lang="en-GB" b="1" dirty="0"/>
          </a:p>
          <a:p>
            <a:endParaRPr lang="en-GB" sz="2800" b="1" dirty="0"/>
          </a:p>
          <a:p>
            <a:r>
              <a:rPr lang="en-GB" sz="2800" b="1" dirty="0"/>
              <a:t>Introduction to queer studies in visual culture</a:t>
            </a:r>
          </a:p>
          <a:p>
            <a:pPr marL="285750" indent="-285750">
              <a:buFontTx/>
              <a:buChar char="-"/>
            </a:pPr>
            <a:endParaRPr lang="en-GB" sz="2800" i="1" dirty="0"/>
          </a:p>
          <a:p>
            <a:r>
              <a:rPr lang="en-GB" sz="2800" b="1" dirty="0"/>
              <a:t>Heritage and history</a:t>
            </a:r>
          </a:p>
          <a:p>
            <a:pPr marL="285750" indent="-285750">
              <a:buFont typeface="Wingdings" panose="05000000000000000000" pitchFamily="2" charset="2"/>
              <a:buChar char="Ø"/>
            </a:pPr>
            <a:endParaRPr lang="en-GB" sz="2800" b="1" dirty="0"/>
          </a:p>
          <a:p>
            <a:r>
              <a:rPr lang="en-GB" sz="2800" b="1" dirty="0" err="1"/>
              <a:t>Sciamma</a:t>
            </a:r>
            <a:r>
              <a:rPr lang="en-GB" sz="2800" b="1" dirty="0"/>
              <a:t> as queer feminist auteur(e) </a:t>
            </a:r>
          </a:p>
          <a:p>
            <a:pPr>
              <a:lnSpc>
                <a:spcPct val="150000"/>
              </a:lnSpc>
              <a:spcAft>
                <a:spcPts val="800"/>
              </a:spcAft>
            </a:pPr>
            <a:r>
              <a:rPr lang="en-GB" sz="2400" i="1" dirty="0">
                <a:effectLst/>
                <a:latin typeface="Times New Roman" panose="02020603050405020304" pitchFamily="18" charset="0"/>
                <a:ea typeface="Calibri" panose="020F0502020204030204" pitchFamily="34" charset="0"/>
                <a:cs typeface="Times New Roman" panose="02020603050405020304" pitchFamily="18" charset="0"/>
              </a:rPr>
              <a:t>-  Themes and visual style</a:t>
            </a:r>
          </a:p>
          <a:p>
            <a:pPr>
              <a:lnSpc>
                <a:spcPct val="150000"/>
              </a:lnSpc>
              <a:spcAft>
                <a:spcPts val="800"/>
              </a:spcAft>
            </a:pPr>
            <a:r>
              <a:rPr lang="en-GB"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i="1" dirty="0">
                <a:effectLst/>
                <a:latin typeface="Times New Roman" panose="02020603050405020304" pitchFamily="18" charset="0"/>
                <a:ea typeface="Calibri" panose="020F0502020204030204" pitchFamily="34" charset="0"/>
                <a:cs typeface="Times New Roman" panose="02020603050405020304" pitchFamily="18" charset="0"/>
              </a:rPr>
              <a:t>The star director and her films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2400" i="1" dirty="0">
                <a:effectLst/>
                <a:latin typeface="Times New Roman" panose="02020603050405020304" pitchFamily="18" charset="0"/>
                <a:ea typeface="Calibri" panose="020F0502020204030204" pitchFamily="34" charset="0"/>
                <a:cs typeface="Times New Roman" panose="02020603050405020304" pitchFamily="18" charset="0"/>
              </a:rPr>
              <a:t>-  The question of autofiction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p>
        </p:txBody>
      </p:sp>
      <p:sp>
        <p:nvSpPr>
          <p:cNvPr id="3" name="TextBox 2"/>
          <p:cNvSpPr txBox="1"/>
          <p:nvPr/>
        </p:nvSpPr>
        <p:spPr>
          <a:xfrm>
            <a:off x="2663686" y="157942"/>
            <a:ext cx="6854387" cy="707886"/>
          </a:xfrm>
          <a:prstGeom prst="rect">
            <a:avLst/>
          </a:prstGeom>
          <a:noFill/>
        </p:spPr>
        <p:txBody>
          <a:bodyPr wrap="square" rtlCol="0">
            <a:spAutoFit/>
          </a:bodyPr>
          <a:lstStyle/>
          <a:p>
            <a:pPr algn="ctr"/>
            <a:r>
              <a:rPr lang="en-GB" sz="4000" b="1" dirty="0"/>
              <a:t>Structure of the Session</a:t>
            </a:r>
          </a:p>
        </p:txBody>
      </p:sp>
    </p:spTree>
    <p:extLst>
      <p:ext uri="{BB962C8B-B14F-4D97-AF65-F5344CB8AC3E}">
        <p14:creationId xmlns:p14="http://schemas.microsoft.com/office/powerpoint/2010/main" val="2186727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3F35E-D734-F47F-7232-505D63559FE5}"/>
              </a:ext>
            </a:extLst>
          </p:cNvPr>
          <p:cNvSpPr txBox="1"/>
          <p:nvPr/>
        </p:nvSpPr>
        <p:spPr>
          <a:xfrm>
            <a:off x="2305878" y="327991"/>
            <a:ext cx="8338931" cy="461665"/>
          </a:xfrm>
          <a:prstGeom prst="rect">
            <a:avLst/>
          </a:prstGeom>
          <a:noFill/>
        </p:spPr>
        <p:txBody>
          <a:bodyPr wrap="square" rtlCol="0">
            <a:spAutoFit/>
          </a:bodyPr>
          <a:lstStyle/>
          <a:p>
            <a:pPr algn="ctr"/>
            <a:r>
              <a:rPr lang="en-GB" sz="2400" b="1" dirty="0"/>
              <a:t>Historicising Lesbian Desire Onscreen</a:t>
            </a:r>
          </a:p>
        </p:txBody>
      </p:sp>
      <p:pic>
        <p:nvPicPr>
          <p:cNvPr id="5" name="Picture 4">
            <a:extLst>
              <a:ext uri="{FF2B5EF4-FFF2-40B4-BE49-F238E27FC236}">
                <a16:creationId xmlns:a16="http://schemas.microsoft.com/office/drawing/2014/main" id="{C50F9714-C1F0-87F4-8C6B-9965620EDDEA}"/>
              </a:ext>
            </a:extLst>
          </p:cNvPr>
          <p:cNvPicPr>
            <a:picLocks noChangeAspect="1"/>
          </p:cNvPicPr>
          <p:nvPr/>
        </p:nvPicPr>
        <p:blipFill>
          <a:blip r:embed="rId2"/>
          <a:stretch>
            <a:fillRect/>
          </a:stretch>
        </p:blipFill>
        <p:spPr>
          <a:xfrm>
            <a:off x="7083973" y="1464212"/>
            <a:ext cx="2716009" cy="4227750"/>
          </a:xfrm>
          <a:prstGeom prst="rect">
            <a:avLst/>
          </a:prstGeom>
        </p:spPr>
      </p:pic>
      <p:sp>
        <p:nvSpPr>
          <p:cNvPr id="6" name="TextBox 5">
            <a:extLst>
              <a:ext uri="{FF2B5EF4-FFF2-40B4-BE49-F238E27FC236}">
                <a16:creationId xmlns:a16="http://schemas.microsoft.com/office/drawing/2014/main" id="{9ACB0A0F-4809-DD76-B600-1693FFB1D7B2}"/>
              </a:ext>
            </a:extLst>
          </p:cNvPr>
          <p:cNvSpPr txBox="1"/>
          <p:nvPr/>
        </p:nvSpPr>
        <p:spPr>
          <a:xfrm>
            <a:off x="9929191" y="2534478"/>
            <a:ext cx="1441174" cy="923330"/>
          </a:xfrm>
          <a:prstGeom prst="rect">
            <a:avLst/>
          </a:prstGeom>
          <a:noFill/>
        </p:spPr>
        <p:txBody>
          <a:bodyPr wrap="square" rtlCol="0">
            <a:spAutoFit/>
          </a:bodyPr>
          <a:lstStyle/>
          <a:p>
            <a:r>
              <a:rPr lang="en-GB" dirty="0"/>
              <a:t>Peter Jackson,</a:t>
            </a:r>
          </a:p>
          <a:p>
            <a:r>
              <a:rPr lang="en-GB" dirty="0"/>
              <a:t>1994</a:t>
            </a:r>
          </a:p>
        </p:txBody>
      </p:sp>
      <p:pic>
        <p:nvPicPr>
          <p:cNvPr id="10" name="Picture 9">
            <a:extLst>
              <a:ext uri="{FF2B5EF4-FFF2-40B4-BE49-F238E27FC236}">
                <a16:creationId xmlns:a16="http://schemas.microsoft.com/office/drawing/2014/main" id="{3FBEDCD5-8991-6015-3BE3-4EC89ECB935A}"/>
              </a:ext>
            </a:extLst>
          </p:cNvPr>
          <p:cNvPicPr>
            <a:picLocks noChangeAspect="1"/>
          </p:cNvPicPr>
          <p:nvPr/>
        </p:nvPicPr>
        <p:blipFill>
          <a:blip r:embed="rId3"/>
          <a:stretch>
            <a:fillRect/>
          </a:stretch>
        </p:blipFill>
        <p:spPr>
          <a:xfrm>
            <a:off x="1478148" y="1581613"/>
            <a:ext cx="3322452" cy="3992947"/>
          </a:xfrm>
          <a:prstGeom prst="rect">
            <a:avLst/>
          </a:prstGeom>
        </p:spPr>
      </p:pic>
      <p:sp>
        <p:nvSpPr>
          <p:cNvPr id="12" name="TextBox 11">
            <a:extLst>
              <a:ext uri="{FF2B5EF4-FFF2-40B4-BE49-F238E27FC236}">
                <a16:creationId xmlns:a16="http://schemas.microsoft.com/office/drawing/2014/main" id="{EB66622D-0A57-3EEE-11CE-0A64CB12C63F}"/>
              </a:ext>
            </a:extLst>
          </p:cNvPr>
          <p:cNvSpPr txBox="1"/>
          <p:nvPr/>
        </p:nvSpPr>
        <p:spPr>
          <a:xfrm>
            <a:off x="4800600" y="2445027"/>
            <a:ext cx="1590261" cy="923330"/>
          </a:xfrm>
          <a:prstGeom prst="rect">
            <a:avLst/>
          </a:prstGeom>
          <a:noFill/>
        </p:spPr>
        <p:txBody>
          <a:bodyPr wrap="square" rtlCol="0">
            <a:spAutoFit/>
          </a:bodyPr>
          <a:lstStyle/>
          <a:p>
            <a:r>
              <a:rPr lang="en-GB" dirty="0"/>
              <a:t>Henri-Georges Clouzot,</a:t>
            </a:r>
          </a:p>
          <a:p>
            <a:r>
              <a:rPr lang="en-GB" dirty="0"/>
              <a:t>1955</a:t>
            </a:r>
          </a:p>
        </p:txBody>
      </p:sp>
    </p:spTree>
    <p:extLst>
      <p:ext uri="{BB962C8B-B14F-4D97-AF65-F5344CB8AC3E}">
        <p14:creationId xmlns:p14="http://schemas.microsoft.com/office/powerpoint/2010/main" val="86211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3F35E-D734-F47F-7232-505D63559FE5}"/>
              </a:ext>
            </a:extLst>
          </p:cNvPr>
          <p:cNvSpPr txBox="1"/>
          <p:nvPr/>
        </p:nvSpPr>
        <p:spPr>
          <a:xfrm>
            <a:off x="2305878" y="327991"/>
            <a:ext cx="8338931" cy="461665"/>
          </a:xfrm>
          <a:prstGeom prst="rect">
            <a:avLst/>
          </a:prstGeom>
          <a:noFill/>
        </p:spPr>
        <p:txBody>
          <a:bodyPr wrap="square" rtlCol="0">
            <a:spAutoFit/>
          </a:bodyPr>
          <a:lstStyle/>
          <a:p>
            <a:pPr algn="ctr"/>
            <a:r>
              <a:rPr lang="en-GB" sz="2400" b="1" dirty="0"/>
              <a:t>Historicising Lesbian Desire Onscreen</a:t>
            </a:r>
          </a:p>
        </p:txBody>
      </p:sp>
      <p:pic>
        <p:nvPicPr>
          <p:cNvPr id="4" name="Picture 3">
            <a:extLst>
              <a:ext uri="{FF2B5EF4-FFF2-40B4-BE49-F238E27FC236}">
                <a16:creationId xmlns:a16="http://schemas.microsoft.com/office/drawing/2014/main" id="{6CB538F0-6FC8-27C8-739F-6C28CB6E13E9}"/>
              </a:ext>
            </a:extLst>
          </p:cNvPr>
          <p:cNvPicPr>
            <a:picLocks noChangeAspect="1"/>
          </p:cNvPicPr>
          <p:nvPr/>
        </p:nvPicPr>
        <p:blipFill>
          <a:blip r:embed="rId2"/>
          <a:stretch>
            <a:fillRect/>
          </a:stretch>
        </p:blipFill>
        <p:spPr>
          <a:xfrm>
            <a:off x="7167185" y="1059340"/>
            <a:ext cx="3170582" cy="4605445"/>
          </a:xfrm>
          <a:prstGeom prst="rect">
            <a:avLst/>
          </a:prstGeom>
        </p:spPr>
      </p:pic>
      <p:pic>
        <p:nvPicPr>
          <p:cNvPr id="8" name="Picture 7">
            <a:extLst>
              <a:ext uri="{FF2B5EF4-FFF2-40B4-BE49-F238E27FC236}">
                <a16:creationId xmlns:a16="http://schemas.microsoft.com/office/drawing/2014/main" id="{F678CF93-7AB8-F6FD-A43C-8566EB336350}"/>
              </a:ext>
            </a:extLst>
          </p:cNvPr>
          <p:cNvPicPr>
            <a:picLocks noChangeAspect="1"/>
          </p:cNvPicPr>
          <p:nvPr/>
        </p:nvPicPr>
        <p:blipFill>
          <a:blip r:embed="rId3"/>
          <a:stretch>
            <a:fillRect/>
          </a:stretch>
        </p:blipFill>
        <p:spPr>
          <a:xfrm>
            <a:off x="1854233" y="1193214"/>
            <a:ext cx="2866854" cy="4471571"/>
          </a:xfrm>
          <a:prstGeom prst="rect">
            <a:avLst/>
          </a:prstGeom>
        </p:spPr>
      </p:pic>
      <p:sp>
        <p:nvSpPr>
          <p:cNvPr id="9" name="TextBox 8">
            <a:extLst>
              <a:ext uri="{FF2B5EF4-FFF2-40B4-BE49-F238E27FC236}">
                <a16:creationId xmlns:a16="http://schemas.microsoft.com/office/drawing/2014/main" id="{99025068-6C7D-0E19-A183-528FD7C3536A}"/>
              </a:ext>
            </a:extLst>
          </p:cNvPr>
          <p:cNvSpPr txBox="1"/>
          <p:nvPr/>
        </p:nvSpPr>
        <p:spPr>
          <a:xfrm>
            <a:off x="4830418" y="2365513"/>
            <a:ext cx="1411356" cy="923330"/>
          </a:xfrm>
          <a:prstGeom prst="rect">
            <a:avLst/>
          </a:prstGeom>
          <a:noFill/>
        </p:spPr>
        <p:txBody>
          <a:bodyPr wrap="square" rtlCol="0">
            <a:spAutoFit/>
          </a:bodyPr>
          <a:lstStyle/>
          <a:p>
            <a:r>
              <a:rPr lang="en-GB" dirty="0"/>
              <a:t>Donna Deitch, 1987</a:t>
            </a:r>
          </a:p>
          <a:p>
            <a:r>
              <a:rPr lang="en-GB" dirty="0"/>
              <a:t>Set in 1959</a:t>
            </a:r>
          </a:p>
        </p:txBody>
      </p:sp>
      <p:sp>
        <p:nvSpPr>
          <p:cNvPr id="11" name="TextBox 10">
            <a:extLst>
              <a:ext uri="{FF2B5EF4-FFF2-40B4-BE49-F238E27FC236}">
                <a16:creationId xmlns:a16="http://schemas.microsoft.com/office/drawing/2014/main" id="{72B14FB9-5E0D-3677-7D27-5E07FD12EE93}"/>
              </a:ext>
            </a:extLst>
          </p:cNvPr>
          <p:cNvSpPr txBox="1"/>
          <p:nvPr/>
        </p:nvSpPr>
        <p:spPr>
          <a:xfrm>
            <a:off x="10376452" y="2365513"/>
            <a:ext cx="1540565" cy="923330"/>
          </a:xfrm>
          <a:prstGeom prst="rect">
            <a:avLst/>
          </a:prstGeom>
          <a:noFill/>
        </p:spPr>
        <p:txBody>
          <a:bodyPr wrap="square" rtlCol="0">
            <a:spAutoFit/>
          </a:bodyPr>
          <a:lstStyle/>
          <a:p>
            <a:r>
              <a:rPr lang="en-GB" dirty="0"/>
              <a:t>Todd Haynes, 2015</a:t>
            </a:r>
          </a:p>
          <a:p>
            <a:r>
              <a:rPr lang="en-GB" dirty="0"/>
              <a:t>Set in 1952</a:t>
            </a:r>
          </a:p>
        </p:txBody>
      </p:sp>
      <p:sp>
        <p:nvSpPr>
          <p:cNvPr id="12" name="TextBox 11">
            <a:extLst>
              <a:ext uri="{FF2B5EF4-FFF2-40B4-BE49-F238E27FC236}">
                <a16:creationId xmlns:a16="http://schemas.microsoft.com/office/drawing/2014/main" id="{3D247532-90CA-6CF4-3B3D-1BB301CCD863}"/>
              </a:ext>
            </a:extLst>
          </p:cNvPr>
          <p:cNvSpPr txBox="1"/>
          <p:nvPr/>
        </p:nvSpPr>
        <p:spPr>
          <a:xfrm>
            <a:off x="1177788" y="6122504"/>
            <a:ext cx="9785073" cy="646331"/>
          </a:xfrm>
          <a:prstGeom prst="rect">
            <a:avLst/>
          </a:prstGeom>
          <a:noFill/>
        </p:spPr>
        <p:txBody>
          <a:bodyPr wrap="square" rtlCol="0">
            <a:spAutoFit/>
          </a:bodyPr>
          <a:lstStyle/>
          <a:p>
            <a:r>
              <a:rPr lang="en-GB" dirty="0"/>
              <a:t>See Clare Bradbury-</a:t>
            </a:r>
            <a:r>
              <a:rPr lang="en-GB" dirty="0" err="1"/>
              <a:t>Rance</a:t>
            </a:r>
            <a:r>
              <a:rPr lang="en-GB" dirty="0"/>
              <a:t>, </a:t>
            </a:r>
            <a:r>
              <a:rPr lang="en-GB" i="1" dirty="0"/>
              <a:t>Lesbian Cinema after Queer Theory </a:t>
            </a:r>
            <a:r>
              <a:rPr lang="en-GB" dirty="0"/>
              <a:t>(Edinburgh: Edinburgh University Press, 2020)</a:t>
            </a:r>
          </a:p>
        </p:txBody>
      </p:sp>
    </p:spTree>
    <p:extLst>
      <p:ext uri="{BB962C8B-B14F-4D97-AF65-F5344CB8AC3E}">
        <p14:creationId xmlns:p14="http://schemas.microsoft.com/office/powerpoint/2010/main" val="3290112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3D53F-D8D7-5C89-5605-82D15E0B3236}"/>
              </a:ext>
            </a:extLst>
          </p:cNvPr>
          <p:cNvPicPr>
            <a:picLocks noChangeAspect="1"/>
          </p:cNvPicPr>
          <p:nvPr/>
        </p:nvPicPr>
        <p:blipFill>
          <a:blip r:embed="rId2"/>
          <a:stretch>
            <a:fillRect/>
          </a:stretch>
        </p:blipFill>
        <p:spPr>
          <a:xfrm>
            <a:off x="2552174" y="663602"/>
            <a:ext cx="6810486" cy="5317581"/>
          </a:xfrm>
          <a:prstGeom prst="rect">
            <a:avLst/>
          </a:prstGeom>
        </p:spPr>
      </p:pic>
      <p:sp>
        <p:nvSpPr>
          <p:cNvPr id="4" name="TextBox 3">
            <a:extLst>
              <a:ext uri="{FF2B5EF4-FFF2-40B4-BE49-F238E27FC236}">
                <a16:creationId xmlns:a16="http://schemas.microsoft.com/office/drawing/2014/main" id="{DAB5FD84-2421-E19E-3D8E-08A2DB226471}"/>
              </a:ext>
            </a:extLst>
          </p:cNvPr>
          <p:cNvSpPr txBox="1"/>
          <p:nvPr/>
        </p:nvSpPr>
        <p:spPr>
          <a:xfrm>
            <a:off x="3240158" y="0"/>
            <a:ext cx="4909930" cy="523220"/>
          </a:xfrm>
          <a:prstGeom prst="rect">
            <a:avLst/>
          </a:prstGeom>
          <a:noFill/>
        </p:spPr>
        <p:txBody>
          <a:bodyPr wrap="square" rtlCol="0">
            <a:spAutoFit/>
          </a:bodyPr>
          <a:lstStyle/>
          <a:p>
            <a:pPr algn="ctr"/>
            <a:r>
              <a:rPr lang="en-GB" sz="2800" b="1" u="sng" dirty="0" err="1"/>
              <a:t>Sciamma</a:t>
            </a:r>
            <a:endParaRPr lang="en-GB" sz="2800" b="1" u="sng" dirty="0"/>
          </a:p>
        </p:txBody>
      </p:sp>
      <p:sp>
        <p:nvSpPr>
          <p:cNvPr id="5" name="TextBox 4">
            <a:extLst>
              <a:ext uri="{FF2B5EF4-FFF2-40B4-BE49-F238E27FC236}">
                <a16:creationId xmlns:a16="http://schemas.microsoft.com/office/drawing/2014/main" id="{B52F0EDC-BF02-4876-EE8E-9603144CE5EC}"/>
              </a:ext>
            </a:extLst>
          </p:cNvPr>
          <p:cNvSpPr txBox="1"/>
          <p:nvPr/>
        </p:nvSpPr>
        <p:spPr>
          <a:xfrm>
            <a:off x="3150704" y="6122504"/>
            <a:ext cx="5615609" cy="369332"/>
          </a:xfrm>
          <a:prstGeom prst="rect">
            <a:avLst/>
          </a:prstGeom>
          <a:noFill/>
        </p:spPr>
        <p:txBody>
          <a:bodyPr wrap="square" rtlCol="0">
            <a:spAutoFit/>
          </a:bodyPr>
          <a:lstStyle/>
          <a:p>
            <a:pPr algn="ctr"/>
            <a:r>
              <a:rPr lang="en-GB" dirty="0"/>
              <a:t>A proudly ‘out’ lesbian director</a:t>
            </a:r>
          </a:p>
        </p:txBody>
      </p:sp>
    </p:spTree>
    <p:extLst>
      <p:ext uri="{BB962C8B-B14F-4D97-AF65-F5344CB8AC3E}">
        <p14:creationId xmlns:p14="http://schemas.microsoft.com/office/powerpoint/2010/main" val="2439409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1265" y="266007"/>
            <a:ext cx="6251171" cy="923330"/>
          </a:xfrm>
          <a:prstGeom prst="rect">
            <a:avLst/>
          </a:prstGeom>
          <a:noFill/>
        </p:spPr>
        <p:txBody>
          <a:bodyPr wrap="square" rtlCol="0">
            <a:spAutoFit/>
          </a:bodyPr>
          <a:lstStyle/>
          <a:p>
            <a:pPr algn="ctr"/>
            <a:endParaRPr lang="en-GB" dirty="0"/>
          </a:p>
          <a:p>
            <a:pPr algn="ctr"/>
            <a:r>
              <a:rPr lang="en-GB" b="1" dirty="0"/>
              <a:t>Catherine </a:t>
            </a:r>
            <a:r>
              <a:rPr lang="en-GB" b="1" dirty="0" err="1"/>
              <a:t>Breillat</a:t>
            </a:r>
            <a:endParaRPr lang="en-GB" b="1" dirty="0"/>
          </a:p>
          <a:p>
            <a:pPr algn="ctr"/>
            <a:r>
              <a:rPr lang="en-GB" b="1" dirty="0"/>
              <a:t>(partial filmography)</a:t>
            </a:r>
          </a:p>
        </p:txBody>
      </p:sp>
      <p:pic>
        <p:nvPicPr>
          <p:cNvPr id="5" name="Picture 4"/>
          <p:cNvPicPr>
            <a:picLocks noChangeAspect="1"/>
          </p:cNvPicPr>
          <p:nvPr/>
        </p:nvPicPr>
        <p:blipFill>
          <a:blip r:embed="rId2"/>
          <a:stretch>
            <a:fillRect/>
          </a:stretch>
        </p:blipFill>
        <p:spPr>
          <a:xfrm>
            <a:off x="2166533" y="3731001"/>
            <a:ext cx="7845012" cy="2428729"/>
          </a:xfrm>
          <a:prstGeom prst="rect">
            <a:avLst/>
          </a:prstGeom>
        </p:spPr>
      </p:pic>
      <p:pic>
        <p:nvPicPr>
          <p:cNvPr id="6" name="Picture 5"/>
          <p:cNvPicPr>
            <a:picLocks noChangeAspect="1"/>
          </p:cNvPicPr>
          <p:nvPr/>
        </p:nvPicPr>
        <p:blipFill>
          <a:blip r:embed="rId3"/>
          <a:stretch>
            <a:fillRect/>
          </a:stretch>
        </p:blipFill>
        <p:spPr>
          <a:xfrm>
            <a:off x="2166533" y="1417633"/>
            <a:ext cx="7775490" cy="2151575"/>
          </a:xfrm>
          <a:prstGeom prst="rect">
            <a:avLst/>
          </a:prstGeom>
        </p:spPr>
      </p:pic>
    </p:spTree>
    <p:extLst>
      <p:ext uri="{BB962C8B-B14F-4D97-AF65-F5344CB8AC3E}">
        <p14:creationId xmlns:p14="http://schemas.microsoft.com/office/powerpoint/2010/main" val="81346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3752" y="116632"/>
            <a:ext cx="4742718" cy="523220"/>
          </a:xfrm>
          <a:prstGeom prst="rect">
            <a:avLst/>
          </a:prstGeom>
          <a:noFill/>
        </p:spPr>
        <p:txBody>
          <a:bodyPr wrap="square" rtlCol="0">
            <a:spAutoFit/>
          </a:bodyPr>
          <a:lstStyle/>
          <a:p>
            <a:pPr algn="ctr"/>
            <a:r>
              <a:rPr lang="en-GB" sz="2800" b="1" dirty="0"/>
              <a:t>France’s ‘Weinstein Moment’</a:t>
            </a:r>
          </a:p>
        </p:txBody>
      </p:sp>
      <p:sp>
        <p:nvSpPr>
          <p:cNvPr id="8" name="TextBox 7"/>
          <p:cNvSpPr txBox="1"/>
          <p:nvPr/>
        </p:nvSpPr>
        <p:spPr>
          <a:xfrm>
            <a:off x="1775520" y="908720"/>
            <a:ext cx="8496944" cy="2677656"/>
          </a:xfrm>
          <a:prstGeom prst="rect">
            <a:avLst/>
          </a:prstGeom>
          <a:noFill/>
        </p:spPr>
        <p:txBody>
          <a:bodyPr wrap="square" rtlCol="0">
            <a:spAutoFit/>
          </a:bodyPr>
          <a:lstStyle/>
          <a:p>
            <a:pPr algn="just"/>
            <a:endParaRPr lang="en-GB" sz="2400" dirty="0"/>
          </a:p>
          <a:p>
            <a:pPr algn="just"/>
            <a:endParaRPr lang="en-GB" sz="2400" dirty="0"/>
          </a:p>
          <a:p>
            <a:pPr algn="just"/>
            <a:r>
              <a:rPr lang="en-GB" sz="2400" dirty="0"/>
              <a:t>Nov ‘19: Actress Adèle </a:t>
            </a:r>
            <a:r>
              <a:rPr lang="en-GB" sz="2400" dirty="0" err="1"/>
              <a:t>Haenel</a:t>
            </a:r>
            <a:r>
              <a:rPr lang="en-GB" sz="2400" dirty="0"/>
              <a:t> files sexual harassment claim against director Christophe </a:t>
            </a:r>
            <a:r>
              <a:rPr lang="en-GB" sz="2400" dirty="0" err="1"/>
              <a:t>Ruggia</a:t>
            </a:r>
            <a:r>
              <a:rPr lang="en-GB" sz="2400" dirty="0"/>
              <a:t> for crimes dating back to 2002, when she was 12 ; formal charges brought in January ’20.</a:t>
            </a:r>
          </a:p>
          <a:p>
            <a:pPr algn="just"/>
            <a:endParaRPr lang="en-GB" sz="2400" dirty="0"/>
          </a:p>
          <a:p>
            <a:pPr algn="just"/>
            <a:endParaRPr lang="en-GB" sz="2400" dirty="0"/>
          </a:p>
        </p:txBody>
      </p:sp>
      <p:sp>
        <p:nvSpPr>
          <p:cNvPr id="9" name="TextBox 8"/>
          <p:cNvSpPr txBox="1"/>
          <p:nvPr/>
        </p:nvSpPr>
        <p:spPr>
          <a:xfrm>
            <a:off x="3863753" y="1412776"/>
            <a:ext cx="184731" cy="369332"/>
          </a:xfrm>
          <a:prstGeom prst="rect">
            <a:avLst/>
          </a:prstGeom>
          <a:noFill/>
        </p:spPr>
        <p:txBody>
          <a:bodyPr wrap="none" rtlCol="0">
            <a:spAutoFit/>
          </a:bodyPr>
          <a:lstStyle/>
          <a:p>
            <a:endParaRPr lang="en-GB" dirty="0"/>
          </a:p>
        </p:txBody>
      </p:sp>
      <p:sp>
        <p:nvSpPr>
          <p:cNvPr id="10" name="TextBox 9"/>
          <p:cNvSpPr txBox="1"/>
          <p:nvPr/>
        </p:nvSpPr>
        <p:spPr>
          <a:xfrm>
            <a:off x="2351584" y="2348881"/>
            <a:ext cx="8136904" cy="3693319"/>
          </a:xfrm>
          <a:prstGeom prst="rect">
            <a:avLst/>
          </a:prstGeom>
          <a:noFill/>
        </p:spPr>
        <p:txBody>
          <a:bodyPr wrap="square" rtlCol="0">
            <a:spAutoFit/>
          </a:bodyPr>
          <a:lstStyle/>
          <a:p>
            <a:endParaRPr lang="en-GB" dirty="0"/>
          </a:p>
          <a:p>
            <a:endParaRPr lang="en-GB" sz="2400" dirty="0"/>
          </a:p>
          <a:p>
            <a:endParaRPr lang="en-GB" sz="2400" dirty="0"/>
          </a:p>
          <a:p>
            <a:endParaRPr lang="en-GB" sz="2400" dirty="0"/>
          </a:p>
          <a:p>
            <a:endParaRPr lang="en-GB" sz="2400" dirty="0"/>
          </a:p>
          <a:p>
            <a:r>
              <a:rPr lang="en-GB" sz="2400" dirty="0"/>
              <a:t>Interview with investigative media organisation </a:t>
            </a:r>
            <a:r>
              <a:rPr lang="en-GB" sz="2400" dirty="0" err="1"/>
              <a:t>Mediapart</a:t>
            </a:r>
            <a:r>
              <a:rPr lang="en-GB" sz="2400" dirty="0"/>
              <a:t>.</a:t>
            </a:r>
          </a:p>
          <a:p>
            <a:endParaRPr lang="en-GB" sz="2400" dirty="0"/>
          </a:p>
          <a:p>
            <a:r>
              <a:rPr lang="en-GB" sz="2400" dirty="0"/>
              <a:t>https://www.dropbox.com/scl/fi/1n1tb6czpx3w2a2iqf1nx/MediapartLive-Ad-le-Haenel-brise-un-nouveau-tabou-dans-le-ci.mp4?rlkey=pr9yg04bgw3yoomu8hmq1bqzb&amp;dl=0</a:t>
            </a:r>
          </a:p>
        </p:txBody>
      </p:sp>
    </p:spTree>
    <p:extLst>
      <p:ext uri="{BB962C8B-B14F-4D97-AF65-F5344CB8AC3E}">
        <p14:creationId xmlns:p14="http://schemas.microsoft.com/office/powerpoint/2010/main" val="3968475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7307" y="4296274"/>
            <a:ext cx="4242353" cy="2283384"/>
          </a:xfrm>
          <a:prstGeom prst="rect">
            <a:avLst/>
          </a:prstGeom>
        </p:spPr>
      </p:pic>
      <p:pic>
        <p:nvPicPr>
          <p:cNvPr id="3" name="Picture 2"/>
          <p:cNvPicPr>
            <a:picLocks noChangeAspect="1"/>
          </p:cNvPicPr>
          <p:nvPr/>
        </p:nvPicPr>
        <p:blipFill>
          <a:blip r:embed="rId3"/>
          <a:stretch>
            <a:fillRect/>
          </a:stretch>
        </p:blipFill>
        <p:spPr>
          <a:xfrm>
            <a:off x="5663953" y="980729"/>
            <a:ext cx="4705549" cy="2839861"/>
          </a:xfrm>
          <a:prstGeom prst="rect">
            <a:avLst/>
          </a:prstGeom>
        </p:spPr>
      </p:pic>
      <p:sp>
        <p:nvSpPr>
          <p:cNvPr id="7" name="TextBox 6"/>
          <p:cNvSpPr txBox="1"/>
          <p:nvPr/>
        </p:nvSpPr>
        <p:spPr>
          <a:xfrm>
            <a:off x="3863752" y="116632"/>
            <a:ext cx="4742718" cy="523220"/>
          </a:xfrm>
          <a:prstGeom prst="rect">
            <a:avLst/>
          </a:prstGeom>
          <a:noFill/>
        </p:spPr>
        <p:txBody>
          <a:bodyPr wrap="square" rtlCol="0">
            <a:spAutoFit/>
          </a:bodyPr>
          <a:lstStyle/>
          <a:p>
            <a:pPr algn="ctr"/>
            <a:r>
              <a:rPr lang="en-GB" sz="2800" b="1" dirty="0"/>
              <a:t>France’s ‘Weinstein Moment’</a:t>
            </a:r>
          </a:p>
        </p:txBody>
      </p:sp>
      <p:sp>
        <p:nvSpPr>
          <p:cNvPr id="9" name="TextBox 8"/>
          <p:cNvSpPr txBox="1"/>
          <p:nvPr/>
        </p:nvSpPr>
        <p:spPr>
          <a:xfrm>
            <a:off x="3863753" y="1412776"/>
            <a:ext cx="184731" cy="369332"/>
          </a:xfrm>
          <a:prstGeom prst="rect">
            <a:avLst/>
          </a:prstGeom>
          <a:noFill/>
        </p:spPr>
        <p:txBody>
          <a:bodyPr wrap="none" rtlCol="0">
            <a:spAutoFit/>
          </a:bodyPr>
          <a:lstStyle/>
          <a:p>
            <a:endParaRPr lang="en-GB" dirty="0"/>
          </a:p>
        </p:txBody>
      </p:sp>
      <p:sp>
        <p:nvSpPr>
          <p:cNvPr id="11" name="TextBox 10"/>
          <p:cNvSpPr txBox="1"/>
          <p:nvPr/>
        </p:nvSpPr>
        <p:spPr>
          <a:xfrm>
            <a:off x="1703512" y="1550983"/>
            <a:ext cx="4102770" cy="1569660"/>
          </a:xfrm>
          <a:prstGeom prst="rect">
            <a:avLst/>
          </a:prstGeom>
          <a:noFill/>
        </p:spPr>
        <p:txBody>
          <a:bodyPr wrap="square" rtlCol="0">
            <a:spAutoFit/>
          </a:bodyPr>
          <a:lstStyle/>
          <a:p>
            <a:r>
              <a:rPr lang="en-GB" sz="2400" dirty="0"/>
              <a:t>Feb ’20: </a:t>
            </a:r>
            <a:r>
              <a:rPr lang="en-GB" sz="2400" dirty="0" err="1"/>
              <a:t>Haenel</a:t>
            </a:r>
            <a:r>
              <a:rPr lang="en-GB" sz="2400" dirty="0"/>
              <a:t> exits César Awards in protest at alleged rapist Roman Polanski’s Best Director win, followed by….</a:t>
            </a:r>
          </a:p>
        </p:txBody>
      </p:sp>
      <p:sp>
        <p:nvSpPr>
          <p:cNvPr id="12" name="TextBox 11"/>
          <p:cNvSpPr txBox="1"/>
          <p:nvPr/>
        </p:nvSpPr>
        <p:spPr>
          <a:xfrm>
            <a:off x="6456040" y="4653136"/>
            <a:ext cx="3672408" cy="1569660"/>
          </a:xfrm>
          <a:prstGeom prst="rect">
            <a:avLst/>
          </a:prstGeom>
          <a:noFill/>
        </p:spPr>
        <p:txBody>
          <a:bodyPr wrap="square" rtlCol="0">
            <a:spAutoFit/>
          </a:bodyPr>
          <a:lstStyle/>
          <a:p>
            <a:r>
              <a:rPr lang="en-GB" sz="2400" dirty="0"/>
              <a:t>Céline </a:t>
            </a:r>
            <a:r>
              <a:rPr lang="en-GB" sz="2400" dirty="0" err="1"/>
              <a:t>Sciamma</a:t>
            </a:r>
            <a:r>
              <a:rPr lang="en-GB" sz="2400" dirty="0"/>
              <a:t>, her colleague, onetime romantic partner and fellow activist</a:t>
            </a:r>
          </a:p>
        </p:txBody>
      </p:sp>
    </p:spTree>
    <p:extLst>
      <p:ext uri="{BB962C8B-B14F-4D97-AF65-F5344CB8AC3E}">
        <p14:creationId xmlns:p14="http://schemas.microsoft.com/office/powerpoint/2010/main" val="1784816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 y="108065"/>
            <a:ext cx="11917680" cy="646331"/>
          </a:xfrm>
          <a:prstGeom prst="rect">
            <a:avLst/>
          </a:prstGeom>
        </p:spPr>
        <p:txBody>
          <a:bodyPr wrap="square">
            <a:spAutoFit/>
          </a:bodyPr>
          <a:lstStyle/>
          <a:p>
            <a:endParaRPr lang="en-US" b="1" i="0" dirty="0">
              <a:solidFill>
                <a:srgbClr val="333333"/>
              </a:solidFill>
              <a:effectLst/>
              <a:latin typeface="Open Sans"/>
            </a:endParaRPr>
          </a:p>
          <a:p>
            <a:pPr algn="ctr"/>
            <a:r>
              <a:rPr lang="en-US" b="1" i="0" dirty="0" err="1">
                <a:solidFill>
                  <a:srgbClr val="333333"/>
                </a:solidFill>
                <a:effectLst/>
                <a:latin typeface="Open Sans"/>
              </a:rPr>
              <a:t>Ginette</a:t>
            </a:r>
            <a:r>
              <a:rPr lang="en-US" b="1" i="0" dirty="0">
                <a:solidFill>
                  <a:srgbClr val="333333"/>
                </a:solidFill>
                <a:effectLst/>
                <a:latin typeface="Open Sans"/>
              </a:rPr>
              <a:t> </a:t>
            </a:r>
            <a:r>
              <a:rPr lang="en-US" b="1" i="0" dirty="0" err="1">
                <a:solidFill>
                  <a:srgbClr val="333333"/>
                </a:solidFill>
                <a:effectLst/>
                <a:latin typeface="Open Sans"/>
              </a:rPr>
              <a:t>Vincendeau</a:t>
            </a:r>
            <a:r>
              <a:rPr lang="en-US" b="1" i="0" dirty="0">
                <a:solidFill>
                  <a:srgbClr val="333333"/>
                </a:solidFill>
                <a:effectLst/>
                <a:latin typeface="Open Sans"/>
              </a:rPr>
              <a:t> (2022). ‘“Why has Céline </a:t>
            </a:r>
            <a:r>
              <a:rPr lang="en-US" b="1" i="0" dirty="0" err="1">
                <a:solidFill>
                  <a:srgbClr val="333333"/>
                </a:solidFill>
                <a:effectLst/>
                <a:latin typeface="Open Sans"/>
              </a:rPr>
              <a:t>Sciamma</a:t>
            </a:r>
            <a:r>
              <a:rPr lang="en-US" b="1" i="0" dirty="0">
                <a:solidFill>
                  <a:srgbClr val="333333"/>
                </a:solidFill>
                <a:effectLst/>
                <a:latin typeface="Open Sans"/>
              </a:rPr>
              <a:t> become so iconic?”</a:t>
            </a:r>
            <a:endParaRPr lang="en-GB" sz="1400" dirty="0"/>
          </a:p>
        </p:txBody>
      </p:sp>
      <p:pic>
        <p:nvPicPr>
          <p:cNvPr id="4" name="Picture 3"/>
          <p:cNvPicPr>
            <a:picLocks noChangeAspect="1"/>
          </p:cNvPicPr>
          <p:nvPr/>
        </p:nvPicPr>
        <p:blipFill>
          <a:blip r:embed="rId2"/>
          <a:stretch>
            <a:fillRect/>
          </a:stretch>
        </p:blipFill>
        <p:spPr>
          <a:xfrm>
            <a:off x="1222735" y="1170713"/>
            <a:ext cx="3805702" cy="4633567"/>
          </a:xfrm>
          <a:prstGeom prst="rect">
            <a:avLst/>
          </a:prstGeom>
        </p:spPr>
      </p:pic>
      <p:pic>
        <p:nvPicPr>
          <p:cNvPr id="5" name="Picture 4"/>
          <p:cNvPicPr>
            <a:picLocks noChangeAspect="1"/>
          </p:cNvPicPr>
          <p:nvPr/>
        </p:nvPicPr>
        <p:blipFill>
          <a:blip r:embed="rId3"/>
          <a:stretch>
            <a:fillRect/>
          </a:stretch>
        </p:blipFill>
        <p:spPr>
          <a:xfrm>
            <a:off x="6907877" y="1163000"/>
            <a:ext cx="3607724" cy="4648994"/>
          </a:xfrm>
          <a:prstGeom prst="rect">
            <a:avLst/>
          </a:prstGeom>
        </p:spPr>
      </p:pic>
      <p:sp>
        <p:nvSpPr>
          <p:cNvPr id="6" name="TextBox 5"/>
          <p:cNvSpPr txBox="1"/>
          <p:nvPr/>
        </p:nvSpPr>
        <p:spPr>
          <a:xfrm>
            <a:off x="390698" y="6126480"/>
            <a:ext cx="5486400" cy="369332"/>
          </a:xfrm>
          <a:prstGeom prst="rect">
            <a:avLst/>
          </a:prstGeom>
          <a:noFill/>
        </p:spPr>
        <p:txBody>
          <a:bodyPr wrap="square" rtlCol="0">
            <a:spAutoFit/>
          </a:bodyPr>
          <a:lstStyle/>
          <a:p>
            <a:pPr algn="ctr"/>
            <a:r>
              <a:rPr lang="en-GB" dirty="0"/>
              <a:t> 2019</a:t>
            </a:r>
          </a:p>
        </p:txBody>
      </p:sp>
      <p:sp>
        <p:nvSpPr>
          <p:cNvPr id="7" name="TextBox 6"/>
          <p:cNvSpPr txBox="1"/>
          <p:nvPr/>
        </p:nvSpPr>
        <p:spPr>
          <a:xfrm>
            <a:off x="6301047" y="6075111"/>
            <a:ext cx="5104015" cy="369332"/>
          </a:xfrm>
          <a:prstGeom prst="rect">
            <a:avLst/>
          </a:prstGeom>
          <a:noFill/>
        </p:spPr>
        <p:txBody>
          <a:bodyPr wrap="square" rtlCol="0">
            <a:spAutoFit/>
          </a:bodyPr>
          <a:lstStyle/>
          <a:p>
            <a:pPr algn="ctr"/>
            <a:r>
              <a:rPr lang="en-GB" dirty="0"/>
              <a:t>2017</a:t>
            </a:r>
          </a:p>
        </p:txBody>
      </p:sp>
    </p:spTree>
    <p:extLst>
      <p:ext uri="{BB962C8B-B14F-4D97-AF65-F5344CB8AC3E}">
        <p14:creationId xmlns:p14="http://schemas.microsoft.com/office/powerpoint/2010/main" val="1470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814" y="894477"/>
            <a:ext cx="2250402" cy="3067396"/>
          </a:xfrm>
          <a:prstGeom prst="rect">
            <a:avLst/>
          </a:prstGeom>
        </p:spPr>
      </p:pic>
      <p:pic>
        <p:nvPicPr>
          <p:cNvPr id="3" name="Picture 2"/>
          <p:cNvPicPr>
            <a:picLocks noChangeAspect="1"/>
          </p:cNvPicPr>
          <p:nvPr/>
        </p:nvPicPr>
        <p:blipFill>
          <a:blip r:embed="rId3"/>
          <a:stretch>
            <a:fillRect/>
          </a:stretch>
        </p:blipFill>
        <p:spPr>
          <a:xfrm>
            <a:off x="2326216" y="3619597"/>
            <a:ext cx="2372896" cy="3168868"/>
          </a:xfrm>
          <a:prstGeom prst="rect">
            <a:avLst/>
          </a:prstGeom>
        </p:spPr>
      </p:pic>
      <p:pic>
        <p:nvPicPr>
          <p:cNvPr id="4" name="Picture 3"/>
          <p:cNvPicPr>
            <a:picLocks noChangeAspect="1"/>
          </p:cNvPicPr>
          <p:nvPr/>
        </p:nvPicPr>
        <p:blipFill>
          <a:blip r:embed="rId4"/>
          <a:stretch>
            <a:fillRect/>
          </a:stretch>
        </p:blipFill>
        <p:spPr>
          <a:xfrm>
            <a:off x="4486664" y="894477"/>
            <a:ext cx="2295694" cy="3067396"/>
          </a:xfrm>
          <a:prstGeom prst="rect">
            <a:avLst/>
          </a:prstGeom>
        </p:spPr>
      </p:pic>
      <p:pic>
        <p:nvPicPr>
          <p:cNvPr id="5" name="Picture 4"/>
          <p:cNvPicPr>
            <a:picLocks noChangeAspect="1"/>
          </p:cNvPicPr>
          <p:nvPr/>
        </p:nvPicPr>
        <p:blipFill>
          <a:blip r:embed="rId5"/>
          <a:stretch>
            <a:fillRect/>
          </a:stretch>
        </p:blipFill>
        <p:spPr>
          <a:xfrm>
            <a:off x="6666503" y="3546843"/>
            <a:ext cx="2444246" cy="3241622"/>
          </a:xfrm>
          <a:prstGeom prst="rect">
            <a:avLst/>
          </a:prstGeom>
        </p:spPr>
      </p:pic>
      <p:pic>
        <p:nvPicPr>
          <p:cNvPr id="6" name="Picture 5"/>
          <p:cNvPicPr>
            <a:picLocks noChangeAspect="1"/>
          </p:cNvPicPr>
          <p:nvPr/>
        </p:nvPicPr>
        <p:blipFill>
          <a:blip r:embed="rId6"/>
          <a:stretch>
            <a:fillRect/>
          </a:stretch>
        </p:blipFill>
        <p:spPr>
          <a:xfrm>
            <a:off x="9110749" y="894477"/>
            <a:ext cx="2629272" cy="3861553"/>
          </a:xfrm>
          <a:prstGeom prst="rect">
            <a:avLst/>
          </a:prstGeom>
        </p:spPr>
      </p:pic>
      <p:sp>
        <p:nvSpPr>
          <p:cNvPr id="7" name="TextBox 6"/>
          <p:cNvSpPr txBox="1"/>
          <p:nvPr/>
        </p:nvSpPr>
        <p:spPr>
          <a:xfrm>
            <a:off x="324196" y="166256"/>
            <a:ext cx="11779135" cy="800219"/>
          </a:xfrm>
          <a:prstGeom prst="rect">
            <a:avLst/>
          </a:prstGeom>
          <a:noFill/>
        </p:spPr>
        <p:txBody>
          <a:bodyPr wrap="square" rtlCol="0">
            <a:spAutoFit/>
          </a:bodyPr>
          <a:lstStyle/>
          <a:p>
            <a:pPr algn="ctr"/>
            <a:r>
              <a:rPr lang="en-GB" sz="1600" b="1" dirty="0"/>
              <a:t>See </a:t>
            </a:r>
            <a:r>
              <a:rPr lang="en-GB" sz="1600" b="1" dirty="0" err="1"/>
              <a:t>Karine</a:t>
            </a:r>
            <a:r>
              <a:rPr lang="en-GB" sz="1600" b="1" dirty="0"/>
              <a:t> Chevalier (2019). ‘Repetition and Difference: The Representation of Youth in the Films of Céline </a:t>
            </a:r>
            <a:r>
              <a:rPr lang="en-GB" sz="1600" b="1" dirty="0" err="1"/>
              <a:t>Sciamma</a:t>
            </a:r>
            <a:r>
              <a:rPr lang="en-GB" sz="1600" b="1" dirty="0"/>
              <a:t>.’ </a:t>
            </a:r>
          </a:p>
          <a:p>
            <a:pPr algn="ctr"/>
            <a:r>
              <a:rPr lang="en-GB" sz="1200" dirty="0"/>
              <a:t>In </a:t>
            </a:r>
            <a:r>
              <a:rPr lang="en-GB" sz="1200" i="1" dirty="0"/>
              <a:t>Screening Youth, Contemporary French and Francophone Cinema</a:t>
            </a:r>
            <a:r>
              <a:rPr lang="en-GB" sz="1200" dirty="0"/>
              <a:t>, edited by </a:t>
            </a:r>
            <a:r>
              <a:rPr lang="en-GB" sz="1200" dirty="0" err="1"/>
              <a:t>Romain</a:t>
            </a:r>
            <a:r>
              <a:rPr lang="en-GB" sz="1200" dirty="0"/>
              <a:t> </a:t>
            </a:r>
            <a:r>
              <a:rPr lang="en-GB" sz="1200" dirty="0" err="1"/>
              <a:t>Chareyron</a:t>
            </a:r>
            <a:r>
              <a:rPr lang="en-GB" sz="1200" dirty="0"/>
              <a:t> and Gilles </a:t>
            </a:r>
            <a:r>
              <a:rPr lang="en-GB" sz="1200" dirty="0" err="1"/>
              <a:t>Viennot</a:t>
            </a:r>
            <a:r>
              <a:rPr lang="en-GB" sz="1200" dirty="0"/>
              <a:t>, 60-80. Edinburgh: Edinburgh University Press.</a:t>
            </a:r>
          </a:p>
          <a:p>
            <a:endParaRPr lang="en-GB" dirty="0"/>
          </a:p>
        </p:txBody>
      </p:sp>
      <p:sp>
        <p:nvSpPr>
          <p:cNvPr id="8" name="TextBox 7">
            <a:extLst>
              <a:ext uri="{FF2B5EF4-FFF2-40B4-BE49-F238E27FC236}">
                <a16:creationId xmlns:a16="http://schemas.microsoft.com/office/drawing/2014/main" id="{28FF9026-3257-8B08-9F89-2B76CAB97F34}"/>
              </a:ext>
            </a:extLst>
          </p:cNvPr>
          <p:cNvSpPr txBox="1"/>
          <p:nvPr/>
        </p:nvSpPr>
        <p:spPr>
          <a:xfrm>
            <a:off x="536713" y="4065104"/>
            <a:ext cx="1426192" cy="369332"/>
          </a:xfrm>
          <a:prstGeom prst="rect">
            <a:avLst/>
          </a:prstGeom>
          <a:noFill/>
        </p:spPr>
        <p:txBody>
          <a:bodyPr wrap="square" rtlCol="0">
            <a:spAutoFit/>
          </a:bodyPr>
          <a:lstStyle/>
          <a:p>
            <a:r>
              <a:rPr lang="en-GB" i="1" dirty="0"/>
              <a:t>Waterlilies</a:t>
            </a:r>
          </a:p>
        </p:txBody>
      </p:sp>
      <p:sp>
        <p:nvSpPr>
          <p:cNvPr id="9" name="TextBox 8">
            <a:extLst>
              <a:ext uri="{FF2B5EF4-FFF2-40B4-BE49-F238E27FC236}">
                <a16:creationId xmlns:a16="http://schemas.microsoft.com/office/drawing/2014/main" id="{4B4EA4F7-745B-E8DA-FFAE-DB204BAB93D4}"/>
              </a:ext>
            </a:extLst>
          </p:cNvPr>
          <p:cNvSpPr txBox="1"/>
          <p:nvPr/>
        </p:nvSpPr>
        <p:spPr>
          <a:xfrm>
            <a:off x="4830417" y="4065104"/>
            <a:ext cx="1719470" cy="369332"/>
          </a:xfrm>
          <a:prstGeom prst="rect">
            <a:avLst/>
          </a:prstGeom>
          <a:noFill/>
        </p:spPr>
        <p:txBody>
          <a:bodyPr wrap="square" rtlCol="0">
            <a:spAutoFit/>
          </a:bodyPr>
          <a:lstStyle/>
          <a:p>
            <a:pPr algn="ctr"/>
            <a:r>
              <a:rPr lang="en-GB" i="1" dirty="0"/>
              <a:t>Girlhood</a:t>
            </a:r>
          </a:p>
        </p:txBody>
      </p:sp>
    </p:spTree>
    <p:extLst>
      <p:ext uri="{BB962C8B-B14F-4D97-AF65-F5344CB8AC3E}">
        <p14:creationId xmlns:p14="http://schemas.microsoft.com/office/powerpoint/2010/main" val="1059780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78861" y="1429433"/>
            <a:ext cx="7189721" cy="5071120"/>
          </a:xfrm>
          <a:prstGeom prst="rect">
            <a:avLst/>
          </a:prstGeom>
        </p:spPr>
      </p:pic>
      <p:pic>
        <p:nvPicPr>
          <p:cNvPr id="3" name="Picture 2"/>
          <p:cNvPicPr>
            <a:picLocks noChangeAspect="1"/>
          </p:cNvPicPr>
          <p:nvPr/>
        </p:nvPicPr>
        <p:blipFill>
          <a:blip r:embed="rId3"/>
          <a:stretch>
            <a:fillRect/>
          </a:stretch>
        </p:blipFill>
        <p:spPr>
          <a:xfrm>
            <a:off x="242300" y="3012600"/>
            <a:ext cx="4816388" cy="3177090"/>
          </a:xfrm>
          <a:prstGeom prst="rect">
            <a:avLst/>
          </a:prstGeom>
        </p:spPr>
      </p:pic>
      <p:sp>
        <p:nvSpPr>
          <p:cNvPr id="4" name="TextBox 3"/>
          <p:cNvSpPr txBox="1"/>
          <p:nvPr/>
        </p:nvSpPr>
        <p:spPr>
          <a:xfrm>
            <a:off x="3640975" y="232756"/>
            <a:ext cx="5012574" cy="369332"/>
          </a:xfrm>
          <a:prstGeom prst="rect">
            <a:avLst/>
          </a:prstGeom>
          <a:noFill/>
        </p:spPr>
        <p:txBody>
          <a:bodyPr wrap="square" rtlCol="0">
            <a:spAutoFit/>
          </a:bodyPr>
          <a:lstStyle/>
          <a:p>
            <a:pPr algn="ctr"/>
            <a:r>
              <a:rPr lang="en-GB" b="1" i="1" dirty="0"/>
              <a:t>Naissance des </a:t>
            </a:r>
            <a:r>
              <a:rPr lang="en-GB" b="1" i="1" dirty="0" err="1"/>
              <a:t>pieuvres</a:t>
            </a:r>
            <a:r>
              <a:rPr lang="en-GB" b="1" dirty="0"/>
              <a:t>/</a:t>
            </a:r>
            <a:r>
              <a:rPr lang="en-GB" b="1" i="1" dirty="0"/>
              <a:t>Waterlilies</a:t>
            </a:r>
          </a:p>
        </p:txBody>
      </p:sp>
      <p:pic>
        <p:nvPicPr>
          <p:cNvPr id="5" name="Picture 4"/>
          <p:cNvPicPr>
            <a:picLocks noChangeAspect="1"/>
          </p:cNvPicPr>
          <p:nvPr/>
        </p:nvPicPr>
        <p:blipFill>
          <a:blip r:embed="rId4"/>
          <a:stretch>
            <a:fillRect/>
          </a:stretch>
        </p:blipFill>
        <p:spPr>
          <a:xfrm>
            <a:off x="222127" y="718649"/>
            <a:ext cx="4836561" cy="2697704"/>
          </a:xfrm>
          <a:prstGeom prst="rect">
            <a:avLst/>
          </a:prstGeom>
        </p:spPr>
      </p:pic>
    </p:spTree>
    <p:extLst>
      <p:ext uri="{BB962C8B-B14F-4D97-AF65-F5344CB8AC3E}">
        <p14:creationId xmlns:p14="http://schemas.microsoft.com/office/powerpoint/2010/main" val="22665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4176" y="3398405"/>
            <a:ext cx="5471596" cy="3086995"/>
          </a:xfrm>
          <a:prstGeom prst="rect">
            <a:avLst/>
          </a:prstGeom>
        </p:spPr>
      </p:pic>
      <p:sp>
        <p:nvSpPr>
          <p:cNvPr id="3" name="TextBox 2"/>
          <p:cNvSpPr txBox="1"/>
          <p:nvPr/>
        </p:nvSpPr>
        <p:spPr>
          <a:xfrm>
            <a:off x="2984269" y="141316"/>
            <a:ext cx="6342611" cy="369332"/>
          </a:xfrm>
          <a:prstGeom prst="rect">
            <a:avLst/>
          </a:prstGeom>
          <a:noFill/>
        </p:spPr>
        <p:txBody>
          <a:bodyPr wrap="square" rtlCol="0">
            <a:spAutoFit/>
          </a:bodyPr>
          <a:lstStyle/>
          <a:p>
            <a:pPr algn="ctr"/>
            <a:r>
              <a:rPr lang="en-GB" b="1" i="1" dirty="0"/>
              <a:t>Tomboy</a:t>
            </a:r>
          </a:p>
        </p:txBody>
      </p:sp>
      <p:pic>
        <p:nvPicPr>
          <p:cNvPr id="4" name="Picture 3"/>
          <p:cNvPicPr>
            <a:picLocks noChangeAspect="1"/>
          </p:cNvPicPr>
          <p:nvPr/>
        </p:nvPicPr>
        <p:blipFill>
          <a:blip r:embed="rId3"/>
          <a:stretch>
            <a:fillRect/>
          </a:stretch>
        </p:blipFill>
        <p:spPr>
          <a:xfrm>
            <a:off x="249381" y="595874"/>
            <a:ext cx="5800645" cy="3244606"/>
          </a:xfrm>
          <a:prstGeom prst="rect">
            <a:avLst/>
          </a:prstGeom>
        </p:spPr>
      </p:pic>
    </p:spTree>
    <p:extLst>
      <p:ext uri="{BB962C8B-B14F-4D97-AF65-F5344CB8AC3E}">
        <p14:creationId xmlns:p14="http://schemas.microsoft.com/office/powerpoint/2010/main" val="303483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938" y="-347869"/>
            <a:ext cx="10200861" cy="2038558"/>
          </a:xfrm>
        </p:spPr>
        <p:txBody>
          <a:bodyPr>
            <a:normAutofit/>
          </a:bodyPr>
          <a:lstStyle/>
          <a:p>
            <a:pPr algn="ctr"/>
            <a:br>
              <a:rPr lang="en-GB" sz="3200" b="1" u="sng" dirty="0"/>
            </a:br>
            <a:r>
              <a:rPr lang="en-GB" sz="3200" b="1" dirty="0">
                <a:latin typeface="+mn-lt"/>
              </a:rPr>
              <a:t>Queerness and its Relation to Camp Aesthetics</a:t>
            </a:r>
            <a:endParaRPr lang="fr-FR" sz="3200" b="1"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3468" y="3294102"/>
            <a:ext cx="6019800" cy="3257550"/>
          </a:xfrm>
          <a:prstGeom prst="rect">
            <a:avLst/>
          </a:prstGeom>
        </p:spPr>
      </p:pic>
      <p:sp>
        <p:nvSpPr>
          <p:cNvPr id="6" name="Rectangle 5"/>
          <p:cNvSpPr/>
          <p:nvPr/>
        </p:nvSpPr>
        <p:spPr>
          <a:xfrm>
            <a:off x="2802834" y="1162878"/>
            <a:ext cx="7109589" cy="2157532"/>
          </a:xfrm>
          <a:prstGeom prst="rect">
            <a:avLst/>
          </a:prstGeom>
        </p:spPr>
        <p:txBody>
          <a:bodyPr wrap="square">
            <a:spAutoFit/>
          </a:bodyPr>
          <a:lstStyle/>
          <a:p>
            <a:endParaRPr lang="en-GB" sz="2000" dirty="0"/>
          </a:p>
          <a:p>
            <a:r>
              <a:rPr lang="en-GB" sz="2000" dirty="0"/>
              <a:t>For Susan Sontag, in her 1966 essay ‘Notes on “Camp”’: </a:t>
            </a:r>
          </a:p>
          <a:p>
            <a:endParaRPr lang="en-GB" sz="2000" dirty="0"/>
          </a:p>
          <a:p>
            <a:r>
              <a:rPr lang="en-GB" sz="2400" dirty="0"/>
              <a:t>- camp is a sensibility that is ‘almost ineffable’ but that is linked to ‘things-being-what-they-are-not’ and that thrives on </a:t>
            </a:r>
            <a:r>
              <a:rPr lang="en-GB" sz="2400" b="1" dirty="0"/>
              <a:t>artifice</a:t>
            </a:r>
            <a:r>
              <a:rPr lang="en-GB" sz="2400" dirty="0"/>
              <a:t> and </a:t>
            </a:r>
            <a:r>
              <a:rPr lang="en-GB" sz="2400" b="1" dirty="0"/>
              <a:t>exaggeration</a:t>
            </a:r>
            <a:r>
              <a:rPr lang="en-GB" sz="2400" dirty="0"/>
              <a:t>.</a:t>
            </a:r>
          </a:p>
        </p:txBody>
      </p:sp>
      <p:sp>
        <p:nvSpPr>
          <p:cNvPr id="3" name="TextBox 2"/>
          <p:cNvSpPr txBox="1"/>
          <p:nvPr/>
        </p:nvSpPr>
        <p:spPr>
          <a:xfrm>
            <a:off x="4263887" y="6525344"/>
            <a:ext cx="4928457" cy="369332"/>
          </a:xfrm>
          <a:prstGeom prst="rect">
            <a:avLst/>
          </a:prstGeom>
          <a:noFill/>
        </p:spPr>
        <p:txBody>
          <a:bodyPr wrap="square" rtlCol="0">
            <a:spAutoFit/>
          </a:bodyPr>
          <a:lstStyle/>
          <a:p>
            <a:r>
              <a:rPr lang="en-GB" i="1" dirty="0"/>
              <a:t>Some like it Hot </a:t>
            </a:r>
            <a:r>
              <a:rPr lang="en-GB" dirty="0"/>
              <a:t>(Billy Wilder, 1959)</a:t>
            </a:r>
            <a:endParaRPr lang="en-GB" i="1" dirty="0"/>
          </a:p>
        </p:txBody>
      </p:sp>
    </p:spTree>
    <p:extLst>
      <p:ext uri="{BB962C8B-B14F-4D97-AF65-F5344CB8AC3E}">
        <p14:creationId xmlns:p14="http://schemas.microsoft.com/office/powerpoint/2010/main" val="1806651395"/>
      </p:ext>
    </p:extLst>
  </p:cSld>
  <p:clrMapOvr>
    <a:masterClrMapping/>
  </p:clrMapOvr>
  <mc:AlternateContent xmlns:mc="http://schemas.openxmlformats.org/markup-compatibility/2006" xmlns:p14="http://schemas.microsoft.com/office/powerpoint/2010/main">
    <mc:Choice Requires="p14">
      <p:transition spd="slow" p14:dur="2000" advTm="78683"/>
    </mc:Choice>
    <mc:Fallback xmlns="">
      <p:transition spd="slow" advTm="7868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2087" y="2484783"/>
            <a:ext cx="10694866" cy="3600986"/>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pPr algn="just"/>
            <a:endParaRPr lang="en-US" sz="2000" dirty="0"/>
          </a:p>
          <a:p>
            <a:pPr algn="just"/>
            <a:endParaRPr lang="en-US" sz="2000" dirty="0"/>
          </a:p>
          <a:p>
            <a:pPr algn="just"/>
            <a:r>
              <a:rPr lang="en-US" sz="2000" dirty="0"/>
              <a:t>For Karl Schoonover and Rosalind Galt, cinematic </a:t>
            </a:r>
            <a:r>
              <a:rPr lang="en-US" sz="2000" dirty="0" err="1"/>
              <a:t>hapticity</a:t>
            </a:r>
            <a:r>
              <a:rPr lang="en-US" sz="2000" dirty="0"/>
              <a:t> ‘is itself queer’, for</a:t>
            </a:r>
          </a:p>
          <a:p>
            <a:pPr algn="just"/>
            <a:r>
              <a:rPr lang="en-US" sz="2000" dirty="0"/>
              <a:t>‘it constitutes a disruption of dominant modes of heteronormative vision and provokes a</a:t>
            </a:r>
          </a:p>
          <a:p>
            <a:pPr algn="just"/>
            <a:r>
              <a:rPr lang="en-US" sz="2000" dirty="0"/>
              <a:t>relationship between spectator and screen that opens up the viewer to unexpected and</a:t>
            </a:r>
          </a:p>
          <a:p>
            <a:pPr algn="just"/>
            <a:r>
              <a:rPr lang="en-GB" sz="2000" dirty="0"/>
              <a:t>transgressive intimacies’ (2016: 237).</a:t>
            </a:r>
          </a:p>
        </p:txBody>
      </p:sp>
      <p:sp>
        <p:nvSpPr>
          <p:cNvPr id="3" name="TextBox 2"/>
          <p:cNvSpPr txBox="1"/>
          <p:nvPr/>
        </p:nvSpPr>
        <p:spPr>
          <a:xfrm>
            <a:off x="3075708" y="1"/>
            <a:ext cx="5727469" cy="584775"/>
          </a:xfrm>
          <a:prstGeom prst="rect">
            <a:avLst/>
          </a:prstGeom>
          <a:noFill/>
        </p:spPr>
        <p:txBody>
          <a:bodyPr wrap="square" rtlCol="0">
            <a:spAutoFit/>
          </a:bodyPr>
          <a:lstStyle/>
          <a:p>
            <a:pPr algn="ctr"/>
            <a:r>
              <a:rPr lang="en-GB" sz="3200" b="1" dirty="0"/>
              <a:t>‘Haptic’ Style?</a:t>
            </a:r>
          </a:p>
        </p:txBody>
      </p:sp>
      <p:pic>
        <p:nvPicPr>
          <p:cNvPr id="4" name="Picture 3"/>
          <p:cNvPicPr>
            <a:picLocks noChangeAspect="1"/>
          </p:cNvPicPr>
          <p:nvPr/>
        </p:nvPicPr>
        <p:blipFill>
          <a:blip r:embed="rId2"/>
          <a:stretch>
            <a:fillRect/>
          </a:stretch>
        </p:blipFill>
        <p:spPr>
          <a:xfrm>
            <a:off x="5137107" y="1578731"/>
            <a:ext cx="3490058" cy="1698133"/>
          </a:xfrm>
          <a:prstGeom prst="rect">
            <a:avLst/>
          </a:prstGeom>
        </p:spPr>
      </p:pic>
      <p:sp>
        <p:nvSpPr>
          <p:cNvPr id="5" name="TextBox 4"/>
          <p:cNvSpPr txBox="1"/>
          <p:nvPr/>
        </p:nvSpPr>
        <p:spPr>
          <a:xfrm>
            <a:off x="1396538" y="731519"/>
            <a:ext cx="9966960" cy="1107996"/>
          </a:xfrm>
          <a:prstGeom prst="rect">
            <a:avLst/>
          </a:prstGeom>
          <a:noFill/>
        </p:spPr>
        <p:txBody>
          <a:bodyPr wrap="square" rtlCol="0">
            <a:spAutoFit/>
          </a:bodyPr>
          <a:lstStyle/>
          <a:p>
            <a:r>
              <a:rPr lang="en-US" sz="2400" dirty="0"/>
              <a:t>Haptic cinema ‘encourages a bodily relationship between the viewer and the image’ (Laura U. Marks 2000, p. 164)</a:t>
            </a:r>
          </a:p>
          <a:p>
            <a:endParaRPr lang="en-GB" dirty="0"/>
          </a:p>
        </p:txBody>
      </p:sp>
      <p:sp>
        <p:nvSpPr>
          <p:cNvPr id="6" name="TextBox 5">
            <a:extLst>
              <a:ext uri="{FF2B5EF4-FFF2-40B4-BE49-F238E27FC236}">
                <a16:creationId xmlns:a16="http://schemas.microsoft.com/office/drawing/2014/main" id="{458D271C-CDB9-F84F-EE22-AF73F04851E4}"/>
              </a:ext>
            </a:extLst>
          </p:cNvPr>
          <p:cNvSpPr txBox="1"/>
          <p:nvPr/>
        </p:nvSpPr>
        <p:spPr>
          <a:xfrm>
            <a:off x="606287" y="6271591"/>
            <a:ext cx="11290852" cy="646331"/>
          </a:xfrm>
          <a:prstGeom prst="rect">
            <a:avLst/>
          </a:prstGeom>
          <a:noFill/>
        </p:spPr>
        <p:txBody>
          <a:bodyPr wrap="square" rtlCol="0">
            <a:spAutoFit/>
          </a:bodyPr>
          <a:lstStyle/>
          <a:p>
            <a:r>
              <a:rPr lang="en-GB" dirty="0"/>
              <a:t>See also </a:t>
            </a:r>
            <a:r>
              <a:rPr lang="en-GB" dirty="0" err="1"/>
              <a:t>Vivan</a:t>
            </a:r>
            <a:r>
              <a:rPr lang="en-GB" dirty="0"/>
              <a:t> </a:t>
            </a:r>
            <a:r>
              <a:rPr lang="en-GB" dirty="0" err="1"/>
              <a:t>Sobchack</a:t>
            </a:r>
            <a:r>
              <a:rPr lang="en-GB" dirty="0"/>
              <a:t>,  ‘What My Fingers Knew’ in </a:t>
            </a:r>
            <a:r>
              <a:rPr lang="en-GB" i="1" dirty="0"/>
              <a:t>Carnal Thoughts: Embodiment and Moving Image Culture</a:t>
            </a:r>
            <a:r>
              <a:rPr lang="en-GB" dirty="0"/>
              <a:t> (Oakland: University of California Press, 2004), pp.61-64.</a:t>
            </a:r>
          </a:p>
        </p:txBody>
      </p:sp>
      <p:pic>
        <p:nvPicPr>
          <p:cNvPr id="8" name="Picture 7">
            <a:extLst>
              <a:ext uri="{FF2B5EF4-FFF2-40B4-BE49-F238E27FC236}">
                <a16:creationId xmlns:a16="http://schemas.microsoft.com/office/drawing/2014/main" id="{DAA74962-C434-466B-0D4E-53ECCAD5EF6C}"/>
              </a:ext>
            </a:extLst>
          </p:cNvPr>
          <p:cNvPicPr>
            <a:picLocks noChangeAspect="1"/>
          </p:cNvPicPr>
          <p:nvPr/>
        </p:nvPicPr>
        <p:blipFill>
          <a:blip r:embed="rId3"/>
          <a:stretch>
            <a:fillRect/>
          </a:stretch>
        </p:blipFill>
        <p:spPr>
          <a:xfrm>
            <a:off x="274984" y="1621512"/>
            <a:ext cx="4611756" cy="2441000"/>
          </a:xfrm>
          <a:prstGeom prst="rect">
            <a:avLst/>
          </a:prstGeom>
        </p:spPr>
      </p:pic>
      <p:pic>
        <p:nvPicPr>
          <p:cNvPr id="10" name="Picture 9">
            <a:extLst>
              <a:ext uri="{FF2B5EF4-FFF2-40B4-BE49-F238E27FC236}">
                <a16:creationId xmlns:a16="http://schemas.microsoft.com/office/drawing/2014/main" id="{72F3253E-004B-E245-56EB-FA5D542A6C38}"/>
              </a:ext>
            </a:extLst>
          </p:cNvPr>
          <p:cNvPicPr>
            <a:picLocks noChangeAspect="1"/>
          </p:cNvPicPr>
          <p:nvPr/>
        </p:nvPicPr>
        <p:blipFill>
          <a:blip r:embed="rId4"/>
          <a:stretch>
            <a:fillRect/>
          </a:stretch>
        </p:blipFill>
        <p:spPr>
          <a:xfrm>
            <a:off x="8803177" y="1593664"/>
            <a:ext cx="2966019" cy="1668266"/>
          </a:xfrm>
          <a:prstGeom prst="rect">
            <a:avLst/>
          </a:prstGeom>
        </p:spPr>
      </p:pic>
      <p:pic>
        <p:nvPicPr>
          <p:cNvPr id="12" name="Picture 11">
            <a:extLst>
              <a:ext uri="{FF2B5EF4-FFF2-40B4-BE49-F238E27FC236}">
                <a16:creationId xmlns:a16="http://schemas.microsoft.com/office/drawing/2014/main" id="{0C56BDA5-C8EF-3022-D5EC-CBFDCD6CDB98}"/>
              </a:ext>
            </a:extLst>
          </p:cNvPr>
          <p:cNvPicPr>
            <a:picLocks noChangeAspect="1"/>
          </p:cNvPicPr>
          <p:nvPr/>
        </p:nvPicPr>
        <p:blipFill>
          <a:blip r:embed="rId5"/>
          <a:stretch>
            <a:fillRect/>
          </a:stretch>
        </p:blipFill>
        <p:spPr>
          <a:xfrm>
            <a:off x="5478623" y="3318891"/>
            <a:ext cx="2800674" cy="1487242"/>
          </a:xfrm>
          <a:prstGeom prst="rect">
            <a:avLst/>
          </a:prstGeom>
        </p:spPr>
      </p:pic>
      <p:pic>
        <p:nvPicPr>
          <p:cNvPr id="14" name="Picture 13">
            <a:extLst>
              <a:ext uri="{FF2B5EF4-FFF2-40B4-BE49-F238E27FC236}">
                <a16:creationId xmlns:a16="http://schemas.microsoft.com/office/drawing/2014/main" id="{1107C264-6F4D-7C1E-A7F4-BF626D8B19DB}"/>
              </a:ext>
            </a:extLst>
          </p:cNvPr>
          <p:cNvPicPr>
            <a:picLocks noChangeAspect="1"/>
          </p:cNvPicPr>
          <p:nvPr/>
        </p:nvPicPr>
        <p:blipFill>
          <a:blip r:embed="rId6"/>
          <a:stretch>
            <a:fillRect/>
          </a:stretch>
        </p:blipFill>
        <p:spPr>
          <a:xfrm>
            <a:off x="8901630" y="3284735"/>
            <a:ext cx="3085323" cy="1676893"/>
          </a:xfrm>
          <a:prstGeom prst="rect">
            <a:avLst/>
          </a:prstGeom>
        </p:spPr>
      </p:pic>
    </p:spTree>
    <p:extLst>
      <p:ext uri="{BB962C8B-B14F-4D97-AF65-F5344CB8AC3E}">
        <p14:creationId xmlns:p14="http://schemas.microsoft.com/office/powerpoint/2010/main" val="41807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7520" y="415636"/>
            <a:ext cx="5993476" cy="461665"/>
          </a:xfrm>
          <a:prstGeom prst="rect">
            <a:avLst/>
          </a:prstGeom>
          <a:noFill/>
        </p:spPr>
        <p:txBody>
          <a:bodyPr wrap="square" rtlCol="0">
            <a:spAutoFit/>
          </a:bodyPr>
          <a:lstStyle/>
          <a:p>
            <a:pPr algn="ctr"/>
            <a:r>
              <a:rPr lang="en-GB" sz="2400" b="1" i="1" dirty="0" err="1"/>
              <a:t>Bande</a:t>
            </a:r>
            <a:r>
              <a:rPr lang="en-GB" sz="2400" b="1" i="1" dirty="0"/>
              <a:t> de </a:t>
            </a:r>
            <a:r>
              <a:rPr lang="en-GB" sz="2400" b="1" i="1" dirty="0" err="1"/>
              <a:t>filles</a:t>
            </a:r>
            <a:endParaRPr lang="en-GB" sz="2400" b="1" i="1" dirty="0"/>
          </a:p>
        </p:txBody>
      </p:sp>
      <p:pic>
        <p:nvPicPr>
          <p:cNvPr id="3" name="Picture 2"/>
          <p:cNvPicPr>
            <a:picLocks noChangeAspect="1"/>
          </p:cNvPicPr>
          <p:nvPr/>
        </p:nvPicPr>
        <p:blipFill>
          <a:blip r:embed="rId2"/>
          <a:stretch>
            <a:fillRect/>
          </a:stretch>
        </p:blipFill>
        <p:spPr>
          <a:xfrm>
            <a:off x="217362" y="877301"/>
            <a:ext cx="6341380" cy="2622195"/>
          </a:xfrm>
          <a:prstGeom prst="rect">
            <a:avLst/>
          </a:prstGeom>
        </p:spPr>
      </p:pic>
      <p:pic>
        <p:nvPicPr>
          <p:cNvPr id="4" name="Picture 3"/>
          <p:cNvPicPr>
            <a:picLocks noChangeAspect="1"/>
          </p:cNvPicPr>
          <p:nvPr/>
        </p:nvPicPr>
        <p:blipFill>
          <a:blip r:embed="rId3"/>
          <a:stretch>
            <a:fillRect/>
          </a:stretch>
        </p:blipFill>
        <p:spPr>
          <a:xfrm>
            <a:off x="5636029" y="3633876"/>
            <a:ext cx="6201296" cy="2590764"/>
          </a:xfrm>
          <a:prstGeom prst="rect">
            <a:avLst/>
          </a:prstGeom>
        </p:spPr>
      </p:pic>
      <p:sp>
        <p:nvSpPr>
          <p:cNvPr id="5" name="TextBox 4"/>
          <p:cNvSpPr txBox="1"/>
          <p:nvPr/>
        </p:nvSpPr>
        <p:spPr>
          <a:xfrm>
            <a:off x="217362" y="6334298"/>
            <a:ext cx="11974638" cy="369332"/>
          </a:xfrm>
          <a:prstGeom prst="rect">
            <a:avLst/>
          </a:prstGeom>
          <a:noFill/>
        </p:spPr>
        <p:txBody>
          <a:bodyPr wrap="square" rtlCol="0">
            <a:spAutoFit/>
          </a:bodyPr>
          <a:lstStyle/>
          <a:p>
            <a:r>
              <a:rPr lang="en-GB" dirty="0"/>
              <a:t>See Frances Smith (2020). </a:t>
            </a:r>
            <a:r>
              <a:rPr lang="en-GB" dirty="0" err="1"/>
              <a:t>Bande</a:t>
            </a:r>
            <a:r>
              <a:rPr lang="en-GB" dirty="0"/>
              <a:t> de </a:t>
            </a:r>
            <a:r>
              <a:rPr lang="en-GB" dirty="0" err="1"/>
              <a:t>filles</a:t>
            </a:r>
            <a:r>
              <a:rPr lang="en-GB" i="1" dirty="0"/>
              <a:t>: Girlhood Identities in Contemporary France. </a:t>
            </a:r>
            <a:r>
              <a:rPr lang="en-GB" dirty="0"/>
              <a:t>London and New York: Routledge.</a:t>
            </a:r>
          </a:p>
        </p:txBody>
      </p:sp>
    </p:spTree>
    <p:extLst>
      <p:ext uri="{BB962C8B-B14F-4D97-AF65-F5344CB8AC3E}">
        <p14:creationId xmlns:p14="http://schemas.microsoft.com/office/powerpoint/2010/main" val="462264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00460" y="876912"/>
            <a:ext cx="6184669" cy="4581509"/>
          </a:xfrm>
          <a:prstGeom prst="rect">
            <a:avLst/>
          </a:prstGeom>
        </p:spPr>
      </p:pic>
      <p:sp>
        <p:nvSpPr>
          <p:cNvPr id="4" name="TextBox 3"/>
          <p:cNvSpPr txBox="1"/>
          <p:nvPr/>
        </p:nvSpPr>
        <p:spPr>
          <a:xfrm>
            <a:off x="2367270" y="191193"/>
            <a:ext cx="7051050" cy="461665"/>
          </a:xfrm>
          <a:prstGeom prst="rect">
            <a:avLst/>
          </a:prstGeom>
          <a:noFill/>
        </p:spPr>
        <p:txBody>
          <a:bodyPr wrap="square" rtlCol="0">
            <a:spAutoFit/>
          </a:bodyPr>
          <a:lstStyle/>
          <a:p>
            <a:pPr algn="ctr"/>
            <a:r>
              <a:rPr lang="en-GB" sz="2400" b="1" i="1" dirty="0"/>
              <a:t>Petite </a:t>
            </a:r>
            <a:r>
              <a:rPr lang="en-GB" sz="2400" b="1" i="1" dirty="0" err="1"/>
              <a:t>maman</a:t>
            </a:r>
            <a:endParaRPr lang="en-GB" sz="2400" b="1" i="1" dirty="0"/>
          </a:p>
        </p:txBody>
      </p:sp>
      <p:sp>
        <p:nvSpPr>
          <p:cNvPr id="2" name="TextBox 1"/>
          <p:cNvSpPr txBox="1"/>
          <p:nvPr/>
        </p:nvSpPr>
        <p:spPr>
          <a:xfrm>
            <a:off x="2618509" y="5802284"/>
            <a:ext cx="6799811" cy="646331"/>
          </a:xfrm>
          <a:prstGeom prst="rect">
            <a:avLst/>
          </a:prstGeom>
          <a:noFill/>
        </p:spPr>
        <p:txBody>
          <a:bodyPr wrap="square" rtlCol="0">
            <a:spAutoFit/>
          </a:bodyPr>
          <a:lstStyle/>
          <a:p>
            <a:r>
              <a:rPr lang="fr-FR" dirty="0" err="1"/>
              <a:t>See</a:t>
            </a:r>
            <a:r>
              <a:rPr lang="fr-FR" dirty="0"/>
              <a:t> </a:t>
            </a:r>
            <a:r>
              <a:rPr lang="fr-FR" dirty="0" err="1"/>
              <a:t>also</a:t>
            </a:r>
            <a:r>
              <a:rPr lang="fr-FR" dirty="0"/>
              <a:t> </a:t>
            </a:r>
            <a:r>
              <a:rPr lang="fr-FR" dirty="0" err="1"/>
              <a:t>Ellie</a:t>
            </a:r>
            <a:r>
              <a:rPr lang="fr-FR" dirty="0"/>
              <a:t> Smith, ‘« Des plafonds dans les yeux »: </a:t>
            </a:r>
            <a:r>
              <a:rPr lang="fr-FR" dirty="0" err="1"/>
              <a:t>Representing</a:t>
            </a:r>
            <a:r>
              <a:rPr lang="fr-FR" dirty="0"/>
              <a:t> the New </a:t>
            </a:r>
            <a:r>
              <a:rPr lang="fr-FR" dirty="0" err="1"/>
              <a:t>Town</a:t>
            </a:r>
            <a:r>
              <a:rPr lang="fr-FR" dirty="0"/>
              <a:t> in </a:t>
            </a:r>
            <a:r>
              <a:rPr lang="fr-FR" i="1" dirty="0"/>
              <a:t>Naissance des pieuvres</a:t>
            </a:r>
            <a:r>
              <a:rPr lang="fr-FR" dirty="0"/>
              <a:t>.’</a:t>
            </a:r>
            <a:endParaRPr lang="en-GB" dirty="0"/>
          </a:p>
        </p:txBody>
      </p:sp>
    </p:spTree>
    <p:extLst>
      <p:ext uri="{BB962C8B-B14F-4D97-AF65-F5344CB8AC3E}">
        <p14:creationId xmlns:p14="http://schemas.microsoft.com/office/powerpoint/2010/main" val="392188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Lst>
          </a:blip>
          <a:stretch>
            <a:fillRect/>
          </a:stretch>
        </p:blipFill>
        <p:spPr>
          <a:xfrm>
            <a:off x="1353050" y="940569"/>
            <a:ext cx="9114600" cy="5192236"/>
          </a:xfrm>
          <a:prstGeom prst="rect">
            <a:avLst/>
          </a:prstGeom>
        </p:spPr>
      </p:pic>
      <p:sp>
        <p:nvSpPr>
          <p:cNvPr id="4" name="TextBox 3"/>
          <p:cNvSpPr txBox="1"/>
          <p:nvPr/>
        </p:nvSpPr>
        <p:spPr>
          <a:xfrm>
            <a:off x="3491345" y="6238702"/>
            <a:ext cx="4838010" cy="369332"/>
          </a:xfrm>
          <a:prstGeom prst="rect">
            <a:avLst/>
          </a:prstGeom>
          <a:noFill/>
        </p:spPr>
        <p:txBody>
          <a:bodyPr wrap="square" rtlCol="0">
            <a:spAutoFit/>
          </a:bodyPr>
          <a:lstStyle/>
          <a:p>
            <a:pPr algn="ctr"/>
            <a:r>
              <a:rPr lang="en-GB" dirty="0"/>
              <a:t>‘</a:t>
            </a:r>
            <a:r>
              <a:rPr lang="en-GB" dirty="0" err="1"/>
              <a:t>Tu</a:t>
            </a:r>
            <a:r>
              <a:rPr lang="en-GB" dirty="0"/>
              <a:t> </a:t>
            </a:r>
            <a:r>
              <a:rPr lang="en-GB" dirty="0" err="1"/>
              <a:t>es</a:t>
            </a:r>
            <a:r>
              <a:rPr lang="en-GB" dirty="0"/>
              <a:t> </a:t>
            </a:r>
            <a:r>
              <a:rPr lang="en-GB" dirty="0" err="1"/>
              <a:t>douée</a:t>
            </a:r>
            <a:r>
              <a:rPr lang="en-GB" dirty="0"/>
              <a:t> pour ton </a:t>
            </a:r>
            <a:r>
              <a:rPr lang="en-GB" dirty="0" err="1"/>
              <a:t>âge</a:t>
            </a:r>
            <a:r>
              <a:rPr lang="en-GB" dirty="0"/>
              <a:t>, dis-</a:t>
            </a:r>
            <a:r>
              <a:rPr lang="en-GB" dirty="0" err="1"/>
              <a:t>donc</a:t>
            </a:r>
            <a:r>
              <a:rPr lang="en-GB" dirty="0"/>
              <a:t>.’</a:t>
            </a:r>
          </a:p>
        </p:txBody>
      </p:sp>
      <p:sp>
        <p:nvSpPr>
          <p:cNvPr id="5" name="TextBox 4"/>
          <p:cNvSpPr txBox="1"/>
          <p:nvPr/>
        </p:nvSpPr>
        <p:spPr>
          <a:xfrm>
            <a:off x="3424844" y="290945"/>
            <a:ext cx="5403272" cy="369332"/>
          </a:xfrm>
          <a:prstGeom prst="rect">
            <a:avLst/>
          </a:prstGeom>
          <a:noFill/>
        </p:spPr>
        <p:txBody>
          <a:bodyPr wrap="square" rtlCol="0">
            <a:spAutoFit/>
          </a:bodyPr>
          <a:lstStyle/>
          <a:p>
            <a:pPr algn="ctr"/>
            <a:r>
              <a:rPr lang="en-GB" b="1" i="1" dirty="0"/>
              <a:t>Petite </a:t>
            </a:r>
            <a:r>
              <a:rPr lang="en-GB" b="1" i="1" dirty="0" err="1"/>
              <a:t>maman</a:t>
            </a:r>
            <a:r>
              <a:rPr lang="en-GB" b="1" dirty="0"/>
              <a:t>: internal echoes - or reverberations</a:t>
            </a:r>
          </a:p>
        </p:txBody>
      </p:sp>
    </p:spTree>
    <p:extLst>
      <p:ext uri="{BB962C8B-B14F-4D97-AF65-F5344CB8AC3E}">
        <p14:creationId xmlns:p14="http://schemas.microsoft.com/office/powerpoint/2010/main" val="1791264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4255" y="605172"/>
            <a:ext cx="5520291" cy="2943026"/>
          </a:xfrm>
          <a:prstGeom prst="rect">
            <a:avLst/>
          </a:prstGeom>
        </p:spPr>
      </p:pic>
      <p:sp>
        <p:nvSpPr>
          <p:cNvPr id="5" name="TextBox 4"/>
          <p:cNvSpPr txBox="1"/>
          <p:nvPr/>
        </p:nvSpPr>
        <p:spPr>
          <a:xfrm>
            <a:off x="3798916" y="58189"/>
            <a:ext cx="5095702" cy="369332"/>
          </a:xfrm>
          <a:prstGeom prst="rect">
            <a:avLst/>
          </a:prstGeom>
          <a:noFill/>
        </p:spPr>
        <p:txBody>
          <a:bodyPr wrap="square" rtlCol="0">
            <a:spAutoFit/>
          </a:bodyPr>
          <a:lstStyle/>
          <a:p>
            <a:pPr algn="ctr"/>
            <a:r>
              <a:rPr lang="en-GB" b="1" dirty="0"/>
              <a:t>Spaces of Magic and Possibility</a:t>
            </a:r>
          </a:p>
        </p:txBody>
      </p:sp>
      <p:pic>
        <p:nvPicPr>
          <p:cNvPr id="7" name="Picture 6">
            <a:extLst>
              <a:ext uri="{FF2B5EF4-FFF2-40B4-BE49-F238E27FC236}">
                <a16:creationId xmlns:a16="http://schemas.microsoft.com/office/drawing/2014/main" id="{E3EE1438-46FB-1472-B6C8-931C0A6232BA}"/>
              </a:ext>
            </a:extLst>
          </p:cNvPr>
          <p:cNvPicPr>
            <a:picLocks noChangeAspect="1"/>
          </p:cNvPicPr>
          <p:nvPr/>
        </p:nvPicPr>
        <p:blipFill>
          <a:blip r:embed="rId3"/>
          <a:stretch>
            <a:fillRect/>
          </a:stretch>
        </p:blipFill>
        <p:spPr>
          <a:xfrm>
            <a:off x="6328428" y="2971800"/>
            <a:ext cx="5782208" cy="3588026"/>
          </a:xfrm>
          <a:prstGeom prst="rect">
            <a:avLst/>
          </a:prstGeom>
        </p:spPr>
      </p:pic>
    </p:spTree>
    <p:extLst>
      <p:ext uri="{BB962C8B-B14F-4D97-AF65-F5344CB8AC3E}">
        <p14:creationId xmlns:p14="http://schemas.microsoft.com/office/powerpoint/2010/main" val="532162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985" y="515389"/>
            <a:ext cx="11082484" cy="5842166"/>
          </a:xfrm>
          <a:prstGeom prst="rect">
            <a:avLst/>
          </a:prstGeom>
        </p:spPr>
      </p:pic>
      <p:sp>
        <p:nvSpPr>
          <p:cNvPr id="3" name="TextBox 2"/>
          <p:cNvSpPr txBox="1"/>
          <p:nvPr/>
        </p:nvSpPr>
        <p:spPr>
          <a:xfrm>
            <a:off x="1670858" y="74815"/>
            <a:ext cx="8678488" cy="369332"/>
          </a:xfrm>
          <a:prstGeom prst="rect">
            <a:avLst/>
          </a:prstGeom>
          <a:noFill/>
        </p:spPr>
        <p:txBody>
          <a:bodyPr wrap="square" rtlCol="0">
            <a:spAutoFit/>
          </a:bodyPr>
          <a:lstStyle/>
          <a:p>
            <a:pPr algn="ctr"/>
            <a:r>
              <a:rPr lang="en-GB" b="1" dirty="0"/>
              <a:t>Architectural improbability</a:t>
            </a:r>
          </a:p>
        </p:txBody>
      </p:sp>
    </p:spTree>
    <p:extLst>
      <p:ext uri="{BB962C8B-B14F-4D97-AF65-F5344CB8AC3E}">
        <p14:creationId xmlns:p14="http://schemas.microsoft.com/office/powerpoint/2010/main" val="622475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826" y="864523"/>
            <a:ext cx="7938654" cy="5190652"/>
          </a:xfrm>
          <a:prstGeom prst="rect">
            <a:avLst/>
          </a:prstGeom>
        </p:spPr>
        <p:txBody>
          <a:bodyPr wrap="square">
            <a:spAutoFit/>
          </a:bodyPr>
          <a:lstStyle/>
          <a:p>
            <a:pPr algn="ctr">
              <a:lnSpc>
                <a:spcPct val="115000"/>
              </a:lnSpc>
              <a:spcAft>
                <a:spcPts val="0"/>
              </a:spcAft>
            </a:pPr>
            <a:r>
              <a:rPr lang="en-GB" dirty="0">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GB" sz="2800" dirty="0">
                <a:ea typeface="Calibri" panose="020F0502020204030204" pitchFamily="34" charset="0"/>
                <a:cs typeface="Times New Roman" panose="02020603050405020304" pitchFamily="18" charset="0"/>
              </a:rPr>
              <a:t>One began to be tired of ‘I’. Not but what [</a:t>
            </a:r>
            <a:r>
              <a:rPr lang="en-GB" sz="2800" i="1" dirty="0">
                <a:ea typeface="Calibri" panose="020F0502020204030204" pitchFamily="34" charset="0"/>
                <a:cs typeface="Times New Roman" panose="02020603050405020304" pitchFamily="18" charset="0"/>
              </a:rPr>
              <a:t>sic</a:t>
            </a:r>
            <a:r>
              <a:rPr lang="en-GB" sz="2800" dirty="0">
                <a:ea typeface="Calibri" panose="020F0502020204030204" pitchFamily="34" charset="0"/>
                <a:cs typeface="Times New Roman" panose="02020603050405020304" pitchFamily="18" charset="0"/>
              </a:rPr>
              <a:t>] this ‘I’ was a most respectable ‘I’; honest and logical; as hard as a nut, and polished for centuries by good teaching and good feeding. I respect and admire that ‘I’ from the bottom of my heart. But […] </a:t>
            </a:r>
            <a:r>
              <a:rPr lang="en-GB" sz="2800" b="1" dirty="0">
                <a:ea typeface="Calibri" panose="020F0502020204030204" pitchFamily="34" charset="0"/>
                <a:cs typeface="Times New Roman" panose="02020603050405020304" pitchFamily="18" charset="0"/>
              </a:rPr>
              <a:t>in the shadow of the letter ‘I’ all is shapeless as mist.</a:t>
            </a:r>
            <a:endParaRPr lang="en-GB" sz="2800" dirty="0">
              <a:ea typeface="Calibri" panose="020F0502020204030204" pitchFamily="34" charset="0"/>
              <a:cs typeface="Times New Roman" panose="02020603050405020304" pitchFamily="18" charset="0"/>
            </a:endParaRPr>
          </a:p>
          <a:p>
            <a:pPr>
              <a:lnSpc>
                <a:spcPct val="200000"/>
              </a:lnSpc>
              <a:spcAft>
                <a:spcPts val="0"/>
              </a:spcAft>
            </a:pPr>
            <a:endParaRPr lang="en-GB" dirty="0">
              <a:ea typeface="Calibri" panose="020F0502020204030204" pitchFamily="34" charset="0"/>
              <a:cs typeface="Times New Roman" panose="02020603050405020304" pitchFamily="18" charset="0"/>
            </a:endParaRPr>
          </a:p>
          <a:p>
            <a:pPr>
              <a:lnSpc>
                <a:spcPct val="200000"/>
              </a:lnSpc>
              <a:spcAft>
                <a:spcPts val="0"/>
              </a:spcAft>
            </a:pPr>
            <a:r>
              <a:rPr lang="en-GB" dirty="0">
                <a:ea typeface="Calibri" panose="020F0502020204030204" pitchFamily="34" charset="0"/>
                <a:cs typeface="Times New Roman" panose="02020603050405020304" pitchFamily="18" charset="0"/>
              </a:rPr>
              <a:t>		</a:t>
            </a:r>
            <a:r>
              <a:rPr lang="en-GB" sz="2000" dirty="0">
                <a:ea typeface="Calibri" panose="020F0502020204030204" pitchFamily="34" charset="0"/>
                <a:cs typeface="Times New Roman" panose="02020603050405020304" pitchFamily="18" charset="0"/>
              </a:rPr>
              <a:t>	    Virginia Woolf, </a:t>
            </a:r>
            <a:r>
              <a:rPr lang="en-GB" sz="2000" i="1" dirty="0">
                <a:ea typeface="Calibri" panose="020F0502020204030204" pitchFamily="34" charset="0"/>
                <a:cs typeface="Times New Roman" panose="02020603050405020304" pitchFamily="18" charset="0"/>
              </a:rPr>
              <a:t>A Room of One’s Own</a:t>
            </a:r>
            <a:r>
              <a:rPr lang="en-GB" sz="2000" dirty="0">
                <a:ea typeface="Calibri" panose="020F0502020204030204" pitchFamily="34" charset="0"/>
                <a:cs typeface="Times New Roman" panose="02020603050405020304" pitchFamily="18" charset="0"/>
              </a:rPr>
              <a:t> (1939) </a:t>
            </a:r>
            <a:endParaRPr lang="en-GB" sz="2000" dirty="0">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788262" y="1138843"/>
            <a:ext cx="2925063" cy="4754172"/>
          </a:xfrm>
          <a:prstGeom prst="rect">
            <a:avLst/>
          </a:prstGeom>
        </p:spPr>
      </p:pic>
      <p:sp>
        <p:nvSpPr>
          <p:cNvPr id="4" name="TextBox 3"/>
          <p:cNvSpPr txBox="1"/>
          <p:nvPr/>
        </p:nvSpPr>
        <p:spPr>
          <a:xfrm>
            <a:off x="2136371" y="257695"/>
            <a:ext cx="7971905" cy="584775"/>
          </a:xfrm>
          <a:prstGeom prst="rect">
            <a:avLst/>
          </a:prstGeom>
          <a:noFill/>
        </p:spPr>
        <p:txBody>
          <a:bodyPr wrap="square" rtlCol="0">
            <a:spAutoFit/>
          </a:bodyPr>
          <a:lstStyle/>
          <a:p>
            <a:pPr algn="ctr"/>
            <a:r>
              <a:rPr lang="en-GB" sz="3200" b="1" dirty="0"/>
              <a:t>From autobiography to </a:t>
            </a:r>
            <a:r>
              <a:rPr lang="en-GB" sz="3200" b="1" dirty="0" err="1"/>
              <a:t>autofiction</a:t>
            </a:r>
            <a:endParaRPr lang="en-GB" sz="3200" b="1" dirty="0"/>
          </a:p>
        </p:txBody>
      </p:sp>
    </p:spTree>
    <p:extLst>
      <p:ext uri="{BB962C8B-B14F-4D97-AF65-F5344CB8AC3E}">
        <p14:creationId xmlns:p14="http://schemas.microsoft.com/office/powerpoint/2010/main" val="64471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3" y="-1379911"/>
            <a:ext cx="13427209" cy="2215991"/>
          </a:xfrm>
          <a:prstGeom prst="rect">
            <a:avLst/>
          </a:prstGeom>
        </p:spPr>
        <p:txBody>
          <a:bodyPr wrap="square">
            <a:spAutoFit/>
          </a:bodyPr>
          <a:lstStyle/>
          <a:p>
            <a:endParaRPr lang="en-US" b="0" i="0" dirty="0">
              <a:solidFill>
                <a:srgbClr val="333333"/>
              </a:solidFill>
              <a:effectLst/>
              <a:latin typeface="Open Sans"/>
            </a:endParaRPr>
          </a:p>
          <a:p>
            <a:endParaRPr lang="en-US" dirty="0">
              <a:solidFill>
                <a:srgbClr val="333333"/>
              </a:solidFill>
              <a:latin typeface="Open Sans"/>
            </a:endParaRPr>
          </a:p>
          <a:p>
            <a:endParaRPr lang="en-US" b="0" i="0" dirty="0">
              <a:solidFill>
                <a:srgbClr val="333333"/>
              </a:solidFill>
              <a:effectLst/>
              <a:latin typeface="Open Sans"/>
            </a:endParaRPr>
          </a:p>
          <a:p>
            <a:endParaRPr lang="en-US" dirty="0">
              <a:solidFill>
                <a:srgbClr val="333333"/>
              </a:solidFill>
              <a:latin typeface="Open Sans"/>
            </a:endParaRPr>
          </a:p>
          <a:p>
            <a:endParaRPr lang="en-US" b="0" i="0" dirty="0">
              <a:solidFill>
                <a:srgbClr val="333333"/>
              </a:solidFill>
              <a:effectLst/>
              <a:latin typeface="Open Sans"/>
            </a:endParaRPr>
          </a:p>
          <a:p>
            <a:endParaRPr lang="en-US" dirty="0">
              <a:solidFill>
                <a:srgbClr val="333333"/>
              </a:solidFill>
              <a:latin typeface="Open Sans"/>
            </a:endParaRPr>
          </a:p>
          <a:p>
            <a:pPr algn="ctr"/>
            <a:r>
              <a:rPr lang="en-US" b="1" i="0" dirty="0">
                <a:solidFill>
                  <a:srgbClr val="333333"/>
                </a:solidFill>
                <a:effectLst/>
                <a:latin typeface="Open Sans"/>
              </a:rPr>
              <a:t>Mary Harrod (2022). ‘Staging the generic self: Céline </a:t>
            </a:r>
            <a:r>
              <a:rPr lang="en-US" b="1" i="0" dirty="0" err="1">
                <a:solidFill>
                  <a:srgbClr val="333333"/>
                </a:solidFill>
                <a:effectLst/>
                <a:latin typeface="Open Sans"/>
              </a:rPr>
              <a:t>Sciamma’s</a:t>
            </a:r>
            <a:r>
              <a:rPr lang="en-US" b="1" i="0" dirty="0">
                <a:solidFill>
                  <a:srgbClr val="333333"/>
                </a:solidFill>
                <a:effectLst/>
                <a:latin typeface="Open Sans"/>
              </a:rPr>
              <a:t> </a:t>
            </a:r>
            <a:r>
              <a:rPr lang="en-US" b="1" i="0" dirty="0" err="1">
                <a:solidFill>
                  <a:srgbClr val="333333"/>
                </a:solidFill>
                <a:effectLst/>
                <a:latin typeface="Open Sans"/>
              </a:rPr>
              <a:t>autofictional</a:t>
            </a:r>
            <a:r>
              <a:rPr lang="en-US" b="1" i="0" dirty="0">
                <a:solidFill>
                  <a:srgbClr val="333333"/>
                </a:solidFill>
                <a:effectLst/>
                <a:latin typeface="Open Sans"/>
              </a:rPr>
              <a:t> praxis’</a:t>
            </a:r>
          </a:p>
          <a:p>
            <a:pPr algn="ctr"/>
            <a:r>
              <a:rPr lang="en-US" sz="1200" b="0" i="1" dirty="0">
                <a:solidFill>
                  <a:srgbClr val="333333"/>
                </a:solidFill>
                <a:effectLst/>
                <a:latin typeface="Open Sans"/>
              </a:rPr>
              <a:t>French Screen Studies</a:t>
            </a:r>
            <a:r>
              <a:rPr lang="en-US" sz="1200" b="0" i="0" dirty="0">
                <a:solidFill>
                  <a:srgbClr val="333333"/>
                </a:solidFill>
                <a:effectLst/>
                <a:latin typeface="Open Sans"/>
              </a:rPr>
              <a:t>, DOI: </a:t>
            </a:r>
            <a:r>
              <a:rPr lang="en-US" sz="1200" b="0" i="0" u="sng" dirty="0">
                <a:solidFill>
                  <a:srgbClr val="333333"/>
                </a:solidFill>
                <a:effectLst/>
                <a:latin typeface="Open Sans"/>
                <a:hlinkClick r:id="rId2"/>
              </a:rPr>
              <a:t>10.1080/26438941.2022.2149171</a:t>
            </a:r>
            <a:r>
              <a:rPr lang="en-US" sz="1200" b="0" i="0" u="sng" dirty="0">
                <a:solidFill>
                  <a:srgbClr val="333333"/>
                </a:solidFill>
                <a:effectLst/>
                <a:latin typeface="Open Sans"/>
              </a:rPr>
              <a:t> (open access)</a:t>
            </a:r>
            <a:endParaRPr lang="en-GB" sz="1200" dirty="0"/>
          </a:p>
        </p:txBody>
      </p:sp>
      <p:pic>
        <p:nvPicPr>
          <p:cNvPr id="3" name="Picture 2"/>
          <p:cNvPicPr>
            <a:picLocks noChangeAspect="1"/>
          </p:cNvPicPr>
          <p:nvPr/>
        </p:nvPicPr>
        <p:blipFill>
          <a:blip r:embed="rId3"/>
          <a:stretch>
            <a:fillRect/>
          </a:stretch>
        </p:blipFill>
        <p:spPr>
          <a:xfrm>
            <a:off x="6366470" y="2064074"/>
            <a:ext cx="2286000" cy="3365653"/>
          </a:xfrm>
          <a:prstGeom prst="rect">
            <a:avLst/>
          </a:prstGeom>
        </p:spPr>
      </p:pic>
      <p:pic>
        <p:nvPicPr>
          <p:cNvPr id="5" name="Picture 4"/>
          <p:cNvPicPr>
            <a:picLocks noChangeAspect="1"/>
          </p:cNvPicPr>
          <p:nvPr/>
        </p:nvPicPr>
        <p:blipFill>
          <a:blip r:embed="rId4"/>
          <a:stretch>
            <a:fillRect/>
          </a:stretch>
        </p:blipFill>
        <p:spPr>
          <a:xfrm>
            <a:off x="161710" y="1849194"/>
            <a:ext cx="5766054" cy="3580533"/>
          </a:xfrm>
          <a:prstGeom prst="rect">
            <a:avLst/>
          </a:prstGeom>
        </p:spPr>
      </p:pic>
      <p:pic>
        <p:nvPicPr>
          <p:cNvPr id="7" name="Picture 6"/>
          <p:cNvPicPr>
            <a:picLocks noChangeAspect="1"/>
          </p:cNvPicPr>
          <p:nvPr/>
        </p:nvPicPr>
        <p:blipFill>
          <a:blip r:embed="rId5"/>
          <a:stretch>
            <a:fillRect/>
          </a:stretch>
        </p:blipFill>
        <p:spPr>
          <a:xfrm>
            <a:off x="8736999" y="1128703"/>
            <a:ext cx="3450754" cy="2618197"/>
          </a:xfrm>
          <a:prstGeom prst="rect">
            <a:avLst/>
          </a:prstGeom>
        </p:spPr>
      </p:pic>
      <p:pic>
        <p:nvPicPr>
          <p:cNvPr id="9" name="Picture 8"/>
          <p:cNvPicPr>
            <a:picLocks noChangeAspect="1"/>
          </p:cNvPicPr>
          <p:nvPr/>
        </p:nvPicPr>
        <p:blipFill>
          <a:blip r:embed="rId6"/>
          <a:stretch>
            <a:fillRect/>
          </a:stretch>
        </p:blipFill>
        <p:spPr>
          <a:xfrm>
            <a:off x="8736999" y="4140200"/>
            <a:ext cx="3450754" cy="2184400"/>
          </a:xfrm>
          <a:prstGeom prst="rect">
            <a:avLst/>
          </a:prstGeom>
        </p:spPr>
      </p:pic>
    </p:spTree>
    <p:extLst>
      <p:ext uri="{BB962C8B-B14F-4D97-AF65-F5344CB8AC3E}">
        <p14:creationId xmlns:p14="http://schemas.microsoft.com/office/powerpoint/2010/main" val="3399930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21724" y="3086471"/>
            <a:ext cx="9559637" cy="3313151"/>
          </a:xfrm>
          <a:prstGeom prst="rect">
            <a:avLst/>
          </a:prstGeom>
        </p:spPr>
        <p:txBody>
          <a:bodyPr wrap="square">
            <a:spAutoFit/>
          </a:bodyPr>
          <a:lstStyle/>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a:t>
            </a:r>
            <a:r>
              <a:rPr lang="en-GB" sz="2000" b="1" dirty="0"/>
              <a:t>La </a:t>
            </a:r>
            <a:r>
              <a:rPr lang="en-GB" sz="2000" b="1" dirty="0" err="1"/>
              <a:t>musique</a:t>
            </a:r>
            <a:r>
              <a:rPr lang="en-GB" sz="2000" b="1" dirty="0"/>
              <a:t> du future’</a:t>
            </a:r>
          </a:p>
          <a:p>
            <a:pPr algn="ctr">
              <a:lnSpc>
                <a:spcPct val="107000"/>
              </a:lnSpc>
              <a:spcAft>
                <a:spcPts val="800"/>
              </a:spcAft>
            </a:pPr>
            <a:r>
              <a:rPr lang="en-GB" sz="2000" dirty="0">
                <a:ea typeface="Calibri" panose="020F0502020204030204" pitchFamily="34" charset="0"/>
                <a:cs typeface="Times New Roman" panose="02020603050405020304" pitchFamily="18" charset="0"/>
              </a:rPr>
              <a:t>‘Si mon </a:t>
            </a:r>
            <a:r>
              <a:rPr lang="en-GB" sz="2000" dirty="0" err="1">
                <a:ea typeface="Calibri" panose="020F0502020204030204" pitchFamily="34" charset="0"/>
                <a:cs typeface="Times New Roman" panose="02020603050405020304" pitchFamily="18" charset="0"/>
              </a:rPr>
              <a:t>cœur</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est</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dans</a:t>
            </a:r>
            <a:r>
              <a:rPr lang="en-GB" sz="2000" dirty="0">
                <a:ea typeface="Calibri" panose="020F0502020204030204" pitchFamily="34" charset="0"/>
                <a:cs typeface="Times New Roman" panose="02020603050405020304" pitchFamily="18" charset="0"/>
              </a:rPr>
              <a:t> ton </a:t>
            </a:r>
            <a:r>
              <a:rPr lang="en-GB" sz="2000" dirty="0" err="1">
                <a:ea typeface="Calibri" panose="020F0502020204030204" pitchFamily="34" charset="0"/>
                <a:cs typeface="Times New Roman" panose="02020603050405020304" pitchFamily="18" charset="0"/>
              </a:rPr>
              <a:t>cœur</a:t>
            </a:r>
            <a:r>
              <a:rPr lang="en-GB" sz="2000" dirty="0">
                <a:ea typeface="Calibri" panose="020F0502020204030204" pitchFamily="34" charset="0"/>
                <a:cs typeface="Times New Roman" panose="02020603050405020304" pitchFamily="18" charset="0"/>
              </a:rPr>
              <a:t>// Ton </a:t>
            </a:r>
            <a:r>
              <a:rPr lang="en-GB" sz="2000" dirty="0" err="1">
                <a:ea typeface="Calibri" panose="020F0502020204030204" pitchFamily="34" charset="0"/>
                <a:cs typeface="Times New Roman" panose="02020603050405020304" pitchFamily="18" charset="0"/>
              </a:rPr>
              <a:t>cœur</a:t>
            </a:r>
            <a:r>
              <a:rPr lang="en-GB" sz="2000" dirty="0">
                <a:ea typeface="Calibri" panose="020F0502020204030204" pitchFamily="34" charset="0"/>
                <a:cs typeface="Times New Roman" panose="02020603050405020304" pitchFamily="18" charset="0"/>
              </a:rPr>
              <a:t> // Ton </a:t>
            </a:r>
            <a:r>
              <a:rPr lang="en-GB" sz="2000" dirty="0" err="1">
                <a:ea typeface="Calibri" panose="020F0502020204030204" pitchFamily="34" charset="0"/>
                <a:cs typeface="Times New Roman" panose="02020603050405020304" pitchFamily="18" charset="0"/>
              </a:rPr>
              <a:t>cœur</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est</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dans</a:t>
            </a:r>
            <a:r>
              <a:rPr lang="en-GB" sz="2000" dirty="0">
                <a:ea typeface="Calibri" panose="020F0502020204030204" pitchFamily="34" charset="0"/>
                <a:cs typeface="Times New Roman" panose="02020603050405020304" pitchFamily="18" charset="0"/>
              </a:rPr>
              <a:t> mon </a:t>
            </a:r>
            <a:r>
              <a:rPr lang="en-GB" sz="2000" dirty="0" err="1">
                <a:ea typeface="Calibri" panose="020F0502020204030204" pitchFamily="34" charset="0"/>
                <a:cs typeface="Times New Roman" panose="02020603050405020304" pitchFamily="18" charset="0"/>
              </a:rPr>
              <a:t>cœur</a:t>
            </a:r>
            <a:r>
              <a:rPr lang="en-GB" sz="2000" dirty="0">
                <a:ea typeface="Calibri" panose="020F0502020204030204" pitchFamily="34"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1873153" y="1012305"/>
            <a:ext cx="7947606" cy="4291215"/>
          </a:xfrm>
          <a:prstGeom prst="rect">
            <a:avLst/>
          </a:prstGeom>
        </p:spPr>
      </p:pic>
      <p:sp>
        <p:nvSpPr>
          <p:cNvPr id="5" name="TextBox 4"/>
          <p:cNvSpPr txBox="1"/>
          <p:nvPr/>
        </p:nvSpPr>
        <p:spPr>
          <a:xfrm>
            <a:off x="2527069" y="224444"/>
            <a:ext cx="6799811" cy="584775"/>
          </a:xfrm>
          <a:prstGeom prst="rect">
            <a:avLst/>
          </a:prstGeom>
          <a:noFill/>
        </p:spPr>
        <p:txBody>
          <a:bodyPr wrap="square" rtlCol="0">
            <a:spAutoFit/>
          </a:bodyPr>
          <a:lstStyle/>
          <a:p>
            <a:pPr algn="ctr"/>
            <a:r>
              <a:rPr lang="en-GB" sz="3200" b="1" dirty="0"/>
              <a:t>The Place of the Other in the Self</a:t>
            </a:r>
          </a:p>
        </p:txBody>
      </p:sp>
    </p:spTree>
    <p:extLst>
      <p:ext uri="{BB962C8B-B14F-4D97-AF65-F5344CB8AC3E}">
        <p14:creationId xmlns:p14="http://schemas.microsoft.com/office/powerpoint/2010/main" val="449147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7000"/>
                    </a14:imgEffect>
                  </a14:imgLayer>
                </a14:imgProps>
              </a:ext>
            </a:extLst>
          </a:blip>
          <a:stretch>
            <a:fillRect/>
          </a:stretch>
        </p:blipFill>
        <p:spPr>
          <a:xfrm>
            <a:off x="287868" y="156003"/>
            <a:ext cx="5797048" cy="299271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Lst>
          </a:blip>
          <a:stretch>
            <a:fillRect/>
          </a:stretch>
        </p:blipFill>
        <p:spPr>
          <a:xfrm>
            <a:off x="6550428" y="3277684"/>
            <a:ext cx="5524187" cy="321606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14000"/>
                    </a14:imgEffect>
                  </a14:imgLayer>
                </a14:imgProps>
              </a:ext>
            </a:extLst>
          </a:blip>
          <a:stretch>
            <a:fillRect/>
          </a:stretch>
        </p:blipFill>
        <p:spPr>
          <a:xfrm>
            <a:off x="292506" y="3354030"/>
            <a:ext cx="5787771" cy="3130287"/>
          </a:xfrm>
          <a:prstGeom prst="rect">
            <a:avLst/>
          </a:prstGeom>
        </p:spPr>
      </p:pic>
      <p:pic>
        <p:nvPicPr>
          <p:cNvPr id="5" name="Picture 4"/>
          <p:cNvPicPr>
            <a:picLocks noChangeAspect="1"/>
          </p:cNvPicPr>
          <p:nvPr/>
        </p:nvPicPr>
        <p:blipFill>
          <a:blip r:embed="rId8"/>
          <a:stretch>
            <a:fillRect/>
          </a:stretch>
        </p:blipFill>
        <p:spPr>
          <a:xfrm>
            <a:off x="6550429" y="156002"/>
            <a:ext cx="5524187" cy="2983733"/>
          </a:xfrm>
          <a:prstGeom prst="rect">
            <a:avLst/>
          </a:prstGeom>
        </p:spPr>
      </p:pic>
    </p:spTree>
    <p:extLst>
      <p:ext uri="{BB962C8B-B14F-4D97-AF65-F5344CB8AC3E}">
        <p14:creationId xmlns:p14="http://schemas.microsoft.com/office/powerpoint/2010/main" val="25097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426" y="487017"/>
            <a:ext cx="10093238" cy="2985433"/>
          </a:xfrm>
          <a:prstGeom prst="rect">
            <a:avLst/>
          </a:prstGeom>
          <a:noFill/>
        </p:spPr>
        <p:txBody>
          <a:bodyPr wrap="square" rtlCol="0">
            <a:spAutoFit/>
          </a:bodyPr>
          <a:lstStyle/>
          <a:p>
            <a:pPr algn="ctr"/>
            <a:r>
              <a:rPr lang="en-GB" sz="2400" b="1" u="sng" dirty="0"/>
              <a:t>Camp Aesthetics (Sontag cont.)</a:t>
            </a:r>
          </a:p>
          <a:p>
            <a:endParaRPr lang="en-GB" sz="2400" dirty="0"/>
          </a:p>
          <a:p>
            <a:endParaRPr lang="en-GB" sz="2400" dirty="0"/>
          </a:p>
          <a:p>
            <a:r>
              <a:rPr lang="en-GB" sz="2400" dirty="0"/>
              <a:t>‘To emphasize style is to slight content, or to introduce an attitude which is neutral with respect to content. </a:t>
            </a:r>
            <a:r>
              <a:rPr lang="en-GB" sz="2400" b="1" dirty="0"/>
              <a:t>It goes without saying that the camp sensibility is disengaged, depoliticized – or at least apolitical</a:t>
            </a:r>
            <a:r>
              <a:rPr lang="en-GB" sz="2400" dirty="0"/>
              <a:t>.’ (p.277)</a:t>
            </a:r>
          </a:p>
          <a:p>
            <a:endParaRPr lang="en-GB" sz="2400" dirty="0"/>
          </a:p>
          <a:p>
            <a:endParaRPr lang="fr-FR" sz="2000" dirty="0"/>
          </a:p>
        </p:txBody>
      </p:sp>
      <p:sp>
        <p:nvSpPr>
          <p:cNvPr id="3" name="TextBox 2"/>
          <p:cNvSpPr txBox="1"/>
          <p:nvPr/>
        </p:nvSpPr>
        <p:spPr>
          <a:xfrm>
            <a:off x="695739" y="675862"/>
            <a:ext cx="11221278" cy="6678751"/>
          </a:xfrm>
          <a:prstGeom prst="rect">
            <a:avLst/>
          </a:prstGeom>
          <a:noFill/>
        </p:spPr>
        <p:txBody>
          <a:bodyPr wrap="square" rtlCol="0">
            <a:spAutoFit/>
          </a:bodyPr>
          <a:lstStyle/>
          <a:p>
            <a:endParaRPr lang="en-GB" b="1" dirty="0"/>
          </a:p>
          <a:p>
            <a:endParaRPr lang="en-GB" b="1" dirty="0"/>
          </a:p>
          <a:p>
            <a:endParaRPr lang="en-GB" b="1" dirty="0"/>
          </a:p>
          <a:p>
            <a:pPr algn="r"/>
            <a:endParaRPr lang="en-GB" b="1" dirty="0"/>
          </a:p>
          <a:p>
            <a:pPr algn="r"/>
            <a:endParaRPr lang="en-GB" sz="2000" b="1" dirty="0"/>
          </a:p>
          <a:p>
            <a:pPr algn="r"/>
            <a:endParaRPr lang="en-GB" sz="2000" b="1" dirty="0"/>
          </a:p>
          <a:p>
            <a:endParaRPr lang="en-GB" sz="2000" b="1" dirty="0"/>
          </a:p>
          <a:p>
            <a:endParaRPr lang="en-GB" sz="2000" b="1" dirty="0"/>
          </a:p>
          <a:p>
            <a:r>
              <a:rPr lang="en-GB" sz="2200" b="1" dirty="0"/>
              <a:t>And yet….</a:t>
            </a:r>
          </a:p>
          <a:p>
            <a:endParaRPr lang="en-GB" sz="2200" dirty="0"/>
          </a:p>
          <a:p>
            <a:r>
              <a:rPr lang="en-GB" sz="2200" dirty="0"/>
              <a:t> marginality may be a prerequisite – Cocteau not Gide* (p. 278); ‘[</a:t>
            </a:r>
            <a:r>
              <a:rPr lang="en-GB" sz="2200" b="1" dirty="0"/>
              <a:t>c]amp taste turns its back on the good-bad axis of ordinary aesthetic judgement’, rejecting ‘the pantheon of high culture</a:t>
            </a:r>
            <a:r>
              <a:rPr lang="en-GB" sz="2200" dirty="0"/>
              <a:t>’ (p.286) [cf. postmodernism as a whole].</a:t>
            </a:r>
          </a:p>
          <a:p>
            <a:endParaRPr lang="en-GB" sz="2200" dirty="0"/>
          </a:p>
          <a:p>
            <a:r>
              <a:rPr lang="en-GB" sz="2200" dirty="0"/>
              <a:t>‘[E]very sensibility is self-serving to the group that promotes it [… and] </a:t>
            </a:r>
            <a:r>
              <a:rPr lang="en-GB" sz="2200" b="1" dirty="0"/>
              <a:t>Camp taste […] definitely has something propagandistic about it</a:t>
            </a:r>
            <a:r>
              <a:rPr lang="en-GB" sz="2200" dirty="0"/>
              <a:t>’ (p.290).</a:t>
            </a:r>
          </a:p>
          <a:p>
            <a:endParaRPr lang="en-GB" sz="2000" dirty="0"/>
          </a:p>
          <a:p>
            <a:endParaRPr lang="en-GB" dirty="0"/>
          </a:p>
          <a:p>
            <a:r>
              <a:rPr lang="en-GB" dirty="0"/>
              <a:t>*Writer Gide much more defensive about his gayness than Cocteau, especially in his youth - as well as more ‘establishment’ in artistic style and positioning (e.g. won Nobel Prize)</a:t>
            </a:r>
          </a:p>
          <a:p>
            <a:endParaRPr lang="fr-FR" sz="2000" dirty="0"/>
          </a:p>
        </p:txBody>
      </p:sp>
    </p:spTree>
    <p:custDataLst>
      <p:tags r:id="rId1"/>
    </p:custDataLst>
    <p:extLst>
      <p:ext uri="{BB962C8B-B14F-4D97-AF65-F5344CB8AC3E}">
        <p14:creationId xmlns:p14="http://schemas.microsoft.com/office/powerpoint/2010/main" val="3598300151"/>
      </p:ext>
    </p:extLst>
  </p:cSld>
  <p:clrMapOvr>
    <a:masterClrMapping/>
  </p:clrMapOvr>
  <mc:AlternateContent xmlns:mc="http://schemas.openxmlformats.org/markup-compatibility/2006" xmlns:p14="http://schemas.microsoft.com/office/powerpoint/2010/main">
    <mc:Choice Requires="p14">
      <p:transition spd="slow" p14:dur="2000" advTm="94460"/>
    </mc:Choice>
    <mc:Fallback xmlns="">
      <p:transition spd="slow" advTm="94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0E226-95C5-F4B0-D192-1AD664C82438}"/>
              </a:ext>
            </a:extLst>
          </p:cNvPr>
          <p:cNvPicPr>
            <a:picLocks noChangeAspect="1"/>
          </p:cNvPicPr>
          <p:nvPr/>
        </p:nvPicPr>
        <p:blipFill>
          <a:blip r:embed="rId2"/>
          <a:stretch>
            <a:fillRect/>
          </a:stretch>
        </p:blipFill>
        <p:spPr>
          <a:xfrm>
            <a:off x="135758" y="179263"/>
            <a:ext cx="6071661" cy="3249737"/>
          </a:xfrm>
          <a:prstGeom prst="rect">
            <a:avLst/>
          </a:prstGeom>
        </p:spPr>
      </p:pic>
      <p:pic>
        <p:nvPicPr>
          <p:cNvPr id="5" name="Picture 4">
            <a:extLst>
              <a:ext uri="{FF2B5EF4-FFF2-40B4-BE49-F238E27FC236}">
                <a16:creationId xmlns:a16="http://schemas.microsoft.com/office/drawing/2014/main" id="{E5EA1BCF-BA99-7927-ABAC-94E812B9D641}"/>
              </a:ext>
            </a:extLst>
          </p:cNvPr>
          <p:cNvPicPr>
            <a:picLocks noChangeAspect="1"/>
          </p:cNvPicPr>
          <p:nvPr/>
        </p:nvPicPr>
        <p:blipFill>
          <a:blip r:embed="rId3"/>
          <a:stretch>
            <a:fillRect/>
          </a:stretch>
        </p:blipFill>
        <p:spPr>
          <a:xfrm>
            <a:off x="6450496" y="3544764"/>
            <a:ext cx="5451070" cy="2935191"/>
          </a:xfrm>
          <a:prstGeom prst="rect">
            <a:avLst/>
          </a:prstGeom>
        </p:spPr>
      </p:pic>
    </p:spTree>
    <p:extLst>
      <p:ext uri="{BB962C8B-B14F-4D97-AF65-F5344CB8AC3E}">
        <p14:creationId xmlns:p14="http://schemas.microsoft.com/office/powerpoint/2010/main" val="940975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3586" y="839586"/>
            <a:ext cx="3537130" cy="5531009"/>
          </a:xfrm>
          <a:prstGeom prst="rect">
            <a:avLst/>
          </a:prstGeom>
        </p:spPr>
      </p:pic>
      <p:pic>
        <p:nvPicPr>
          <p:cNvPr id="3" name="Picture 2"/>
          <p:cNvPicPr>
            <a:picLocks noChangeAspect="1"/>
          </p:cNvPicPr>
          <p:nvPr/>
        </p:nvPicPr>
        <p:blipFill>
          <a:blip r:embed="rId3"/>
          <a:stretch>
            <a:fillRect/>
          </a:stretch>
        </p:blipFill>
        <p:spPr>
          <a:xfrm>
            <a:off x="5128671" y="1562793"/>
            <a:ext cx="6600408" cy="3524596"/>
          </a:xfrm>
          <a:prstGeom prst="rect">
            <a:avLst/>
          </a:prstGeom>
        </p:spPr>
      </p:pic>
      <p:sp>
        <p:nvSpPr>
          <p:cNvPr id="4" name="TextBox 3"/>
          <p:cNvSpPr txBox="1"/>
          <p:nvPr/>
        </p:nvSpPr>
        <p:spPr>
          <a:xfrm>
            <a:off x="3183775" y="174567"/>
            <a:ext cx="6035040" cy="461665"/>
          </a:xfrm>
          <a:prstGeom prst="rect">
            <a:avLst/>
          </a:prstGeom>
          <a:noFill/>
        </p:spPr>
        <p:txBody>
          <a:bodyPr wrap="square" rtlCol="0">
            <a:spAutoFit/>
          </a:bodyPr>
          <a:lstStyle/>
          <a:p>
            <a:pPr algn="ctr"/>
            <a:r>
              <a:rPr lang="en-GB" sz="2400" b="1" u="sng" dirty="0"/>
              <a:t>(Un)veiling the Other</a:t>
            </a:r>
          </a:p>
        </p:txBody>
      </p:sp>
    </p:spTree>
    <p:extLst>
      <p:ext uri="{BB962C8B-B14F-4D97-AF65-F5344CB8AC3E}">
        <p14:creationId xmlns:p14="http://schemas.microsoft.com/office/powerpoint/2010/main" val="1264371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60D7E-2918-30B0-00E5-033B2347CD8C}"/>
              </a:ext>
            </a:extLst>
          </p:cNvPr>
          <p:cNvPicPr>
            <a:picLocks noChangeAspect="1"/>
          </p:cNvPicPr>
          <p:nvPr/>
        </p:nvPicPr>
        <p:blipFill>
          <a:blip r:embed="rId2"/>
          <a:stretch>
            <a:fillRect/>
          </a:stretch>
        </p:blipFill>
        <p:spPr>
          <a:xfrm>
            <a:off x="2030936" y="873673"/>
            <a:ext cx="3505160" cy="5759830"/>
          </a:xfrm>
          <a:prstGeom prst="rect">
            <a:avLst/>
          </a:prstGeom>
        </p:spPr>
      </p:pic>
      <p:sp>
        <p:nvSpPr>
          <p:cNvPr id="4" name="TextBox 3">
            <a:extLst>
              <a:ext uri="{FF2B5EF4-FFF2-40B4-BE49-F238E27FC236}">
                <a16:creationId xmlns:a16="http://schemas.microsoft.com/office/drawing/2014/main" id="{660A268C-0C88-F96C-7830-6F33C5D6FECC}"/>
              </a:ext>
            </a:extLst>
          </p:cNvPr>
          <p:cNvSpPr txBox="1"/>
          <p:nvPr/>
        </p:nvSpPr>
        <p:spPr>
          <a:xfrm>
            <a:off x="4721087" y="6132443"/>
            <a:ext cx="2892287" cy="369332"/>
          </a:xfrm>
          <a:prstGeom prst="rect">
            <a:avLst/>
          </a:prstGeom>
          <a:noFill/>
        </p:spPr>
        <p:txBody>
          <a:bodyPr wrap="square" rtlCol="0">
            <a:spAutoFit/>
          </a:bodyPr>
          <a:lstStyle/>
          <a:p>
            <a:pPr algn="ctr"/>
            <a:r>
              <a:rPr lang="en-GB" dirty="0"/>
              <a:t>1994</a:t>
            </a:r>
          </a:p>
        </p:txBody>
      </p:sp>
      <p:sp>
        <p:nvSpPr>
          <p:cNvPr id="5" name="TextBox 4">
            <a:extLst>
              <a:ext uri="{FF2B5EF4-FFF2-40B4-BE49-F238E27FC236}">
                <a16:creationId xmlns:a16="http://schemas.microsoft.com/office/drawing/2014/main" id="{3667257D-AD51-4924-4F56-FB1B06A41FA5}"/>
              </a:ext>
            </a:extLst>
          </p:cNvPr>
          <p:cNvSpPr txBox="1"/>
          <p:nvPr/>
        </p:nvSpPr>
        <p:spPr>
          <a:xfrm>
            <a:off x="3329609" y="149086"/>
            <a:ext cx="6778487" cy="830997"/>
          </a:xfrm>
          <a:prstGeom prst="rect">
            <a:avLst/>
          </a:prstGeom>
          <a:noFill/>
        </p:spPr>
        <p:txBody>
          <a:bodyPr wrap="square" rtlCol="0">
            <a:spAutoFit/>
          </a:bodyPr>
          <a:lstStyle/>
          <a:p>
            <a:pPr algn="ctr"/>
            <a:r>
              <a:rPr lang="en-GB" sz="2400" b="1" u="sng" dirty="0"/>
              <a:t>Interchangeability and Substitution as (Proto-?)Queer</a:t>
            </a:r>
          </a:p>
        </p:txBody>
      </p:sp>
      <p:sp>
        <p:nvSpPr>
          <p:cNvPr id="6" name="TextBox 5">
            <a:extLst>
              <a:ext uri="{FF2B5EF4-FFF2-40B4-BE49-F238E27FC236}">
                <a16:creationId xmlns:a16="http://schemas.microsoft.com/office/drawing/2014/main" id="{CD6F121F-70F5-24CF-BCF3-AB5237ECB3C4}"/>
              </a:ext>
            </a:extLst>
          </p:cNvPr>
          <p:cNvSpPr txBox="1"/>
          <p:nvPr/>
        </p:nvSpPr>
        <p:spPr>
          <a:xfrm>
            <a:off x="6808304" y="1781984"/>
            <a:ext cx="4790660" cy="923330"/>
          </a:xfrm>
          <a:prstGeom prst="rect">
            <a:avLst/>
          </a:prstGeom>
          <a:noFill/>
        </p:spPr>
        <p:txBody>
          <a:bodyPr wrap="square" rtlCol="0">
            <a:spAutoFit/>
          </a:bodyPr>
          <a:lstStyle/>
          <a:p>
            <a:r>
              <a:rPr lang="en-GB" dirty="0"/>
              <a:t>See also </a:t>
            </a:r>
            <a:r>
              <a:rPr lang="en-GB" i="1" dirty="0"/>
              <a:t>Clouds of Sils Maria</a:t>
            </a:r>
          </a:p>
          <a:p>
            <a:endParaRPr lang="en-GB" dirty="0"/>
          </a:p>
          <a:p>
            <a:r>
              <a:rPr lang="en-GB" i="1" dirty="0"/>
              <a:t>Personal Shopper</a:t>
            </a:r>
          </a:p>
        </p:txBody>
      </p:sp>
      <p:sp>
        <p:nvSpPr>
          <p:cNvPr id="7" name="TextBox 6">
            <a:extLst>
              <a:ext uri="{FF2B5EF4-FFF2-40B4-BE49-F238E27FC236}">
                <a16:creationId xmlns:a16="http://schemas.microsoft.com/office/drawing/2014/main" id="{ECD25463-584A-1222-92BA-074A38721629}"/>
              </a:ext>
            </a:extLst>
          </p:cNvPr>
          <p:cNvSpPr txBox="1"/>
          <p:nvPr/>
        </p:nvSpPr>
        <p:spPr>
          <a:xfrm>
            <a:off x="5943600" y="3429000"/>
            <a:ext cx="5993296" cy="923330"/>
          </a:xfrm>
          <a:prstGeom prst="rect">
            <a:avLst/>
          </a:prstGeom>
          <a:noFill/>
        </p:spPr>
        <p:txBody>
          <a:bodyPr wrap="square" rtlCol="0">
            <a:spAutoFit/>
          </a:bodyPr>
          <a:lstStyle/>
          <a:p>
            <a:r>
              <a:rPr lang="en-GB" sz="1800" dirty="0">
                <a:effectLst/>
                <a:ea typeface="Calibri" panose="020F0502020204030204" pitchFamily="34" charset="0"/>
              </a:rPr>
              <a:t>On </a:t>
            </a:r>
            <a:r>
              <a:rPr lang="en-GB" sz="1800" i="1" dirty="0">
                <a:effectLst/>
                <a:ea typeface="Calibri" panose="020F0502020204030204" pitchFamily="34" charset="0"/>
              </a:rPr>
              <a:t>Waterlilies</a:t>
            </a:r>
            <a:r>
              <a:rPr lang="en-GB" sz="1800" dirty="0">
                <a:effectLst/>
                <a:ea typeface="Calibri" panose="020F0502020204030204" pitchFamily="34" charset="0"/>
              </a:rPr>
              <a:t>: ‘</a:t>
            </a:r>
            <a:r>
              <a:rPr lang="en-GB" sz="1800" dirty="0">
                <a:solidFill>
                  <a:srgbClr val="222222"/>
                </a:solidFill>
                <a:effectLst/>
                <a:ea typeface="Calibri" panose="020F0502020204030204" pitchFamily="34" charset="0"/>
              </a:rPr>
              <a:t>synchronized swimming […] symbolized </a:t>
            </a:r>
            <a:r>
              <a:rPr lang="en-GB" sz="1800" i="1" dirty="0">
                <a:solidFill>
                  <a:srgbClr val="222222"/>
                </a:solidFill>
                <a:effectLst/>
                <a:ea typeface="Calibri" panose="020F0502020204030204" pitchFamily="34" charset="0"/>
              </a:rPr>
              <a:t>something I wanted to be</a:t>
            </a:r>
            <a:r>
              <a:rPr lang="en-GB" sz="1800" dirty="0">
                <a:solidFill>
                  <a:srgbClr val="222222"/>
                </a:solidFill>
                <a:effectLst/>
                <a:ea typeface="Calibri" panose="020F0502020204030204" pitchFamily="34" charset="0"/>
              </a:rPr>
              <a:t> or somebody that I wanted to love.’ (</a:t>
            </a:r>
            <a:r>
              <a:rPr lang="en-GB" sz="1800" dirty="0" err="1">
                <a:solidFill>
                  <a:srgbClr val="222222"/>
                </a:solidFill>
                <a:effectLst/>
                <a:ea typeface="Calibri" panose="020F0502020204030204" pitchFamily="34" charset="0"/>
              </a:rPr>
              <a:t>Sciamma</a:t>
            </a:r>
            <a:r>
              <a:rPr lang="en-GB" sz="1800" dirty="0">
                <a:solidFill>
                  <a:srgbClr val="222222"/>
                </a:solidFill>
                <a:effectLst/>
                <a:ea typeface="Calibri" panose="020F0502020204030204" pitchFamily="34" charset="0"/>
              </a:rPr>
              <a:t> in Harrod 2023) </a:t>
            </a:r>
            <a:endParaRPr lang="en-GB" dirty="0"/>
          </a:p>
        </p:txBody>
      </p:sp>
    </p:spTree>
    <p:extLst>
      <p:ext uri="{BB962C8B-B14F-4D97-AF65-F5344CB8AC3E}">
        <p14:creationId xmlns:p14="http://schemas.microsoft.com/office/powerpoint/2010/main" val="2862143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31" y="238539"/>
            <a:ext cx="11720946" cy="584775"/>
          </a:xfrm>
          <a:prstGeom prst="rect">
            <a:avLst/>
          </a:prstGeom>
          <a:noFill/>
        </p:spPr>
        <p:txBody>
          <a:bodyPr wrap="square" rtlCol="0">
            <a:spAutoFit/>
          </a:bodyPr>
          <a:lstStyle/>
          <a:p>
            <a:pPr algn="ctr"/>
            <a:r>
              <a:rPr lang="en-GB" sz="3200" b="1" dirty="0"/>
              <a:t>Additional Bibliography</a:t>
            </a:r>
          </a:p>
        </p:txBody>
      </p:sp>
      <p:sp>
        <p:nvSpPr>
          <p:cNvPr id="3" name="TextBox 2"/>
          <p:cNvSpPr txBox="1"/>
          <p:nvPr/>
        </p:nvSpPr>
        <p:spPr>
          <a:xfrm>
            <a:off x="216131" y="864704"/>
            <a:ext cx="11513128" cy="6463308"/>
          </a:xfrm>
          <a:prstGeom prst="rect">
            <a:avLst/>
          </a:prstGeom>
          <a:noFill/>
        </p:spPr>
        <p:txBody>
          <a:bodyPr wrap="square" rtlCol="0">
            <a:spAutoFit/>
          </a:bodyPr>
          <a:lstStyle/>
          <a:p>
            <a:r>
              <a:rPr lang="fr-FR" dirty="0">
                <a:solidFill>
                  <a:srgbClr val="000000"/>
                </a:solidFill>
                <a:effectLst/>
                <a:ea typeface="Calibri" panose="020F0502020204030204" pitchFamily="34" charset="0"/>
              </a:rPr>
              <a:t>Alain </a:t>
            </a:r>
            <a:r>
              <a:rPr lang="fr-FR" dirty="0" err="1">
                <a:solidFill>
                  <a:srgbClr val="000000"/>
                </a:solidFill>
                <a:effectLst/>
                <a:ea typeface="Calibri" panose="020F0502020204030204" pitchFamily="34" charset="0"/>
              </a:rPr>
              <a:t>Brassart</a:t>
            </a:r>
            <a:r>
              <a:rPr lang="fr-FR" dirty="0">
                <a:solidFill>
                  <a:srgbClr val="000000"/>
                </a:solidFill>
                <a:effectLst/>
                <a:ea typeface="Calibri" panose="020F0502020204030204" pitchFamily="34" charset="0"/>
              </a:rPr>
              <a:t>, </a:t>
            </a:r>
            <a:r>
              <a:rPr lang="fr-FR" i="1" dirty="0">
                <a:solidFill>
                  <a:srgbClr val="000000"/>
                </a:solidFill>
                <a:effectLst/>
                <a:ea typeface="Calibri" panose="020F0502020204030204" pitchFamily="34" charset="0"/>
              </a:rPr>
              <a:t>L’Homosexualité dans le cinéma français</a:t>
            </a:r>
            <a:r>
              <a:rPr lang="fr-FR" dirty="0">
                <a:solidFill>
                  <a:srgbClr val="000000"/>
                </a:solidFill>
                <a:effectLst/>
                <a:ea typeface="Calibri" panose="020F0502020204030204" pitchFamily="34" charset="0"/>
              </a:rPr>
              <a:t>, Paris: Nouveau monde, 2007</a:t>
            </a:r>
            <a:r>
              <a:rPr lang="fr-FR" i="1" dirty="0">
                <a:solidFill>
                  <a:srgbClr val="000000"/>
                </a:solidFill>
                <a:effectLst/>
                <a:ea typeface="Calibri" panose="020F0502020204030204" pitchFamily="34" charset="0"/>
              </a:rPr>
              <a:t>.</a:t>
            </a:r>
            <a:endParaRPr lang="en-GB" dirty="0"/>
          </a:p>
          <a:p>
            <a:endParaRPr lang="en-GB" dirty="0"/>
          </a:p>
          <a:p>
            <a:r>
              <a:rPr lang="en-GB" dirty="0"/>
              <a:t>Lucille Cairns, </a:t>
            </a:r>
            <a:r>
              <a:rPr lang="en-GB" i="1" dirty="0"/>
              <a:t>Sapphism on Screen: Lesbian Desire in French and Francophone Cinema</a:t>
            </a:r>
            <a:r>
              <a:rPr lang="en-GB" dirty="0"/>
              <a:t>, Edinburgh: Edinburgh University Press, 2006.</a:t>
            </a:r>
          </a:p>
          <a:p>
            <a:endParaRPr lang="en-GB" dirty="0"/>
          </a:p>
          <a:p>
            <a:r>
              <a:rPr lang="en-US" dirty="0"/>
              <a:t>Karl </a:t>
            </a:r>
            <a:r>
              <a:rPr lang="en-US" dirty="0" err="1"/>
              <a:t>Schnoonover</a:t>
            </a:r>
            <a:r>
              <a:rPr lang="en-US" dirty="0"/>
              <a:t> and Rosalind Galt, </a:t>
            </a:r>
            <a:r>
              <a:rPr lang="en-US" i="1" dirty="0"/>
              <a:t>Queer Cinema in the World, </a:t>
            </a:r>
            <a:r>
              <a:rPr lang="en-US" dirty="0"/>
              <a:t>Durham, NC: Duke</a:t>
            </a:r>
          </a:p>
          <a:p>
            <a:r>
              <a:rPr lang="en-GB" dirty="0"/>
              <a:t>University Press, 2016.</a:t>
            </a:r>
            <a:endParaRPr lang="en-US" dirty="0"/>
          </a:p>
          <a:p>
            <a:endParaRPr lang="en-US" dirty="0"/>
          </a:p>
          <a:p>
            <a:r>
              <a:rPr lang="en-US" dirty="0"/>
              <a:t>Colette </a:t>
            </a:r>
            <a:r>
              <a:rPr lang="en-US" dirty="0" err="1"/>
              <a:t>Guillaumin</a:t>
            </a:r>
            <a:r>
              <a:rPr lang="en-US" dirty="0"/>
              <a:t>, </a:t>
            </a:r>
            <a:r>
              <a:rPr lang="en-US" i="1" dirty="0"/>
              <a:t>Racism, Sexism, Power, and Ideology</a:t>
            </a:r>
            <a:r>
              <a:rPr lang="en-US" dirty="0"/>
              <a:t>, London and New York: Routledge, 1995. </a:t>
            </a:r>
            <a:endParaRPr lang="en-GB" dirty="0"/>
          </a:p>
          <a:p>
            <a:endParaRPr lang="en-GB" dirty="0"/>
          </a:p>
          <a:p>
            <a:r>
              <a:rPr lang="en-GB" altLang="en-US" sz="1800" dirty="0"/>
              <a:t>An</a:t>
            </a:r>
            <a:r>
              <a:rPr lang="en-GB" altLang="en-US" dirty="0"/>
              <a:t>drew Higson, </a:t>
            </a:r>
            <a:r>
              <a:rPr lang="en-GB" altLang="en-US" sz="1800" dirty="0"/>
              <a:t>‘Re-presenting the National Past: Nostalgia and Pastiche in the Heritage Film’, in Lester Friedman (ed.), </a:t>
            </a:r>
            <a:r>
              <a:rPr lang="en-GB" altLang="en-US" sz="1800" i="1" dirty="0"/>
              <a:t>British Cinema and Thatcherism: Fires were</a:t>
            </a:r>
            <a:r>
              <a:rPr lang="en-GB" altLang="en-US" sz="1800" dirty="0"/>
              <a:t> </a:t>
            </a:r>
            <a:r>
              <a:rPr lang="en-GB" altLang="en-US" sz="1800" i="1" dirty="0"/>
              <a:t>Started</a:t>
            </a:r>
            <a:r>
              <a:rPr lang="en-GB" altLang="en-US" sz="1800" dirty="0"/>
              <a:t>, London: UCL Press, 1993, pp. 109-29.</a:t>
            </a:r>
            <a:endParaRPr lang="en-GB" dirty="0"/>
          </a:p>
          <a:p>
            <a:endParaRPr lang="en-US" dirty="0"/>
          </a:p>
          <a:p>
            <a:r>
              <a:rPr lang="en-US" dirty="0"/>
              <a:t>Laura U. Marks, </a:t>
            </a:r>
            <a:r>
              <a:rPr lang="en-US" i="1" dirty="0"/>
              <a:t>The Skin of the Film: Intercultural Cinema, Embodiment, and the Senses, </a:t>
            </a:r>
            <a:r>
              <a:rPr lang="en-US" dirty="0"/>
              <a:t>Durham,</a:t>
            </a:r>
          </a:p>
          <a:p>
            <a:r>
              <a:rPr lang="en-GB" dirty="0"/>
              <a:t>NC: Duke University Press, </a:t>
            </a:r>
            <a:r>
              <a:rPr lang="en-US" dirty="0"/>
              <a:t>2000.</a:t>
            </a:r>
            <a:endParaRPr lang="fr-FR" dirty="0"/>
          </a:p>
          <a:p>
            <a:endParaRPr lang="fr-FR" dirty="0"/>
          </a:p>
          <a:p>
            <a:r>
              <a:rPr lang="fr-FR" dirty="0" err="1"/>
              <a:t>Ellie</a:t>
            </a:r>
            <a:r>
              <a:rPr lang="fr-FR" dirty="0"/>
              <a:t> Smith, ‘« Des plafonds dans les yeux »: </a:t>
            </a:r>
            <a:r>
              <a:rPr lang="fr-FR" dirty="0" err="1"/>
              <a:t>Representing</a:t>
            </a:r>
            <a:r>
              <a:rPr lang="fr-FR" dirty="0"/>
              <a:t> the New </a:t>
            </a:r>
            <a:r>
              <a:rPr lang="fr-FR" dirty="0" err="1"/>
              <a:t>Town</a:t>
            </a:r>
            <a:r>
              <a:rPr lang="fr-FR" dirty="0"/>
              <a:t> in </a:t>
            </a:r>
            <a:r>
              <a:rPr lang="fr-FR" i="1" dirty="0"/>
              <a:t>Naissance des pieuvres</a:t>
            </a:r>
            <a:r>
              <a:rPr lang="fr-FR" dirty="0"/>
              <a:t>.’ </a:t>
            </a:r>
            <a:r>
              <a:rPr lang="en-GB" i="1" dirty="0"/>
              <a:t>French Screen Studies </a:t>
            </a:r>
            <a:r>
              <a:rPr lang="en-GB" dirty="0"/>
              <a:t>23:2-3, 133-144.</a:t>
            </a:r>
          </a:p>
          <a:p>
            <a:endParaRPr lang="en-GB" dirty="0"/>
          </a:p>
          <a:p>
            <a:r>
              <a:rPr lang="en-GB" dirty="0"/>
              <a:t>Susan Sontag, ‘Notes on “Camp”’, London: Penguin Modern, 2018 [1966].</a:t>
            </a:r>
          </a:p>
          <a:p>
            <a:endParaRPr lang="en-GB" u="sng" dirty="0"/>
          </a:p>
          <a:p>
            <a:r>
              <a:rPr lang="en-US" dirty="0" err="1"/>
              <a:t>Ginette</a:t>
            </a:r>
            <a:r>
              <a:rPr lang="en-US" dirty="0"/>
              <a:t> </a:t>
            </a:r>
            <a:r>
              <a:rPr lang="en-US" dirty="0" err="1"/>
              <a:t>Vincendeau</a:t>
            </a:r>
            <a:r>
              <a:rPr lang="en-US" dirty="0"/>
              <a:t>, ‘“Why has Céline </a:t>
            </a:r>
            <a:r>
              <a:rPr lang="en-US" dirty="0" err="1"/>
              <a:t>Sciamma</a:t>
            </a:r>
            <a:r>
              <a:rPr lang="en-US" dirty="0"/>
              <a:t> become so iconic?”: The </a:t>
            </a:r>
            <a:r>
              <a:rPr lang="en-US" dirty="0" err="1"/>
              <a:t>auteure</a:t>
            </a:r>
            <a:r>
              <a:rPr lang="en-US" dirty="0"/>
              <a:t> as celebrity’, </a:t>
            </a:r>
            <a:r>
              <a:rPr lang="en-US" i="1" dirty="0"/>
              <a:t>French Screen Studies</a:t>
            </a:r>
            <a:r>
              <a:rPr lang="en-US" dirty="0"/>
              <a:t>, 23:2-3, 231-247.</a:t>
            </a:r>
            <a:endParaRPr lang="en-GB" u="sng" dirty="0"/>
          </a:p>
        </p:txBody>
      </p:sp>
    </p:spTree>
    <p:extLst>
      <p:ext uri="{BB962C8B-B14F-4D97-AF65-F5344CB8AC3E}">
        <p14:creationId xmlns:p14="http://schemas.microsoft.com/office/powerpoint/2010/main" val="227199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269" y="260648"/>
            <a:ext cx="9561443" cy="5201424"/>
          </a:xfrm>
          <a:prstGeom prst="rect">
            <a:avLst/>
          </a:prstGeom>
          <a:noFill/>
        </p:spPr>
        <p:txBody>
          <a:bodyPr wrap="square" rtlCol="0">
            <a:spAutoFit/>
          </a:bodyPr>
          <a:lstStyle/>
          <a:p>
            <a:pPr algn="ctr"/>
            <a:endParaRPr lang="en-GB" u="sng" dirty="0">
              <a:solidFill>
                <a:schemeClr val="bg1"/>
              </a:solidFill>
            </a:endParaRPr>
          </a:p>
          <a:p>
            <a:pPr algn="ctr"/>
            <a:endParaRPr lang="en-GB" sz="2400" b="1" u="sng" dirty="0"/>
          </a:p>
          <a:p>
            <a:pPr algn="ctr"/>
            <a:r>
              <a:rPr lang="en-GB" sz="3200" b="1" u="sng" dirty="0"/>
              <a:t>‘Camp and the Gay Sensibility’ – Jack </a:t>
            </a:r>
            <a:r>
              <a:rPr lang="en-GB" sz="3200" b="1" u="sng" dirty="0" err="1"/>
              <a:t>Babuscio</a:t>
            </a:r>
            <a:r>
              <a:rPr lang="en-GB" sz="3200" b="1" u="sng" dirty="0"/>
              <a:t> (1980)</a:t>
            </a:r>
          </a:p>
          <a:p>
            <a:pPr algn="ctr"/>
            <a:endParaRPr lang="en-GB" sz="2400" b="1" dirty="0"/>
          </a:p>
          <a:p>
            <a:pPr algn="just"/>
            <a:endParaRPr lang="en-GB" sz="2000" dirty="0"/>
          </a:p>
          <a:p>
            <a:pPr algn="just"/>
            <a:r>
              <a:rPr lang="en-GB" sz="2200" dirty="0"/>
              <a:t>The explicitly stated aim of this piece:</a:t>
            </a:r>
          </a:p>
          <a:p>
            <a:pPr algn="just"/>
            <a:endParaRPr lang="en-GB" sz="2400" dirty="0"/>
          </a:p>
          <a:p>
            <a:pPr algn="just"/>
            <a:r>
              <a:rPr lang="en-GB" sz="2800" dirty="0"/>
              <a:t>‘I define the gay sensibility as a creative energy reflecting a consciousness that is different from the mainstream; a heightened awareness of certain human complications of feeling that spring from the fact of social oppression; in short, a perception of the world which is coloured, shaped, directed and defined by the fact of one’s gayness’</a:t>
            </a:r>
            <a:endParaRPr lang="fr-FR" sz="2800" dirty="0"/>
          </a:p>
        </p:txBody>
      </p:sp>
      <p:sp>
        <p:nvSpPr>
          <p:cNvPr id="3" name="TextBox 2">
            <a:extLst>
              <a:ext uri="{FF2B5EF4-FFF2-40B4-BE49-F238E27FC236}">
                <a16:creationId xmlns:a16="http://schemas.microsoft.com/office/drawing/2014/main" id="{944E1A5C-9482-A73E-AEDA-9115E11BDEB3}"/>
              </a:ext>
            </a:extLst>
          </p:cNvPr>
          <p:cNvSpPr txBox="1"/>
          <p:nvPr/>
        </p:nvSpPr>
        <p:spPr>
          <a:xfrm>
            <a:off x="795130" y="5874026"/>
            <a:ext cx="10406270" cy="369332"/>
          </a:xfrm>
          <a:prstGeom prst="rect">
            <a:avLst/>
          </a:prstGeom>
          <a:noFill/>
        </p:spPr>
        <p:txBody>
          <a:bodyPr wrap="square" rtlCol="0">
            <a:spAutoFit/>
          </a:bodyPr>
          <a:lstStyle/>
          <a:p>
            <a:pPr algn="ctr"/>
            <a:r>
              <a:rPr lang="en-GB" dirty="0"/>
              <a:t>Reproduced in </a:t>
            </a:r>
            <a:r>
              <a:rPr lang="en-GB" dirty="0" err="1"/>
              <a:t>Babuscio</a:t>
            </a:r>
            <a:r>
              <a:rPr lang="en-GB" dirty="0"/>
              <a:t>, </a:t>
            </a:r>
            <a:r>
              <a:rPr lang="en-GB" i="1" dirty="0"/>
              <a:t>Camp</a:t>
            </a:r>
            <a:r>
              <a:rPr lang="en-GB" dirty="0"/>
              <a:t> (Edinburgh: Edinburgh University Press, 1999).</a:t>
            </a:r>
          </a:p>
        </p:txBody>
      </p:sp>
    </p:spTree>
    <p:extLst>
      <p:ext uri="{BB962C8B-B14F-4D97-AF65-F5344CB8AC3E}">
        <p14:creationId xmlns:p14="http://schemas.microsoft.com/office/powerpoint/2010/main" val="1298176651"/>
      </p:ext>
    </p:extLst>
  </p:cSld>
  <p:clrMapOvr>
    <a:masterClrMapping/>
  </p:clrMapOvr>
  <mc:AlternateContent xmlns:mc="http://schemas.openxmlformats.org/markup-compatibility/2006" xmlns:p14="http://schemas.microsoft.com/office/powerpoint/2010/main">
    <mc:Choice Requires="p14">
      <p:transition spd="slow" p14:dur="2000" advTm="94553"/>
    </mc:Choice>
    <mc:Fallback xmlns="">
      <p:transition spd="slow" advTm="945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2730" y="1145783"/>
            <a:ext cx="6985582" cy="4093428"/>
          </a:xfrm>
          <a:prstGeom prst="rect">
            <a:avLst/>
          </a:prstGeom>
          <a:noFill/>
        </p:spPr>
        <p:txBody>
          <a:bodyPr wrap="square" rtlCol="0">
            <a:spAutoFit/>
          </a:bodyPr>
          <a:lstStyle/>
          <a:p>
            <a:endParaRPr lang="en-GB" sz="2200" dirty="0"/>
          </a:p>
          <a:p>
            <a:pPr marL="342900" indent="-342900">
              <a:buFont typeface="Arial" panose="020B0604020202020204" pitchFamily="34" charset="0"/>
              <a:buChar char="•"/>
            </a:pPr>
            <a:r>
              <a:rPr lang="en-GB" sz="2400" dirty="0"/>
              <a:t>In the 1990s, lesbians and gay men identify their oppositional reading strategies of media and literary texts as ‘queer’.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Away from the notions of oppression and liberation of earlier gay and lesbian criticism, ‘</a:t>
            </a:r>
            <a:r>
              <a:rPr lang="en-GB" sz="2400" b="1" dirty="0"/>
              <a:t>queer readings are fully inflected with irony, transgressive gender parody and deconstructed subjectivities</a:t>
            </a:r>
            <a:r>
              <a:rPr lang="en-GB" sz="2400" dirty="0"/>
              <a:t>.’ </a:t>
            </a:r>
            <a:endParaRPr lang="en-GB" sz="2400" i="1" dirty="0"/>
          </a:p>
          <a:p>
            <a:r>
              <a:rPr lang="en-GB" sz="2200" i="1" dirty="0"/>
              <a:t>	        		</a:t>
            </a:r>
            <a:r>
              <a:rPr lang="en-GB" sz="1600" i="1" dirty="0"/>
              <a:t>The Oxford Guide to Film Studies </a:t>
            </a:r>
            <a:r>
              <a:rPr lang="en-GB" sz="1600" dirty="0"/>
              <a:t>(1998),</a:t>
            </a:r>
            <a:r>
              <a:rPr lang="en-GB" sz="1600" i="1" dirty="0"/>
              <a:t> </a:t>
            </a:r>
            <a:r>
              <a:rPr lang="en-GB" sz="1600" dirty="0"/>
              <a:t>p.142.</a:t>
            </a:r>
          </a:p>
          <a:p>
            <a:endParaRPr lang="en-GB" sz="2400" dirty="0"/>
          </a:p>
        </p:txBody>
      </p:sp>
      <p:sp>
        <p:nvSpPr>
          <p:cNvPr id="3" name="TextBox 2"/>
          <p:cNvSpPr txBox="1"/>
          <p:nvPr/>
        </p:nvSpPr>
        <p:spPr>
          <a:xfrm>
            <a:off x="3025832" y="1"/>
            <a:ext cx="6670567" cy="584775"/>
          </a:xfrm>
          <a:prstGeom prst="rect">
            <a:avLst/>
          </a:prstGeom>
          <a:noFill/>
        </p:spPr>
        <p:txBody>
          <a:bodyPr wrap="square" rtlCol="0">
            <a:spAutoFit/>
          </a:bodyPr>
          <a:lstStyle/>
          <a:p>
            <a:pPr algn="ctr"/>
            <a:r>
              <a:rPr lang="en-GB" sz="3200" b="1" dirty="0"/>
              <a:t>The Emergence of Queer (Studies)</a:t>
            </a:r>
          </a:p>
        </p:txBody>
      </p:sp>
      <p:pic>
        <p:nvPicPr>
          <p:cNvPr id="4" name="Picture 3"/>
          <p:cNvPicPr>
            <a:picLocks noChangeAspect="1"/>
          </p:cNvPicPr>
          <p:nvPr/>
        </p:nvPicPr>
        <p:blipFill>
          <a:blip r:embed="rId3"/>
          <a:stretch>
            <a:fillRect/>
          </a:stretch>
        </p:blipFill>
        <p:spPr>
          <a:xfrm>
            <a:off x="-1" y="1934008"/>
            <a:ext cx="4547371" cy="2344780"/>
          </a:xfrm>
          <a:prstGeom prst="rect">
            <a:avLst/>
          </a:prstGeom>
        </p:spPr>
      </p:pic>
      <p:sp>
        <p:nvSpPr>
          <p:cNvPr id="5" name="TextBox 4"/>
          <p:cNvSpPr txBox="1"/>
          <p:nvPr/>
        </p:nvSpPr>
        <p:spPr>
          <a:xfrm>
            <a:off x="532015" y="4912822"/>
            <a:ext cx="10856421" cy="1415772"/>
          </a:xfrm>
          <a:prstGeom prst="rect">
            <a:avLst/>
          </a:prstGeom>
          <a:noFill/>
        </p:spPr>
        <p:txBody>
          <a:bodyPr wrap="square" rtlCol="0">
            <a:spAutoFit/>
          </a:bodyPr>
          <a:lstStyle/>
          <a:p>
            <a:endParaRPr lang="en-GB" sz="2400" dirty="0"/>
          </a:p>
          <a:p>
            <a:r>
              <a:rPr lang="en-GB" sz="2200" dirty="0"/>
              <a:t>Leading to an expansion of queerness to take in but also </a:t>
            </a:r>
            <a:r>
              <a:rPr lang="en-GB" sz="2200" u="sng" dirty="0"/>
              <a:t>transcend the category of sexual identity</a:t>
            </a:r>
            <a:r>
              <a:rPr lang="en-GB" sz="2200" dirty="0"/>
              <a:t>, including in cinema – in tandem with social changes, including in France.</a:t>
            </a:r>
            <a:endParaRPr lang="fr-FR" sz="2200" dirty="0"/>
          </a:p>
          <a:p>
            <a:endParaRPr lang="en-GB" dirty="0"/>
          </a:p>
        </p:txBody>
      </p:sp>
    </p:spTree>
    <p:extLst>
      <p:ext uri="{BB962C8B-B14F-4D97-AF65-F5344CB8AC3E}">
        <p14:creationId xmlns:p14="http://schemas.microsoft.com/office/powerpoint/2010/main" val="1705179939"/>
      </p:ext>
    </p:extLst>
  </p:cSld>
  <p:clrMapOvr>
    <a:masterClrMapping/>
  </p:clrMapOvr>
  <mc:AlternateContent xmlns:mc="http://schemas.openxmlformats.org/markup-compatibility/2006" xmlns:p14="http://schemas.microsoft.com/office/powerpoint/2010/main">
    <mc:Choice Requires="p14">
      <p:transition spd="slow" p14:dur="2000" advTm="135083"/>
    </mc:Choice>
    <mc:Fallback xmlns="">
      <p:transition spd="slow" advTm="1350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597" y="943906"/>
            <a:ext cx="1806396" cy="246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907" y="1045518"/>
            <a:ext cx="1981207" cy="280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225" y="4658065"/>
            <a:ext cx="1322648" cy="177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2889" y="4594052"/>
            <a:ext cx="1397332" cy="188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643" y="908904"/>
            <a:ext cx="1956254" cy="2733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033" y="1268761"/>
            <a:ext cx="1001613" cy="461665"/>
          </a:xfrm>
          <a:prstGeom prst="rect">
            <a:avLst/>
          </a:prstGeom>
          <a:noFill/>
        </p:spPr>
        <p:txBody>
          <a:bodyPr wrap="square" rtlCol="0">
            <a:spAutoFit/>
          </a:bodyPr>
          <a:lstStyle/>
          <a:p>
            <a:r>
              <a:rPr lang="en-GB" sz="1200" i="1" dirty="0"/>
              <a:t>Wild Reeds</a:t>
            </a:r>
            <a:r>
              <a:rPr lang="en-GB" sz="1200" dirty="0"/>
              <a:t>, 1994</a:t>
            </a:r>
            <a:endParaRPr lang="fr-FR" sz="1200" dirty="0"/>
          </a:p>
        </p:txBody>
      </p:sp>
      <p:sp>
        <p:nvSpPr>
          <p:cNvPr id="3" name="TextBox 2"/>
          <p:cNvSpPr txBox="1"/>
          <p:nvPr/>
        </p:nvSpPr>
        <p:spPr>
          <a:xfrm>
            <a:off x="3041374" y="1225790"/>
            <a:ext cx="974183" cy="646331"/>
          </a:xfrm>
          <a:prstGeom prst="rect">
            <a:avLst/>
          </a:prstGeom>
          <a:noFill/>
        </p:spPr>
        <p:txBody>
          <a:bodyPr wrap="square" rtlCol="0">
            <a:spAutoFit/>
          </a:bodyPr>
          <a:lstStyle/>
          <a:p>
            <a:pPr algn="r"/>
            <a:r>
              <a:rPr lang="en-GB" sz="1200" dirty="0"/>
              <a:t>   </a:t>
            </a:r>
            <a:r>
              <a:rPr lang="en-GB" sz="1200" i="1" dirty="0"/>
              <a:t>French Twist</a:t>
            </a:r>
            <a:r>
              <a:rPr lang="en-GB" sz="1200" dirty="0"/>
              <a:t>,</a:t>
            </a:r>
          </a:p>
          <a:p>
            <a:pPr algn="r"/>
            <a:r>
              <a:rPr lang="en-GB" sz="1200" dirty="0"/>
              <a:t>  1995</a:t>
            </a:r>
            <a:endParaRPr lang="fr-FR" sz="1200" dirty="0"/>
          </a:p>
        </p:txBody>
      </p:sp>
      <p:sp>
        <p:nvSpPr>
          <p:cNvPr id="4" name="TextBox 3"/>
          <p:cNvSpPr txBox="1"/>
          <p:nvPr/>
        </p:nvSpPr>
        <p:spPr>
          <a:xfrm>
            <a:off x="5913783" y="1152821"/>
            <a:ext cx="1618948" cy="646331"/>
          </a:xfrm>
          <a:prstGeom prst="rect">
            <a:avLst/>
          </a:prstGeom>
          <a:noFill/>
        </p:spPr>
        <p:txBody>
          <a:bodyPr wrap="square" rtlCol="0">
            <a:spAutoFit/>
          </a:bodyPr>
          <a:lstStyle/>
          <a:p>
            <a:r>
              <a:rPr lang="en-GB" sz="1200" dirty="0"/>
              <a:t>    </a:t>
            </a:r>
          </a:p>
          <a:p>
            <a:r>
              <a:rPr lang="en-GB" sz="1200" i="1" dirty="0"/>
              <a:t>Man is a Woman</a:t>
            </a:r>
            <a:r>
              <a:rPr lang="en-GB" sz="1200" dirty="0"/>
              <a:t>,</a:t>
            </a:r>
          </a:p>
          <a:p>
            <a:r>
              <a:rPr lang="en-GB" sz="1200" dirty="0"/>
              <a:t>1997</a:t>
            </a:r>
            <a:endParaRPr lang="fr-FR" sz="1200" dirty="0"/>
          </a:p>
        </p:txBody>
      </p:sp>
      <p:sp>
        <p:nvSpPr>
          <p:cNvPr id="5" name="TextBox 4"/>
          <p:cNvSpPr txBox="1"/>
          <p:nvPr/>
        </p:nvSpPr>
        <p:spPr>
          <a:xfrm flipH="1">
            <a:off x="8980991" y="1506078"/>
            <a:ext cx="794778" cy="646331"/>
          </a:xfrm>
          <a:prstGeom prst="rect">
            <a:avLst/>
          </a:prstGeom>
          <a:noFill/>
        </p:spPr>
        <p:txBody>
          <a:bodyPr wrap="square" rtlCol="0">
            <a:spAutoFit/>
          </a:bodyPr>
          <a:lstStyle/>
          <a:p>
            <a:pPr algn="r"/>
            <a:r>
              <a:rPr lang="en-GB" sz="1200" i="1" dirty="0"/>
              <a:t>The Closet,</a:t>
            </a:r>
          </a:p>
          <a:p>
            <a:pPr algn="r"/>
            <a:r>
              <a:rPr lang="en-GB" sz="1200" dirty="0"/>
              <a:t>2000</a:t>
            </a:r>
            <a:endParaRPr lang="fr-FR" sz="1200" dirty="0"/>
          </a:p>
        </p:txBody>
      </p:sp>
      <p:sp>
        <p:nvSpPr>
          <p:cNvPr id="6" name="TextBox 5"/>
          <p:cNvSpPr txBox="1"/>
          <p:nvPr/>
        </p:nvSpPr>
        <p:spPr>
          <a:xfrm>
            <a:off x="298175" y="4413203"/>
            <a:ext cx="2462394" cy="830997"/>
          </a:xfrm>
          <a:prstGeom prst="rect">
            <a:avLst/>
          </a:prstGeom>
          <a:noFill/>
        </p:spPr>
        <p:txBody>
          <a:bodyPr wrap="square" rtlCol="0">
            <a:spAutoFit/>
          </a:bodyPr>
          <a:lstStyle/>
          <a:p>
            <a:endParaRPr lang="en-GB" sz="1200" dirty="0"/>
          </a:p>
          <a:p>
            <a:r>
              <a:rPr lang="en-GB" sz="1200" i="1" dirty="0"/>
              <a:t>Cockles and</a:t>
            </a:r>
          </a:p>
          <a:p>
            <a:r>
              <a:rPr lang="en-GB" sz="1200" i="1" dirty="0"/>
              <a:t> Muscles</a:t>
            </a:r>
            <a:r>
              <a:rPr lang="en-GB" sz="1200" dirty="0"/>
              <a:t>,</a:t>
            </a:r>
          </a:p>
          <a:p>
            <a:r>
              <a:rPr lang="en-GB" sz="1200" dirty="0"/>
              <a:t>2005</a:t>
            </a:r>
            <a:endParaRPr lang="fr-FR" sz="1200" dirty="0"/>
          </a:p>
        </p:txBody>
      </p:sp>
      <p:sp>
        <p:nvSpPr>
          <p:cNvPr id="7" name="TextBox 6"/>
          <p:cNvSpPr txBox="1"/>
          <p:nvPr/>
        </p:nvSpPr>
        <p:spPr>
          <a:xfrm>
            <a:off x="2848328" y="4686929"/>
            <a:ext cx="4399837" cy="461665"/>
          </a:xfrm>
          <a:prstGeom prst="rect">
            <a:avLst/>
          </a:prstGeom>
          <a:noFill/>
        </p:spPr>
        <p:txBody>
          <a:bodyPr wrap="square" rtlCol="0">
            <a:spAutoFit/>
          </a:bodyPr>
          <a:lstStyle/>
          <a:p>
            <a:r>
              <a:rPr lang="en-GB" sz="1200" i="1" dirty="0"/>
              <a:t>Love Songs</a:t>
            </a:r>
            <a:r>
              <a:rPr lang="en-GB" sz="1200" dirty="0"/>
              <a:t>,</a:t>
            </a:r>
          </a:p>
          <a:p>
            <a:r>
              <a:rPr lang="en-GB" sz="1200" dirty="0"/>
              <a:t>2007</a:t>
            </a:r>
            <a:endParaRPr lang="fr-FR" sz="1200" dirty="0"/>
          </a:p>
        </p:txBody>
      </p:sp>
      <p:pic>
        <p:nvPicPr>
          <p:cNvPr id="103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5770" y="1000641"/>
            <a:ext cx="1951906" cy="261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51784" y="1"/>
            <a:ext cx="3528392" cy="830997"/>
          </a:xfrm>
          <a:prstGeom prst="rect">
            <a:avLst/>
          </a:prstGeom>
          <a:noFill/>
        </p:spPr>
        <p:txBody>
          <a:bodyPr wrap="square" rtlCol="0">
            <a:spAutoFit/>
          </a:bodyPr>
          <a:lstStyle/>
          <a:p>
            <a:pPr algn="ctr"/>
            <a:r>
              <a:rPr lang="en-GB" sz="2400" b="1" u="sng" dirty="0"/>
              <a:t>Overtly Queer Themes in French Cinema</a:t>
            </a:r>
          </a:p>
        </p:txBody>
      </p:sp>
      <p:sp>
        <p:nvSpPr>
          <p:cNvPr id="9" name="TextBox 8"/>
          <p:cNvSpPr txBox="1"/>
          <p:nvPr/>
        </p:nvSpPr>
        <p:spPr>
          <a:xfrm>
            <a:off x="845051" y="5085324"/>
            <a:ext cx="9324528" cy="738664"/>
          </a:xfrm>
          <a:prstGeom prst="rect">
            <a:avLst/>
          </a:prstGeom>
          <a:noFill/>
        </p:spPr>
        <p:txBody>
          <a:bodyPr wrap="square" rtlCol="0">
            <a:spAutoFit/>
          </a:bodyPr>
          <a:lstStyle/>
          <a:p>
            <a:endParaRPr lang="en-GB" sz="1200" dirty="0"/>
          </a:p>
          <a:p>
            <a:endParaRPr lang="en-GB" sz="1200" dirty="0"/>
          </a:p>
          <a:p>
            <a:endParaRPr lang="en-GB" dirty="0"/>
          </a:p>
        </p:txBody>
      </p:sp>
      <p:sp>
        <p:nvSpPr>
          <p:cNvPr id="11" name="TextBox 10">
            <a:extLst>
              <a:ext uri="{FF2B5EF4-FFF2-40B4-BE49-F238E27FC236}">
                <a16:creationId xmlns:a16="http://schemas.microsoft.com/office/drawing/2014/main" id="{DDEDCA9E-10F1-424A-B302-AF82C063C296}"/>
              </a:ext>
            </a:extLst>
          </p:cNvPr>
          <p:cNvSpPr txBox="1"/>
          <p:nvPr/>
        </p:nvSpPr>
        <p:spPr>
          <a:xfrm>
            <a:off x="5030874" y="4365106"/>
            <a:ext cx="3962851" cy="1015663"/>
          </a:xfrm>
          <a:prstGeom prst="rect">
            <a:avLst/>
          </a:prstGeom>
          <a:noFill/>
        </p:spPr>
        <p:txBody>
          <a:bodyPr wrap="square" rtlCol="0">
            <a:spAutoFit/>
          </a:bodyPr>
          <a:lstStyle/>
          <a:p>
            <a:endParaRPr lang="en-US" sz="1200" dirty="0"/>
          </a:p>
          <a:p>
            <a:endParaRPr lang="en-US" sz="1200" dirty="0"/>
          </a:p>
          <a:p>
            <a:r>
              <a:rPr lang="en-US" sz="1200" dirty="0"/>
              <a:t>Blue is the </a:t>
            </a:r>
          </a:p>
          <a:p>
            <a:r>
              <a:rPr lang="en-US" sz="1200" dirty="0"/>
              <a:t>Warmest </a:t>
            </a:r>
            <a:r>
              <a:rPr lang="en-US" sz="1200" dirty="0" err="1"/>
              <a:t>Colour</a:t>
            </a:r>
            <a:r>
              <a:rPr lang="en-US" sz="1200" dirty="0"/>
              <a:t>,</a:t>
            </a:r>
          </a:p>
          <a:p>
            <a:r>
              <a:rPr lang="en-US" sz="1200" dirty="0"/>
              <a:t>2013</a:t>
            </a:r>
          </a:p>
        </p:txBody>
      </p:sp>
      <p:pic>
        <p:nvPicPr>
          <p:cNvPr id="12" name="Picture 11">
            <a:extLst>
              <a:ext uri="{FF2B5EF4-FFF2-40B4-BE49-F238E27FC236}">
                <a16:creationId xmlns:a16="http://schemas.microsoft.com/office/drawing/2014/main" id="{24F98D16-E6E1-4630-BF16-37ED12AE15D9}"/>
              </a:ext>
            </a:extLst>
          </p:cNvPr>
          <p:cNvPicPr>
            <a:picLocks noChangeAspect="1"/>
          </p:cNvPicPr>
          <p:nvPr/>
        </p:nvPicPr>
        <p:blipFill>
          <a:blip r:embed="rId8"/>
          <a:stretch>
            <a:fillRect/>
          </a:stretch>
        </p:blipFill>
        <p:spPr>
          <a:xfrm>
            <a:off x="6148877" y="4421472"/>
            <a:ext cx="1566366" cy="2135204"/>
          </a:xfrm>
          <a:prstGeom prst="rect">
            <a:avLst/>
          </a:prstGeom>
        </p:spPr>
      </p:pic>
      <p:sp>
        <p:nvSpPr>
          <p:cNvPr id="13" name="TextBox 12">
            <a:extLst>
              <a:ext uri="{FF2B5EF4-FFF2-40B4-BE49-F238E27FC236}">
                <a16:creationId xmlns:a16="http://schemas.microsoft.com/office/drawing/2014/main" id="{C33CCB28-D2E6-4C41-AB10-0A5DD875944E}"/>
              </a:ext>
            </a:extLst>
          </p:cNvPr>
          <p:cNvSpPr txBox="1"/>
          <p:nvPr/>
        </p:nvSpPr>
        <p:spPr>
          <a:xfrm>
            <a:off x="7060497" y="4551703"/>
            <a:ext cx="1451280" cy="1231106"/>
          </a:xfrm>
          <a:prstGeom prst="rect">
            <a:avLst/>
          </a:prstGeom>
          <a:noFill/>
        </p:spPr>
        <p:txBody>
          <a:bodyPr wrap="square" rtlCol="0">
            <a:spAutoFit/>
          </a:bodyPr>
          <a:lstStyle/>
          <a:p>
            <a:pPr algn="r"/>
            <a:r>
              <a:rPr lang="en-US" sz="1400" dirty="0"/>
              <a:t>  </a:t>
            </a:r>
          </a:p>
          <a:p>
            <a:pPr algn="r"/>
            <a:r>
              <a:rPr lang="en-US" sz="1400" dirty="0"/>
              <a:t>Marry Me, </a:t>
            </a:r>
          </a:p>
          <a:p>
            <a:pPr algn="r"/>
            <a:r>
              <a:rPr lang="en-US" sz="1400" dirty="0"/>
              <a:t>Buddy</a:t>
            </a:r>
          </a:p>
          <a:p>
            <a:pPr algn="r"/>
            <a:r>
              <a:rPr lang="en-US" sz="1400" dirty="0"/>
              <a:t>2017</a:t>
            </a:r>
          </a:p>
          <a:p>
            <a:pPr algn="r"/>
            <a:endParaRPr lang="en-US" dirty="0"/>
          </a:p>
        </p:txBody>
      </p:sp>
      <p:pic>
        <p:nvPicPr>
          <p:cNvPr id="14" name="Picture 13">
            <a:extLst>
              <a:ext uri="{FF2B5EF4-FFF2-40B4-BE49-F238E27FC236}">
                <a16:creationId xmlns:a16="http://schemas.microsoft.com/office/drawing/2014/main" id="{C6624A81-C466-4B6A-9108-680D3555E23F}"/>
              </a:ext>
            </a:extLst>
          </p:cNvPr>
          <p:cNvPicPr>
            <a:picLocks noChangeAspect="1"/>
          </p:cNvPicPr>
          <p:nvPr/>
        </p:nvPicPr>
        <p:blipFill>
          <a:blip r:embed="rId9"/>
          <a:stretch>
            <a:fillRect/>
          </a:stretch>
        </p:blipFill>
        <p:spPr>
          <a:xfrm>
            <a:off x="8419183" y="4522989"/>
            <a:ext cx="1232007" cy="1850811"/>
          </a:xfrm>
          <a:prstGeom prst="rect">
            <a:avLst/>
          </a:prstGeom>
        </p:spPr>
      </p:pic>
      <p:pic>
        <p:nvPicPr>
          <p:cNvPr id="10" name="Picture 9"/>
          <p:cNvPicPr>
            <a:picLocks noChangeAspect="1"/>
          </p:cNvPicPr>
          <p:nvPr/>
        </p:nvPicPr>
        <p:blipFill>
          <a:blip r:embed="rId10"/>
          <a:stretch>
            <a:fillRect/>
          </a:stretch>
        </p:blipFill>
        <p:spPr>
          <a:xfrm>
            <a:off x="10257338" y="4548684"/>
            <a:ext cx="1310413" cy="1756817"/>
          </a:xfrm>
          <a:prstGeom prst="rect">
            <a:avLst/>
          </a:prstGeom>
        </p:spPr>
      </p:pic>
      <p:sp>
        <p:nvSpPr>
          <p:cNvPr id="15" name="TextBox 14"/>
          <p:cNvSpPr txBox="1"/>
          <p:nvPr/>
        </p:nvSpPr>
        <p:spPr>
          <a:xfrm>
            <a:off x="9826709" y="4608076"/>
            <a:ext cx="718016" cy="461665"/>
          </a:xfrm>
          <a:prstGeom prst="rect">
            <a:avLst/>
          </a:prstGeom>
          <a:noFill/>
        </p:spPr>
        <p:txBody>
          <a:bodyPr wrap="square" rtlCol="0">
            <a:spAutoFit/>
          </a:bodyPr>
          <a:lstStyle/>
          <a:p>
            <a:endParaRPr lang="en-GB" sz="1200" dirty="0"/>
          </a:p>
          <a:p>
            <a:r>
              <a:rPr lang="en-GB" sz="1200" dirty="0"/>
              <a:t>2019</a:t>
            </a:r>
          </a:p>
        </p:txBody>
      </p:sp>
    </p:spTree>
    <p:extLst>
      <p:ext uri="{BB962C8B-B14F-4D97-AF65-F5344CB8AC3E}">
        <p14:creationId xmlns:p14="http://schemas.microsoft.com/office/powerpoint/2010/main" val="3910783576"/>
      </p:ext>
    </p:extLst>
  </p:cSld>
  <p:clrMapOvr>
    <a:masterClrMapping/>
  </p:clrMapOvr>
  <mc:AlternateContent xmlns:mc="http://schemas.openxmlformats.org/markup-compatibility/2006" xmlns:p14="http://schemas.microsoft.com/office/powerpoint/2010/main">
    <mc:Choice Requires="p14">
      <p:transition spd="slow" p14:dur="2000" advTm="449174"/>
    </mc:Choice>
    <mc:Fallback xmlns="">
      <p:transition spd="slow" advTm="4491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814" y="894477"/>
            <a:ext cx="2250402" cy="3067396"/>
          </a:xfrm>
          <a:prstGeom prst="rect">
            <a:avLst/>
          </a:prstGeom>
        </p:spPr>
      </p:pic>
      <p:pic>
        <p:nvPicPr>
          <p:cNvPr id="3" name="Picture 2"/>
          <p:cNvPicPr>
            <a:picLocks noChangeAspect="1"/>
          </p:cNvPicPr>
          <p:nvPr/>
        </p:nvPicPr>
        <p:blipFill>
          <a:blip r:embed="rId3"/>
          <a:stretch>
            <a:fillRect/>
          </a:stretch>
        </p:blipFill>
        <p:spPr>
          <a:xfrm>
            <a:off x="2326216" y="3619597"/>
            <a:ext cx="2372896" cy="3168868"/>
          </a:xfrm>
          <a:prstGeom prst="rect">
            <a:avLst/>
          </a:prstGeom>
        </p:spPr>
      </p:pic>
      <p:pic>
        <p:nvPicPr>
          <p:cNvPr id="4" name="Picture 3"/>
          <p:cNvPicPr>
            <a:picLocks noChangeAspect="1"/>
          </p:cNvPicPr>
          <p:nvPr/>
        </p:nvPicPr>
        <p:blipFill>
          <a:blip r:embed="rId4"/>
          <a:stretch>
            <a:fillRect/>
          </a:stretch>
        </p:blipFill>
        <p:spPr>
          <a:xfrm>
            <a:off x="4486664" y="894477"/>
            <a:ext cx="2295694" cy="3067396"/>
          </a:xfrm>
          <a:prstGeom prst="rect">
            <a:avLst/>
          </a:prstGeom>
        </p:spPr>
      </p:pic>
      <p:pic>
        <p:nvPicPr>
          <p:cNvPr id="5" name="Picture 4"/>
          <p:cNvPicPr>
            <a:picLocks noChangeAspect="1"/>
          </p:cNvPicPr>
          <p:nvPr/>
        </p:nvPicPr>
        <p:blipFill>
          <a:blip r:embed="rId5"/>
          <a:stretch>
            <a:fillRect/>
          </a:stretch>
        </p:blipFill>
        <p:spPr>
          <a:xfrm>
            <a:off x="6666503" y="3546843"/>
            <a:ext cx="2444246" cy="3241622"/>
          </a:xfrm>
          <a:prstGeom prst="rect">
            <a:avLst/>
          </a:prstGeom>
        </p:spPr>
      </p:pic>
      <p:pic>
        <p:nvPicPr>
          <p:cNvPr id="6" name="Picture 5"/>
          <p:cNvPicPr>
            <a:picLocks noChangeAspect="1"/>
          </p:cNvPicPr>
          <p:nvPr/>
        </p:nvPicPr>
        <p:blipFill>
          <a:blip r:embed="rId6"/>
          <a:stretch>
            <a:fillRect/>
          </a:stretch>
        </p:blipFill>
        <p:spPr>
          <a:xfrm>
            <a:off x="9110749" y="894477"/>
            <a:ext cx="2629272" cy="3861553"/>
          </a:xfrm>
          <a:prstGeom prst="rect">
            <a:avLst/>
          </a:prstGeom>
        </p:spPr>
      </p:pic>
      <p:sp>
        <p:nvSpPr>
          <p:cNvPr id="7" name="TextBox 6"/>
          <p:cNvSpPr txBox="1"/>
          <p:nvPr/>
        </p:nvSpPr>
        <p:spPr>
          <a:xfrm>
            <a:off x="324196" y="166256"/>
            <a:ext cx="11779135" cy="461665"/>
          </a:xfrm>
          <a:prstGeom prst="rect">
            <a:avLst/>
          </a:prstGeom>
          <a:noFill/>
        </p:spPr>
        <p:txBody>
          <a:bodyPr wrap="square" rtlCol="0">
            <a:spAutoFit/>
          </a:bodyPr>
          <a:lstStyle/>
          <a:p>
            <a:pPr algn="ctr"/>
            <a:r>
              <a:rPr lang="en-GB" sz="2400" b="1" u="sng" dirty="0" err="1"/>
              <a:t>Sciamma’s</a:t>
            </a:r>
            <a:r>
              <a:rPr lang="en-GB" sz="2400" b="1" u="sng" dirty="0"/>
              <a:t> Directing Oeuvre</a:t>
            </a:r>
          </a:p>
        </p:txBody>
      </p:sp>
      <p:sp>
        <p:nvSpPr>
          <p:cNvPr id="8" name="TextBox 7">
            <a:extLst>
              <a:ext uri="{FF2B5EF4-FFF2-40B4-BE49-F238E27FC236}">
                <a16:creationId xmlns:a16="http://schemas.microsoft.com/office/drawing/2014/main" id="{28FF9026-3257-8B08-9F89-2B76CAB97F34}"/>
              </a:ext>
            </a:extLst>
          </p:cNvPr>
          <p:cNvSpPr txBox="1"/>
          <p:nvPr/>
        </p:nvSpPr>
        <p:spPr>
          <a:xfrm>
            <a:off x="536713" y="4065104"/>
            <a:ext cx="1426192" cy="369332"/>
          </a:xfrm>
          <a:prstGeom prst="rect">
            <a:avLst/>
          </a:prstGeom>
          <a:noFill/>
        </p:spPr>
        <p:txBody>
          <a:bodyPr wrap="square" rtlCol="0">
            <a:spAutoFit/>
          </a:bodyPr>
          <a:lstStyle/>
          <a:p>
            <a:r>
              <a:rPr lang="en-GB" i="1" dirty="0"/>
              <a:t>Waterlilies</a:t>
            </a:r>
          </a:p>
        </p:txBody>
      </p:sp>
      <p:sp>
        <p:nvSpPr>
          <p:cNvPr id="9" name="TextBox 8">
            <a:extLst>
              <a:ext uri="{FF2B5EF4-FFF2-40B4-BE49-F238E27FC236}">
                <a16:creationId xmlns:a16="http://schemas.microsoft.com/office/drawing/2014/main" id="{4B4EA4F7-745B-E8DA-FFAE-DB204BAB93D4}"/>
              </a:ext>
            </a:extLst>
          </p:cNvPr>
          <p:cNvSpPr txBox="1"/>
          <p:nvPr/>
        </p:nvSpPr>
        <p:spPr>
          <a:xfrm>
            <a:off x="4830417" y="4065104"/>
            <a:ext cx="1719470" cy="369332"/>
          </a:xfrm>
          <a:prstGeom prst="rect">
            <a:avLst/>
          </a:prstGeom>
          <a:noFill/>
        </p:spPr>
        <p:txBody>
          <a:bodyPr wrap="square" rtlCol="0">
            <a:spAutoFit/>
          </a:bodyPr>
          <a:lstStyle/>
          <a:p>
            <a:pPr algn="ctr"/>
            <a:r>
              <a:rPr lang="en-GB" i="1" dirty="0"/>
              <a:t>Girlhood</a:t>
            </a:r>
          </a:p>
        </p:txBody>
      </p:sp>
    </p:spTree>
    <p:extLst>
      <p:ext uri="{BB962C8B-B14F-4D97-AF65-F5344CB8AC3E}">
        <p14:creationId xmlns:p14="http://schemas.microsoft.com/office/powerpoint/2010/main" val="303792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6398" y="773763"/>
            <a:ext cx="9047166" cy="5439178"/>
          </a:xfrm>
          <a:prstGeom prst="rect">
            <a:avLst/>
          </a:prstGeom>
        </p:spPr>
      </p:pic>
      <p:sp>
        <p:nvSpPr>
          <p:cNvPr id="3" name="TextBox 2"/>
          <p:cNvSpPr txBox="1"/>
          <p:nvPr/>
        </p:nvSpPr>
        <p:spPr>
          <a:xfrm>
            <a:off x="3682538" y="157942"/>
            <a:ext cx="4347557" cy="369332"/>
          </a:xfrm>
          <a:prstGeom prst="rect">
            <a:avLst/>
          </a:prstGeom>
          <a:noFill/>
        </p:spPr>
        <p:txBody>
          <a:bodyPr wrap="square" rtlCol="0">
            <a:spAutoFit/>
          </a:bodyPr>
          <a:lstStyle/>
          <a:p>
            <a:pPr algn="ctr"/>
            <a:r>
              <a:rPr lang="en-GB" b="1" i="1" dirty="0"/>
              <a:t>Sight and Sound </a:t>
            </a:r>
            <a:r>
              <a:rPr lang="en-GB" b="1" dirty="0"/>
              <a:t>Poll 2022</a:t>
            </a:r>
          </a:p>
        </p:txBody>
      </p:sp>
    </p:spTree>
    <p:extLst>
      <p:ext uri="{BB962C8B-B14F-4D97-AF65-F5344CB8AC3E}">
        <p14:creationId xmlns:p14="http://schemas.microsoft.com/office/powerpoint/2010/main" val="3607475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4530</TotalTime>
  <Words>1849</Words>
  <Application>Microsoft Office PowerPoint</Application>
  <PresentationFormat>Širokoúhlá obrazovka</PresentationFormat>
  <Paragraphs>276</Paragraphs>
  <Slides>43</Slides>
  <Notes>7</Notes>
  <HiddenSlides>2</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43</vt:i4>
      </vt:variant>
    </vt:vector>
  </HeadingPairs>
  <TitlesOfParts>
    <vt:vector size="51" baseType="lpstr">
      <vt:lpstr>Arial</vt:lpstr>
      <vt:lpstr>Book Antiqua</vt:lpstr>
      <vt:lpstr>Calibri</vt:lpstr>
      <vt:lpstr>Calibri Light</vt:lpstr>
      <vt:lpstr>Open Sans</vt:lpstr>
      <vt:lpstr>Times New Roman</vt:lpstr>
      <vt:lpstr>Wingdings</vt:lpstr>
      <vt:lpstr>Office Theme</vt:lpstr>
      <vt:lpstr>Prezentace aplikace PowerPoint</vt:lpstr>
      <vt:lpstr>Prezentace aplikace PowerPoint</vt:lpstr>
      <vt:lpstr> Queerness and its Relation to Camp Aesthetics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Heritage Cinema: Filming the Past</vt:lpstr>
      <vt:lpstr>Prezentace aplikace PowerPoint</vt:lpstr>
      <vt:lpstr>The Spectacle of the Past</vt:lpstr>
      <vt:lpstr>Prezentace aplikace PowerPoint</vt:lpstr>
      <vt:lpstr>Prezentace aplikace PowerPoint</vt:lpstr>
      <vt:lpstr>Prezentace aplikace PowerPoint</vt:lpstr>
      <vt:lpstr>Prezentace aplikace PowerPoint</vt:lpstr>
      <vt:lpstr>French Heritage Cinema</vt:lpstr>
      <vt:lpstr> Desire in the Period Film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Céline Sciamma’s Petite maman: Rewriting the Family Romance</dc:title>
  <dc:creator>Windows User</dc:creator>
  <cp:lastModifiedBy>Petr Veinhauer</cp:lastModifiedBy>
  <cp:revision>103</cp:revision>
  <dcterms:created xsi:type="dcterms:W3CDTF">2023-03-22T09:11:32Z</dcterms:created>
  <dcterms:modified xsi:type="dcterms:W3CDTF">2023-12-15T12:45:35Z</dcterms:modified>
</cp:coreProperties>
</file>