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4" r:id="rId2"/>
    <p:sldId id="495" r:id="rId3"/>
    <p:sldId id="497" r:id="rId4"/>
    <p:sldId id="498" r:id="rId5"/>
    <p:sldId id="499" r:id="rId6"/>
    <p:sldId id="502" r:id="rId7"/>
    <p:sldId id="501" r:id="rId8"/>
    <p:sldId id="500" r:id="rId9"/>
    <p:sldId id="503" r:id="rId10"/>
    <p:sldId id="504" r:id="rId11"/>
    <p:sldId id="506" r:id="rId12"/>
    <p:sldId id="507" r:id="rId13"/>
    <p:sldId id="472" r:id="rId14"/>
    <p:sldId id="496" r:id="rId15"/>
    <p:sldId id="505" r:id="rId16"/>
    <p:sldId id="454" r:id="rId17"/>
    <p:sldId id="596" r:id="rId18"/>
    <p:sldId id="610" r:id="rId19"/>
    <p:sldId id="611" r:id="rId20"/>
    <p:sldId id="612" r:id="rId21"/>
    <p:sldId id="613" r:id="rId2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D88E1-4648-4FCF-858C-02C5252EB9E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2AE6D-A8BC-4D25-AA01-F356DC603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6CCA2-04F9-4F6C-982F-4F46AEEC16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2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vidpmedeiros.com/ultr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als.info/feature/49A#2/18.0/149.2" TargetMode="External"/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CORE023</a:t>
            </a:r>
            <a:r>
              <a:rPr lang="cs-CZ" dirty="0"/>
              <a:t>:</a:t>
            </a:r>
            <a:r>
              <a:rPr lang="it-IT" dirty="0"/>
              <a:t> </a:t>
            </a:r>
            <a:r>
              <a:rPr lang="it-IT" dirty="0" err="1"/>
              <a:t>Čeština</a:t>
            </a:r>
            <a:r>
              <a:rPr lang="it-IT" dirty="0"/>
              <a:t> pro 21. </a:t>
            </a:r>
            <a:r>
              <a:rPr lang="it-IT" dirty="0" err="1"/>
              <a:t>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75208"/>
              </p:ext>
            </p:extLst>
          </p:nvPr>
        </p:nvGraphicFramePr>
        <p:xfrm>
          <a:off x="1024128" y="1892808"/>
          <a:ext cx="10329674" cy="4629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a jazyková typologie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Markéta Ziková (ÚČJ FF MUNI)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4. 10. 2023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658732"/>
              </p:ext>
            </p:extLst>
          </p:nvPr>
        </p:nvGraphicFramePr>
        <p:xfrm>
          <a:off x="838200" y="1892808"/>
          <a:ext cx="10837243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univerzální hierarchická struktura: Dem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odpovídá algoritmu budování významové struktury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věc označím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charakterizuju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3. spočítám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4. ukážu na ni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(myš)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ílá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(tři)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(ty)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A 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A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C59A603-73ED-B067-4999-E043AC2DB85A}"/>
              </a:ext>
            </a:extLst>
          </p:cNvPr>
          <p:cNvCxnSpPr>
            <a:cxnSpLocks/>
          </p:cNvCxnSpPr>
          <p:nvPr/>
        </p:nvCxnSpPr>
        <p:spPr>
          <a:xfrm flipV="1">
            <a:off x="3835660" y="3870007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5467089-1075-6544-5982-B32755595AF0}"/>
              </a:ext>
            </a:extLst>
          </p:cNvPr>
          <p:cNvCxnSpPr>
            <a:cxnSpLocks/>
          </p:cNvCxnSpPr>
          <p:nvPr/>
        </p:nvCxnSpPr>
        <p:spPr>
          <a:xfrm>
            <a:off x="4326549" y="3870008"/>
            <a:ext cx="433137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B922412-6952-1386-EF33-0AD7A89D9042}"/>
              </a:ext>
            </a:extLst>
          </p:cNvPr>
          <p:cNvCxnSpPr>
            <a:cxnSpLocks/>
          </p:cNvCxnSpPr>
          <p:nvPr/>
        </p:nvCxnSpPr>
        <p:spPr>
          <a:xfrm>
            <a:off x="7082589" y="3870007"/>
            <a:ext cx="1082836" cy="86434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B664C31-FDAB-D0CB-DF2E-5EA2B3ECF807}"/>
              </a:ext>
            </a:extLst>
          </p:cNvPr>
          <p:cNvCxnSpPr>
            <a:cxnSpLocks/>
          </p:cNvCxnSpPr>
          <p:nvPr/>
        </p:nvCxnSpPr>
        <p:spPr>
          <a:xfrm flipV="1">
            <a:off x="7202899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62754FF-DC67-CF3A-255B-16B8B630ABC2}"/>
              </a:ext>
            </a:extLst>
          </p:cNvPr>
          <p:cNvCxnSpPr>
            <a:cxnSpLocks/>
          </p:cNvCxnSpPr>
          <p:nvPr/>
        </p:nvCxnSpPr>
        <p:spPr>
          <a:xfrm flipV="1">
            <a:off x="6591701" y="3870008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9838630" y="3753853"/>
            <a:ext cx="1675991" cy="155641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CBAAC26-D4BF-C8C3-694F-583B071E3082}"/>
              </a:ext>
            </a:extLst>
          </p:cNvPr>
          <p:cNvCxnSpPr>
            <a:cxnSpLocks/>
          </p:cNvCxnSpPr>
          <p:nvPr/>
        </p:nvCxnSpPr>
        <p:spPr>
          <a:xfrm flipV="1">
            <a:off x="10623679" y="4921682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716E5CC-2ADC-9627-CF33-552D10BC12B5}"/>
              </a:ext>
            </a:extLst>
          </p:cNvPr>
          <p:cNvCxnSpPr>
            <a:cxnSpLocks/>
          </p:cNvCxnSpPr>
          <p:nvPr/>
        </p:nvCxnSpPr>
        <p:spPr>
          <a:xfrm flipV="1">
            <a:off x="9995836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9347742" y="3753853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7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Derivace vzorců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21853"/>
              </p:ext>
            </p:extLst>
          </p:nvPr>
        </p:nvGraphicFramePr>
        <p:xfrm>
          <a:off x="838200" y="1892808"/>
          <a:ext cx="1083724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5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jednotlivé vzorce jsou derivovány ze základní univerzální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nejfrekventovanější vzorce: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(čeština) a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(thajština)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shoda = izomorfie (zachování hierarchie), rozdíl = lineární seřazení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D3A</a:t>
                      </a:r>
                      <a:r>
                        <a:rPr lang="cs-CZ" sz="2800" b="0" i="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</a:t>
                      </a:r>
                      <a:r>
                        <a:rPr lang="cs-CZ" sz="2800" b="0" i="0" u="none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D3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abcházština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perština)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Dem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A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A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1705275" y="454041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1383630" y="4540576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35BBC52-32F2-32A1-9EE0-FD78E213AEFE}"/>
              </a:ext>
            </a:extLst>
          </p:cNvPr>
          <p:cNvCxnSpPr>
            <a:cxnSpLocks/>
          </p:cNvCxnSpPr>
          <p:nvPr/>
        </p:nvCxnSpPr>
        <p:spPr>
          <a:xfrm flipV="1">
            <a:off x="1988418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9077502-AD02-782E-B545-D93D93A6230A}"/>
              </a:ext>
            </a:extLst>
          </p:cNvPr>
          <p:cNvCxnSpPr>
            <a:cxnSpLocks/>
          </p:cNvCxnSpPr>
          <p:nvPr/>
        </p:nvCxnSpPr>
        <p:spPr>
          <a:xfrm flipV="1">
            <a:off x="2614059" y="5665128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D854306-2EFB-A68D-6B5D-67674077B0F7}"/>
              </a:ext>
            </a:extLst>
          </p:cNvPr>
          <p:cNvCxnSpPr>
            <a:cxnSpLocks/>
          </p:cNvCxnSpPr>
          <p:nvPr/>
        </p:nvCxnSpPr>
        <p:spPr>
          <a:xfrm flipH="1">
            <a:off x="3670645" y="4535887"/>
            <a:ext cx="1363368" cy="141144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C206DC3-5E2A-A0FB-11E3-80EB35E837BD}"/>
              </a:ext>
            </a:extLst>
          </p:cNvPr>
          <p:cNvCxnSpPr>
            <a:cxnSpLocks/>
          </p:cNvCxnSpPr>
          <p:nvPr/>
        </p:nvCxnSpPr>
        <p:spPr>
          <a:xfrm>
            <a:off x="5011302" y="4538231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18D9F39-888D-20EC-6BCC-F7D85D0B0946}"/>
              </a:ext>
            </a:extLst>
          </p:cNvPr>
          <p:cNvCxnSpPr>
            <a:cxnSpLocks/>
          </p:cNvCxnSpPr>
          <p:nvPr/>
        </p:nvCxnSpPr>
        <p:spPr>
          <a:xfrm>
            <a:off x="4480657" y="5120150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5C131A73-2A8A-135D-0F17-B845E75DD46F}"/>
              </a:ext>
            </a:extLst>
          </p:cNvPr>
          <p:cNvCxnSpPr>
            <a:cxnSpLocks/>
          </p:cNvCxnSpPr>
          <p:nvPr/>
        </p:nvCxnSpPr>
        <p:spPr>
          <a:xfrm>
            <a:off x="3936880" y="5660439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B83BE5DC-533E-65A4-2405-AC7E3E40C5B6}"/>
              </a:ext>
            </a:extLst>
          </p:cNvPr>
          <p:cNvCxnSpPr>
            <a:cxnSpLocks/>
          </p:cNvCxnSpPr>
          <p:nvPr/>
        </p:nvCxnSpPr>
        <p:spPr>
          <a:xfrm>
            <a:off x="8003619" y="455779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D2733ED-45FF-5F2D-CDBC-987428D2EFE1}"/>
              </a:ext>
            </a:extLst>
          </p:cNvPr>
          <p:cNvCxnSpPr>
            <a:cxnSpLocks/>
          </p:cNvCxnSpPr>
          <p:nvPr/>
        </p:nvCxnSpPr>
        <p:spPr>
          <a:xfrm flipV="1">
            <a:off x="8897751" y="5675271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56E488B2-E91A-9146-9A79-A509D206B920}"/>
              </a:ext>
            </a:extLst>
          </p:cNvPr>
          <p:cNvSpPr/>
          <p:nvPr/>
        </p:nvSpPr>
        <p:spPr>
          <a:xfrm>
            <a:off x="9323083" y="5876835"/>
            <a:ext cx="457200" cy="457200"/>
          </a:xfrm>
          <a:prstGeom prst="flowChartConnector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7664F481-D3E0-E5A9-A5A9-310BB3CEC129}"/>
              </a:ext>
            </a:extLst>
          </p:cNvPr>
          <p:cNvCxnSpPr>
            <a:cxnSpLocks/>
          </p:cNvCxnSpPr>
          <p:nvPr/>
        </p:nvCxnSpPr>
        <p:spPr>
          <a:xfrm flipV="1">
            <a:off x="7693666" y="4557792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C4724993-C738-3D4B-2969-7C22B426168D}"/>
              </a:ext>
            </a:extLst>
          </p:cNvPr>
          <p:cNvCxnSpPr>
            <a:cxnSpLocks/>
          </p:cNvCxnSpPr>
          <p:nvPr/>
        </p:nvCxnSpPr>
        <p:spPr>
          <a:xfrm flipV="1">
            <a:off x="8291361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E1D2533F-9238-CBA1-24F5-2635C5C71970}"/>
              </a:ext>
            </a:extLst>
          </p:cNvPr>
          <p:cNvCxnSpPr>
            <a:cxnSpLocks/>
          </p:cNvCxnSpPr>
          <p:nvPr/>
        </p:nvCxnSpPr>
        <p:spPr>
          <a:xfrm flipV="1">
            <a:off x="8583667" y="5377924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Šipka: ohnutá 32">
            <a:extLst>
              <a:ext uri="{FF2B5EF4-FFF2-40B4-BE49-F238E27FC236}">
                <a16:creationId xmlns:a16="http://schemas.microsoft.com/office/drawing/2014/main" id="{300E83B3-AE80-2389-CFDD-F3348FDD4F43}"/>
              </a:ext>
            </a:extLst>
          </p:cNvPr>
          <p:cNvSpPr/>
          <p:nvPr/>
        </p:nvSpPr>
        <p:spPr>
          <a:xfrm rot="13687370">
            <a:off x="8372957" y="6120380"/>
            <a:ext cx="858853" cy="651771"/>
          </a:xfrm>
          <a:prstGeom prst="bentArrow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4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2976"/>
            <a:ext cx="10515600" cy="1325563"/>
          </a:xfrm>
        </p:spPr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64805"/>
              </p:ext>
            </p:extLst>
          </p:nvPr>
        </p:nvGraphicFramePr>
        <p:xfrm>
          <a:off x="838200" y="1892808"/>
          <a:ext cx="1051560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4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9592">
                  <a:extLst>
                    <a:ext uri="{9D8B030D-6E8A-4147-A177-3AD203B41FA5}">
                      <a16:colId xmlns:a16="http://schemas.microsoft.com/office/drawing/2014/main" val="1209894478"/>
                    </a:ext>
                  </a:extLst>
                </a:gridCol>
                <a:gridCol w="3363631">
                  <a:extLst>
                    <a:ext uri="{9D8B030D-6E8A-4147-A177-3AD203B41FA5}">
                      <a16:colId xmlns:a16="http://schemas.microsoft.com/office/drawing/2014/main" val="254511096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3962882798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hlavní typy hlásek: samohlásky/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souhlásky/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čk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různý způsob artikulace i různé akustické vlastnosti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578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složený tón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31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4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Dvojice</a:t>
            </a:r>
            <a:r>
              <a:rPr lang="en-US" dirty="0"/>
              <a:t> k</a:t>
            </a:r>
            <a:r>
              <a:rPr lang="cs-CZ" dirty="0" err="1"/>
              <a:t>onsonantů</a:t>
            </a:r>
            <a:r>
              <a:rPr lang="cs-CZ" dirty="0"/>
              <a:t> na začátku slova: </a:t>
            </a:r>
            <a:r>
              <a:rPr lang="en-US" dirty="0"/>
              <a:t>#CC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09958"/>
              </p:ext>
            </p:extLst>
          </p:nvPr>
        </p:nvGraphicFramePr>
        <p:xfrm>
          <a:off x="1024128" y="1934678"/>
          <a:ext cx="10329680" cy="434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95849">
                  <a:extLst>
                    <a:ext uri="{9D8B030D-6E8A-4147-A177-3AD203B41FA5}">
                      <a16:colId xmlns:a16="http://schemas.microsoft.com/office/drawing/2014/main" val="2365209096"/>
                    </a:ext>
                  </a:extLst>
                </a:gridCol>
                <a:gridCol w="2561968">
                  <a:extLst>
                    <a:ext uri="{9D8B030D-6E8A-4147-A177-3AD203B41FA5}">
                      <a16:colId xmlns:a16="http://schemas.microsoft.com/office/drawing/2014/main" val="2401921022"/>
                    </a:ext>
                  </a:extLst>
                </a:gridCol>
                <a:gridCol w="1287359">
                  <a:extLst>
                    <a:ext uri="{9D8B030D-6E8A-4147-A177-3AD203B41FA5}">
                      <a16:colId xmlns:a16="http://schemas.microsoft.com/office/drawing/2014/main" val="702441278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21735627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484348101"/>
                    </a:ext>
                  </a:extLst>
                </a:gridCol>
              </a:tblGrid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Rpety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137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brečet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01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0473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dráha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rdousit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816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27330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blázen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539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921002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dluh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797322"/>
                  </a:ext>
                </a:extLst>
              </a:tr>
              <a:tr h="4348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náhodné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vs.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systematické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(= gramaticky podmíněné)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3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0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#</a:t>
            </a:r>
            <a:r>
              <a:rPr lang="en-GB" dirty="0"/>
              <a:t>CC</a:t>
            </a:r>
            <a:r>
              <a:rPr lang="cs-CZ" dirty="0"/>
              <a:t>: typologie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Green</a:t>
            </a:r>
            <a:r>
              <a:rPr lang="cs-CZ" dirty="0" err="1"/>
              <a:t>berg</a:t>
            </a:r>
            <a:r>
              <a:rPr lang="cs-CZ" dirty="0"/>
              <a:t> 1978)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2507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k 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šumové konsonanty/obstruenty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konsonanty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724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7695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generalizace: 2 typy jazyků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8738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tina,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gruzínština,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paštunština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angličtina, dánština, albánština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7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Sonorita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83786"/>
              </p:ext>
            </p:extLst>
          </p:nvPr>
        </p:nvGraphicFramePr>
        <p:xfrm>
          <a:off x="838200" y="1892808"/>
          <a:ext cx="10515608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468596443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7293527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1778086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023045047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03515637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438520416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065406519"/>
                    </a:ext>
                  </a:extLst>
                </a:gridCol>
              </a:tblGrid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a R mají různou distribuci, protože mají různou sonoritu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91638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sonorita = skalární vlastnost, koresponduje s akustikou a artikulací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27205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2405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324866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886478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d k f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8484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71732"/>
                  </a:ext>
                </a:extLst>
              </a:tr>
            </a:tbl>
          </a:graphicData>
        </a:graphic>
      </p:graphicFrame>
      <p:sp>
        <p:nvSpPr>
          <p:cNvPr id="4" name="Šipka: nahoru 3">
            <a:extLst>
              <a:ext uri="{FF2B5EF4-FFF2-40B4-BE49-F238E27FC236}">
                <a16:creationId xmlns:a16="http://schemas.microsoft.com/office/drawing/2014/main" id="{038023A1-8B7D-C0A8-8045-23AC85274B54}"/>
              </a:ext>
            </a:extLst>
          </p:cNvPr>
          <p:cNvSpPr/>
          <p:nvPr/>
        </p:nvSpPr>
        <p:spPr>
          <a:xfrm>
            <a:off x="3881388" y="4437246"/>
            <a:ext cx="324851" cy="1347537"/>
          </a:xfrm>
          <a:prstGeom prst="up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4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75671"/>
              </p:ext>
            </p:extLst>
          </p:nvPr>
        </p:nvGraphicFramePr>
        <p:xfrm>
          <a:off x="996697" y="1892808"/>
          <a:ext cx="10357104" cy="4065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232230">
                  <a:extLst>
                    <a:ext uri="{9D8B030D-6E8A-4147-A177-3AD203B41FA5}">
                      <a16:colId xmlns:a16="http://schemas.microsoft.com/office/drawing/2014/main" val="2344976506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stoupající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klesaj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4071486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59153" y="4071486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Slabi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12859"/>
              </p:ext>
            </p:extLst>
          </p:nvPr>
        </p:nvGraphicFramePr>
        <p:xfrm>
          <a:off x="996697" y="1892808"/>
          <a:ext cx="10357104" cy="455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čá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začátek slabiky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vrcholů ve slově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vrcholy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slabiky</a:t>
                      </a: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4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</a:t>
            </a:r>
            <a:r>
              <a:rPr lang="cs-CZ" i="1" dirty="0" err="1"/>
              <a:t>li.lky</a:t>
            </a:r>
            <a:r>
              <a:rPr lang="cs-CZ" dirty="0"/>
              <a:t> vs. </a:t>
            </a:r>
            <a:r>
              <a:rPr lang="cs-CZ" i="1" dirty="0"/>
              <a:t>lil.ky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79498"/>
              </p:ext>
            </p:extLst>
          </p:nvPr>
        </p:nvGraphicFramePr>
        <p:xfrm>
          <a:off x="996697" y="1892808"/>
          <a:ext cx="10385407" cy="50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6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9869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99222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sonorní vrchol = jádro slabiky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sonorita uvnitř slabiky směrem k jádru stoupá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Sonority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Sequencing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Principle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univerzální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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86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29970"/>
              </p:ext>
            </p:extLst>
          </p:nvPr>
        </p:nvGraphicFramePr>
        <p:xfrm>
          <a:off x="996697" y="1892808"/>
          <a:ext cx="10357104" cy="3641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80762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 =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„dobrý“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</a:t>
                      </a:r>
                    </a:p>
                  </a:txBody>
                  <a:tcPr marL="17780" marR="17780" marT="0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3608161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48083" y="3586813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5E36BCB1-5C05-F108-F9B3-8DD68CFCD1E2}"/>
              </a:ext>
            </a:extLst>
          </p:cNvPr>
          <p:cNvCxnSpPr>
            <a:cxnSpLocks/>
          </p:cNvCxnSpPr>
          <p:nvPr/>
        </p:nvCxnSpPr>
        <p:spPr>
          <a:xfrm flipV="1">
            <a:off x="5386939" y="3123088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A53E774-02C4-D5A4-E50A-21D9824F9EBF}"/>
              </a:ext>
            </a:extLst>
          </p:cNvPr>
          <p:cNvCxnSpPr>
            <a:cxnSpLocks/>
          </p:cNvCxnSpPr>
          <p:nvPr/>
        </p:nvCxnSpPr>
        <p:spPr>
          <a:xfrm flipV="1">
            <a:off x="8864867" y="3249381"/>
            <a:ext cx="381803" cy="501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Jazyková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09898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zkoumání strukturních vlastností jazyka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identifikace opakujících se strukturních vzorců napříč jazyky  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reprezentace těchto vzorců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09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Derivace</a:t>
            </a:r>
            <a:r>
              <a:rPr lang="en-US" dirty="0"/>
              <a:t> </a:t>
            </a:r>
            <a:r>
              <a:rPr lang="cs-CZ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03105"/>
              </p:ext>
            </p:extLst>
          </p:nvPr>
        </p:nvGraphicFramePr>
        <p:xfrm>
          <a:off x="1024128" y="1892808"/>
          <a:ext cx="10329680" cy="4716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také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jenom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implikace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specifické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RT) implikuje defaultní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76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Lhasa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29727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43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175">
                  <a:extLst>
                    <a:ext uri="{9D8B030D-6E8A-4147-A177-3AD203B41FA5}">
                      <a16:colId xmlns:a16="http://schemas.microsoft.com/office/drawing/2014/main" val="3926695739"/>
                    </a:ext>
                  </a:extLst>
                </a:gridCol>
                <a:gridCol w="911859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180202453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1861397540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lɦ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aːsə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63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52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lidová jazyková typologie: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je výjimečná tím, že má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hodně pádů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3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Čeština: 7 pádů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8551"/>
              </p:ext>
            </p:extLst>
          </p:nvPr>
        </p:nvGraphicFramePr>
        <p:xfrm>
          <a:off x="838200" y="1892808"/>
          <a:ext cx="10515602" cy="4668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72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88345">
                  <a:extLst>
                    <a:ext uri="{9D8B030D-6E8A-4147-A177-3AD203B41FA5}">
                      <a16:colId xmlns:a16="http://schemas.microsoft.com/office/drawing/2014/main" val="56717302"/>
                    </a:ext>
                  </a:extLst>
                </a:gridCol>
              </a:tblGrid>
              <a:tr h="715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rozbilo.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běžců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nedoběhlo.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genitiv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637403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Petrovi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777692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Potkali jsme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sousedku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2367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pryč, ty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otrapo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581437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Ležel v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lokál/lokativ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448125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Napsal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tužkou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instrumentál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5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8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pádů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5883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261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sledovaný parametr: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počet morfologicky vyjádřených pádů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17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68216"/>
              </p:ext>
            </p:extLst>
          </p:nvPr>
        </p:nvGraphicFramePr>
        <p:xfrm>
          <a:off x="838200" y="1892808"/>
          <a:ext cx="10515602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syntaktická typologie: seřazení slov ve jmenné frázi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ty tři bílé myši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typologie: seřazení souhlásek/konsonantů na začátku slov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1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vs. </a:t>
                      </a:r>
                      <a:r>
                        <a:rPr lang="cs-CZ" sz="2800" b="1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27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03700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hlavní složky věty: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pokousal pět dětí.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pokousal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dětí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Jmenná 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92057"/>
              </p:ext>
            </p:extLst>
          </p:nvPr>
        </p:nvGraphicFramePr>
        <p:xfrm>
          <a:off x="838200" y="1892808"/>
          <a:ext cx="10515604" cy="5969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1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57653">
                  <a:extLst>
                    <a:ext uri="{9D8B030D-6E8A-4147-A177-3AD203B41FA5}">
                      <a16:colId xmlns:a16="http://schemas.microsoft.com/office/drawing/2014/main" val="3561126766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440864163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303996890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bílé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47080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drei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weissen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Mäuse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52259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Greenberg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(1963): Universal 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generalizace o seřazení ukazovacích zájmen (Dem), číslovek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přídavných jmen (A) a jmen (N) na rozsáhlém vzorku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115305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7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Cinque</a:t>
            </a:r>
            <a:r>
              <a:rPr lang="cs-CZ" dirty="0"/>
              <a:t> (2004)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329661"/>
              </p:ext>
            </p:extLst>
          </p:nvPr>
        </p:nvGraphicFramePr>
        <p:xfrm>
          <a:off x="838200" y="1892808"/>
          <a:ext cx="1051560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27155645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8726626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97162077"/>
                    </a:ext>
                  </a:extLst>
                </a:gridCol>
                <a:gridCol w="535804">
                  <a:extLst>
                    <a:ext uri="{9D8B030D-6E8A-4147-A177-3AD203B41FA5}">
                      <a16:colId xmlns:a16="http://schemas.microsoft.com/office/drawing/2014/main" val="2070113998"/>
                    </a:ext>
                  </a:extLst>
                </a:gridCol>
                <a:gridCol w="4721998">
                  <a:extLst>
                    <a:ext uri="{9D8B030D-6E8A-4147-A177-3AD203B41FA5}">
                      <a16:colId xmlns:a16="http://schemas.microsoft.com/office/drawing/2014/main" val="8175339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*nedoložené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*3NDA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*N3DA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nejfrekventovanější vzorce: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5317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 tři bílé myši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51512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 angličtina, korejština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0952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*3ADN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3NAD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0422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 bílé tři 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4029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logicky možné kombinace: 24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thajština,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jorubština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maorština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76506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doložené kombinace: 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24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1020</Words>
  <Application>Microsoft Office PowerPoint</Application>
  <PresentationFormat>Širokoúhlá obrazovka</PresentationFormat>
  <Paragraphs>390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Motiv Office</vt:lpstr>
      <vt:lpstr>CORE023: Čeština pro 21. století</vt:lpstr>
      <vt:lpstr>Jazyková typologie</vt:lpstr>
      <vt:lpstr>Čeština</vt:lpstr>
      <vt:lpstr>Čeština: 7 pádů</vt:lpstr>
      <vt:lpstr>Typologie pádů </vt:lpstr>
      <vt:lpstr>Struktura přednášky</vt:lpstr>
      <vt:lpstr>Syntax</vt:lpstr>
      <vt:lpstr>Jmenná fráze</vt:lpstr>
      <vt:lpstr>Cinque (2004)</vt:lpstr>
      <vt:lpstr>Univerzální struktura</vt:lpstr>
      <vt:lpstr>Derivace vzorců </vt:lpstr>
      <vt:lpstr>Fonologie</vt:lpstr>
      <vt:lpstr>Dvojice konsonantů na začátku slova: #CC</vt:lpstr>
      <vt:lpstr>#CC: typologie (Greenberg 1978) </vt:lpstr>
      <vt:lpstr>Sonorita</vt:lpstr>
      <vt:lpstr>#TR vs. #RT</vt:lpstr>
      <vt:lpstr>Slabičná struktura</vt:lpstr>
      <vt:lpstr>*li.lky vs. lil.ky</vt:lpstr>
      <vt:lpstr>#TR vs. #RT</vt:lpstr>
      <vt:lpstr>Derivace typologie</vt:lpstr>
      <vt:lpstr>Lhasa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759</cp:revision>
  <cp:lastPrinted>2019-06-24T12:30:17Z</cp:lastPrinted>
  <dcterms:created xsi:type="dcterms:W3CDTF">2018-11-27T11:40:05Z</dcterms:created>
  <dcterms:modified xsi:type="dcterms:W3CDTF">2023-10-04T10:13:45Z</dcterms:modified>
</cp:coreProperties>
</file>