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5" r:id="rId9"/>
    <p:sldId id="266" r:id="rId10"/>
    <p:sldId id="267" r:id="rId11"/>
    <p:sldId id="268" r:id="rId12"/>
    <p:sldId id="260" r:id="rId13"/>
    <p:sldId id="264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lisr.2018.09.007" TargetMode="External"/><Relationship Id="rId2" Type="http://schemas.openxmlformats.org/officeDocument/2006/relationships/hyperlink" Target="https://www.interaction-design.org/literature/book/the-encyclopedia-of-human-computer-interaction-2nd-ed/research-through-desig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mailto:sucha@phil.muni.cz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Design</a:t>
            </a:r>
            <a:br>
              <a:rPr lang="cs-CZ" dirty="0"/>
            </a:br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Laďka Zbiejczuk Suchá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B70C1E-A2CC-D926-2271-8752B0725F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C951DA-F614-4669-EF5E-B2E2A3D239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45AB03-B5AA-3CF4-B602-E7CC830C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Tradiční metodologické přístupy a design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86600C64-8612-8CF0-2E61-1BE486D77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9779" y="1692275"/>
            <a:ext cx="7354030" cy="4140200"/>
          </a:xfr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1ED5920C-C279-2CB6-B110-28B27B18D241}"/>
              </a:ext>
            </a:extLst>
          </p:cNvPr>
          <p:cNvSpPr txBox="1"/>
          <p:nvPr/>
        </p:nvSpPr>
        <p:spPr>
          <a:xfrm>
            <a:off x="2334237" y="5914821"/>
            <a:ext cx="609460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900" dirty="0"/>
              <a:t>Zdroj: https://www.designdisciplin.com/crash-course-in-rtd/</a:t>
            </a:r>
          </a:p>
        </p:txBody>
      </p:sp>
    </p:spTree>
    <p:extLst>
      <p:ext uri="{BB962C8B-B14F-4D97-AF65-F5344CB8AC3E}">
        <p14:creationId xmlns:p14="http://schemas.microsoft.com/office/powerpoint/2010/main" val="342693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C46BB2-3F65-A9E1-F51A-84808A76B1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3ED3F6-55F8-4FB6-86EF-BE950C144A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1E7109-DB25-776F-EF03-50E476F31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Design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304AAE9-D62E-7036-F9AF-890C8E096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Odpověď na odlišnosti logiky designového výzkumu a „akademického“ výzkumu</a:t>
            </a:r>
          </a:p>
          <a:p>
            <a:r>
              <a:rPr lang="cs-CZ" dirty="0"/>
              <a:t>Hlavním nástrojem designového výzkumu jsou artefakty (</a:t>
            </a:r>
            <a:r>
              <a:rPr lang="cs-CZ" dirty="0" err="1"/>
              <a:t>Zimmerman</a:t>
            </a:r>
            <a:r>
              <a:rPr lang="cs-CZ" dirty="0"/>
              <a:t>, 2008)</a:t>
            </a:r>
          </a:p>
          <a:p>
            <a:r>
              <a:rPr lang="cs-CZ" dirty="0"/>
              <a:t>Kromě designerské metodologie vyžaduje i znalosti teorie z dalších oborů (antropologie, sociologie, psychologie, pedagogiky, …)</a:t>
            </a:r>
          </a:p>
          <a:p>
            <a:r>
              <a:rPr lang="cs-CZ" dirty="0"/>
              <a:t>Principy </a:t>
            </a:r>
            <a:r>
              <a:rPr lang="cs-CZ" dirty="0" err="1"/>
              <a:t>RtD</a:t>
            </a:r>
            <a:r>
              <a:rPr lang="cs-CZ" dirty="0"/>
              <a:t> jsou užitečné nejen v akademickém prostředí</a:t>
            </a:r>
          </a:p>
        </p:txBody>
      </p:sp>
    </p:spTree>
    <p:extLst>
      <p:ext uri="{BB962C8B-B14F-4D97-AF65-F5344CB8AC3E}">
        <p14:creationId xmlns:p14="http://schemas.microsoft.com/office/powerpoint/2010/main" val="419925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A7F053-622D-8C7E-DAA0-7388442C7F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A22FA-29E2-194C-937F-F03194BC0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2680BD-4827-42F7-A379-00843F41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Čtení na příští hodinu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6E0B647-299D-97EA-D041-0DBB5DE0F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 err="1">
                <a:solidFill>
                  <a:srgbClr val="3A3A3A"/>
                </a:solidFill>
                <a:effectLst/>
                <a:latin typeface="+mj-lt"/>
              </a:rPr>
              <a:t>Frayling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, C. (1993). </a:t>
            </a:r>
            <a:r>
              <a:rPr lang="en-US" sz="2400" b="0" i="1" dirty="0">
                <a:solidFill>
                  <a:srgbClr val="3A3A3A"/>
                </a:solidFill>
                <a:effectLst/>
                <a:latin typeface="+mj-lt"/>
              </a:rPr>
              <a:t>Research in art and design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. Royal College of Art. (5p.)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 err="1">
                <a:solidFill>
                  <a:srgbClr val="3A3A3A"/>
                </a:solidFill>
                <a:effectLst/>
                <a:latin typeface="+mj-lt"/>
              </a:rPr>
              <a:t>Stappers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, P. J., &amp; </a:t>
            </a:r>
            <a:r>
              <a:rPr lang="en-US" sz="2400" b="0" i="0" dirty="0" err="1">
                <a:solidFill>
                  <a:srgbClr val="3A3A3A"/>
                </a:solidFill>
                <a:effectLst/>
                <a:latin typeface="+mj-lt"/>
              </a:rPr>
              <a:t>Giaccardi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, E. (2020). Research through Design. In </a:t>
            </a:r>
            <a:r>
              <a:rPr lang="en-US" sz="2400" b="0" i="1" dirty="0">
                <a:solidFill>
                  <a:srgbClr val="3A3A3A"/>
                </a:solidFill>
                <a:effectLst/>
                <a:latin typeface="+mj-lt"/>
              </a:rPr>
              <a:t>The Encyclopedia of Human-Computer Interaction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 (2.). Interaction Design Foundation. </a:t>
            </a:r>
            <a:r>
              <a:rPr lang="en-US" sz="2400" b="0" i="0" u="none" strike="noStrike" dirty="0">
                <a:solidFill>
                  <a:srgbClr val="3A3A3A"/>
                </a:solidFill>
                <a:effectLst/>
                <a:latin typeface="+mj-lt"/>
                <a:hlinkClick r:id="rId2"/>
              </a:rPr>
              <a:t>https://www.interaction-design.org/literature/book/the-encyclopedia-of-human-computer-interaction-2nd-ed/research-through-design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. (only chapters 43 a 43.1)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Clarke, R. I. (2018). How we done it good: Research through design as a legitimate methodology for librarianship. </a:t>
            </a:r>
            <a:r>
              <a:rPr lang="en-US" sz="2400" b="0" i="1" dirty="0">
                <a:solidFill>
                  <a:srgbClr val="3A3A3A"/>
                </a:solidFill>
                <a:effectLst/>
                <a:latin typeface="+mj-lt"/>
              </a:rPr>
              <a:t>Library &amp; Information Science Research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, </a:t>
            </a:r>
            <a:r>
              <a:rPr lang="en-US" sz="2400" b="0" i="1" dirty="0">
                <a:solidFill>
                  <a:srgbClr val="3A3A3A"/>
                </a:solidFill>
                <a:effectLst/>
                <a:latin typeface="+mj-lt"/>
              </a:rPr>
              <a:t>40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(3–4), 255–261. </a:t>
            </a:r>
            <a:r>
              <a:rPr lang="en-US" sz="2400" b="0" i="0" u="none" strike="noStrike" dirty="0">
                <a:solidFill>
                  <a:srgbClr val="3A3A3A"/>
                </a:solidFill>
                <a:effectLst/>
                <a:latin typeface="+mj-lt"/>
                <a:hlinkClick r:id="rId3"/>
              </a:rPr>
              <a:t>https://doi.org/10.1016/j.lisr.2018.09.007</a:t>
            </a:r>
            <a:r>
              <a:rPr lang="en-US" sz="2400" b="0" i="0" dirty="0">
                <a:solidFill>
                  <a:srgbClr val="3A3A3A"/>
                </a:solidFill>
                <a:effectLst/>
                <a:latin typeface="+mj-lt"/>
              </a:rPr>
              <a:t> (7p.)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789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9E9987-A0E1-21E3-4240-F550BDEEF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13</a:t>
            </a:fld>
            <a:endParaRPr lang="cs-CZ" alt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2881717-64FD-A852-C25A-F10CCBDE8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Díky za pozornost a těším se příště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3B94B63D-C41F-53DA-D34C-CBD12DE26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hlinkClick r:id="rId2"/>
              </a:rPr>
              <a:t>sucha</a:t>
            </a:r>
            <a:r>
              <a:rPr lang="en-US" dirty="0">
                <a:hlinkClick r:id="rId2"/>
              </a:rPr>
              <a:t>@</a:t>
            </a:r>
            <a:r>
              <a:rPr lang="cs-CZ" dirty="0">
                <a:hlinkClick r:id="rId2"/>
              </a:rPr>
              <a:t>phil.muni.cz</a:t>
            </a:r>
            <a:r>
              <a:rPr lang="cs-CZ" dirty="0"/>
              <a:t> </a:t>
            </a:r>
            <a:endParaRPr lang="cs-C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5049C3F-AC08-7F4C-7AAA-4A34FA2DBC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65" r="24924" b="2"/>
          <a:stretch/>
        </p:blipFill>
        <p:spPr>
          <a:xfrm>
            <a:off x="6096000" y="10"/>
            <a:ext cx="6096000" cy="6857989"/>
          </a:xfrm>
          <a:prstGeom prst="rect">
            <a:avLst/>
          </a:prstGeo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B7E234-60F1-430C-9ADC-73A27C95A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0082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04E709-D35C-0EDE-2A2F-2C84E76C03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3FA6A-59D8-162B-2FBB-4704C862A7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49E9DD-255E-9878-D29B-379C5FF7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B6FB4-F124-4C8F-4696-C584E9D26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September 26th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October 10th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October 24th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November 7th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November 21st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5th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19th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8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04E709-D35C-0EDE-2A2F-2C84E76C03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3FA6A-59D8-162B-2FBB-4704C862A7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49E9DD-255E-9878-D29B-379C5FF7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B6FB4-F124-4C8F-4696-C584E9D26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September 26th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October 10th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October 24th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November 7th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November 21st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5th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19th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77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84C948-0415-973F-1441-3F47EB7510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D37814-EE39-2CCE-D2DB-F86F5DF7F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024AC6-1641-AC98-340A-EE76C27DC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000" dirty="0"/>
              <a:t>What is Research through Design? [CZ]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Research through Design in Information Science: Perspectives, Opportunities, and Limitations [CZ]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Case Study I of Research through Design (Guest Lecture + Discussion) [EN]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Case Study II of Research through Design (Guest Lecture + Discussion) [EN]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Case Study III of Research through Design (Guest Lecture + Discussion) [EN]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Case Study IV of Research through Design (Guest Lecture + Discussion) [EN]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Discussion and Ideas for Final Essay Presentations [CZ + EN]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140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F2648E-2822-5DA9-03FB-47A10C4345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9E3CF8-9CD0-4269-A89C-273A197A1F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8E5773-B5FA-9706-4BEE-00507B2BA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Logika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89584DF-300A-D58A-EB1F-3282A1BCE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Malá skupinka</a:t>
            </a:r>
          </a:p>
          <a:p>
            <a:r>
              <a:rPr lang="cs-CZ" dirty="0"/>
              <a:t>Aktivní diskuze</a:t>
            </a:r>
          </a:p>
          <a:p>
            <a:r>
              <a:rPr lang="cs-CZ" dirty="0"/>
              <a:t>Přípravy na hodiny</a:t>
            </a:r>
          </a:p>
          <a:p>
            <a:r>
              <a:rPr lang="cs-CZ" dirty="0"/>
              <a:t>Vztahování tématu k vlastním projektům (rozpracování metodologie pro projekt, pro diplomovou práci)</a:t>
            </a:r>
          </a:p>
          <a:p>
            <a:r>
              <a:rPr lang="cs-CZ" dirty="0"/>
              <a:t>Setkání s designery z akademické sféry ze zahraničí a možnost diskutovat s nimi vlastní nápady a projekty</a:t>
            </a:r>
          </a:p>
        </p:txBody>
      </p:sp>
    </p:spTree>
    <p:extLst>
      <p:ext uri="{BB962C8B-B14F-4D97-AF65-F5344CB8AC3E}">
        <p14:creationId xmlns:p14="http://schemas.microsoft.com/office/powerpoint/2010/main" val="29022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5F8520-C38A-D4B7-F928-00BAD4BCCA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ED0A46-B843-543A-B311-D12EFE86C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3BB224-2DEA-BF97-2D07-8662EEA7D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69D7F2-EB47-EAD6-B5CB-8A098EEDD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8096829" cy="4139998"/>
          </a:xfrm>
        </p:spPr>
        <p:txBody>
          <a:bodyPr/>
          <a:lstStyle/>
          <a:p>
            <a:r>
              <a:rPr lang="cs-CZ" dirty="0"/>
              <a:t>Aktivní účast na hodinách (5 ze sedmi)</a:t>
            </a:r>
          </a:p>
          <a:p>
            <a:r>
              <a:rPr lang="cs-CZ" dirty="0"/>
              <a:t>Přípravy na hodiny (5 ze šesti)</a:t>
            </a:r>
          </a:p>
          <a:p>
            <a:pPr lvl="1"/>
            <a:r>
              <a:rPr lang="cs-CZ" dirty="0"/>
              <a:t>Povinnou přípravou je ta poslední (předběžný návrh závěrečné práce)</a:t>
            </a:r>
          </a:p>
          <a:p>
            <a:pPr lvl="1"/>
            <a:r>
              <a:rPr lang="cs-CZ" dirty="0"/>
              <a:t>Zároveň na vaši přípravu poskytnete a dostanete 2 konstruktivní zpětné vazby</a:t>
            </a:r>
          </a:p>
          <a:p>
            <a:r>
              <a:rPr lang="cs-CZ" dirty="0"/>
              <a:t>Závěrečná práce a její prezentace (individuální)</a:t>
            </a:r>
          </a:p>
          <a:p>
            <a:endParaRPr lang="cs-CZ" dirty="0"/>
          </a:p>
          <a:p>
            <a:r>
              <a:rPr lang="cs-CZ" dirty="0"/>
              <a:t>Hodnocení:</a:t>
            </a:r>
          </a:p>
          <a:p>
            <a:pPr lvl="1"/>
            <a:r>
              <a:rPr lang="cs-CZ" dirty="0"/>
              <a:t>Průběžné přípravy: max. 5 bodů za každou (30 bodů)</a:t>
            </a:r>
          </a:p>
          <a:p>
            <a:pPr lvl="1"/>
            <a:r>
              <a:rPr lang="cs-CZ" dirty="0"/>
              <a:t>Konstruktivní zpětná vazba: 10 bodů za každou (20 bodů)</a:t>
            </a:r>
          </a:p>
          <a:p>
            <a:pPr lvl="1"/>
            <a:r>
              <a:rPr lang="cs-CZ" dirty="0"/>
              <a:t>Závěrečná práce + prezentace: max. 30 bodů (30 bodů)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E25CA5E-BDC8-659F-2574-EBC7D5B83AC8}"/>
              </a:ext>
            </a:extLst>
          </p:cNvPr>
          <p:cNvSpPr txBox="1"/>
          <p:nvPr/>
        </p:nvSpPr>
        <p:spPr>
          <a:xfrm>
            <a:off x="9244667" y="2792505"/>
            <a:ext cx="2355209" cy="19389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74151"/>
                </a:solidFill>
                <a:effectLst/>
                <a:latin typeface="+mj-lt"/>
              </a:rPr>
              <a:t>A:</a:t>
            </a:r>
            <a:r>
              <a:rPr lang="cs-CZ" b="0" i="0" dirty="0">
                <a:solidFill>
                  <a:srgbClr val="374151"/>
                </a:solidFill>
                <a:effectLst/>
                <a:latin typeface="+mj-lt"/>
              </a:rPr>
              <a:t> 73-80 bodů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74151"/>
                </a:solidFill>
                <a:effectLst/>
                <a:latin typeface="+mj-lt"/>
              </a:rPr>
              <a:t>B:</a:t>
            </a:r>
            <a:r>
              <a:rPr lang="cs-CZ" b="0" i="0" dirty="0">
                <a:solidFill>
                  <a:srgbClr val="374151"/>
                </a:solidFill>
                <a:effectLst/>
                <a:latin typeface="+mj-lt"/>
              </a:rPr>
              <a:t> 66-72 bodů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74151"/>
                </a:solidFill>
                <a:effectLst/>
                <a:latin typeface="+mj-lt"/>
              </a:rPr>
              <a:t>C:</a:t>
            </a:r>
            <a:r>
              <a:rPr lang="cs-CZ" b="0" i="0" dirty="0">
                <a:solidFill>
                  <a:srgbClr val="374151"/>
                </a:solidFill>
                <a:effectLst/>
                <a:latin typeface="+mj-lt"/>
              </a:rPr>
              <a:t> 59-65 bodů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74151"/>
                </a:solidFill>
                <a:effectLst/>
                <a:latin typeface="+mj-lt"/>
              </a:rPr>
              <a:t>D:</a:t>
            </a:r>
            <a:r>
              <a:rPr lang="cs-CZ" b="0" i="0" dirty="0">
                <a:solidFill>
                  <a:srgbClr val="374151"/>
                </a:solidFill>
                <a:effectLst/>
                <a:latin typeface="+mj-lt"/>
              </a:rPr>
              <a:t> 52-58 bodů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74151"/>
                </a:solidFill>
                <a:effectLst/>
                <a:latin typeface="+mj-lt"/>
              </a:rPr>
              <a:t>E:</a:t>
            </a:r>
            <a:r>
              <a:rPr lang="cs-CZ" b="0" i="0" dirty="0">
                <a:solidFill>
                  <a:srgbClr val="374151"/>
                </a:solidFill>
                <a:effectLst/>
                <a:latin typeface="+mj-lt"/>
              </a:rPr>
              <a:t> 45-51 bodů</a:t>
            </a:r>
          </a:p>
        </p:txBody>
      </p:sp>
    </p:spTree>
    <p:extLst>
      <p:ext uri="{BB962C8B-B14F-4D97-AF65-F5344CB8AC3E}">
        <p14:creationId xmlns:p14="http://schemas.microsoft.com/office/powerpoint/2010/main" val="206516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1A448F-4286-5127-EA99-3299BCA5F4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B27047-1D6C-E80E-D34A-FE59B7B3B5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51F46F-3559-6A9E-3A76-87DF8A03A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Očekávání od kurzu?</a:t>
            </a:r>
          </a:p>
        </p:txBody>
      </p:sp>
      <p:pic>
        <p:nvPicPr>
          <p:cNvPr id="15" name="Zástupný obsah 14" descr="Obsah obrázku kreslené, oblečení&#10;&#10;Popis byl vytvořen automaticky">
            <a:extLst>
              <a:ext uri="{FF2B5EF4-FFF2-40B4-BE49-F238E27FC236}">
                <a16:creationId xmlns:a16="http://schemas.microsoft.com/office/drawing/2014/main" id="{8583EA20-2E23-75C3-B820-122269A865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773" y="1498159"/>
            <a:ext cx="6474454" cy="4855841"/>
          </a:xfrm>
        </p:spPr>
      </p:pic>
    </p:spTree>
    <p:extLst>
      <p:ext uri="{BB962C8B-B14F-4D97-AF65-F5344CB8AC3E}">
        <p14:creationId xmlns:p14="http://schemas.microsoft.com/office/powerpoint/2010/main" val="2787214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D29B2A-1D85-5F04-FF00-1277D39EAE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AE51E6-138B-9DC8-0FB2-E96B0593A5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96A775-99F7-3BCA-4B25-687D86DAA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Design?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89C037D-BBD3-63E1-AEEC-E1523AE2F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8676" y="1692275"/>
            <a:ext cx="8596236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42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B70C1E-A2CC-D926-2271-8752B0725F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C951DA-F614-4669-EF5E-B2E2A3D239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45AB03-B5AA-3CF4-B602-E7CC830C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Tradiční metodologické přístupy a design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3AE1D0B4-98BA-7EA2-725F-D0AE011715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5233" y="2105638"/>
            <a:ext cx="10979507" cy="3431096"/>
          </a:xfrm>
        </p:spPr>
      </p:pic>
    </p:spTree>
    <p:extLst>
      <p:ext uri="{BB962C8B-B14F-4D97-AF65-F5344CB8AC3E}">
        <p14:creationId xmlns:p14="http://schemas.microsoft.com/office/powerpoint/2010/main" val="27973924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 (8)</Template>
  <TotalTime>0</TotalTime>
  <Words>557</Words>
  <Application>Microsoft Office PowerPoint</Application>
  <PresentationFormat>Širokoúhlá obrazovka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Research through Design Introduction</vt:lpstr>
      <vt:lpstr>Organizační pokyny</vt:lpstr>
      <vt:lpstr>Organizační pokyny</vt:lpstr>
      <vt:lpstr>Osnova</vt:lpstr>
      <vt:lpstr>Logika kurzu</vt:lpstr>
      <vt:lpstr>Ukončení kurzu</vt:lpstr>
      <vt:lpstr>Očekávání od kurzu?</vt:lpstr>
      <vt:lpstr>Proč Research through Design?</vt:lpstr>
      <vt:lpstr>Tradiční metodologické přístupy a design</vt:lpstr>
      <vt:lpstr>Tradiční metodologické přístupy a design</vt:lpstr>
      <vt:lpstr>Research through Design</vt:lpstr>
      <vt:lpstr>Čtení na příští hodinu</vt:lpstr>
      <vt:lpstr>Díky za pozornost a těším se příště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through Design Introduction</dc:title>
  <dc:creator>Ladislava Zbiejczuk Suchá</dc:creator>
  <cp:lastModifiedBy>Ladislava Zbiejczuk Suchá</cp:lastModifiedBy>
  <cp:revision>2</cp:revision>
  <cp:lastPrinted>1601-01-01T00:00:00Z</cp:lastPrinted>
  <dcterms:created xsi:type="dcterms:W3CDTF">2023-09-26T08:15:05Z</dcterms:created>
  <dcterms:modified xsi:type="dcterms:W3CDTF">2023-10-10T07:00:50Z</dcterms:modified>
</cp:coreProperties>
</file>