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0" r:id="rId4"/>
    <p:sldId id="261" r:id="rId5"/>
    <p:sldId id="262" r:id="rId6"/>
    <p:sldId id="259" r:id="rId7"/>
    <p:sldId id="258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85" autoAdjust="0"/>
    <p:restoredTop sz="96754" autoAdjust="0"/>
  </p:normalViewPr>
  <p:slideViewPr>
    <p:cSldViewPr snapToGrid="0">
      <p:cViewPr varScale="1">
        <p:scale>
          <a:sx n="87" d="100"/>
          <a:sy n="87" d="100"/>
        </p:scale>
        <p:origin x="1122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cs-CZ" altLang="cs-CZ"/>
              <a:t>Ediční rada Filozofické fakulty Masarykovy univerzity_19. 11.  2018</a:t>
            </a: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r>
              <a:rPr lang="cs-CZ" altLang="cs-CZ"/>
              <a:t>Ediční rada Filozofické fakulty Masarykovy univerzity_19. 11.  2018</a:t>
            </a:r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DKKP__Doktorandský seminář 3 (design výzkumu)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DKKP__Doktorandský seminář 3 (design výzkumu)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DKKP__Doktorandský seminář 3 (design výzkumu)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DKKP__Doktorandský seminář 3 (design výzkumu)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DKKP__Doktorandský seminář 3 (design výzkumu)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DKKP__Doktorandský seminář 3 (design výzkumu)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DKKP__Doktorandský seminář 3 (design výzkumu)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9SLlxaEEXY" TargetMode="External"/><Relationship Id="rId2" Type="http://schemas.openxmlformats.org/officeDocument/2006/relationships/hyperlink" Target="https://www.youtube.com/watch?v=RuVYySTgfJ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My%C5%A1lenkov%C3%A1_mapa" TargetMode="External"/><Relationship Id="rId5" Type="http://schemas.openxmlformats.org/officeDocument/2006/relationships/hyperlink" Target="https://en.wikipedia.org/wiki/Mind_map" TargetMode="External"/><Relationship Id="rId4" Type="http://schemas.openxmlformats.org/officeDocument/2006/relationships/hyperlink" Target="https://www.youtube.com/watch?v=ulTh_ZWRwyc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muni.cz/vyzkum/podpora-vyzkumu" TargetMode="External"/><Relationship Id="rId2" Type="http://schemas.openxmlformats.org/officeDocument/2006/relationships/hyperlink" Target="https://www.phil.muni.cz/o-nas/organizacni-struktura/219915-oddeleni-vyzkumu-a-vyvoje/seznam-clanku-a-aktualit/projektova-podpor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jv.muni.cz/aktualne/pozvanky-na-akce?archive=1&amp;fbclid=IwAR2NV36MrmK1LTBJZF4jlBB1eeqQVwXVlcsfpUjFHzXUNutU_3ZvzArgY08" TargetMode="External"/><Relationship Id="rId4" Type="http://schemas.openxmlformats.org/officeDocument/2006/relationships/hyperlink" Target="https://knihovna.phil.muni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AFF7D36-E6AC-4CBC-B935-8A503FA242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DKKP__Doktorandský</a:t>
            </a:r>
            <a:r>
              <a:rPr lang="cs-CZ" dirty="0"/>
              <a:t> seminář 3 (design výzkumu)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C34EE67-8FBE-4F5F-8122-F767DAFB7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Doktorandský seminář 3</a:t>
            </a:r>
            <a:br>
              <a:rPr lang="cs-CZ" dirty="0"/>
            </a:br>
            <a:r>
              <a:rPr lang="cs-CZ" dirty="0"/>
              <a:t>(design výzkumu)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093DB790-4F65-4380-AB8A-5BBFF5AC2F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076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79803C4-5246-4FF8-A9C4-7C4C1EF3C8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E3171CB-8135-40DF-AE2F-AB8AC47C2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Design výzkumu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4BA7D18-C50C-457E-BD30-3460C1EAA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Metodologické a procesní aspekty výzkumného projektu.</a:t>
            </a:r>
          </a:p>
          <a:p>
            <a:r>
              <a:rPr lang="cs-CZ" dirty="0"/>
              <a:t>Grantové žádosti a design výzkumu. </a:t>
            </a:r>
          </a:p>
          <a:p>
            <a:endParaRPr lang="cs-CZ" dirty="0"/>
          </a:p>
          <a:p>
            <a:pPr>
              <a:lnSpc>
                <a:spcPct val="100000"/>
              </a:lnSpc>
            </a:pPr>
            <a:r>
              <a:rPr lang="cs-CZ" sz="4000" b="1" dirty="0">
                <a:solidFill>
                  <a:srgbClr val="0000DC"/>
                </a:solidFill>
              </a:rPr>
              <a:t>Design výzkumu / </a:t>
            </a:r>
            <a:r>
              <a:rPr lang="cs-CZ" sz="4000" b="1" u="sng" dirty="0">
                <a:solidFill>
                  <a:srgbClr val="0000DC"/>
                </a:solidFill>
                <a:highlight>
                  <a:srgbClr val="FFFF00"/>
                </a:highlight>
              </a:rPr>
              <a:t>výzkumná metoda je klíčovým atributem vědecké práce. </a:t>
            </a:r>
          </a:p>
        </p:txBody>
      </p:sp>
    </p:spTree>
    <p:extLst>
      <p:ext uri="{BB962C8B-B14F-4D97-AF65-F5344CB8AC3E}">
        <p14:creationId xmlns:p14="http://schemas.microsoft.com/office/powerpoint/2010/main" val="348387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79803C4-5246-4FF8-A9C4-7C4C1EF3C8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E3171CB-8135-40DF-AE2F-AB8AC47C2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Design výzkumu / Digital </a:t>
            </a:r>
            <a:r>
              <a:rPr lang="cs-CZ" dirty="0" err="1"/>
              <a:t>Humanities</a:t>
            </a:r>
            <a:r>
              <a:rPr lang="cs-CZ" dirty="0"/>
              <a:t>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4BA7D18-C50C-457E-BD30-3460C1EAA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759" y="1692002"/>
            <a:ext cx="10388906" cy="4139998"/>
          </a:xfrm>
        </p:spPr>
        <p:txBody>
          <a:bodyPr/>
          <a:lstStyle/>
          <a:p>
            <a:pPr marL="71916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cs-CZ" i="1" dirty="0"/>
              <a:t>„Vzhledem k tomu, že </a:t>
            </a:r>
            <a:r>
              <a:rPr lang="cs-CZ" b="1" i="1" dirty="0"/>
              <a:t>digitální humanitní vědy </a:t>
            </a:r>
            <a:r>
              <a:rPr lang="cs-CZ" i="1" dirty="0"/>
              <a:t>formují a zároveň interpretují [technickou imaginaci] …, jejich zapojení do </a:t>
            </a:r>
            <a:r>
              <a:rPr lang="cs-CZ" b="1" i="1" dirty="0"/>
              <a:t>designu jako metody promýšlení skrze praxi </a:t>
            </a:r>
            <a:r>
              <a:rPr lang="cs-CZ" i="1" dirty="0"/>
              <a:t>je nesporné. Digitální humanitní vědy jsou produktivním úsilím, v rámci kterého jsou </a:t>
            </a:r>
            <a:r>
              <a:rPr lang="cs-CZ" b="1" i="1" dirty="0"/>
              <a:t>teoretické problémy testovány </a:t>
            </a:r>
            <a:r>
              <a:rPr lang="cs-CZ" i="1" dirty="0"/>
              <a:t>při návrhu implementací a </a:t>
            </a:r>
            <a:r>
              <a:rPr lang="cs-CZ" b="1" i="1" dirty="0"/>
              <a:t>implementace jsou místy teoretické reflexe </a:t>
            </a:r>
            <a:r>
              <a:rPr lang="cs-CZ" i="1" dirty="0"/>
              <a:t>a rozpracování.“ </a:t>
            </a:r>
            <a:r>
              <a:rPr lang="cs-CZ" dirty="0"/>
              <a:t>(</a:t>
            </a:r>
            <a:r>
              <a:rPr lang="cs-CZ" dirty="0" err="1"/>
              <a:t>Burdick</a:t>
            </a:r>
            <a:r>
              <a:rPr lang="cs-CZ" dirty="0"/>
              <a:t>, A. et al., 2012, s. 13)</a:t>
            </a:r>
          </a:p>
        </p:txBody>
      </p:sp>
    </p:spTree>
    <p:extLst>
      <p:ext uri="{BB962C8B-B14F-4D97-AF65-F5344CB8AC3E}">
        <p14:creationId xmlns:p14="http://schemas.microsoft.com/office/powerpoint/2010/main" val="2403767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F287755-1447-FC11-48C5-271B061A16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CCC904B-D10E-BCCC-1E01-30B67D092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Design výzkumu / kritéria hodnocení vědy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CBDCE51-91AA-D746-F50C-53200222E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Zaměřte se na</a:t>
            </a:r>
            <a:r>
              <a:rPr lang="cs-CZ" dirty="0"/>
              <a:t>: </a:t>
            </a:r>
            <a:r>
              <a:rPr lang="cs-CZ" b="1" u="sng" dirty="0"/>
              <a:t>náročnost výzkumu </a:t>
            </a:r>
            <a:r>
              <a:rPr lang="cs-CZ" dirty="0"/>
              <a:t>(velikost výzkumného vzorku apod.); na </a:t>
            </a:r>
            <a:r>
              <a:rPr lang="cs-CZ" b="1" u="sng" dirty="0"/>
              <a:t>inovativnost a preciznost metody</a:t>
            </a:r>
            <a:r>
              <a:rPr lang="cs-CZ" dirty="0"/>
              <a:t>. </a:t>
            </a:r>
          </a:p>
          <a:p>
            <a:pPr marL="72000" indent="0">
              <a:buNone/>
            </a:pPr>
            <a:r>
              <a:rPr lang="cs-CZ" sz="2400" dirty="0"/>
              <a:t>(Viz Metodika 17+ pro hodnocení výzkumných organizací)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2890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354450B-0753-EE35-F212-195545DA5D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DKKP__Doktorandský seminář 3 (design výzkumu)</a:t>
            </a:r>
          </a:p>
        </p:txBody>
      </p:sp>
      <p:pic>
        <p:nvPicPr>
          <p:cNvPr id="1026" name="Picture 2" descr="What is a Mind Map? | MindMapping.com">
            <a:extLst>
              <a:ext uri="{FF2B5EF4-FFF2-40B4-BE49-F238E27FC236}">
                <a16:creationId xmlns:a16="http://schemas.microsoft.com/office/drawing/2014/main" id="{82CFF405-1D62-2EB4-823B-57C6FA9B70B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56750" y="692150"/>
            <a:ext cx="10279700" cy="513985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3B2695A-A586-5478-8DA4-8D7B58FC4320}"/>
              </a:ext>
            </a:extLst>
          </p:cNvPr>
          <p:cNvSpPr txBox="1"/>
          <p:nvPr/>
        </p:nvSpPr>
        <p:spPr>
          <a:xfrm>
            <a:off x="4481111" y="5523003"/>
            <a:ext cx="415888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https://www.youtube.com/watch?v=RuVYySTgfJ0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E0C4F2C-8765-217C-7DDB-44125CAC7DB8}"/>
              </a:ext>
            </a:extLst>
          </p:cNvPr>
          <p:cNvSpPr txBox="1"/>
          <p:nvPr/>
        </p:nvSpPr>
        <p:spPr>
          <a:xfrm>
            <a:off x="3298184" y="230485"/>
            <a:ext cx="652474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ighlight>
                  <a:srgbClr val="FFFF00"/>
                </a:highlight>
              </a:rPr>
              <a:t>https://www.mindmapping.com/mind-map</a:t>
            </a:r>
          </a:p>
        </p:txBody>
      </p:sp>
    </p:spTree>
    <p:extLst>
      <p:ext uri="{BB962C8B-B14F-4D97-AF65-F5344CB8AC3E}">
        <p14:creationId xmlns:p14="http://schemas.microsoft.com/office/powerpoint/2010/main" val="52246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5A5BB6-1DF9-7A52-A366-00FC433539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B24F5E0-D067-C69D-41C5-E0E3F3022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Design výzkumu / Mind </a:t>
            </a:r>
            <a:r>
              <a:rPr lang="cs-CZ" dirty="0" err="1"/>
              <a:t>maps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777A6DE-5AEB-341A-BE25-710BA6B733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>
                <a:solidFill>
                  <a:srgbClr val="030303"/>
                </a:solidFill>
                <a:latin typeface="YouTube Sans"/>
              </a:rPr>
              <a:t>Mind </a:t>
            </a:r>
            <a:r>
              <a:rPr lang="cs-CZ" sz="2400" b="1" dirty="0" err="1">
                <a:solidFill>
                  <a:srgbClr val="030303"/>
                </a:solidFill>
                <a:latin typeface="YouTube Sans"/>
              </a:rPr>
              <a:t>Mapping</a:t>
            </a:r>
            <a:r>
              <a:rPr lang="cs-CZ" sz="2400" b="1" dirty="0">
                <a:solidFill>
                  <a:srgbClr val="030303"/>
                </a:solidFill>
                <a:latin typeface="YouTube Sans"/>
              </a:rPr>
              <a:t> (Chris </a:t>
            </a:r>
            <a:r>
              <a:rPr lang="cs-CZ" sz="2400" b="1" dirty="0" err="1">
                <a:solidFill>
                  <a:srgbClr val="030303"/>
                </a:solidFill>
                <a:latin typeface="YouTube Sans"/>
              </a:rPr>
              <a:t>Griffiths</a:t>
            </a:r>
            <a:r>
              <a:rPr lang="cs-CZ" sz="2400" b="1" dirty="0">
                <a:solidFill>
                  <a:srgbClr val="030303"/>
                </a:solidFill>
                <a:latin typeface="YouTube Sans"/>
              </a:rPr>
              <a:t>)</a:t>
            </a:r>
          </a:p>
          <a:p>
            <a:r>
              <a:rPr lang="cs-CZ" sz="2000" dirty="0">
                <a:hlinkClick r:id="rId2"/>
              </a:rPr>
              <a:t>https://www.youtube.com/watch?v=RuVYySTgfJ0</a:t>
            </a:r>
            <a:endParaRPr lang="cs-CZ" sz="2000" dirty="0"/>
          </a:p>
          <a:p>
            <a:r>
              <a:rPr lang="en-US" sz="2400" b="1" i="0" dirty="0">
                <a:solidFill>
                  <a:srgbClr val="030303"/>
                </a:solidFill>
                <a:effectLst/>
                <a:latin typeface="YouTube Sans"/>
              </a:rPr>
              <a:t>The FUN and EFFICIENT note-taking system I use in my PhD</a:t>
            </a:r>
          </a:p>
          <a:p>
            <a:r>
              <a:rPr lang="cs-CZ" sz="2000" dirty="0">
                <a:hlinkClick r:id="rId3"/>
              </a:rPr>
              <a:t>https://www.youtube.com/watch?v=L9SLlxaEEXY</a:t>
            </a:r>
            <a:endParaRPr lang="cs-CZ" sz="2000" dirty="0"/>
          </a:p>
          <a:p>
            <a:r>
              <a:rPr lang="cs-CZ" sz="2400" b="1" dirty="0">
                <a:solidFill>
                  <a:srgbClr val="030303"/>
                </a:solidFill>
                <a:latin typeface="YouTube Sans"/>
              </a:rPr>
              <a:t>Myšlenkové mapy (KISK)</a:t>
            </a:r>
          </a:p>
          <a:p>
            <a:r>
              <a:rPr lang="cs-CZ" sz="2000" dirty="0">
                <a:hlinkClick r:id="rId4"/>
              </a:rPr>
              <a:t>https://www.youtube.com/watch?v=ulTh_ZWRwyc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>
                <a:hlinkClick r:id="rId5"/>
              </a:rPr>
              <a:t>https://en.wikipedia.org/wiki/Mind_map</a:t>
            </a:r>
            <a:r>
              <a:rPr lang="cs-CZ" sz="2000" dirty="0"/>
              <a:t> ; </a:t>
            </a:r>
            <a:r>
              <a:rPr lang="cs-CZ" sz="2000" dirty="0">
                <a:hlinkClick r:id="rId6"/>
              </a:rPr>
              <a:t>https://cs.wikipedia.org/wiki/My%C5%A1lenkov%C3%A1_mapa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1073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6A2DAB-AC81-4F78-BB07-F68745ED48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8E53B47-B277-4815-B92A-11D0AEF88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Design výzkumu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1DEC23E-7F30-458E-B338-22ADC61D7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050505"/>
                </a:solidFill>
                <a:effectLst/>
                <a:latin typeface="inherit"/>
                <a:ea typeface="Calibri" panose="020F0502020204030204" pitchFamily="34" charset="0"/>
                <a:cs typeface="Segoe UI" panose="020B0502040204020203" pitchFamily="34" charset="0"/>
              </a:rPr>
              <a:t>Oddělení výzkumu a vývoje FF MU: </a:t>
            </a:r>
            <a:r>
              <a:rPr lang="cs-CZ" sz="2800" dirty="0">
                <a:solidFill>
                  <a:srgbClr val="050505"/>
                </a:solidFill>
                <a:effectLst/>
                <a:latin typeface="inherit"/>
                <a:ea typeface="Calibri" panose="020F0502020204030204" pitchFamily="34" charset="0"/>
                <a:cs typeface="Segoe UI" panose="020B0502040204020203" pitchFamily="34" charset="0"/>
                <a:hlinkClick r:id="rId2"/>
              </a:rPr>
              <a:t>https://www.phil.muni.cz/o-nas/organizacni-struktura/219915-oddeleni-vyzkumu-a-vyvoje/seznam-clanku-a-aktualit/projektova-podpora</a:t>
            </a:r>
            <a:endParaRPr lang="cs-CZ" sz="2800" dirty="0">
              <a:solidFill>
                <a:srgbClr val="050505"/>
              </a:solidFill>
              <a:effectLst/>
              <a:latin typeface="inherit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r>
              <a:rPr lang="cs-CZ" dirty="0">
                <a:solidFill>
                  <a:srgbClr val="050505"/>
                </a:solidFill>
                <a:latin typeface="inherit"/>
                <a:ea typeface="Calibri" panose="020F0502020204030204" pitchFamily="34" charset="0"/>
                <a:cs typeface="Segoe UI" panose="020B0502040204020203" pitchFamily="34" charset="0"/>
              </a:rPr>
              <a:t>Odbor výzkumu RMU: </a:t>
            </a:r>
            <a:r>
              <a:rPr lang="cs-CZ" sz="2400" dirty="0">
                <a:hlinkClick r:id="rId3"/>
              </a:rPr>
              <a:t>Výzkum | Portál pro zaměstnance (muni.cz)</a:t>
            </a:r>
            <a:endParaRPr lang="cs-CZ" sz="2400" dirty="0"/>
          </a:p>
          <a:p>
            <a:pPr marL="72000" indent="0">
              <a:buNone/>
            </a:pPr>
            <a:endParaRPr lang="cs-CZ" sz="2400" dirty="0">
              <a:solidFill>
                <a:srgbClr val="050505"/>
              </a:solidFill>
              <a:effectLst/>
              <a:latin typeface="inherit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rgbClr val="050505"/>
                </a:solidFill>
                <a:effectLst/>
                <a:latin typeface="inherit"/>
                <a:ea typeface="Calibri" panose="020F0502020204030204" pitchFamily="34" charset="0"/>
                <a:cs typeface="Segoe UI" panose="020B0502040204020203" pitchFamily="34" charset="0"/>
              </a:rPr>
              <a:t>Ústřední knihovna FF MU (kurzy pro PhD studenty): </a:t>
            </a:r>
            <a:r>
              <a:rPr lang="cs-CZ" sz="2400" dirty="0">
                <a:solidFill>
                  <a:srgbClr val="050505"/>
                </a:solidFill>
                <a:effectLst/>
                <a:latin typeface="inherit"/>
                <a:ea typeface="Calibri" panose="020F0502020204030204" pitchFamily="34" charset="0"/>
                <a:cs typeface="Segoe UI" panose="020B0502040204020203" pitchFamily="34" charset="0"/>
                <a:hlinkClick r:id="rId4"/>
              </a:rPr>
              <a:t>https://knihovna.phil.muni.cz/</a:t>
            </a:r>
            <a:endParaRPr lang="cs-CZ" sz="2400" dirty="0">
              <a:solidFill>
                <a:srgbClr val="050505"/>
              </a:solidFill>
              <a:effectLst/>
              <a:latin typeface="inherit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rgbClr val="050505"/>
                </a:solidFill>
                <a:latin typeface="inherit"/>
                <a:ea typeface="Calibri" panose="020F0502020204030204" pitchFamily="34" charset="0"/>
                <a:cs typeface="Segoe UI" panose="020B0502040204020203" pitchFamily="34" charset="0"/>
              </a:rPr>
              <a:t>Centrum jazykového vzdělávání MU (kurzy zaměřené na psaní grantových žádostí apod.):</a:t>
            </a:r>
            <a:r>
              <a:rPr lang="cs-CZ" sz="3200" dirty="0">
                <a:solidFill>
                  <a:srgbClr val="050505"/>
                </a:solidFill>
                <a:latin typeface="inherit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cs-CZ" sz="2400" u="sng" dirty="0">
                <a:solidFill>
                  <a:srgbClr val="050505"/>
                </a:solidFill>
                <a:effectLst/>
                <a:latin typeface="inherit"/>
                <a:ea typeface="Calibri" panose="020F0502020204030204" pitchFamily="34" charset="0"/>
                <a:cs typeface="Segoe UI" panose="020B0502040204020203" pitchFamily="34" charset="0"/>
                <a:hlinkClick r:id="rId5"/>
              </a:rPr>
              <a:t>https://www.cjv.muni.cz/aktualne/pozvanky-na-akce?archive=1</a:t>
            </a:r>
            <a:endParaRPr lang="cs-CZ" sz="3200" dirty="0">
              <a:solidFill>
                <a:srgbClr val="050505"/>
              </a:solidFill>
              <a:effectLst/>
              <a:latin typeface="inherit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74236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121</TotalTime>
  <Words>423</Words>
  <Application>Microsoft Office PowerPoint</Application>
  <PresentationFormat>Širokoúhlá obrazovka</PresentationFormat>
  <Paragraphs>36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inherit</vt:lpstr>
      <vt:lpstr>Tahoma</vt:lpstr>
      <vt:lpstr>Wingdings</vt:lpstr>
      <vt:lpstr>YouTube Sans</vt:lpstr>
      <vt:lpstr>Prezentace_MU_CZ</vt:lpstr>
      <vt:lpstr>Doktorandský seminář 3 (design výzkumu)</vt:lpstr>
      <vt:lpstr>Design výzkumu </vt:lpstr>
      <vt:lpstr>Design výzkumu / Digital Humanities </vt:lpstr>
      <vt:lpstr>Design výzkumu / kritéria hodnocení vědy</vt:lpstr>
      <vt:lpstr>Prezentace aplikace PowerPoint</vt:lpstr>
      <vt:lpstr>Design výzkumu / Mind maps</vt:lpstr>
      <vt:lpstr>Design výzkumu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Slavnost Týdne humanitních věd</dc:title>
  <dc:creator>Ondřej Krajtl</dc:creator>
  <cp:lastModifiedBy>Jana Horáková</cp:lastModifiedBy>
  <cp:revision>95</cp:revision>
  <cp:lastPrinted>1601-01-01T00:00:00Z</cp:lastPrinted>
  <dcterms:created xsi:type="dcterms:W3CDTF">2018-11-13T10:18:24Z</dcterms:created>
  <dcterms:modified xsi:type="dcterms:W3CDTF">2023-09-19T21:54:56Z</dcterms:modified>
</cp:coreProperties>
</file>