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62" r:id="rId5"/>
    <p:sldId id="264" r:id="rId6"/>
    <p:sldId id="265" r:id="rId7"/>
    <p:sldId id="266" r:id="rId8"/>
    <p:sldId id="267" r:id="rId9"/>
    <p:sldId id="271" r:id="rId10"/>
    <p:sldId id="272" r:id="rId11"/>
    <p:sldId id="273" r:id="rId12"/>
    <p:sldId id="279" r:id="rId13"/>
    <p:sldId id="281" r:id="rId14"/>
    <p:sldId id="276" r:id="rId15"/>
    <p:sldId id="275" r:id="rId16"/>
    <p:sldId id="283" r:id="rId17"/>
    <p:sldId id="285" r:id="rId18"/>
    <p:sldId id="287" r:id="rId19"/>
    <p:sldId id="286" r:id="rId20"/>
    <p:sldId id="296" r:id="rId21"/>
    <p:sldId id="297" r:id="rId22"/>
    <p:sldId id="289" r:id="rId23"/>
    <p:sldId id="290" r:id="rId24"/>
    <p:sldId id="291" r:id="rId25"/>
    <p:sldId id="292" r:id="rId26"/>
    <p:sldId id="299" r:id="rId27"/>
    <p:sldId id="300" r:id="rId28"/>
    <p:sldId id="302" r:id="rId29"/>
    <p:sldId id="304" r:id="rId30"/>
    <p:sldId id="305" r:id="rId31"/>
    <p:sldId id="306" r:id="rId32"/>
    <p:sldId id="309" r:id="rId3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56" autoAdjust="0"/>
  </p:normalViewPr>
  <p:slideViewPr>
    <p:cSldViewPr snapToGrid="0">
      <p:cViewPr varScale="1">
        <p:scale>
          <a:sx n="78" d="100"/>
          <a:sy n="78" d="100"/>
        </p:scale>
        <p:origin x="878" y="58"/>
      </p:cViewPr>
      <p:guideLst/>
    </p:cSldViewPr>
  </p:slideViewPr>
  <p:outlineViewPr>
    <p:cViewPr>
      <p:scale>
        <a:sx n="33" d="100"/>
        <a:sy n="33" d="100"/>
      </p:scale>
      <p:origin x="0" y="-2005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Musil" userId="3aa62fdf-77b2-400f-b0ca-6927a71c643f" providerId="ADAL" clId="{1867E7FA-9FC1-4BAE-AA2B-928DE2B2089E}"/>
    <pc:docChg chg="delSld">
      <pc:chgData name="Michal Musil" userId="3aa62fdf-77b2-400f-b0ca-6927a71c643f" providerId="ADAL" clId="{1867E7FA-9FC1-4BAE-AA2B-928DE2B2089E}" dt="2023-11-09T17:08:13.775" v="21" actId="47"/>
      <pc:docMkLst>
        <pc:docMk/>
      </pc:docMkLst>
      <pc:sldChg chg="del">
        <pc:chgData name="Michal Musil" userId="3aa62fdf-77b2-400f-b0ca-6927a71c643f" providerId="ADAL" clId="{1867E7FA-9FC1-4BAE-AA2B-928DE2B2089E}" dt="2023-11-09T17:07:27.397" v="0" actId="47"/>
        <pc:sldMkLst>
          <pc:docMk/>
          <pc:sldMk cId="1385388669" sldId="259"/>
        </pc:sldMkLst>
      </pc:sldChg>
      <pc:sldChg chg="del">
        <pc:chgData name="Michal Musil" userId="3aa62fdf-77b2-400f-b0ca-6927a71c643f" providerId="ADAL" clId="{1867E7FA-9FC1-4BAE-AA2B-928DE2B2089E}" dt="2023-11-09T17:07:29.578" v="1" actId="47"/>
        <pc:sldMkLst>
          <pc:docMk/>
          <pc:sldMk cId="2250312863" sldId="261"/>
        </pc:sldMkLst>
      </pc:sldChg>
      <pc:sldChg chg="del">
        <pc:chgData name="Michal Musil" userId="3aa62fdf-77b2-400f-b0ca-6927a71c643f" providerId="ADAL" clId="{1867E7FA-9FC1-4BAE-AA2B-928DE2B2089E}" dt="2023-11-09T17:07:30.586" v="2" actId="47"/>
        <pc:sldMkLst>
          <pc:docMk/>
          <pc:sldMk cId="3984662113" sldId="263"/>
        </pc:sldMkLst>
      </pc:sldChg>
      <pc:sldChg chg="del">
        <pc:chgData name="Michal Musil" userId="3aa62fdf-77b2-400f-b0ca-6927a71c643f" providerId="ADAL" clId="{1867E7FA-9FC1-4BAE-AA2B-928DE2B2089E}" dt="2023-11-09T17:07:33.646" v="3" actId="47"/>
        <pc:sldMkLst>
          <pc:docMk/>
          <pc:sldMk cId="2601746758" sldId="268"/>
        </pc:sldMkLst>
      </pc:sldChg>
      <pc:sldChg chg="del">
        <pc:chgData name="Michal Musil" userId="3aa62fdf-77b2-400f-b0ca-6927a71c643f" providerId="ADAL" clId="{1867E7FA-9FC1-4BAE-AA2B-928DE2B2089E}" dt="2023-11-09T17:07:34.781" v="4" actId="47"/>
        <pc:sldMkLst>
          <pc:docMk/>
          <pc:sldMk cId="1262470765" sldId="269"/>
        </pc:sldMkLst>
      </pc:sldChg>
      <pc:sldChg chg="del">
        <pc:chgData name="Michal Musil" userId="3aa62fdf-77b2-400f-b0ca-6927a71c643f" providerId="ADAL" clId="{1867E7FA-9FC1-4BAE-AA2B-928DE2B2089E}" dt="2023-11-09T17:07:35.849" v="5" actId="47"/>
        <pc:sldMkLst>
          <pc:docMk/>
          <pc:sldMk cId="3768601148" sldId="270"/>
        </pc:sldMkLst>
      </pc:sldChg>
      <pc:sldChg chg="del">
        <pc:chgData name="Michal Musil" userId="3aa62fdf-77b2-400f-b0ca-6927a71c643f" providerId="ADAL" clId="{1867E7FA-9FC1-4BAE-AA2B-928DE2B2089E}" dt="2023-11-09T17:07:39.169" v="6" actId="47"/>
        <pc:sldMkLst>
          <pc:docMk/>
          <pc:sldMk cId="1589446292" sldId="274"/>
        </pc:sldMkLst>
      </pc:sldChg>
      <pc:sldChg chg="del">
        <pc:chgData name="Michal Musil" userId="3aa62fdf-77b2-400f-b0ca-6927a71c643f" providerId="ADAL" clId="{1867E7FA-9FC1-4BAE-AA2B-928DE2B2089E}" dt="2023-11-09T17:07:42.836" v="9" actId="47"/>
        <pc:sldMkLst>
          <pc:docMk/>
          <pc:sldMk cId="4033425635" sldId="277"/>
        </pc:sldMkLst>
      </pc:sldChg>
      <pc:sldChg chg="del">
        <pc:chgData name="Michal Musil" userId="3aa62fdf-77b2-400f-b0ca-6927a71c643f" providerId="ADAL" clId="{1867E7FA-9FC1-4BAE-AA2B-928DE2B2089E}" dt="2023-11-09T17:07:44.113" v="10" actId="47"/>
        <pc:sldMkLst>
          <pc:docMk/>
          <pc:sldMk cId="3097797516" sldId="278"/>
        </pc:sldMkLst>
      </pc:sldChg>
      <pc:sldChg chg="del">
        <pc:chgData name="Michal Musil" userId="3aa62fdf-77b2-400f-b0ca-6927a71c643f" providerId="ADAL" clId="{1867E7FA-9FC1-4BAE-AA2B-928DE2B2089E}" dt="2023-11-09T17:07:40.600" v="7" actId="47"/>
        <pc:sldMkLst>
          <pc:docMk/>
          <pc:sldMk cId="1919695837" sldId="280"/>
        </pc:sldMkLst>
      </pc:sldChg>
      <pc:sldChg chg="del">
        <pc:chgData name="Michal Musil" userId="3aa62fdf-77b2-400f-b0ca-6927a71c643f" providerId="ADAL" clId="{1867E7FA-9FC1-4BAE-AA2B-928DE2B2089E}" dt="2023-11-09T17:07:41.672" v="8" actId="47"/>
        <pc:sldMkLst>
          <pc:docMk/>
          <pc:sldMk cId="1913529227" sldId="282"/>
        </pc:sldMkLst>
      </pc:sldChg>
      <pc:sldChg chg="del">
        <pc:chgData name="Michal Musil" userId="3aa62fdf-77b2-400f-b0ca-6927a71c643f" providerId="ADAL" clId="{1867E7FA-9FC1-4BAE-AA2B-928DE2B2089E}" dt="2023-11-09T17:07:45.452" v="11" actId="47"/>
        <pc:sldMkLst>
          <pc:docMk/>
          <pc:sldMk cId="4110503981" sldId="284"/>
        </pc:sldMkLst>
      </pc:sldChg>
      <pc:sldChg chg="del">
        <pc:chgData name="Michal Musil" userId="3aa62fdf-77b2-400f-b0ca-6927a71c643f" providerId="ADAL" clId="{1867E7FA-9FC1-4BAE-AA2B-928DE2B2089E}" dt="2023-11-09T17:07:53.474" v="12" actId="47"/>
        <pc:sldMkLst>
          <pc:docMk/>
          <pc:sldMk cId="2157921380" sldId="288"/>
        </pc:sldMkLst>
      </pc:sldChg>
      <pc:sldChg chg="del">
        <pc:chgData name="Michal Musil" userId="3aa62fdf-77b2-400f-b0ca-6927a71c643f" providerId="ADAL" clId="{1867E7FA-9FC1-4BAE-AA2B-928DE2B2089E}" dt="2023-11-09T17:07:59.464" v="14" actId="47"/>
        <pc:sldMkLst>
          <pc:docMk/>
          <pc:sldMk cId="639104039" sldId="293"/>
        </pc:sldMkLst>
      </pc:sldChg>
      <pc:sldChg chg="del">
        <pc:chgData name="Michal Musil" userId="3aa62fdf-77b2-400f-b0ca-6927a71c643f" providerId="ADAL" clId="{1867E7FA-9FC1-4BAE-AA2B-928DE2B2089E}" dt="2023-11-09T17:08:02.233" v="15" actId="47"/>
        <pc:sldMkLst>
          <pc:docMk/>
          <pc:sldMk cId="2881563993" sldId="294"/>
        </pc:sldMkLst>
      </pc:sldChg>
      <pc:sldChg chg="del">
        <pc:chgData name="Michal Musil" userId="3aa62fdf-77b2-400f-b0ca-6927a71c643f" providerId="ADAL" clId="{1867E7FA-9FC1-4BAE-AA2B-928DE2B2089E}" dt="2023-11-09T17:08:04.178" v="16" actId="47"/>
        <pc:sldMkLst>
          <pc:docMk/>
          <pc:sldMk cId="289887763" sldId="295"/>
        </pc:sldMkLst>
      </pc:sldChg>
      <pc:sldChg chg="del">
        <pc:chgData name="Michal Musil" userId="3aa62fdf-77b2-400f-b0ca-6927a71c643f" providerId="ADAL" clId="{1867E7FA-9FC1-4BAE-AA2B-928DE2B2089E}" dt="2023-11-09T17:07:57.644" v="13" actId="47"/>
        <pc:sldMkLst>
          <pc:docMk/>
          <pc:sldMk cId="3696478989" sldId="298"/>
        </pc:sldMkLst>
      </pc:sldChg>
      <pc:sldChg chg="del">
        <pc:chgData name="Michal Musil" userId="3aa62fdf-77b2-400f-b0ca-6927a71c643f" providerId="ADAL" clId="{1867E7FA-9FC1-4BAE-AA2B-928DE2B2089E}" dt="2023-11-09T17:08:06.564" v="17" actId="47"/>
        <pc:sldMkLst>
          <pc:docMk/>
          <pc:sldMk cId="3311243845" sldId="301"/>
        </pc:sldMkLst>
      </pc:sldChg>
      <pc:sldChg chg="del">
        <pc:chgData name="Michal Musil" userId="3aa62fdf-77b2-400f-b0ca-6927a71c643f" providerId="ADAL" clId="{1867E7FA-9FC1-4BAE-AA2B-928DE2B2089E}" dt="2023-11-09T17:08:09.134" v="18" actId="47"/>
        <pc:sldMkLst>
          <pc:docMk/>
          <pc:sldMk cId="4075948278" sldId="303"/>
        </pc:sldMkLst>
      </pc:sldChg>
      <pc:sldChg chg="del">
        <pc:chgData name="Michal Musil" userId="3aa62fdf-77b2-400f-b0ca-6927a71c643f" providerId="ADAL" clId="{1867E7FA-9FC1-4BAE-AA2B-928DE2B2089E}" dt="2023-11-09T17:08:10.108" v="19" actId="47"/>
        <pc:sldMkLst>
          <pc:docMk/>
          <pc:sldMk cId="2570138643" sldId="307"/>
        </pc:sldMkLst>
      </pc:sldChg>
      <pc:sldChg chg="del">
        <pc:chgData name="Michal Musil" userId="3aa62fdf-77b2-400f-b0ca-6927a71c643f" providerId="ADAL" clId="{1867E7FA-9FC1-4BAE-AA2B-928DE2B2089E}" dt="2023-11-09T17:08:12.301" v="20" actId="47"/>
        <pc:sldMkLst>
          <pc:docMk/>
          <pc:sldMk cId="2378944954" sldId="308"/>
        </pc:sldMkLst>
      </pc:sldChg>
      <pc:sldChg chg="del">
        <pc:chgData name="Michal Musil" userId="3aa62fdf-77b2-400f-b0ca-6927a71c643f" providerId="ADAL" clId="{1867E7FA-9FC1-4BAE-AA2B-928DE2B2089E}" dt="2023-11-09T17:08:13.775" v="21" actId="47"/>
        <pc:sldMkLst>
          <pc:docMk/>
          <pc:sldMk cId="293811543" sldId="31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4A7CDF-3958-17F0-662C-EBEE7B66460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2309A113-4B23-0AB1-6AC9-636B39440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EA4FEA4-4516-C331-C64D-DDC42A8EB83D}"/>
              </a:ext>
            </a:extLst>
          </p:cNvPr>
          <p:cNvSpPr>
            <a:spLocks noGrp="1"/>
          </p:cNvSpPr>
          <p:nvPr>
            <p:ph type="dt" sz="half" idx="10"/>
          </p:nvPr>
        </p:nvSpPr>
        <p:spPr/>
        <p:txBody>
          <a:bodyPr/>
          <a:lstStyle/>
          <a:p>
            <a:fld id="{B0D2FF98-E1F7-4E1B-9B70-4C0A0AEA3FAA}" type="datetimeFigureOut">
              <a:rPr lang="cs-CZ" smtClean="0"/>
              <a:t>01.11.2023</a:t>
            </a:fld>
            <a:endParaRPr lang="cs-CZ"/>
          </a:p>
        </p:txBody>
      </p:sp>
      <p:sp>
        <p:nvSpPr>
          <p:cNvPr id="5" name="Zástupný symbol pro zápatí 4">
            <a:extLst>
              <a:ext uri="{FF2B5EF4-FFF2-40B4-BE49-F238E27FC236}">
                <a16:creationId xmlns:a16="http://schemas.microsoft.com/office/drawing/2014/main" id="{5942B004-869B-9F6D-4B96-006B8851951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BAEE4F2-1864-2532-8721-D03B893073E5}"/>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4174362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0DBBFC-A485-BEA2-5659-959D44577A5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345C3CDF-DA3A-E667-F9DD-B26EF19C812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B28B0E8-40BD-5B0E-4F0D-144629FA3CC4}"/>
              </a:ext>
            </a:extLst>
          </p:cNvPr>
          <p:cNvSpPr>
            <a:spLocks noGrp="1"/>
          </p:cNvSpPr>
          <p:nvPr>
            <p:ph type="dt" sz="half" idx="10"/>
          </p:nvPr>
        </p:nvSpPr>
        <p:spPr/>
        <p:txBody>
          <a:bodyPr/>
          <a:lstStyle/>
          <a:p>
            <a:fld id="{B0D2FF98-E1F7-4E1B-9B70-4C0A0AEA3FAA}" type="datetimeFigureOut">
              <a:rPr lang="cs-CZ" smtClean="0"/>
              <a:t>01.11.2023</a:t>
            </a:fld>
            <a:endParaRPr lang="cs-CZ"/>
          </a:p>
        </p:txBody>
      </p:sp>
      <p:sp>
        <p:nvSpPr>
          <p:cNvPr id="5" name="Zástupný symbol pro zápatí 4">
            <a:extLst>
              <a:ext uri="{FF2B5EF4-FFF2-40B4-BE49-F238E27FC236}">
                <a16:creationId xmlns:a16="http://schemas.microsoft.com/office/drawing/2014/main" id="{2B8FDD3D-3658-B6CA-E9BB-608D147E28A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4F6C879-2ECF-E628-2854-248A2097B046}"/>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3271517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02D6DA0-BEAD-62D5-295F-F8564602D47E}"/>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E7A26816-391F-9975-72CD-CDC357A7A80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C8F9D6B-E191-B447-3914-CEE2B2945F61}"/>
              </a:ext>
            </a:extLst>
          </p:cNvPr>
          <p:cNvSpPr>
            <a:spLocks noGrp="1"/>
          </p:cNvSpPr>
          <p:nvPr>
            <p:ph type="dt" sz="half" idx="10"/>
          </p:nvPr>
        </p:nvSpPr>
        <p:spPr/>
        <p:txBody>
          <a:bodyPr/>
          <a:lstStyle/>
          <a:p>
            <a:fld id="{B0D2FF98-E1F7-4E1B-9B70-4C0A0AEA3FAA}" type="datetimeFigureOut">
              <a:rPr lang="cs-CZ" smtClean="0"/>
              <a:t>01.11.2023</a:t>
            </a:fld>
            <a:endParaRPr lang="cs-CZ"/>
          </a:p>
        </p:txBody>
      </p:sp>
      <p:sp>
        <p:nvSpPr>
          <p:cNvPr id="5" name="Zástupný symbol pro zápatí 4">
            <a:extLst>
              <a:ext uri="{FF2B5EF4-FFF2-40B4-BE49-F238E27FC236}">
                <a16:creationId xmlns:a16="http://schemas.microsoft.com/office/drawing/2014/main" id="{A5852D68-B3C6-CB37-5691-C131F05D676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31C71D9-C173-AAC4-E7F8-470C5178CB7F}"/>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4235605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5BE050-0F32-3A97-BF03-818B519A140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2081E9D-9974-0605-BF88-9AF6506673E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ADFC2D1-1216-35C5-048C-292AA67E88DC}"/>
              </a:ext>
            </a:extLst>
          </p:cNvPr>
          <p:cNvSpPr>
            <a:spLocks noGrp="1"/>
          </p:cNvSpPr>
          <p:nvPr>
            <p:ph type="dt" sz="half" idx="10"/>
          </p:nvPr>
        </p:nvSpPr>
        <p:spPr/>
        <p:txBody>
          <a:bodyPr/>
          <a:lstStyle/>
          <a:p>
            <a:fld id="{B0D2FF98-E1F7-4E1B-9B70-4C0A0AEA3FAA}" type="datetimeFigureOut">
              <a:rPr lang="cs-CZ" smtClean="0"/>
              <a:t>01.11.2023</a:t>
            </a:fld>
            <a:endParaRPr lang="cs-CZ"/>
          </a:p>
        </p:txBody>
      </p:sp>
      <p:sp>
        <p:nvSpPr>
          <p:cNvPr id="5" name="Zástupný symbol pro zápatí 4">
            <a:extLst>
              <a:ext uri="{FF2B5EF4-FFF2-40B4-BE49-F238E27FC236}">
                <a16:creationId xmlns:a16="http://schemas.microsoft.com/office/drawing/2014/main" id="{DBE862C6-90A4-AD76-CC0F-B4BA33B5DEA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4463B80-4690-054C-9EBB-DC297D3CBBDF}"/>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262972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349EC1-3C20-DB23-9D47-B2D2CF20F737}"/>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A54DEB85-42B0-157A-05DA-F9AAA79EA1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1834B67-ADC4-97CE-9393-9DAD7F1FEE60}"/>
              </a:ext>
            </a:extLst>
          </p:cNvPr>
          <p:cNvSpPr>
            <a:spLocks noGrp="1"/>
          </p:cNvSpPr>
          <p:nvPr>
            <p:ph type="dt" sz="half" idx="10"/>
          </p:nvPr>
        </p:nvSpPr>
        <p:spPr/>
        <p:txBody>
          <a:bodyPr/>
          <a:lstStyle/>
          <a:p>
            <a:fld id="{B0D2FF98-E1F7-4E1B-9B70-4C0A0AEA3FAA}" type="datetimeFigureOut">
              <a:rPr lang="cs-CZ" smtClean="0"/>
              <a:t>01.11.2023</a:t>
            </a:fld>
            <a:endParaRPr lang="cs-CZ"/>
          </a:p>
        </p:txBody>
      </p:sp>
      <p:sp>
        <p:nvSpPr>
          <p:cNvPr id="5" name="Zástupný symbol pro zápatí 4">
            <a:extLst>
              <a:ext uri="{FF2B5EF4-FFF2-40B4-BE49-F238E27FC236}">
                <a16:creationId xmlns:a16="http://schemas.microsoft.com/office/drawing/2014/main" id="{911CA2C4-9CDE-05D4-C794-36350D89505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883EC71-8A45-F86D-25B3-656D3C9B4E3A}"/>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329820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360F9A-E803-0041-4013-366FB936595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B9C7D55-834E-D17A-74EA-F429BC17452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786683B8-56F5-16AC-207E-0B395AD87DB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8E04CEB-5EC2-B365-F645-A36DF919F956}"/>
              </a:ext>
            </a:extLst>
          </p:cNvPr>
          <p:cNvSpPr>
            <a:spLocks noGrp="1"/>
          </p:cNvSpPr>
          <p:nvPr>
            <p:ph type="dt" sz="half" idx="10"/>
          </p:nvPr>
        </p:nvSpPr>
        <p:spPr/>
        <p:txBody>
          <a:bodyPr/>
          <a:lstStyle/>
          <a:p>
            <a:fld id="{B0D2FF98-E1F7-4E1B-9B70-4C0A0AEA3FAA}" type="datetimeFigureOut">
              <a:rPr lang="cs-CZ" smtClean="0"/>
              <a:t>01.11.2023</a:t>
            </a:fld>
            <a:endParaRPr lang="cs-CZ"/>
          </a:p>
        </p:txBody>
      </p:sp>
      <p:sp>
        <p:nvSpPr>
          <p:cNvPr id="6" name="Zástupný symbol pro zápatí 5">
            <a:extLst>
              <a:ext uri="{FF2B5EF4-FFF2-40B4-BE49-F238E27FC236}">
                <a16:creationId xmlns:a16="http://schemas.microsoft.com/office/drawing/2014/main" id="{7DADF1A8-CDBB-6176-4B5B-7D768C95DC6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031B648-38A5-1D7D-6DEA-20472A830646}"/>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3815708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D5082E-C70B-F27C-F666-8C5407C30457}"/>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9DAA451E-C652-F84A-B3D1-F1426312FA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0335E32-90EC-D485-E821-5E0AF8978933}"/>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E09C69A0-3E29-E895-67E6-0EBD1BE3F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CD20E3C-A9EA-B1A5-DE26-506AD0ECA54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4F9C1EFE-8EF0-8C8E-7FCB-7DB9334859FE}"/>
              </a:ext>
            </a:extLst>
          </p:cNvPr>
          <p:cNvSpPr>
            <a:spLocks noGrp="1"/>
          </p:cNvSpPr>
          <p:nvPr>
            <p:ph type="dt" sz="half" idx="10"/>
          </p:nvPr>
        </p:nvSpPr>
        <p:spPr/>
        <p:txBody>
          <a:bodyPr/>
          <a:lstStyle/>
          <a:p>
            <a:fld id="{B0D2FF98-E1F7-4E1B-9B70-4C0A0AEA3FAA}" type="datetimeFigureOut">
              <a:rPr lang="cs-CZ" smtClean="0"/>
              <a:t>01.11.2023</a:t>
            </a:fld>
            <a:endParaRPr lang="cs-CZ"/>
          </a:p>
        </p:txBody>
      </p:sp>
      <p:sp>
        <p:nvSpPr>
          <p:cNvPr id="8" name="Zástupný symbol pro zápatí 7">
            <a:extLst>
              <a:ext uri="{FF2B5EF4-FFF2-40B4-BE49-F238E27FC236}">
                <a16:creationId xmlns:a16="http://schemas.microsoft.com/office/drawing/2014/main" id="{94B55120-EC19-B238-780C-03DCADF5A7A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B04A061-9AF8-58D5-84A1-28281ADF7A8F}"/>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2090442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B8BEFF-9A4E-7F0B-F41F-45C0A121911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CE8F296-4FB4-32F8-DBC3-7F7194ECA845}"/>
              </a:ext>
            </a:extLst>
          </p:cNvPr>
          <p:cNvSpPr>
            <a:spLocks noGrp="1"/>
          </p:cNvSpPr>
          <p:nvPr>
            <p:ph type="dt" sz="half" idx="10"/>
          </p:nvPr>
        </p:nvSpPr>
        <p:spPr/>
        <p:txBody>
          <a:bodyPr/>
          <a:lstStyle/>
          <a:p>
            <a:fld id="{B0D2FF98-E1F7-4E1B-9B70-4C0A0AEA3FAA}" type="datetimeFigureOut">
              <a:rPr lang="cs-CZ" smtClean="0"/>
              <a:t>01.11.2023</a:t>
            </a:fld>
            <a:endParaRPr lang="cs-CZ"/>
          </a:p>
        </p:txBody>
      </p:sp>
      <p:sp>
        <p:nvSpPr>
          <p:cNvPr id="4" name="Zástupný symbol pro zápatí 3">
            <a:extLst>
              <a:ext uri="{FF2B5EF4-FFF2-40B4-BE49-F238E27FC236}">
                <a16:creationId xmlns:a16="http://schemas.microsoft.com/office/drawing/2014/main" id="{C8828F77-6CEC-7FE1-C0F2-6DC2A9B219B2}"/>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6E86889F-87B6-5EDA-9355-F06F0BD460FE}"/>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2874618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8A8EDC0-E9AC-8B17-BD22-4C15FB58D067}"/>
              </a:ext>
            </a:extLst>
          </p:cNvPr>
          <p:cNvSpPr>
            <a:spLocks noGrp="1"/>
          </p:cNvSpPr>
          <p:nvPr>
            <p:ph type="dt" sz="half" idx="10"/>
          </p:nvPr>
        </p:nvSpPr>
        <p:spPr/>
        <p:txBody>
          <a:bodyPr/>
          <a:lstStyle/>
          <a:p>
            <a:fld id="{B0D2FF98-E1F7-4E1B-9B70-4C0A0AEA3FAA}" type="datetimeFigureOut">
              <a:rPr lang="cs-CZ" smtClean="0"/>
              <a:t>01.11.2023</a:t>
            </a:fld>
            <a:endParaRPr lang="cs-CZ"/>
          </a:p>
        </p:txBody>
      </p:sp>
      <p:sp>
        <p:nvSpPr>
          <p:cNvPr id="3" name="Zástupný symbol pro zápatí 2">
            <a:extLst>
              <a:ext uri="{FF2B5EF4-FFF2-40B4-BE49-F238E27FC236}">
                <a16:creationId xmlns:a16="http://schemas.microsoft.com/office/drawing/2014/main" id="{3758D98F-F025-11C7-6865-92C833C735DB}"/>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2DE9B62-35E3-8DD4-F7DD-8B5377C7DF90}"/>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53106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ED977D-ADC3-629F-E492-A657BC3151A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6F505058-8D76-85A1-9219-E45D8C7652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1AA5D08-AF4C-5397-5E13-31E3DE42E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38A37A0-3EDB-AC78-59DA-BCFC1B3C5A4F}"/>
              </a:ext>
            </a:extLst>
          </p:cNvPr>
          <p:cNvSpPr>
            <a:spLocks noGrp="1"/>
          </p:cNvSpPr>
          <p:nvPr>
            <p:ph type="dt" sz="half" idx="10"/>
          </p:nvPr>
        </p:nvSpPr>
        <p:spPr/>
        <p:txBody>
          <a:bodyPr/>
          <a:lstStyle/>
          <a:p>
            <a:fld id="{B0D2FF98-E1F7-4E1B-9B70-4C0A0AEA3FAA}" type="datetimeFigureOut">
              <a:rPr lang="cs-CZ" smtClean="0"/>
              <a:t>01.11.2023</a:t>
            </a:fld>
            <a:endParaRPr lang="cs-CZ"/>
          </a:p>
        </p:txBody>
      </p:sp>
      <p:sp>
        <p:nvSpPr>
          <p:cNvPr id="6" name="Zástupný symbol pro zápatí 5">
            <a:extLst>
              <a:ext uri="{FF2B5EF4-FFF2-40B4-BE49-F238E27FC236}">
                <a16:creationId xmlns:a16="http://schemas.microsoft.com/office/drawing/2014/main" id="{23275E81-16AE-605A-5004-AF7FC83165B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C6DFB2A-DB04-F2DE-CCFA-66936B7EE243}"/>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2302140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7D1D88-56CA-A927-8E4F-70DE32576A1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46E2091-D8ED-E667-3942-A53E3DA0CF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ECB6BA2D-4556-27A7-E224-E2DBC2E96B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B557EC5-CE6F-8883-85DF-D5AE2B48D266}"/>
              </a:ext>
            </a:extLst>
          </p:cNvPr>
          <p:cNvSpPr>
            <a:spLocks noGrp="1"/>
          </p:cNvSpPr>
          <p:nvPr>
            <p:ph type="dt" sz="half" idx="10"/>
          </p:nvPr>
        </p:nvSpPr>
        <p:spPr/>
        <p:txBody>
          <a:bodyPr/>
          <a:lstStyle/>
          <a:p>
            <a:fld id="{B0D2FF98-E1F7-4E1B-9B70-4C0A0AEA3FAA}" type="datetimeFigureOut">
              <a:rPr lang="cs-CZ" smtClean="0"/>
              <a:t>01.11.2023</a:t>
            </a:fld>
            <a:endParaRPr lang="cs-CZ"/>
          </a:p>
        </p:txBody>
      </p:sp>
      <p:sp>
        <p:nvSpPr>
          <p:cNvPr id="6" name="Zástupný symbol pro zápatí 5">
            <a:extLst>
              <a:ext uri="{FF2B5EF4-FFF2-40B4-BE49-F238E27FC236}">
                <a16:creationId xmlns:a16="http://schemas.microsoft.com/office/drawing/2014/main" id="{3096104D-2A92-1B6B-E19E-D6036856CF2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C008AD7-D245-0575-3E5C-2FE2346D00B5}"/>
              </a:ext>
            </a:extLst>
          </p:cNvPr>
          <p:cNvSpPr>
            <a:spLocks noGrp="1"/>
          </p:cNvSpPr>
          <p:nvPr>
            <p:ph type="sldNum" sz="quarter" idx="12"/>
          </p:nvPr>
        </p:nvSpPr>
        <p:spPr/>
        <p:txBody>
          <a:bodyPr/>
          <a:lstStyle/>
          <a:p>
            <a:fld id="{EC59BC67-4298-4F22-BB7B-DD81F30B0B66}" type="slidenum">
              <a:rPr lang="cs-CZ" smtClean="0"/>
              <a:t>‹#›</a:t>
            </a:fld>
            <a:endParaRPr lang="cs-CZ"/>
          </a:p>
        </p:txBody>
      </p:sp>
    </p:spTree>
    <p:extLst>
      <p:ext uri="{BB962C8B-B14F-4D97-AF65-F5344CB8AC3E}">
        <p14:creationId xmlns:p14="http://schemas.microsoft.com/office/powerpoint/2010/main" val="2843111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EEC31A9-90B6-5499-1FDA-6107472A9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CBD2E4A3-47D7-D61C-FD6F-D3C9EA773E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E10B1A5-C76B-CD37-7160-FDE3E44476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D2FF98-E1F7-4E1B-9B70-4C0A0AEA3FAA}" type="datetimeFigureOut">
              <a:rPr lang="cs-CZ" smtClean="0"/>
              <a:t>01.11.2023</a:t>
            </a:fld>
            <a:endParaRPr lang="cs-CZ"/>
          </a:p>
        </p:txBody>
      </p:sp>
      <p:sp>
        <p:nvSpPr>
          <p:cNvPr id="5" name="Zástupný symbol pro zápatí 4">
            <a:extLst>
              <a:ext uri="{FF2B5EF4-FFF2-40B4-BE49-F238E27FC236}">
                <a16:creationId xmlns:a16="http://schemas.microsoft.com/office/drawing/2014/main" id="{4E49163A-B0BD-7B97-0F9C-2A61603858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A7479B4-7A08-E83F-9C81-1BFE7F329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9BC67-4298-4F22-BB7B-DD81F30B0B66}" type="slidenum">
              <a:rPr lang="cs-CZ" smtClean="0"/>
              <a:t>‹#›</a:t>
            </a:fld>
            <a:endParaRPr lang="cs-CZ"/>
          </a:p>
        </p:txBody>
      </p:sp>
    </p:spTree>
    <p:extLst>
      <p:ext uri="{BB962C8B-B14F-4D97-AF65-F5344CB8AC3E}">
        <p14:creationId xmlns:p14="http://schemas.microsoft.com/office/powerpoint/2010/main" val="2912786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733BBBFE-75AA-8259-8AA2-81DCA8BF2F11}"/>
              </a:ext>
            </a:extLst>
          </p:cNvPr>
          <p:cNvPicPr>
            <a:picLocks noChangeAspect="1"/>
          </p:cNvPicPr>
          <p:nvPr/>
        </p:nvPicPr>
        <p:blipFill rotWithShape="1">
          <a:blip r:embed="rId2">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A552B4F4-2911-C3AF-A9C8-177E04CB201B}"/>
              </a:ext>
            </a:extLst>
          </p:cNvPr>
          <p:cNvSpPr>
            <a:spLocks noGrp="1"/>
          </p:cNvSpPr>
          <p:nvPr>
            <p:ph type="title"/>
          </p:nvPr>
        </p:nvSpPr>
        <p:spPr>
          <a:xfrm>
            <a:off x="1882356" y="-224286"/>
            <a:ext cx="10515600" cy="2852737"/>
          </a:xfrm>
        </p:spPr>
        <p:txBody>
          <a:bodyPr/>
          <a:lstStyle/>
          <a:p>
            <a:r>
              <a:rPr lang="cs-CZ" sz="6000" b="1" dirty="0"/>
              <a:t>Sloni ve starověkém vojenství</a:t>
            </a:r>
            <a:br>
              <a:rPr lang="cs-CZ" sz="6000" dirty="0">
                <a:solidFill>
                  <a:schemeClr val="bg1"/>
                </a:solidFill>
              </a:rPr>
            </a:br>
            <a:br>
              <a:rPr lang="cs-CZ" sz="6000" dirty="0">
                <a:solidFill>
                  <a:schemeClr val="bg1"/>
                </a:solidFill>
              </a:rPr>
            </a:br>
            <a:endParaRPr lang="cs-CZ" dirty="0"/>
          </a:p>
        </p:txBody>
      </p:sp>
      <p:sp>
        <p:nvSpPr>
          <p:cNvPr id="3" name="Zástupný text 2">
            <a:extLst>
              <a:ext uri="{FF2B5EF4-FFF2-40B4-BE49-F238E27FC236}">
                <a16:creationId xmlns:a16="http://schemas.microsoft.com/office/drawing/2014/main" id="{647031AD-C88B-AB4D-63F0-A3122FFD82BD}"/>
              </a:ext>
            </a:extLst>
          </p:cNvPr>
          <p:cNvSpPr>
            <a:spLocks noGrp="1"/>
          </p:cNvSpPr>
          <p:nvPr>
            <p:ph type="body" idx="1"/>
          </p:nvPr>
        </p:nvSpPr>
        <p:spPr>
          <a:xfrm>
            <a:off x="838200" y="5426225"/>
            <a:ext cx="10515600" cy="1500187"/>
          </a:xfrm>
        </p:spPr>
        <p:txBody>
          <a:bodyPr/>
          <a:lstStyle/>
          <a:p>
            <a:r>
              <a:rPr lang="cs-CZ" dirty="0">
                <a:solidFill>
                  <a:schemeClr val="bg1"/>
                </a:solidFill>
              </a:rPr>
              <a:t>Techniky a zbraně užívané v boji se slony</a:t>
            </a:r>
          </a:p>
          <a:p>
            <a:r>
              <a:rPr lang="cs-CZ" dirty="0">
                <a:solidFill>
                  <a:schemeClr val="bg1"/>
                </a:solidFill>
              </a:rPr>
              <a:t>                                                                                                                     Mgr. Michal Musil</a:t>
            </a:r>
          </a:p>
          <a:p>
            <a:endParaRPr lang="cs-CZ" dirty="0"/>
          </a:p>
        </p:txBody>
      </p:sp>
    </p:spTree>
    <p:extLst>
      <p:ext uri="{BB962C8B-B14F-4D97-AF65-F5344CB8AC3E}">
        <p14:creationId xmlns:p14="http://schemas.microsoft.com/office/powerpoint/2010/main" val="281397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pPr algn="ctr"/>
            <a:r>
              <a:rPr lang="cs-CZ" sz="4900" b="1" dirty="0"/>
              <a:t>Římské </a:t>
            </a:r>
            <a:r>
              <a:rPr lang="cs-CZ" sz="4900" b="1" dirty="0" err="1"/>
              <a:t>protisloní</a:t>
            </a:r>
            <a:r>
              <a:rPr lang="cs-CZ" sz="4900" b="1" dirty="0"/>
              <a:t> vozy</a:t>
            </a:r>
            <a:br>
              <a:rPr lang="cs-CZ" sz="4900" b="1" dirty="0"/>
            </a:br>
            <a:r>
              <a:rPr lang="cs-CZ" sz="2000" b="1" dirty="0"/>
              <a:t>Střet Pyrrha s římskými legiemi v bitvě u </a:t>
            </a:r>
            <a:r>
              <a:rPr lang="cs-CZ" sz="2000" b="1" dirty="0" err="1"/>
              <a:t>Auscula</a:t>
            </a:r>
            <a:r>
              <a:rPr lang="cs-CZ" sz="2000" b="1" dirty="0"/>
              <a:t> roku 279 př. n. l. – historicky druhý střet Římanů se slony</a:t>
            </a:r>
            <a:br>
              <a:rPr lang="cs-CZ" sz="2000"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46497" y="1325563"/>
            <a:ext cx="7149858" cy="5282271"/>
          </a:xfrm>
        </p:spPr>
        <p:txBody>
          <a:bodyPr>
            <a:normAutofit fontScale="92500"/>
          </a:bodyPr>
          <a:lstStyle/>
          <a:p>
            <a:pPr marL="0" indent="0" algn="l">
              <a:buNone/>
            </a:pPr>
            <a:r>
              <a:rPr lang="cs-CZ" i="1" dirty="0"/>
              <a:t>„Pyrrhos nařídil, aby slony přivedli do té linie, která se dostala do potíží. Římané, když se dozvěděli, že se bestie přibližují, nasedli na vozy nesoucí tyče a vyrazili jim vstříc. Nejprve odolávali náporu bestií, zraňovali je důmyslnými stroji a vrhali jim ohnivé drapáky do očí. Pak ale muži rozmístění v jejich věžích přestali pohánět zvířata vpřed a pouze vrhali dolů oštěpy, které </a:t>
            </a:r>
            <a:r>
              <a:rPr lang="cs-CZ" b="1" i="1" dirty="0"/>
              <a:t>prořízly tenké laťové stěny </a:t>
            </a:r>
            <a:r>
              <a:rPr lang="cs-CZ" i="1" dirty="0"/>
              <a:t>obklopující vozy a zasáhly lehkou pěchotu a ochromily tažné voly. Muži u strojů seskákali z vozů a uprchli se skrýt k nejbližší pěchotě a způsobili mezi nimi velký zmatek.“</a:t>
            </a:r>
          </a:p>
          <a:p>
            <a:pPr marL="0" indent="0" algn="l">
              <a:buNone/>
            </a:pPr>
            <a:r>
              <a:rPr lang="cs-CZ" dirty="0" err="1"/>
              <a:t>Dionýsios</a:t>
            </a:r>
            <a:r>
              <a:rPr lang="cs-CZ" dirty="0"/>
              <a:t> </a:t>
            </a:r>
            <a:r>
              <a:rPr lang="cs-CZ" dirty="0" err="1"/>
              <a:t>Halikarnásský</a:t>
            </a:r>
            <a:r>
              <a:rPr lang="cs-CZ" dirty="0"/>
              <a:t>. </a:t>
            </a:r>
            <a:r>
              <a:rPr lang="cs-CZ" i="1" dirty="0" err="1"/>
              <a:t>Rómaiké</a:t>
            </a:r>
            <a:r>
              <a:rPr lang="cs-CZ" i="1" dirty="0"/>
              <a:t> </a:t>
            </a:r>
            <a:r>
              <a:rPr lang="cs-CZ" i="1" dirty="0" err="1"/>
              <a:t>Archaiología</a:t>
            </a:r>
            <a:r>
              <a:rPr lang="cs-CZ" i="1" dirty="0"/>
              <a:t> </a:t>
            </a:r>
            <a:r>
              <a:rPr lang="cs-CZ" dirty="0"/>
              <a:t>20,2.</a:t>
            </a:r>
          </a:p>
        </p:txBody>
      </p:sp>
      <p:grpSp>
        <p:nvGrpSpPr>
          <p:cNvPr id="20" name="Skupina 19">
            <a:extLst>
              <a:ext uri="{FF2B5EF4-FFF2-40B4-BE49-F238E27FC236}">
                <a16:creationId xmlns:a16="http://schemas.microsoft.com/office/drawing/2014/main" id="{9A29787B-F494-FF93-F647-612C1077C108}"/>
              </a:ext>
            </a:extLst>
          </p:cNvPr>
          <p:cNvGrpSpPr/>
          <p:nvPr/>
        </p:nvGrpSpPr>
        <p:grpSpPr>
          <a:xfrm>
            <a:off x="7453858" y="1325563"/>
            <a:ext cx="4649001" cy="3066683"/>
            <a:chOff x="7453858" y="1325563"/>
            <a:chExt cx="4649001" cy="3066683"/>
          </a:xfrm>
        </p:grpSpPr>
        <p:pic>
          <p:nvPicPr>
            <p:cNvPr id="6" name="Obrázek 5">
              <a:extLst>
                <a:ext uri="{FF2B5EF4-FFF2-40B4-BE49-F238E27FC236}">
                  <a16:creationId xmlns:a16="http://schemas.microsoft.com/office/drawing/2014/main" id="{8DE6553B-84FB-C523-7EAA-3E9B6C71B5A5}"/>
                </a:ext>
              </a:extLst>
            </p:cNvPr>
            <p:cNvPicPr>
              <a:picLocks noChangeAspect="1"/>
            </p:cNvPicPr>
            <p:nvPr/>
          </p:nvPicPr>
          <p:blipFill>
            <a:blip r:embed="rId3"/>
            <a:stretch>
              <a:fillRect/>
            </a:stretch>
          </p:blipFill>
          <p:spPr>
            <a:xfrm>
              <a:off x="7453858" y="1325563"/>
              <a:ext cx="4649001" cy="3066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Obrázek 18">
              <a:extLst>
                <a:ext uri="{FF2B5EF4-FFF2-40B4-BE49-F238E27FC236}">
                  <a16:creationId xmlns:a16="http://schemas.microsoft.com/office/drawing/2014/main" id="{EBD58B24-934C-0C63-07F9-F24FF240D458}"/>
                </a:ext>
              </a:extLst>
            </p:cNvPr>
            <p:cNvPicPr>
              <a:picLocks noChangeAspect="1"/>
            </p:cNvPicPr>
            <p:nvPr/>
          </p:nvPicPr>
          <p:blipFill>
            <a:blip r:embed="rId4"/>
            <a:stretch>
              <a:fillRect/>
            </a:stretch>
          </p:blipFill>
          <p:spPr>
            <a:xfrm>
              <a:off x="11380369" y="2950988"/>
              <a:ext cx="342930" cy="327688"/>
            </a:xfrm>
            <a:prstGeom prst="rect">
              <a:avLst/>
            </a:prstGeom>
          </p:spPr>
        </p:pic>
      </p:grpSp>
    </p:spTree>
    <p:extLst>
      <p:ext uri="{BB962C8B-B14F-4D97-AF65-F5344CB8AC3E}">
        <p14:creationId xmlns:p14="http://schemas.microsoft.com/office/powerpoint/2010/main" val="2294090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pPr algn="ctr"/>
            <a:r>
              <a:rPr lang="cs-CZ" sz="4900" b="1" dirty="0"/>
              <a:t>Římské </a:t>
            </a:r>
            <a:r>
              <a:rPr lang="cs-CZ" sz="4900" b="1" dirty="0" err="1"/>
              <a:t>protisloní</a:t>
            </a:r>
            <a:r>
              <a:rPr lang="cs-CZ" sz="4900" b="1" dirty="0"/>
              <a:t> vozy</a:t>
            </a:r>
            <a:br>
              <a:rPr lang="cs-CZ" sz="4900" b="1" dirty="0"/>
            </a:br>
            <a:r>
              <a:rPr lang="cs-CZ" sz="2000" b="1" dirty="0"/>
              <a:t>Střet Pyrrha s římskými legiemi v bitvě u </a:t>
            </a:r>
            <a:r>
              <a:rPr lang="cs-CZ" sz="2000" b="1" dirty="0" err="1"/>
              <a:t>Auscula</a:t>
            </a:r>
            <a:r>
              <a:rPr lang="cs-CZ" sz="2000" b="1" dirty="0"/>
              <a:t> roku 279 př. n. l. – historicky druhý střet Římanů se slony</a:t>
            </a:r>
            <a:br>
              <a:rPr lang="cs-CZ" sz="2000"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053861" y="1679245"/>
            <a:ext cx="9918939" cy="6498596"/>
          </a:xfrm>
        </p:spPr>
        <p:txBody>
          <a:bodyPr>
            <a:normAutofit/>
          </a:bodyPr>
          <a:lstStyle/>
          <a:p>
            <a:pPr marL="0" indent="0" algn="l">
              <a:buNone/>
            </a:pPr>
            <a:r>
              <a:rPr lang="cs-CZ" i="1" dirty="0"/>
              <a:t>„Římané, kromě jiného, připravili jako opatření proti slonům </a:t>
            </a:r>
            <a:r>
              <a:rPr lang="cs-CZ" b="1" i="1" dirty="0"/>
              <a:t>železem pobité nosníky namontované na vozech, jež se ježily ostny na všechny strany. </a:t>
            </a:r>
            <a:r>
              <a:rPr lang="cs-CZ" i="1" dirty="0"/>
              <a:t>Z nich se chystali střílet šípy a různé střely, aby zastavili zvířata. Když bitva začala, Římané přinutili Řeky pomalu, ale jistě ustupovat, načež Pyrrhus, </a:t>
            </a:r>
            <a:r>
              <a:rPr lang="cs-CZ" b="1" i="1" dirty="0"/>
              <a:t>přivedl své slony do boje, ne však proti jejich vozům, ale na druhé straně linie</a:t>
            </a:r>
            <a:r>
              <a:rPr lang="cs-CZ" i="1" dirty="0"/>
              <a:t>, kde porazil jejich kavalérii samotným strachem koní z bestií ještě před samotným střetem.“</a:t>
            </a:r>
          </a:p>
          <a:p>
            <a:pPr marL="0" indent="0" algn="l">
              <a:buNone/>
            </a:pPr>
            <a:r>
              <a:rPr lang="cs-CZ" dirty="0" err="1"/>
              <a:t>Cassius</a:t>
            </a:r>
            <a:r>
              <a:rPr lang="cs-CZ" dirty="0"/>
              <a:t> </a:t>
            </a:r>
            <a:r>
              <a:rPr lang="cs-CZ" dirty="0" err="1"/>
              <a:t>Dio</a:t>
            </a:r>
            <a:r>
              <a:rPr lang="cs-CZ" dirty="0"/>
              <a:t>. </a:t>
            </a:r>
            <a:r>
              <a:rPr lang="cs-CZ" i="1" dirty="0" err="1"/>
              <a:t>Rómaiké</a:t>
            </a:r>
            <a:r>
              <a:rPr lang="cs-CZ" i="1" dirty="0"/>
              <a:t> </a:t>
            </a:r>
            <a:r>
              <a:rPr lang="cs-CZ" i="1" dirty="0" err="1"/>
              <a:t>Historía</a:t>
            </a:r>
            <a:r>
              <a:rPr lang="cs-CZ" i="1" dirty="0"/>
              <a:t> </a:t>
            </a:r>
            <a:r>
              <a:rPr lang="cs-CZ" dirty="0"/>
              <a:t>10,5.</a:t>
            </a:r>
          </a:p>
        </p:txBody>
      </p:sp>
    </p:spTree>
    <p:extLst>
      <p:ext uri="{BB962C8B-B14F-4D97-AF65-F5344CB8AC3E}">
        <p14:creationId xmlns:p14="http://schemas.microsoft.com/office/powerpoint/2010/main" val="3513552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597379" y="359156"/>
            <a:ext cx="10997242" cy="1325563"/>
          </a:xfrm>
        </p:spPr>
        <p:txBody>
          <a:bodyPr>
            <a:normAutofit fontScale="90000"/>
          </a:bodyPr>
          <a:lstStyle/>
          <a:p>
            <a:pPr algn="ctr"/>
            <a:r>
              <a:rPr lang="cs-CZ" sz="4900" b="1" dirty="0"/>
              <a:t>Válečná prasata</a:t>
            </a:r>
            <a:br>
              <a:rPr lang="cs-CZ" sz="4900" b="1" dirty="0"/>
            </a:br>
            <a:br>
              <a:rPr lang="cs-CZ" sz="4900" b="1" dirty="0"/>
            </a:br>
            <a:r>
              <a:rPr lang="cs-CZ" sz="2200" b="1" dirty="0"/>
              <a:t>Střet Pyrrha s římskými legiemi v bitvě u </a:t>
            </a:r>
            <a:r>
              <a:rPr lang="cs-CZ" sz="2200" b="1" dirty="0" err="1"/>
              <a:t>Beneventa</a:t>
            </a:r>
            <a:r>
              <a:rPr lang="cs-CZ" sz="2200" b="1" dirty="0"/>
              <a:t> roku 275 př. n. l. – historicky třetí střet Římanů se slony</a:t>
            </a:r>
            <a:br>
              <a:rPr lang="cs-CZ" sz="2200" dirty="0"/>
            </a:br>
            <a:endParaRPr lang="cs-CZ" sz="22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43752" y="2166837"/>
            <a:ext cx="5444703" cy="5282271"/>
          </a:xfrm>
        </p:spPr>
        <p:txBody>
          <a:bodyPr>
            <a:normAutofit/>
          </a:bodyPr>
          <a:lstStyle/>
          <a:p>
            <a:pPr marL="0" indent="0" algn="l">
              <a:buNone/>
            </a:pPr>
            <a:r>
              <a:rPr lang="cs-CZ" i="1" dirty="0"/>
              <a:t>„Slon má hrůzu z rohatého berana a z kvičení prasete. Říká se, že právě těmito prostředky Římané zahnali na útěk slony Pyrrha z </a:t>
            </a:r>
            <a:r>
              <a:rPr lang="cs-CZ" i="1" dirty="0" err="1"/>
              <a:t>Épeiru</a:t>
            </a:r>
            <a:r>
              <a:rPr lang="cs-CZ" i="1" dirty="0"/>
              <a:t>, a tak dosáhli slavného vítězství.“</a:t>
            </a:r>
          </a:p>
          <a:p>
            <a:pPr marL="0" indent="0">
              <a:buNone/>
            </a:pPr>
            <a:r>
              <a:rPr lang="cs-CZ" dirty="0" err="1"/>
              <a:t>Ailiános</a:t>
            </a:r>
            <a:r>
              <a:rPr lang="cs-CZ" dirty="0"/>
              <a:t>. </a:t>
            </a:r>
            <a:r>
              <a:rPr lang="cs-CZ" i="1" dirty="0"/>
              <a:t>De Natura </a:t>
            </a:r>
            <a:r>
              <a:rPr lang="cs-CZ" i="1" dirty="0" err="1"/>
              <a:t>Animalium</a:t>
            </a:r>
            <a:r>
              <a:rPr lang="cs-CZ" i="1" dirty="0"/>
              <a:t> </a:t>
            </a:r>
            <a:r>
              <a:rPr lang="cs-CZ" dirty="0"/>
              <a:t>1,38.</a:t>
            </a:r>
          </a:p>
        </p:txBody>
      </p:sp>
      <p:pic>
        <p:nvPicPr>
          <p:cNvPr id="6" name="Obrázek 5" descr="Obsah obrázku Artefakt, bronz, umění, skála&#10;&#10;Popis byl vytvořen automaticky">
            <a:extLst>
              <a:ext uri="{FF2B5EF4-FFF2-40B4-BE49-F238E27FC236}">
                <a16:creationId xmlns:a16="http://schemas.microsoft.com/office/drawing/2014/main" id="{BBD93CF6-3246-A243-A3BA-BCCA4962E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523" y="2247350"/>
            <a:ext cx="6079583" cy="2226326"/>
          </a:xfrm>
          <a:prstGeom prst="rect">
            <a:avLst/>
          </a:prstGeom>
        </p:spPr>
      </p:pic>
      <p:sp>
        <p:nvSpPr>
          <p:cNvPr id="8" name="TextovéPole 7">
            <a:extLst>
              <a:ext uri="{FF2B5EF4-FFF2-40B4-BE49-F238E27FC236}">
                <a16:creationId xmlns:a16="http://schemas.microsoft.com/office/drawing/2014/main" id="{6F7B571C-7063-6DF7-6272-3C416B053DC6}"/>
              </a:ext>
            </a:extLst>
          </p:cNvPr>
          <p:cNvSpPr txBox="1"/>
          <p:nvPr/>
        </p:nvSpPr>
        <p:spPr>
          <a:xfrm>
            <a:off x="5968665" y="4700325"/>
            <a:ext cx="6079583" cy="646331"/>
          </a:xfrm>
          <a:prstGeom prst="rect">
            <a:avLst/>
          </a:prstGeom>
          <a:noFill/>
        </p:spPr>
        <p:txBody>
          <a:bodyPr wrap="square" rtlCol="0">
            <a:spAutoFit/>
          </a:bodyPr>
          <a:lstStyle/>
          <a:p>
            <a:r>
              <a:rPr lang="cs-CZ" dirty="0"/>
              <a:t>Římské </a:t>
            </a:r>
            <a:r>
              <a:rPr lang="cs-CZ" dirty="0" err="1"/>
              <a:t>aes</a:t>
            </a:r>
            <a:r>
              <a:rPr lang="cs-CZ" dirty="0"/>
              <a:t> </a:t>
            </a:r>
            <a:r>
              <a:rPr lang="cs-CZ" dirty="0" err="1"/>
              <a:t>signatum</a:t>
            </a:r>
            <a:r>
              <a:rPr lang="cs-CZ" dirty="0"/>
              <a:t> z poloviny 3. století př. n. l. upomínající možná na bitvu u </a:t>
            </a:r>
            <a:r>
              <a:rPr lang="cs-CZ" dirty="0" err="1"/>
              <a:t>Beneventa</a:t>
            </a:r>
            <a:endParaRPr lang="cs-CZ" dirty="0"/>
          </a:p>
        </p:txBody>
      </p:sp>
    </p:spTree>
    <p:extLst>
      <p:ext uri="{BB962C8B-B14F-4D97-AF65-F5344CB8AC3E}">
        <p14:creationId xmlns:p14="http://schemas.microsoft.com/office/powerpoint/2010/main" val="1067375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597379" y="171509"/>
            <a:ext cx="10997242" cy="1325563"/>
          </a:xfrm>
        </p:spPr>
        <p:txBody>
          <a:bodyPr>
            <a:normAutofit fontScale="90000"/>
          </a:bodyPr>
          <a:lstStyle/>
          <a:p>
            <a:pPr algn="ctr"/>
            <a:r>
              <a:rPr lang="cs-CZ" sz="4900" b="1" dirty="0"/>
              <a:t>Válečná prasata</a:t>
            </a:r>
            <a:br>
              <a:rPr lang="cs-CZ" sz="4900" b="1" dirty="0"/>
            </a:br>
            <a:r>
              <a:rPr lang="cs-CZ" sz="2200" b="1" dirty="0"/>
              <a:t>Pokus Antigona II. </a:t>
            </a:r>
            <a:r>
              <a:rPr lang="cs-CZ" sz="2200" b="1" dirty="0" err="1"/>
              <a:t>Gonata</a:t>
            </a:r>
            <a:r>
              <a:rPr lang="cs-CZ" sz="2200" b="1" dirty="0"/>
              <a:t> o obležení </a:t>
            </a:r>
            <a:r>
              <a:rPr lang="cs-CZ" sz="2200" b="1" dirty="0" err="1"/>
              <a:t>Megary</a:t>
            </a:r>
            <a:r>
              <a:rPr lang="cs-CZ" sz="2200" b="1" dirty="0"/>
              <a:t> roku 266 př. n. l.</a:t>
            </a:r>
            <a:br>
              <a:rPr lang="cs-CZ" sz="2200" dirty="0"/>
            </a:br>
            <a:endParaRPr lang="cs-CZ" sz="22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92913" y="1402078"/>
            <a:ext cx="6516575" cy="5008770"/>
          </a:xfrm>
        </p:spPr>
        <p:txBody>
          <a:bodyPr>
            <a:normAutofit fontScale="85000" lnSpcReduction="20000"/>
          </a:bodyPr>
          <a:lstStyle/>
          <a:p>
            <a:pPr marL="0" indent="0" algn="l">
              <a:buNone/>
            </a:pPr>
            <a:r>
              <a:rPr lang="cs-CZ" i="1" dirty="0"/>
              <a:t>„Již dříve jsem uvedl, že slon se prasete </a:t>
            </a:r>
            <a:r>
              <a:rPr lang="cs-CZ" i="1" dirty="0" err="1"/>
              <a:t>bojí.Nyní</a:t>
            </a:r>
            <a:r>
              <a:rPr lang="cs-CZ" i="1" dirty="0"/>
              <a:t> si přeji vyprávět, co se stalo v </a:t>
            </a:r>
            <a:r>
              <a:rPr lang="cs-CZ" i="1" dirty="0" err="1"/>
              <a:t>Megaře</a:t>
            </a:r>
            <a:r>
              <a:rPr lang="cs-CZ" i="1" dirty="0"/>
              <a:t>, když byli </a:t>
            </a:r>
            <a:r>
              <a:rPr lang="cs-CZ" i="1" dirty="0" err="1"/>
              <a:t>Megarští</a:t>
            </a:r>
            <a:r>
              <a:rPr lang="cs-CZ" i="1" dirty="0"/>
              <a:t> obléháni </a:t>
            </a:r>
            <a:r>
              <a:rPr lang="cs-CZ" i="1" dirty="0" err="1"/>
              <a:t>Antigonem</a:t>
            </a:r>
            <a:r>
              <a:rPr lang="cs-CZ" i="1" dirty="0"/>
              <a:t>. Příběh, který musím vyprávět, je následující. Když na ně Makedonci silně tlačili, namazali pár prasat tekutou smolou, zapálili je a pustili je proti nepříteli. Prasata vedená bolestí a řvoucí kvůli spalujícímu ohni se vrhla mezi slony, dohnala je k šílenství a uvrhla je do hrozného zmatku. Takže sloni rozpustili formace a už nebyli ovladatelní, přestože byli od malička cvičeni. Buď se tak událo proto, že sloni nějakým instinktem nesnáší a nenávidí prasata, nebo protože se děsí pronikavého a nepříjemného zvuku jejich hlasů. V důsledku toho, že ti, kteří trénují mladé slony, doznali těchto skutečností, chovají v okolí slonů prasata. Říká se, že sloni se díky společnému pasení prasat méně bojí.“</a:t>
            </a:r>
          </a:p>
          <a:p>
            <a:pPr marL="0" indent="0" algn="l">
              <a:buNone/>
            </a:pPr>
            <a:r>
              <a:rPr lang="cs-CZ" dirty="0" err="1"/>
              <a:t>Ailiános</a:t>
            </a:r>
            <a:r>
              <a:rPr lang="cs-CZ" dirty="0"/>
              <a:t>. </a:t>
            </a:r>
            <a:r>
              <a:rPr lang="cs-CZ" i="1" dirty="0"/>
              <a:t>De Natura </a:t>
            </a:r>
            <a:r>
              <a:rPr lang="cs-CZ" i="1" dirty="0" err="1"/>
              <a:t>Animalium</a:t>
            </a:r>
            <a:r>
              <a:rPr lang="cs-CZ" i="1" dirty="0"/>
              <a:t> </a:t>
            </a:r>
            <a:r>
              <a:rPr lang="cs-CZ" dirty="0"/>
              <a:t>16,36.</a:t>
            </a:r>
          </a:p>
        </p:txBody>
      </p:sp>
      <p:pic>
        <p:nvPicPr>
          <p:cNvPr id="7" name="Obrázek 6" descr="Obsah obrázku savec, umění, drak&#10;&#10;Popis byl vytvořen automaticky">
            <a:extLst>
              <a:ext uri="{FF2B5EF4-FFF2-40B4-BE49-F238E27FC236}">
                <a16:creationId xmlns:a16="http://schemas.microsoft.com/office/drawing/2014/main" id="{DFC804DC-E6F0-A340-CD51-A53A21B0CFC6}"/>
              </a:ext>
            </a:extLst>
          </p:cNvPr>
          <p:cNvPicPr>
            <a:picLocks noChangeAspect="1"/>
          </p:cNvPicPr>
          <p:nvPr/>
        </p:nvPicPr>
        <p:blipFill rotWithShape="1">
          <a:blip r:embed="rId3">
            <a:extLst>
              <a:ext uri="{28A0092B-C50C-407E-A947-70E740481C1C}">
                <a14:useLocalDpi xmlns:a14="http://schemas.microsoft.com/office/drawing/2010/main" val="0"/>
              </a:ext>
            </a:extLst>
          </a:blip>
          <a:srcRect r="11888" b="-646"/>
          <a:stretch/>
        </p:blipFill>
        <p:spPr>
          <a:xfrm>
            <a:off x="6709489" y="1729683"/>
            <a:ext cx="5289598" cy="3398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8450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pPr algn="ctr"/>
            <a:r>
              <a:rPr lang="cs-CZ" sz="4900" b="1" dirty="0"/>
              <a:t>Příkopy</a:t>
            </a:r>
            <a:br>
              <a:rPr lang="cs-CZ" sz="4900" b="1" dirty="0"/>
            </a:br>
            <a:r>
              <a:rPr lang="cs-CZ" sz="2000" dirty="0"/>
              <a:t>Pokus Pyrrha o dobytí oslabené Sparty roku 272 př. n. l., kdy byla většina vojenské síly na Krétě a ve městě převažovali starci, ženy a děti.</a:t>
            </a: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246909" y="1472212"/>
            <a:ext cx="7077527" cy="5282271"/>
          </a:xfrm>
        </p:spPr>
        <p:txBody>
          <a:bodyPr>
            <a:normAutofit fontScale="77500" lnSpcReduction="20000"/>
          </a:bodyPr>
          <a:lstStyle/>
          <a:p>
            <a:pPr marL="0" indent="0">
              <a:buNone/>
            </a:pPr>
            <a:r>
              <a:rPr lang="cs-CZ" i="1" dirty="0"/>
              <a:t>„Když přišla noc, </a:t>
            </a:r>
            <a:r>
              <a:rPr lang="cs-CZ" i="1" dirty="0" err="1"/>
              <a:t>Lakedajmonští</a:t>
            </a:r>
            <a:r>
              <a:rPr lang="cs-CZ" i="1" dirty="0"/>
              <a:t> nejprve přijali usnesení poslat své ženy pryč na Krétu, ty ale byly proti. </a:t>
            </a:r>
            <a:r>
              <a:rPr lang="cs-CZ" i="1" dirty="0" err="1"/>
              <a:t>Archidámia</a:t>
            </a:r>
            <a:r>
              <a:rPr lang="cs-CZ" i="1" dirty="0"/>
              <a:t> přišla s mečem v ruce k senátorům a pokárala je jménem žen za to, že si mysleli, že by měly žít poté, co by Sparta padla. </a:t>
            </a:r>
            <a:r>
              <a:rPr lang="cs-CZ" b="1" i="1" dirty="0"/>
              <a:t>Poté bylo rozhodnuto vést příkop rovnoběžně s táborem nepřítele a na každém jeho konci postavit své vozy, zapuštěné po nápravy kol do země tak, aby stály pevně na místě a mohly bránit postupu slonů.</a:t>
            </a:r>
            <a:r>
              <a:rPr lang="cs-CZ" i="1" dirty="0"/>
              <a:t> Když začali s realizací tohoto projektu, přišly ženy a dívky, některé ve svých róbách a tunikách, jiné pouze v tunikách, aby pomohly starším mužům v práci. Mužům, kteří se chystali bojovat, ženy nařídily, aby byli zticha, ujali se svého dílu práce a dokončili vlastníma rukama třetinu zákopu. Když nastal den a nepřátelé se dali do pohybu, tyto ženy nasadily mladíkům jejich  brnění, svěřily zákop do jejich rukou a řekly jim, aby ho střežili a bránili, přesvědčené, že je sladké dobývat před jejich očima vlast a slavně zemřít v náručí svých matek a manželek při pádu hodném Sparty.“</a:t>
            </a:r>
          </a:p>
          <a:p>
            <a:pPr marL="0" indent="0">
              <a:buNone/>
            </a:pPr>
            <a:r>
              <a:rPr lang="cs-CZ" dirty="0" err="1"/>
              <a:t>Plútarchos</a:t>
            </a:r>
            <a:r>
              <a:rPr lang="cs-CZ" dirty="0"/>
              <a:t>. </a:t>
            </a:r>
            <a:r>
              <a:rPr lang="cs-CZ" i="1" dirty="0"/>
              <a:t>Pyrrhos</a:t>
            </a:r>
            <a:r>
              <a:rPr lang="cs-CZ" dirty="0"/>
              <a:t> 27.</a:t>
            </a:r>
          </a:p>
        </p:txBody>
      </p:sp>
      <p:pic>
        <p:nvPicPr>
          <p:cNvPr id="6" name="Obrázek 5" descr="Obsah obrázku obraz, skica, kresba, savec&#10;&#10;Popis byl vytvořen automaticky">
            <a:extLst>
              <a:ext uri="{FF2B5EF4-FFF2-40B4-BE49-F238E27FC236}">
                <a16:creationId xmlns:a16="http://schemas.microsoft.com/office/drawing/2014/main" id="{3155D1A8-0E9E-8C53-A776-3E2F70DCD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618" y="1472212"/>
            <a:ext cx="4613473" cy="3754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9107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pPr algn="ctr"/>
            <a:r>
              <a:rPr lang="cs-CZ" sz="4900" b="1" dirty="0"/>
              <a:t>Příkopy</a:t>
            </a:r>
            <a:br>
              <a:rPr lang="cs-CZ" sz="4900" b="1" dirty="0"/>
            </a:br>
            <a:r>
              <a:rPr lang="cs-CZ" sz="2000" b="1" dirty="0"/>
              <a:t>Střet Pyrrha s římskými legiemi v bitvě u </a:t>
            </a:r>
            <a:r>
              <a:rPr lang="cs-CZ" sz="2000" b="1" dirty="0" err="1"/>
              <a:t>Beneventa</a:t>
            </a:r>
            <a:r>
              <a:rPr lang="cs-CZ" sz="2000" b="1" dirty="0"/>
              <a:t> roku 275 př. n. l. – historicky třetí střet Římanů se slony</a:t>
            </a:r>
            <a:br>
              <a:rPr lang="cs-CZ" sz="2000"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46497" y="1325563"/>
            <a:ext cx="7149858" cy="5282271"/>
          </a:xfrm>
        </p:spPr>
        <p:txBody>
          <a:bodyPr>
            <a:normAutofit fontScale="62500" lnSpcReduction="20000"/>
          </a:bodyPr>
          <a:lstStyle/>
          <a:p>
            <a:pPr marL="0" indent="0" algn="l">
              <a:buNone/>
            </a:pPr>
            <a:r>
              <a:rPr lang="cs-CZ" i="1" dirty="0"/>
              <a:t>„Pyrrhos rozdělil svou armádu na dvě části, jednu z nich poslal do </a:t>
            </a:r>
            <a:r>
              <a:rPr lang="cs-CZ" i="1" dirty="0" err="1"/>
              <a:t>Lukánie</a:t>
            </a:r>
            <a:r>
              <a:rPr lang="cs-CZ" i="1" dirty="0"/>
              <a:t>, aby zaútočila na druhého konzula, a tak mu zamezila přijít na pomoc svému kolegovi. Druhou část sám vedl proti </a:t>
            </a:r>
            <a:r>
              <a:rPr lang="cs-CZ" i="1" dirty="0" err="1"/>
              <a:t>Maniovi</a:t>
            </a:r>
            <a:r>
              <a:rPr lang="cs-CZ" i="1" dirty="0"/>
              <a:t> </a:t>
            </a:r>
            <a:r>
              <a:rPr lang="cs-CZ" i="1" dirty="0" err="1"/>
              <a:t>Curiovi</a:t>
            </a:r>
            <a:r>
              <a:rPr lang="cs-CZ" i="1" dirty="0"/>
              <a:t>, který byl bezpečně utábořen poblíž města </a:t>
            </a:r>
            <a:r>
              <a:rPr lang="cs-CZ" i="1" dirty="0" err="1"/>
              <a:t>Beneventum</a:t>
            </a:r>
            <a:r>
              <a:rPr lang="cs-CZ" i="1" dirty="0"/>
              <a:t> a čekal na pomoc z </a:t>
            </a:r>
            <a:r>
              <a:rPr lang="cs-CZ" i="1" dirty="0" err="1"/>
              <a:t>Lukánie</a:t>
            </a:r>
            <a:r>
              <a:rPr lang="cs-CZ" i="1" dirty="0"/>
              <a:t>. Z části to bylo také proto, že ho jeho věštci odrazovali nepříznivými znameními a oběťmi, takže zůstal v klidu. Pyrrhos proto spěchal zaútočit na tohoto konzula, než se objeví druhý. Vzal své nejlepší muže a své nejbojovnější slony a vyrazil v noci proti jeho táboru. Protože ale procházel hustě zalesněnou krajinou, ztratil orientaci a jeho vojáci zabloudili a rozptýlili se. To způsobilo zpoždění, takže noc uplynula a za rozbřesku byl nepříteli na očích. Když na ně postupoval z výšin, způsobil mezi nimi mnoho pozdvižení a neklidu. Nicméně </a:t>
            </a:r>
            <a:r>
              <a:rPr lang="cs-CZ" i="1" dirty="0" err="1"/>
              <a:t>Manius</a:t>
            </a:r>
            <a:r>
              <a:rPr lang="cs-CZ" i="1" dirty="0"/>
              <a:t>, protože oběti byly příznivé a krize ho donutila k akci, vyvedl své síly a zaútočil na čelo nepřítele. Porazil je a celá jejich armáda se dala na útěk, přičemž mnoho z nich padlo a někteří z jejich slonů zde byli zanecháni a zajati. Toto vítězství přivedlo </a:t>
            </a:r>
            <a:r>
              <a:rPr lang="cs-CZ" i="1" dirty="0" err="1"/>
              <a:t>Mania</a:t>
            </a:r>
            <a:r>
              <a:rPr lang="cs-CZ" i="1" dirty="0"/>
              <a:t> dolů na pláň. Zde, během střetnutí pod širým nebem, v některých ohledech nepřítele porážel, ale v jednom byl sám poražen – </a:t>
            </a:r>
            <a:r>
              <a:rPr lang="cs-CZ" b="1" i="1" dirty="0"/>
              <a:t>sloni jej zahnali zpět do jeho tábora, kde následně povolal stráže, které stály na hradbách ve velkém množství, všichni ve zbrani a plni svěžího elánu. Sestoupili ze svých silných míst a vrhali oštěpy na slony , čímž je přiměli, aby se otočili a vpadli zpět mezi řady svých vlastních mužů, a tak způsobili nepořádek a zmatek. </a:t>
            </a:r>
            <a:r>
              <a:rPr lang="cs-CZ" i="1" dirty="0"/>
              <a:t>Tím získali Římané vítězství.“</a:t>
            </a:r>
          </a:p>
          <a:p>
            <a:pPr marL="0" indent="0">
              <a:buNone/>
            </a:pPr>
            <a:r>
              <a:rPr lang="cs-CZ" dirty="0" err="1"/>
              <a:t>Plútarchos</a:t>
            </a:r>
            <a:r>
              <a:rPr lang="cs-CZ" dirty="0"/>
              <a:t>. </a:t>
            </a:r>
            <a:r>
              <a:rPr lang="cs-CZ" i="1" dirty="0"/>
              <a:t>Pyrrhos</a:t>
            </a:r>
            <a:r>
              <a:rPr lang="cs-CZ" dirty="0"/>
              <a:t> 25.</a:t>
            </a:r>
          </a:p>
        </p:txBody>
      </p:sp>
      <p:pic>
        <p:nvPicPr>
          <p:cNvPr id="7" name="Obrázek 6" descr="Obsah obrázku kresba, skica, mapa, černobílá&#10;&#10;Popis byl vytvořen automaticky">
            <a:extLst>
              <a:ext uri="{FF2B5EF4-FFF2-40B4-BE49-F238E27FC236}">
                <a16:creationId xmlns:a16="http://schemas.microsoft.com/office/drawing/2014/main" id="{E674EEA3-E016-BC48-1041-6B2900BCE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355" y="1532597"/>
            <a:ext cx="4516580" cy="2999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92579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pPr algn="ctr"/>
            <a:r>
              <a:rPr lang="cs-CZ" sz="4900" b="1" dirty="0"/>
              <a:t>Příkopy</a:t>
            </a:r>
            <a:br>
              <a:rPr lang="cs-CZ" sz="4900" b="1" dirty="0"/>
            </a:br>
            <a:r>
              <a:rPr lang="cs-CZ" sz="2000" b="1" dirty="0"/>
              <a:t>Střet Římanů s Kartaginci v bitvě u </a:t>
            </a:r>
            <a:r>
              <a:rPr lang="cs-CZ" sz="2000" b="1" dirty="0" err="1"/>
              <a:t>Panormu</a:t>
            </a:r>
            <a:r>
              <a:rPr lang="cs-CZ" sz="2000" b="1" dirty="0"/>
              <a:t> roku 250 př. n. l. během První punské války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02628" y="1374418"/>
            <a:ext cx="7029089" cy="5540403"/>
          </a:xfrm>
        </p:spPr>
        <p:txBody>
          <a:bodyPr>
            <a:normAutofit fontScale="70000" lnSpcReduction="20000"/>
          </a:bodyPr>
          <a:lstStyle/>
          <a:p>
            <a:pPr marL="0" indent="0" algn="l">
              <a:buNone/>
            </a:pPr>
            <a:r>
              <a:rPr lang="cs-CZ" i="1" dirty="0"/>
              <a:t>„ </a:t>
            </a:r>
            <a:r>
              <a:rPr lang="cs-CZ" i="1" dirty="0" err="1"/>
              <a:t>Caecilius</a:t>
            </a:r>
            <a:r>
              <a:rPr lang="cs-CZ" i="1" dirty="0"/>
              <a:t> se držel svého původního plánu a nechal </a:t>
            </a:r>
            <a:r>
              <a:rPr lang="cs-CZ" i="1" dirty="0" err="1"/>
              <a:t>Hastrubala</a:t>
            </a:r>
            <a:r>
              <a:rPr lang="cs-CZ" i="1" dirty="0"/>
              <a:t> pustošit úrodu až k hradbám, což jej vedlo k překročení řeky, která protéká před městem. Když Kartaginci obdrželi své slony a další síly, </a:t>
            </a:r>
            <a:r>
              <a:rPr lang="cs-CZ" i="1" dirty="0" err="1"/>
              <a:t>Caecilius</a:t>
            </a:r>
            <a:r>
              <a:rPr lang="cs-CZ" i="1" dirty="0"/>
              <a:t> neustále posílal jednotky s lehkými zbraněmi, aby je obtěžovaly, dokud je nedonutil nasadit celou svou sílu. Když zpozoroval, že se děje, jak předpokládal, </a:t>
            </a:r>
            <a:r>
              <a:rPr lang="cs-CZ" b="1" i="1" dirty="0"/>
              <a:t>postavil před hradbu s příkopem část svých lehkých jednotek a nařídil jim, aby v případě, že se sloni přiblíží, nešetřili střelami, a když budou vytlačeni ze svých pozic, nechť se uchýlí do příkopu a z něho střílí na ty slony, kteří se na ně vrhli. </a:t>
            </a:r>
            <a:r>
              <a:rPr lang="cs-CZ" i="1" dirty="0"/>
              <a:t>Nařídil chudým vrstvám civilního obyvatelstva, aby nanosili oštěpy a rozmístili je venku k úpatí zdi. On sám se svými manipuly zaujal pozici u brány, kde čelil levému křídlu nepřítele, a neustále sem posílal posily specializované na střelbu. </a:t>
            </a:r>
            <a:r>
              <a:rPr lang="cs-CZ" b="1" i="1" dirty="0"/>
              <a:t>Když se tato posledně jmenovaná síla střetla s nepřítelem, poháněči slonů, dychtiví předvést </a:t>
            </a:r>
            <a:r>
              <a:rPr lang="cs-CZ" b="1" i="1" dirty="0" err="1"/>
              <a:t>Hasdrubalovi</a:t>
            </a:r>
            <a:r>
              <a:rPr lang="cs-CZ" b="1" i="1" dirty="0"/>
              <a:t> svou zdatnost a také pro vlastní touhu po vítězství, všichni zaútočili na nepřátele, kteří byli v záloze, snadno je obrátili k ústupu a pronásledovali je k zákopu. Když sloni dosáhli příkopu, začali je zraňovat ti, kteří stříleli ze zdi a zároveň na ně dopadla rychlá sprška střel a oštěpů od čerstvých jednotek shromážděných před zákopem. </a:t>
            </a:r>
            <a:r>
              <a:rPr lang="cs-CZ" i="1" dirty="0"/>
              <a:t>Záhy utrpěli zásahy a zranění na mnoha místech, byli uvrženi do zmatku a obrátili se proti svým vlastním jednotkám, pošlapali a zabili muže a narušili a rozbili řady.“ </a:t>
            </a:r>
          </a:p>
          <a:p>
            <a:pPr marL="0" indent="0" algn="l">
              <a:buNone/>
            </a:pPr>
            <a:r>
              <a:rPr lang="cs-CZ" sz="2800" dirty="0" err="1"/>
              <a:t>Pol</a:t>
            </a:r>
            <a:r>
              <a:rPr lang="cs-CZ" dirty="0" err="1"/>
              <a:t>y</a:t>
            </a:r>
            <a:r>
              <a:rPr lang="cs-CZ" sz="2800" dirty="0" err="1"/>
              <a:t>bios</a:t>
            </a:r>
            <a:r>
              <a:rPr lang="cs-CZ" sz="2800" dirty="0"/>
              <a:t>. </a:t>
            </a:r>
            <a:r>
              <a:rPr lang="cs-CZ" sz="2800" i="1" dirty="0" err="1"/>
              <a:t>Historiai</a:t>
            </a:r>
            <a:r>
              <a:rPr lang="cs-CZ" sz="2800" dirty="0"/>
              <a:t> 1,40.</a:t>
            </a:r>
          </a:p>
        </p:txBody>
      </p:sp>
      <p:pic>
        <p:nvPicPr>
          <p:cNvPr id="6" name="Obrázek 5" descr="Obsah obrázku skica, venku, kresba, dům&#10;&#10;Popis byl vytvořen automaticky">
            <a:extLst>
              <a:ext uri="{FF2B5EF4-FFF2-40B4-BE49-F238E27FC236}">
                <a16:creationId xmlns:a16="http://schemas.microsoft.com/office/drawing/2014/main" id="{1C276532-D106-EF42-4492-86F0506AA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348" y="1672999"/>
            <a:ext cx="4855024" cy="3226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5275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4900" b="1" dirty="0"/>
            </a:br>
            <a:r>
              <a:rPr lang="cs-CZ" sz="2000" b="1" dirty="0"/>
              <a:t>Střet římského vojevůdce Publia Cornelia </a:t>
            </a:r>
            <a:r>
              <a:rPr lang="cs-CZ" sz="2000" b="1" dirty="0" err="1"/>
              <a:t>Scipiona</a:t>
            </a:r>
            <a:r>
              <a:rPr lang="cs-CZ" sz="2000" b="1" dirty="0"/>
              <a:t> </a:t>
            </a:r>
            <a:r>
              <a:rPr lang="cs-CZ" sz="2000" b="1" dirty="0" err="1"/>
              <a:t>Africana</a:t>
            </a:r>
            <a:r>
              <a:rPr lang="cs-CZ" sz="2000" b="1" dirty="0"/>
              <a:t> </a:t>
            </a:r>
            <a:r>
              <a:rPr lang="cs-CZ" sz="2000" b="1" dirty="0" err="1"/>
              <a:t>Maiora</a:t>
            </a:r>
            <a:r>
              <a:rPr lang="cs-CZ" sz="2000" b="1" dirty="0"/>
              <a:t> s kartaginským vojevůdcem </a:t>
            </a:r>
            <a:r>
              <a:rPr lang="cs-CZ" sz="2000" b="1" dirty="0" err="1"/>
              <a:t>Hasdrubalem</a:t>
            </a:r>
            <a:r>
              <a:rPr lang="cs-CZ" sz="2000" b="1" dirty="0"/>
              <a:t> </a:t>
            </a:r>
            <a:r>
              <a:rPr lang="cs-CZ" sz="2000" b="1" dirty="0" err="1"/>
              <a:t>Gisconem</a:t>
            </a:r>
            <a:r>
              <a:rPr lang="cs-CZ" sz="2000" b="1" dirty="0"/>
              <a:t> v bitvě u </a:t>
            </a:r>
            <a:r>
              <a:rPr lang="cs-CZ" sz="2000" b="1" dirty="0" err="1"/>
              <a:t>Ilipy</a:t>
            </a:r>
            <a:r>
              <a:rPr lang="cs-CZ" sz="2000" b="1" dirty="0"/>
              <a:t> roku 206 př. n. l. během Druhé punské války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02628" y="1738264"/>
            <a:ext cx="7131091" cy="5231219"/>
          </a:xfrm>
        </p:spPr>
        <p:txBody>
          <a:bodyPr>
            <a:normAutofit fontScale="62500" lnSpcReduction="20000"/>
          </a:bodyPr>
          <a:lstStyle/>
          <a:p>
            <a:pPr marL="0" indent="0" algn="l">
              <a:buNone/>
            </a:pPr>
            <a:r>
              <a:rPr lang="cs-CZ" i="1" dirty="0"/>
              <a:t>„ Po několika dnech, kdy proti sobě na rovině shromažďovali vojska a zkoušeli síly svých kavalérií a lehké pěchoty v drobných půtkách, došlo k rozhodné akci. Zde můžeme vidět, že </a:t>
            </a:r>
            <a:r>
              <a:rPr lang="cs-CZ" i="1" dirty="0" err="1"/>
              <a:t>Scipio</a:t>
            </a:r>
            <a:r>
              <a:rPr lang="cs-CZ" i="1" dirty="0"/>
              <a:t> využíval dvou různých triků. </a:t>
            </a:r>
            <a:r>
              <a:rPr lang="cs-CZ" b="1" i="1" dirty="0"/>
              <a:t>Zjistil, že </a:t>
            </a:r>
            <a:r>
              <a:rPr lang="cs-CZ" b="1" i="1" dirty="0" err="1"/>
              <a:t>Hasdrubal</a:t>
            </a:r>
            <a:r>
              <a:rPr lang="cs-CZ" b="1" i="1" dirty="0"/>
              <a:t> vždy přivádí své síly z tábora v pozdních hodinách a že Libyjce staví do středu a slony před obě křídla. Vědouce o jeho zvyku odkládat útok na pozdní hodinu, čelit Římanům se svými Libyjci ve středu formace a Ibery odkládat na křídla, jednal v den, kdy se odhodlal svést rozhodnou bitvu přesně opačným způsobem, a tím významně přispěl k vítězství své armády a zničení nepřítele. </a:t>
            </a:r>
            <a:r>
              <a:rPr lang="cs-CZ" i="1" dirty="0"/>
              <a:t>Jakmile se totiž rozednělo, poslal po svých pobočnících vzkaz tribunům a vojákům, aby se nasnídali, vyzbrojili se a vypochodovali z tábora. Když se tak stalo, všichni projevili velkou horlivost , protože tušili, co je ve větru. Vyslal jízdu a lehkooděnce s rozkazem , aby se přiblížili k nepřátelskému táboru a směle na něj stříleli. On sám se svojí pěchotou dorazil, zrovna když slunce vycházelo. Jakmile stanul uprostřed pláně, zformován v bitevním pořádku, rozmístil své jednotky v opačném pořadí, než jak to dělával jindy – Ibery umístil do středu a Římany na křídla. Kartaginci, když náhle dorazila nepřátelská jízda k jejich táboru a zbytek sil se formoval na dohled, sotva měli čas se vyzbrojit. </a:t>
            </a:r>
            <a:r>
              <a:rPr lang="cs-CZ" i="1" dirty="0" err="1"/>
              <a:t>Hasdrubal</a:t>
            </a:r>
            <a:r>
              <a:rPr lang="cs-CZ" i="1" dirty="0"/>
              <a:t> se svými muži, kteří byli ještě bez snídaně, byl tedy nucen okamžitě a bez jakékoli přípravy vyslat vlastní kavalérii a lehkou pěchotu, aby se střetli s nepřáteli na pláni a on sám mohl zformovat svou těžkou pěchotu na rovině v menší vzdálenosti od úpatí kopce, než v jaké měl ve zvyku.“</a:t>
            </a:r>
          </a:p>
          <a:p>
            <a:pPr marL="0" indent="0" algn="l">
              <a:buNone/>
            </a:pPr>
            <a:r>
              <a:rPr lang="cs-CZ" dirty="0"/>
              <a:t> </a:t>
            </a:r>
            <a:r>
              <a:rPr lang="cs-CZ" sz="2800" dirty="0" err="1"/>
              <a:t>Pol</a:t>
            </a:r>
            <a:r>
              <a:rPr lang="cs-CZ" dirty="0" err="1"/>
              <a:t>y</a:t>
            </a:r>
            <a:r>
              <a:rPr lang="cs-CZ" sz="2800" dirty="0" err="1"/>
              <a:t>bios</a:t>
            </a:r>
            <a:r>
              <a:rPr lang="cs-CZ" sz="2800" dirty="0"/>
              <a:t>. </a:t>
            </a:r>
            <a:r>
              <a:rPr lang="cs-CZ" sz="2800" i="1" dirty="0" err="1"/>
              <a:t>Historiai</a:t>
            </a:r>
            <a:r>
              <a:rPr lang="cs-CZ" sz="2800" dirty="0"/>
              <a:t> 11,</a:t>
            </a:r>
            <a:r>
              <a:rPr lang="cs-CZ" dirty="0"/>
              <a:t> 21 – 22</a:t>
            </a:r>
            <a:r>
              <a:rPr lang="cs-CZ" sz="2800" dirty="0"/>
              <a:t>.</a:t>
            </a:r>
          </a:p>
        </p:txBody>
      </p:sp>
      <p:grpSp>
        <p:nvGrpSpPr>
          <p:cNvPr id="9" name="Skupina 8">
            <a:extLst>
              <a:ext uri="{FF2B5EF4-FFF2-40B4-BE49-F238E27FC236}">
                <a16:creationId xmlns:a16="http://schemas.microsoft.com/office/drawing/2014/main" id="{BF592FEA-E2B5-73F7-B777-B4AF2C02F378}"/>
              </a:ext>
            </a:extLst>
          </p:cNvPr>
          <p:cNvGrpSpPr/>
          <p:nvPr/>
        </p:nvGrpSpPr>
        <p:grpSpPr>
          <a:xfrm>
            <a:off x="7885696" y="1195057"/>
            <a:ext cx="3422082" cy="5436009"/>
            <a:chOff x="8220674" y="1139369"/>
            <a:chExt cx="2984370" cy="5098469"/>
          </a:xfrm>
        </p:grpSpPr>
        <p:pic>
          <p:nvPicPr>
            <p:cNvPr id="6" name="Obrázek 5" descr="Obsah obrázku text, snímek obrazovky, Písmo, mapa&#10;&#10;Popis byl vytvořen automaticky">
              <a:extLst>
                <a:ext uri="{FF2B5EF4-FFF2-40B4-BE49-F238E27FC236}">
                  <a16:creationId xmlns:a16="http://schemas.microsoft.com/office/drawing/2014/main" id="{EE1A69EF-D799-037D-2B4D-7824F521E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674" y="1139369"/>
              <a:ext cx="2984370" cy="2622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ázek 7" descr="Obsah obrázku text, snímek obrazovky, diagram, Písmo&#10;&#10;Popis byl vytvořen automaticky">
              <a:extLst>
                <a:ext uri="{FF2B5EF4-FFF2-40B4-BE49-F238E27FC236}">
                  <a16:creationId xmlns:a16="http://schemas.microsoft.com/office/drawing/2014/main" id="{E92C58A2-C974-8171-D808-49D974EC1394}"/>
                </a:ext>
              </a:extLst>
            </p:cNvPr>
            <p:cNvPicPr>
              <a:picLocks noChangeAspect="1"/>
            </p:cNvPicPr>
            <p:nvPr/>
          </p:nvPicPr>
          <p:blipFill rotWithShape="1">
            <a:blip r:embed="rId4">
              <a:extLst>
                <a:ext uri="{28A0092B-C50C-407E-A947-70E740481C1C}">
                  <a14:useLocalDpi xmlns:a14="http://schemas.microsoft.com/office/drawing/2010/main" val="0"/>
                </a:ext>
              </a:extLst>
            </a:blip>
            <a:srcRect t="-1" b="30149"/>
            <a:stretch/>
          </p:blipFill>
          <p:spPr>
            <a:xfrm>
              <a:off x="8220674" y="3762352"/>
              <a:ext cx="2984370" cy="2475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030515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9600" b="1" dirty="0"/>
            </a:br>
            <a:r>
              <a:rPr lang="cs-CZ" sz="2000" b="1" dirty="0"/>
              <a:t>Střet římského vojevůdce Publia Cornelia </a:t>
            </a:r>
            <a:r>
              <a:rPr lang="cs-CZ" sz="2000" b="1" dirty="0" err="1"/>
              <a:t>Scipiona</a:t>
            </a:r>
            <a:r>
              <a:rPr lang="cs-CZ" sz="2000" b="1" dirty="0"/>
              <a:t> </a:t>
            </a:r>
            <a:r>
              <a:rPr lang="cs-CZ" sz="2000" b="1" dirty="0" err="1"/>
              <a:t>Africana</a:t>
            </a:r>
            <a:r>
              <a:rPr lang="cs-CZ" sz="2000" b="1" dirty="0"/>
              <a:t> </a:t>
            </a:r>
            <a:r>
              <a:rPr lang="cs-CZ" sz="2000" b="1" dirty="0" err="1"/>
              <a:t>Maiora</a:t>
            </a:r>
            <a:r>
              <a:rPr lang="cs-CZ" sz="2000" b="1" dirty="0"/>
              <a:t> s kartaginským vojevůdcem </a:t>
            </a:r>
            <a:r>
              <a:rPr lang="cs-CZ" sz="2000" b="1" dirty="0" err="1"/>
              <a:t>Hasdrubalem</a:t>
            </a:r>
            <a:r>
              <a:rPr lang="cs-CZ" sz="2000" b="1" dirty="0"/>
              <a:t> </a:t>
            </a:r>
            <a:r>
              <a:rPr lang="cs-CZ" sz="2000" b="1" dirty="0" err="1"/>
              <a:t>Gisconem</a:t>
            </a:r>
            <a:r>
              <a:rPr lang="cs-CZ" sz="2000" b="1" dirty="0"/>
              <a:t> v bitvě u </a:t>
            </a:r>
            <a:r>
              <a:rPr lang="cs-CZ" sz="2000" b="1" dirty="0" err="1"/>
              <a:t>Ilipy</a:t>
            </a:r>
            <a:r>
              <a:rPr lang="cs-CZ" sz="2000" b="1" dirty="0"/>
              <a:t> roku 206 př. n. l. během Druhé punské války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02628" y="1429080"/>
            <a:ext cx="7982117" cy="5540404"/>
          </a:xfrm>
        </p:spPr>
        <p:txBody>
          <a:bodyPr>
            <a:normAutofit fontScale="62500" lnSpcReduction="20000"/>
          </a:bodyPr>
          <a:lstStyle/>
          <a:p>
            <a:pPr marL="0" indent="0" algn="l">
              <a:buNone/>
            </a:pPr>
            <a:r>
              <a:rPr lang="cs-CZ" i="1" dirty="0"/>
              <a:t>„Po určitou dobu zůstali Římané nečinní, ale když den pokročil a stále nebyla ve střetu lehkooděnců výrazná dominance ani na jedné straně, neboť ti, kteří byli pod tlakem, se vždy stáhli do úkrytu svých příslušných falang, a pak znovu vyrazili do boje, </a:t>
            </a:r>
            <a:r>
              <a:rPr lang="cs-CZ" i="1" dirty="0" err="1"/>
              <a:t>Scipio</a:t>
            </a:r>
            <a:r>
              <a:rPr lang="cs-CZ" i="1" dirty="0"/>
              <a:t> harcovníky stáhnul skrze prostor mezi svými kohortami a rozprostřel je na křídlech za svou pěchotu. </a:t>
            </a:r>
            <a:r>
              <a:rPr lang="cs-CZ" i="1" dirty="0" err="1"/>
              <a:t>Velity</a:t>
            </a:r>
            <a:r>
              <a:rPr lang="cs-CZ" i="1" dirty="0"/>
              <a:t> umístil vpředu a jízdu za ně. </a:t>
            </a:r>
            <a:r>
              <a:rPr lang="cs-CZ" b="1" i="1" dirty="0"/>
              <a:t>Nejprve provedl přímý frontální postup, ale když byl ve vzdálenosti čtyř stadií od nepřítele, nařídil Iberům, aby pokračovali v pochodu ve stejném pořádku, ale pěchotu a kavalérii z pravého křídla stočil doprava a ty z levého křídlo zase doleva.</a:t>
            </a:r>
            <a:r>
              <a:rPr lang="cs-CZ" i="1" dirty="0"/>
              <a:t> Poté se sám ujal velení na pravém křídle, zatímco Lucius </a:t>
            </a:r>
            <a:r>
              <a:rPr lang="cs-CZ" i="1" dirty="0" err="1"/>
              <a:t>Marcius</a:t>
            </a:r>
            <a:r>
              <a:rPr lang="cs-CZ" i="1" dirty="0"/>
              <a:t> a Marcus </a:t>
            </a:r>
            <a:r>
              <a:rPr lang="cs-CZ" i="1" dirty="0" err="1"/>
              <a:t>Junius</a:t>
            </a:r>
            <a:r>
              <a:rPr lang="cs-CZ" i="1" dirty="0"/>
              <a:t> vedli útok zleva. Obě křídla, čítající po třech jízdních oddílech, standardním počtu </a:t>
            </a:r>
            <a:r>
              <a:rPr lang="cs-CZ" i="1" dirty="0" err="1"/>
              <a:t>velitů</a:t>
            </a:r>
            <a:r>
              <a:rPr lang="cs-CZ" i="1" dirty="0"/>
              <a:t> před nimi stojících a třech manipulech římské pěchoty, postupovala přímo na nepřítele rychlým tempem, stáčeje se v jednom případě doleva a v druhém doprava. Zadní řada následovala přední, dokud už nebyli nedaleko od nepřítele, zatímco Iberové, kteří </a:t>
            </a:r>
            <a:r>
              <a:rPr lang="cs-CZ" b="1" i="1" dirty="0"/>
              <a:t>pokračovali v přímém postupu, byli stále ve značné vzdálenosti, protože pochodovali pomalu. </a:t>
            </a:r>
            <a:r>
              <a:rPr lang="cs-CZ" b="1" i="1" dirty="0" err="1"/>
              <a:t>Scipio</a:t>
            </a:r>
            <a:r>
              <a:rPr lang="cs-CZ" b="1" i="1" dirty="0"/>
              <a:t> vpadl, jak předem zamýšlel, přímo na obě křídla nepřítele římskými silami.</a:t>
            </a:r>
            <a:r>
              <a:rPr lang="cs-CZ" i="1" dirty="0"/>
              <a:t> Následné přesuny, které umožnily zadním řadám dostat se do stejné linie s předními a postavit se do pozice k útoku na nepřítele, proběhly u pravého a levého křídla zrcadlově jak v případě pěchoty, tak v případě jezdectva. Jezdectvo a lehká pěchota na pravém křídle rotovali doprava a pokusili se obklíčit nepřítele, zatímco těžká pěchota postupovala doleva. Na levém křídle se manipuly otáčely doprava a kavalérie a </a:t>
            </a:r>
            <a:r>
              <a:rPr lang="cs-CZ" i="1" dirty="0" err="1"/>
              <a:t>velité</a:t>
            </a:r>
            <a:r>
              <a:rPr lang="cs-CZ" i="1" dirty="0"/>
              <a:t> doleva. Důsledkem toho bylo, že se pravice jezdectva a lehkooděnců na obou křídlech stala levicí legií. Ale vojevůdce, který to považoval za nedůležité, věnoval svůj záměr skutečně důležitému cíli – obejití nepřítele. Zvolil správně, protože vojevůdce samozřejmě musí reagovat na průběh událostí a použít takové manévry, které jsou v případě nouze nutné.“</a:t>
            </a:r>
          </a:p>
          <a:p>
            <a:pPr marL="0" indent="0" algn="l">
              <a:buNone/>
            </a:pPr>
            <a:r>
              <a:rPr lang="cs-CZ" sz="2800" dirty="0" err="1"/>
              <a:t>Pol</a:t>
            </a:r>
            <a:r>
              <a:rPr lang="cs-CZ" dirty="0" err="1"/>
              <a:t>y</a:t>
            </a:r>
            <a:r>
              <a:rPr lang="cs-CZ" sz="2800" dirty="0" err="1"/>
              <a:t>bios</a:t>
            </a:r>
            <a:r>
              <a:rPr lang="cs-CZ" sz="2800" dirty="0"/>
              <a:t>. </a:t>
            </a:r>
            <a:r>
              <a:rPr lang="cs-CZ" sz="2800" i="1" dirty="0" err="1"/>
              <a:t>Historiai</a:t>
            </a:r>
            <a:r>
              <a:rPr lang="cs-CZ" sz="2800" dirty="0"/>
              <a:t> 11,</a:t>
            </a:r>
            <a:r>
              <a:rPr lang="cs-CZ" dirty="0"/>
              <a:t> 22 – 23</a:t>
            </a:r>
            <a:r>
              <a:rPr lang="cs-CZ" sz="2800" dirty="0"/>
              <a:t>.</a:t>
            </a:r>
          </a:p>
        </p:txBody>
      </p:sp>
      <p:grpSp>
        <p:nvGrpSpPr>
          <p:cNvPr id="5" name="Skupina 4">
            <a:extLst>
              <a:ext uri="{FF2B5EF4-FFF2-40B4-BE49-F238E27FC236}">
                <a16:creationId xmlns:a16="http://schemas.microsoft.com/office/drawing/2014/main" id="{DD45C1CF-B88B-4B14-39B5-F022A3321D6F}"/>
              </a:ext>
            </a:extLst>
          </p:cNvPr>
          <p:cNvGrpSpPr/>
          <p:nvPr/>
        </p:nvGrpSpPr>
        <p:grpSpPr>
          <a:xfrm>
            <a:off x="8301217" y="1195057"/>
            <a:ext cx="3422082" cy="5436009"/>
            <a:chOff x="8220674" y="1139369"/>
            <a:chExt cx="2984370" cy="5098469"/>
          </a:xfrm>
        </p:grpSpPr>
        <p:pic>
          <p:nvPicPr>
            <p:cNvPr id="6" name="Obrázek 5" descr="Obsah obrázku text, snímek obrazovky, Písmo, mapa&#10;&#10;Popis byl vytvořen automaticky">
              <a:extLst>
                <a:ext uri="{FF2B5EF4-FFF2-40B4-BE49-F238E27FC236}">
                  <a16:creationId xmlns:a16="http://schemas.microsoft.com/office/drawing/2014/main" id="{4F786AB6-8F22-1CB6-82D9-47B6AE997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674" y="1139369"/>
              <a:ext cx="2984370" cy="2622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Obrázek 6" descr="Obsah obrázku text, snímek obrazovky, diagram, Písmo&#10;&#10;Popis byl vytvořen automaticky">
              <a:extLst>
                <a:ext uri="{FF2B5EF4-FFF2-40B4-BE49-F238E27FC236}">
                  <a16:creationId xmlns:a16="http://schemas.microsoft.com/office/drawing/2014/main" id="{2654BB12-E69A-49FD-2876-E49888E576CC}"/>
                </a:ext>
              </a:extLst>
            </p:cNvPr>
            <p:cNvPicPr>
              <a:picLocks noChangeAspect="1"/>
            </p:cNvPicPr>
            <p:nvPr/>
          </p:nvPicPr>
          <p:blipFill rotWithShape="1">
            <a:blip r:embed="rId4">
              <a:extLst>
                <a:ext uri="{28A0092B-C50C-407E-A947-70E740481C1C}">
                  <a14:useLocalDpi xmlns:a14="http://schemas.microsoft.com/office/drawing/2010/main" val="0"/>
                </a:ext>
              </a:extLst>
            </a:blip>
            <a:srcRect t="-1" b="30149"/>
            <a:stretch/>
          </p:blipFill>
          <p:spPr>
            <a:xfrm>
              <a:off x="8220674" y="3762352"/>
              <a:ext cx="2984370" cy="2475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124473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vojevůdce Publia Cornelia </a:t>
            </a:r>
            <a:r>
              <a:rPr lang="cs-CZ" sz="2000" b="1" dirty="0" err="1"/>
              <a:t>Scipiona</a:t>
            </a:r>
            <a:r>
              <a:rPr lang="cs-CZ" sz="2000" b="1" dirty="0"/>
              <a:t> </a:t>
            </a:r>
            <a:r>
              <a:rPr lang="cs-CZ" sz="2000" b="1" dirty="0" err="1"/>
              <a:t>Africana</a:t>
            </a:r>
            <a:r>
              <a:rPr lang="cs-CZ" sz="2000" b="1" dirty="0"/>
              <a:t> </a:t>
            </a:r>
            <a:r>
              <a:rPr lang="cs-CZ" sz="2000" b="1" dirty="0" err="1"/>
              <a:t>Maiora</a:t>
            </a:r>
            <a:r>
              <a:rPr lang="cs-CZ" sz="2000" b="1" dirty="0"/>
              <a:t> s kartaginským vojevůdcem </a:t>
            </a:r>
            <a:r>
              <a:rPr lang="cs-CZ" sz="2000" b="1" dirty="0" err="1"/>
              <a:t>Hasdrubalem</a:t>
            </a:r>
            <a:r>
              <a:rPr lang="cs-CZ" sz="2000" b="1" dirty="0"/>
              <a:t> </a:t>
            </a:r>
            <a:r>
              <a:rPr lang="cs-CZ" sz="2000" b="1" dirty="0" err="1"/>
              <a:t>Gisconem</a:t>
            </a:r>
            <a:r>
              <a:rPr lang="cs-CZ" sz="2000" b="1" dirty="0"/>
              <a:t> v bitvě u </a:t>
            </a:r>
            <a:r>
              <a:rPr lang="cs-CZ" sz="2000" b="1" dirty="0" err="1"/>
              <a:t>Ilipy</a:t>
            </a:r>
            <a:r>
              <a:rPr lang="cs-CZ" sz="2000" b="1" dirty="0"/>
              <a:t> roku 206 př. n. l. během Druhé punské války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02628" y="1429080"/>
            <a:ext cx="7493229" cy="5540404"/>
          </a:xfrm>
        </p:spPr>
        <p:txBody>
          <a:bodyPr>
            <a:normAutofit fontScale="77500" lnSpcReduction="20000"/>
          </a:bodyPr>
          <a:lstStyle/>
          <a:p>
            <a:pPr marL="0" indent="0" algn="l">
              <a:buNone/>
            </a:pPr>
            <a:r>
              <a:rPr lang="cs-CZ" i="1" dirty="0"/>
              <a:t>„</a:t>
            </a:r>
            <a:r>
              <a:rPr lang="cs-CZ" b="1" i="1" dirty="0"/>
              <a:t>V důsledku tohoto útoku sloni, napadení střelami kavalérie a </a:t>
            </a:r>
            <a:r>
              <a:rPr lang="cs-CZ" b="1" i="1" dirty="0" err="1"/>
              <a:t>velitů</a:t>
            </a:r>
            <a:r>
              <a:rPr lang="cs-CZ" b="1" i="1" dirty="0"/>
              <a:t> a sužováni ze všech stran, velmi trpěli a napáchali na své straně stejně velké škody jako na nepříteli. Ve svém divokém spěchu zničili vše, přátele i nepřátele, kteří se jim postavili do cesty. </a:t>
            </a:r>
            <a:r>
              <a:rPr lang="cs-CZ" i="1" dirty="0"/>
              <a:t>Pokud jde o pěchotu, křídla Kartaginců byla zlomena a střed, kde stáli Libyjci, výkvět armády, do bitvy nezasáhli, protože nemohli ze strachu z útoku Iberů opustit své původní postavení a nemohli tak pomoci těm na křídlech. Když zůstali tam, kde byli, nemohli zasáhnout, protože nepřítel před nimi nezaútočil. Křídla však nějakou dobu pokračovala ve statečném boji, protože obě strany si byly vědomy, že vše závisí na výsledku této bitvy. Když však denní teplota vrcholila, Kartaginci umdlévali, protože svůj tábor neopustili z vlastní iniciativy a bylo jim zabráněno se řádně připravit, zatímco Římané začali projevovat větší sílu a ducha, především proto, že díky prozíravosti jejich velitele se zde jejich nejvybranější jednotky střetly s nejméně výkonnými nepřáteli. </a:t>
            </a:r>
            <a:r>
              <a:rPr lang="cs-CZ" i="1" dirty="0" err="1"/>
              <a:t>Hasdrubalovi</a:t>
            </a:r>
            <a:r>
              <a:rPr lang="cs-CZ" i="1" dirty="0"/>
              <a:t> muži nejprve podléhali tlaku a ustupovali krok za krokem, ale později ustoupili v  celé formaci a stáhli se na úpatí kopce, a když Římané zatlačili s ještě větší silou, prchli ke svému táboru.“</a:t>
            </a:r>
          </a:p>
          <a:p>
            <a:pPr marL="0" indent="0" algn="l">
              <a:buNone/>
            </a:pPr>
            <a:r>
              <a:rPr lang="cs-CZ" sz="2800" dirty="0" err="1"/>
              <a:t>Pol</a:t>
            </a:r>
            <a:r>
              <a:rPr lang="cs-CZ" dirty="0" err="1"/>
              <a:t>y</a:t>
            </a:r>
            <a:r>
              <a:rPr lang="cs-CZ" sz="2800" dirty="0" err="1"/>
              <a:t>bios</a:t>
            </a:r>
            <a:r>
              <a:rPr lang="cs-CZ" sz="2800" dirty="0"/>
              <a:t>. </a:t>
            </a:r>
            <a:r>
              <a:rPr lang="cs-CZ" sz="2800" i="1" dirty="0" err="1"/>
              <a:t>Historiai</a:t>
            </a:r>
            <a:r>
              <a:rPr lang="cs-CZ" sz="2800" dirty="0"/>
              <a:t> 11,</a:t>
            </a:r>
            <a:r>
              <a:rPr lang="cs-CZ" dirty="0"/>
              <a:t> 24</a:t>
            </a:r>
            <a:r>
              <a:rPr lang="cs-CZ" sz="2800" dirty="0"/>
              <a:t>.</a:t>
            </a:r>
          </a:p>
        </p:txBody>
      </p:sp>
      <p:grpSp>
        <p:nvGrpSpPr>
          <p:cNvPr id="5" name="Skupina 4">
            <a:extLst>
              <a:ext uri="{FF2B5EF4-FFF2-40B4-BE49-F238E27FC236}">
                <a16:creationId xmlns:a16="http://schemas.microsoft.com/office/drawing/2014/main" id="{A177A1D3-A5BC-8BF1-650C-8503BC0C018C}"/>
              </a:ext>
            </a:extLst>
          </p:cNvPr>
          <p:cNvGrpSpPr/>
          <p:nvPr/>
        </p:nvGrpSpPr>
        <p:grpSpPr>
          <a:xfrm>
            <a:off x="8301217" y="1195057"/>
            <a:ext cx="3422082" cy="5436009"/>
            <a:chOff x="8220674" y="1139369"/>
            <a:chExt cx="2984370" cy="5098469"/>
          </a:xfrm>
        </p:grpSpPr>
        <p:pic>
          <p:nvPicPr>
            <p:cNvPr id="6" name="Obrázek 5" descr="Obsah obrázku text, snímek obrazovky, Písmo, mapa&#10;&#10;Popis byl vytvořen automaticky">
              <a:extLst>
                <a:ext uri="{FF2B5EF4-FFF2-40B4-BE49-F238E27FC236}">
                  <a16:creationId xmlns:a16="http://schemas.microsoft.com/office/drawing/2014/main" id="{0D547382-C346-DE65-B059-AE5C3D3DA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674" y="1139369"/>
              <a:ext cx="2984370" cy="2622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Obrázek 6" descr="Obsah obrázku text, snímek obrazovky, diagram, Písmo&#10;&#10;Popis byl vytvořen automaticky">
              <a:extLst>
                <a:ext uri="{FF2B5EF4-FFF2-40B4-BE49-F238E27FC236}">
                  <a16:creationId xmlns:a16="http://schemas.microsoft.com/office/drawing/2014/main" id="{B79D6254-2121-C6F1-0379-022FB803F738}"/>
                </a:ext>
              </a:extLst>
            </p:cNvPr>
            <p:cNvPicPr>
              <a:picLocks noChangeAspect="1"/>
            </p:cNvPicPr>
            <p:nvPr/>
          </p:nvPicPr>
          <p:blipFill rotWithShape="1">
            <a:blip r:embed="rId4">
              <a:extLst>
                <a:ext uri="{28A0092B-C50C-407E-A947-70E740481C1C}">
                  <a14:useLocalDpi xmlns:a14="http://schemas.microsoft.com/office/drawing/2010/main" val="0"/>
                </a:ext>
              </a:extLst>
            </a:blip>
            <a:srcRect t="-1" b="30149"/>
            <a:stretch/>
          </p:blipFill>
          <p:spPr>
            <a:xfrm>
              <a:off x="8220674" y="3762352"/>
              <a:ext cx="2984370" cy="2475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824098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365125"/>
            <a:ext cx="10997242" cy="1325563"/>
          </a:xfrm>
        </p:spPr>
        <p:txBody>
          <a:bodyPr>
            <a:normAutofit fontScale="90000"/>
          </a:bodyPr>
          <a:lstStyle/>
          <a:p>
            <a:r>
              <a:rPr lang="cs-CZ" b="1" dirty="0"/>
              <a:t>Základní techniky užívající nespecializované jednotky</a:t>
            </a:r>
            <a:br>
              <a:rPr lang="cs-CZ" sz="3600" dirty="0"/>
            </a:br>
            <a:br>
              <a:rPr lang="cs-CZ" sz="3600" dirty="0"/>
            </a:br>
            <a:r>
              <a:rPr lang="cs-CZ" sz="2200" dirty="0"/>
              <a:t>Střet Alexandra Velikého s indickým rádžou Pórem (</a:t>
            </a:r>
            <a:r>
              <a:rPr lang="cs-CZ" sz="2200" dirty="0" err="1"/>
              <a:t>Pauravou</a:t>
            </a:r>
            <a:r>
              <a:rPr lang="cs-CZ" sz="2200" dirty="0"/>
              <a:t>) u řeky </a:t>
            </a:r>
            <a:r>
              <a:rPr lang="cs-CZ" sz="2200" dirty="0" err="1"/>
              <a:t>Hydaspés</a:t>
            </a:r>
            <a:r>
              <a:rPr lang="cs-CZ" sz="2200" dirty="0"/>
              <a:t> roku 326 př. n. l. První otevřený boj Evropanů se slony.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838200" y="1825625"/>
            <a:ext cx="6925574" cy="4351338"/>
          </a:xfrm>
        </p:spPr>
        <p:txBody>
          <a:bodyPr>
            <a:normAutofit/>
          </a:bodyPr>
          <a:lstStyle/>
          <a:p>
            <a:pPr marL="0" indent="0">
              <a:buNone/>
            </a:pPr>
            <a:r>
              <a:rPr lang="cs-CZ" i="1" dirty="0"/>
              <a:t>„Alexandr, v obavách ze slonů a velkého počtu nepřátel, zaútočil se svojí jízdou na jejich levé křídlo a nařídil </a:t>
            </a:r>
            <a:r>
              <a:rPr lang="cs-CZ" i="1" dirty="0" err="1"/>
              <a:t>Koinovi</a:t>
            </a:r>
            <a:r>
              <a:rPr lang="cs-CZ" i="1" dirty="0"/>
              <a:t>, aby zaútočil na to pravé. Obě křídla padla a poražené jednotky se všechny stáhly za slony v centrálním šiku, kde s nimi byli vměstnáni na malém prostoru. Od tohoto momentu probíhala bitva v těsné blízkosti dalších osm hodin, než se nepřítel vzdal.“</a:t>
            </a:r>
          </a:p>
          <a:p>
            <a:pPr marL="0" indent="0">
              <a:buNone/>
            </a:pPr>
            <a:r>
              <a:rPr lang="cs-CZ" dirty="0" err="1"/>
              <a:t>Plútarchos</a:t>
            </a:r>
            <a:r>
              <a:rPr lang="cs-CZ" dirty="0"/>
              <a:t>. </a:t>
            </a:r>
            <a:r>
              <a:rPr lang="cs-CZ" i="1" dirty="0"/>
              <a:t>Alexandros</a:t>
            </a:r>
            <a:r>
              <a:rPr lang="cs-CZ" dirty="0"/>
              <a:t> 60.</a:t>
            </a:r>
          </a:p>
          <a:p>
            <a:pPr marL="0" indent="0">
              <a:buNone/>
            </a:pPr>
            <a:endParaRPr lang="cs-CZ" i="1" dirty="0"/>
          </a:p>
        </p:txBody>
      </p:sp>
      <p:pic>
        <p:nvPicPr>
          <p:cNvPr id="8" name="Obrázek 7" descr="Obsah obrázku text, snímek obrazovky, diagram, Písmo&#10;&#10;Popis byl vytvořen automaticky">
            <a:extLst>
              <a:ext uri="{FF2B5EF4-FFF2-40B4-BE49-F238E27FC236}">
                <a16:creationId xmlns:a16="http://schemas.microsoft.com/office/drawing/2014/main" id="{938CBC51-CEEA-A045-B6AE-35E4354BE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774" y="1897946"/>
            <a:ext cx="4366094" cy="3311363"/>
          </a:xfrm>
          <a:prstGeom prst="rect">
            <a:avLst/>
          </a:prstGeom>
        </p:spPr>
      </p:pic>
    </p:spTree>
    <p:extLst>
      <p:ext uri="{BB962C8B-B14F-4D97-AF65-F5344CB8AC3E}">
        <p14:creationId xmlns:p14="http://schemas.microsoft.com/office/powerpoint/2010/main" val="2640155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46697"/>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vojevůdce Publia Cornelia </a:t>
            </a:r>
            <a:r>
              <a:rPr lang="cs-CZ" sz="2000" b="1" dirty="0" err="1"/>
              <a:t>Scipiona</a:t>
            </a:r>
            <a:r>
              <a:rPr lang="cs-CZ" sz="2000" b="1" dirty="0"/>
              <a:t> </a:t>
            </a:r>
            <a:r>
              <a:rPr lang="cs-CZ" sz="2000" b="1" dirty="0" err="1"/>
              <a:t>Africana</a:t>
            </a:r>
            <a:r>
              <a:rPr lang="cs-CZ" sz="2000" b="1" dirty="0"/>
              <a:t> </a:t>
            </a:r>
            <a:r>
              <a:rPr lang="cs-CZ" sz="2000" b="1" dirty="0" err="1"/>
              <a:t>Maiora</a:t>
            </a:r>
            <a:r>
              <a:rPr lang="cs-CZ" sz="2000" b="1" dirty="0"/>
              <a:t> s kartaginským vojevůdcem Hannibalem </a:t>
            </a:r>
            <a:r>
              <a:rPr lang="cs-CZ" sz="2000" b="1" dirty="0" err="1"/>
              <a:t>Barcou</a:t>
            </a:r>
            <a:r>
              <a:rPr lang="cs-CZ" sz="2000" b="1" dirty="0"/>
              <a:t> v bitvě u </a:t>
            </a:r>
            <a:r>
              <a:rPr lang="cs-CZ" sz="2000" b="1" dirty="0" err="1"/>
              <a:t>Zamy</a:t>
            </a:r>
            <a:r>
              <a:rPr lang="cs-CZ" sz="2000" b="1" dirty="0"/>
              <a:t> roku 202 př. n. l. během Druhé punské války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67957" y="1429080"/>
            <a:ext cx="7380946" cy="5741740"/>
          </a:xfrm>
        </p:spPr>
        <p:txBody>
          <a:bodyPr>
            <a:normAutofit/>
          </a:bodyPr>
          <a:lstStyle/>
          <a:p>
            <a:pPr marL="0" indent="0" algn="l">
              <a:buNone/>
            </a:pPr>
            <a:r>
              <a:rPr lang="cs-CZ" sz="2000" i="1" dirty="0"/>
              <a:t>„</a:t>
            </a:r>
            <a:r>
              <a:rPr lang="cs-CZ" sz="2000" i="1" dirty="0" err="1"/>
              <a:t>Scipio</a:t>
            </a:r>
            <a:r>
              <a:rPr lang="cs-CZ" sz="2000" i="1" dirty="0"/>
              <a:t> sestavil svou armádu následujícím způsobem. Vpředu umístil </a:t>
            </a:r>
            <a:r>
              <a:rPr lang="cs-CZ" sz="2000" i="1" dirty="0" err="1"/>
              <a:t>hastati</a:t>
            </a:r>
            <a:r>
              <a:rPr lang="cs-CZ" sz="2000" i="1" dirty="0"/>
              <a:t> s určitými rozestupy mezi manipuly a za nimi </a:t>
            </a:r>
            <a:r>
              <a:rPr lang="cs-CZ" sz="2000" i="1" dirty="0" err="1"/>
              <a:t>principes</a:t>
            </a:r>
            <a:r>
              <a:rPr lang="cs-CZ" sz="2000" i="1" dirty="0"/>
              <a:t>, přičemž jejich manipuly nepostavil do mezer mezi vojáky první linie, jak je obvyklým římským zvykem, ale přímo za ně v dostatečné vzdálenosti kvůli velkému počtu nepřátelských slonů. Nakonec umístil </a:t>
            </a:r>
            <a:r>
              <a:rPr lang="cs-CZ" sz="2000" i="1" dirty="0" err="1"/>
              <a:t>triarii</a:t>
            </a:r>
            <a:r>
              <a:rPr lang="cs-CZ" sz="2000" i="1" dirty="0"/>
              <a:t>. Na levé křídlo postavil Gaia </a:t>
            </a:r>
            <a:r>
              <a:rPr lang="cs-CZ" sz="2000" i="1" dirty="0" err="1"/>
              <a:t>Laelia</a:t>
            </a:r>
            <a:r>
              <a:rPr lang="cs-CZ" sz="2000" i="1" dirty="0"/>
              <a:t> s italickou jízdou a na pravé křídlo </a:t>
            </a:r>
            <a:r>
              <a:rPr lang="cs-CZ" sz="2000" i="1" dirty="0" err="1"/>
              <a:t>Massanissu</a:t>
            </a:r>
            <a:r>
              <a:rPr lang="cs-CZ" sz="2000" i="1" dirty="0"/>
              <a:t> se všemi jeho </a:t>
            </a:r>
            <a:r>
              <a:rPr lang="cs-CZ" sz="2000" i="1" dirty="0" err="1"/>
              <a:t>Numiďany</a:t>
            </a:r>
            <a:r>
              <a:rPr lang="cs-CZ" sz="2000" i="1" dirty="0"/>
              <a:t>. </a:t>
            </a:r>
            <a:r>
              <a:rPr lang="cs-CZ" sz="2000" b="1" i="1" dirty="0"/>
              <a:t>Intervaly prvních manipulů vyplnil kohortami </a:t>
            </a:r>
            <a:r>
              <a:rPr lang="cs-CZ" sz="2000" b="1" i="1" dirty="0" err="1"/>
              <a:t>velitů</a:t>
            </a:r>
            <a:r>
              <a:rPr lang="cs-CZ" sz="2000" b="1" i="1" dirty="0"/>
              <a:t>, jimž nařídil, aby zahájili akci, a pokud by byli nuceni se stáhnout kvůli útoku slonů, aby ti, kteří budou mít dostatek času, prošli přímo mezi manipuly až do týlu celé armády, zatímco ti, kteří budou pod tlakem, nechť zamíří vpravo nebo vlevo do intervalů mezi liniemi. </a:t>
            </a:r>
            <a:r>
              <a:rPr lang="cs-CZ" sz="2000" i="1" dirty="0"/>
              <a:t>(…)</a:t>
            </a:r>
            <a:r>
              <a:rPr lang="cs-CZ" sz="2000" dirty="0"/>
              <a:t> </a:t>
            </a:r>
            <a:r>
              <a:rPr lang="cs-CZ" sz="2000" b="1" i="1" dirty="0"/>
              <a:t>Hannibal postavil před celou svou sílu slony, kterých měl přes osmdesát</a:t>
            </a:r>
            <a:r>
              <a:rPr lang="cs-CZ" sz="2000" i="1" dirty="0"/>
              <a:t>, a za ně žoldáky čítající asi dvanáct tisíc. Tvořili je </a:t>
            </a:r>
            <a:r>
              <a:rPr lang="cs-CZ" sz="2000" i="1" dirty="0" err="1"/>
              <a:t>Ligurové</a:t>
            </a:r>
            <a:r>
              <a:rPr lang="cs-CZ" sz="2000" i="1" dirty="0"/>
              <a:t>, Keltové, baleárští ostrované a Maurové. Za ně postavil původní Libyjce a Kartagince jako týl všech jednotek, které přivedl z Itálie, umístil je ve vzdálenosti větší než je jedna </a:t>
            </a:r>
            <a:r>
              <a:rPr lang="cs-CZ" sz="2000" i="1" dirty="0" err="1"/>
              <a:t>stadie</a:t>
            </a:r>
            <a:r>
              <a:rPr lang="cs-CZ" sz="2000" i="1" dirty="0"/>
              <a:t> od předních linií. Křídla si zajistil jízdou, přičemž </a:t>
            </a:r>
            <a:r>
              <a:rPr lang="cs-CZ" sz="2000" i="1" dirty="0" err="1"/>
              <a:t>numidské</a:t>
            </a:r>
            <a:r>
              <a:rPr lang="cs-CZ" sz="2000" i="1" dirty="0"/>
              <a:t> spojence postavil nalevo a kartaginskou kavalérii napravo.“</a:t>
            </a:r>
          </a:p>
          <a:p>
            <a:pPr marL="0" indent="0" algn="l">
              <a:buNone/>
            </a:pPr>
            <a:r>
              <a:rPr lang="cs-CZ" sz="2000" dirty="0" err="1"/>
              <a:t>Polybios</a:t>
            </a:r>
            <a:r>
              <a:rPr lang="cs-CZ" sz="2000" dirty="0"/>
              <a:t>. </a:t>
            </a:r>
            <a:r>
              <a:rPr lang="cs-CZ" sz="2000" i="1" dirty="0" err="1"/>
              <a:t>Historiai</a:t>
            </a:r>
            <a:r>
              <a:rPr lang="cs-CZ" sz="2000" dirty="0"/>
              <a:t> 15,9 – 11.</a:t>
            </a:r>
          </a:p>
        </p:txBody>
      </p:sp>
      <p:pic>
        <p:nvPicPr>
          <p:cNvPr id="9" name="Obrázek 8" descr="Obsah obrázku text, diagram, snímek obrazovky, mapa&#10;&#10;Popis byl vytvořen automaticky">
            <a:extLst>
              <a:ext uri="{FF2B5EF4-FFF2-40B4-BE49-F238E27FC236}">
                <a16:creationId xmlns:a16="http://schemas.microsoft.com/office/drawing/2014/main" id="{580504C4-C169-6F88-6DE6-529515DB5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8075" y="1429080"/>
            <a:ext cx="4656796" cy="3414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6" name="Skupina 15">
            <a:extLst>
              <a:ext uri="{FF2B5EF4-FFF2-40B4-BE49-F238E27FC236}">
                <a16:creationId xmlns:a16="http://schemas.microsoft.com/office/drawing/2014/main" id="{C6297D44-63BC-28A5-FD20-6C55F975BA95}"/>
              </a:ext>
            </a:extLst>
          </p:cNvPr>
          <p:cNvGrpSpPr/>
          <p:nvPr/>
        </p:nvGrpSpPr>
        <p:grpSpPr>
          <a:xfrm>
            <a:off x="7819268" y="4900884"/>
            <a:ext cx="4011539" cy="1643798"/>
            <a:chOff x="7476162" y="4921346"/>
            <a:chExt cx="4011539" cy="1643798"/>
          </a:xfrm>
        </p:grpSpPr>
        <p:pic>
          <p:nvPicPr>
            <p:cNvPr id="7" name="Obrázek 6">
              <a:extLst>
                <a:ext uri="{FF2B5EF4-FFF2-40B4-BE49-F238E27FC236}">
                  <a16:creationId xmlns:a16="http://schemas.microsoft.com/office/drawing/2014/main" id="{6F079312-62EA-1379-7A37-9B33361D7B0B}"/>
                </a:ext>
              </a:extLst>
            </p:cNvPr>
            <p:cNvPicPr>
              <a:picLocks noChangeAspect="1"/>
            </p:cNvPicPr>
            <p:nvPr/>
          </p:nvPicPr>
          <p:blipFill rotWithShape="1">
            <a:blip r:embed="rId4"/>
            <a:srcRect l="65833" t="1526" b="50763"/>
            <a:stretch/>
          </p:blipFill>
          <p:spPr>
            <a:xfrm>
              <a:off x="8599116" y="4921346"/>
              <a:ext cx="918973" cy="1643798"/>
            </a:xfrm>
            <a:prstGeom prst="rect">
              <a:avLst/>
            </a:prstGeom>
          </p:spPr>
        </p:pic>
        <p:pic>
          <p:nvPicPr>
            <p:cNvPr id="10" name="Obrázek 9">
              <a:extLst>
                <a:ext uri="{FF2B5EF4-FFF2-40B4-BE49-F238E27FC236}">
                  <a16:creationId xmlns:a16="http://schemas.microsoft.com/office/drawing/2014/main" id="{7A2EC49D-FC33-B110-C056-BBB571A1A97E}"/>
                </a:ext>
              </a:extLst>
            </p:cNvPr>
            <p:cNvPicPr>
              <a:picLocks noChangeAspect="1"/>
            </p:cNvPicPr>
            <p:nvPr/>
          </p:nvPicPr>
          <p:blipFill rotWithShape="1">
            <a:blip r:embed="rId4"/>
            <a:srcRect l="62291" t="47710" b="1621"/>
            <a:stretch/>
          </p:blipFill>
          <p:spPr>
            <a:xfrm>
              <a:off x="10532691" y="4921346"/>
              <a:ext cx="955010" cy="1643798"/>
            </a:xfrm>
            <a:prstGeom prst="rect">
              <a:avLst/>
            </a:prstGeom>
          </p:spPr>
        </p:pic>
        <p:pic>
          <p:nvPicPr>
            <p:cNvPr id="12" name="Obrázek 11">
              <a:extLst>
                <a:ext uri="{FF2B5EF4-FFF2-40B4-BE49-F238E27FC236}">
                  <a16:creationId xmlns:a16="http://schemas.microsoft.com/office/drawing/2014/main" id="{04672762-8208-5861-EDC8-65F7B018A33D}"/>
                </a:ext>
              </a:extLst>
            </p:cNvPr>
            <p:cNvPicPr>
              <a:picLocks noChangeAspect="1"/>
            </p:cNvPicPr>
            <p:nvPr/>
          </p:nvPicPr>
          <p:blipFill rotWithShape="1">
            <a:blip r:embed="rId4"/>
            <a:srcRect t="1526" r="58249" b="50763"/>
            <a:stretch/>
          </p:blipFill>
          <p:spPr>
            <a:xfrm>
              <a:off x="7476162" y="4921346"/>
              <a:ext cx="1122954" cy="1643798"/>
            </a:xfrm>
            <a:prstGeom prst="rect">
              <a:avLst/>
            </a:prstGeom>
          </p:spPr>
        </p:pic>
        <p:pic>
          <p:nvPicPr>
            <p:cNvPr id="13" name="Obrázek 12">
              <a:extLst>
                <a:ext uri="{FF2B5EF4-FFF2-40B4-BE49-F238E27FC236}">
                  <a16:creationId xmlns:a16="http://schemas.microsoft.com/office/drawing/2014/main" id="{7747C128-4808-1D03-D5BE-43B5349A8F9C}"/>
                </a:ext>
              </a:extLst>
            </p:cNvPr>
            <p:cNvPicPr>
              <a:picLocks noChangeAspect="1"/>
            </p:cNvPicPr>
            <p:nvPr/>
          </p:nvPicPr>
          <p:blipFill rotWithShape="1">
            <a:blip r:embed="rId4"/>
            <a:srcRect t="47710" r="59938" b="1621"/>
            <a:stretch/>
          </p:blipFill>
          <p:spPr>
            <a:xfrm>
              <a:off x="9518089" y="4921346"/>
              <a:ext cx="1014602" cy="1643798"/>
            </a:xfrm>
            <a:prstGeom prst="rect">
              <a:avLst/>
            </a:prstGeom>
          </p:spPr>
        </p:pic>
      </p:grpSp>
    </p:spTree>
    <p:extLst>
      <p:ext uri="{BB962C8B-B14F-4D97-AF65-F5344CB8AC3E}">
        <p14:creationId xmlns:p14="http://schemas.microsoft.com/office/powerpoint/2010/main" val="3201101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0"/>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vojevůdce Publia Cornelia </a:t>
            </a:r>
            <a:r>
              <a:rPr lang="cs-CZ" sz="2000" b="1" dirty="0" err="1"/>
              <a:t>Scipiona</a:t>
            </a:r>
            <a:r>
              <a:rPr lang="cs-CZ" sz="2000" b="1" dirty="0"/>
              <a:t> </a:t>
            </a:r>
            <a:r>
              <a:rPr lang="cs-CZ" sz="2000" b="1" dirty="0" err="1"/>
              <a:t>Africana</a:t>
            </a:r>
            <a:r>
              <a:rPr lang="cs-CZ" sz="2000" b="1" dirty="0"/>
              <a:t> </a:t>
            </a:r>
            <a:r>
              <a:rPr lang="cs-CZ" sz="2000" b="1" dirty="0" err="1"/>
              <a:t>Maiora</a:t>
            </a:r>
            <a:r>
              <a:rPr lang="cs-CZ" sz="2000" b="1" dirty="0"/>
              <a:t> s kartaginským vojevůdcem Hannibalem </a:t>
            </a:r>
            <a:r>
              <a:rPr lang="cs-CZ" sz="2000" b="1" dirty="0" err="1"/>
              <a:t>Barcou</a:t>
            </a:r>
            <a:r>
              <a:rPr lang="cs-CZ" sz="2000" b="1" dirty="0"/>
              <a:t> v bitvě u </a:t>
            </a:r>
            <a:r>
              <a:rPr lang="cs-CZ" sz="2000" b="1" dirty="0" err="1"/>
              <a:t>Zamy</a:t>
            </a:r>
            <a:r>
              <a:rPr lang="cs-CZ" sz="2000" b="1" dirty="0"/>
              <a:t> roku 202 př. n. l. během Druhé punské války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34485" y="1252749"/>
            <a:ext cx="7149502" cy="5741740"/>
          </a:xfrm>
        </p:spPr>
        <p:txBody>
          <a:bodyPr>
            <a:normAutofit lnSpcReduction="10000"/>
          </a:bodyPr>
          <a:lstStyle/>
          <a:p>
            <a:pPr marL="0" indent="0" algn="l">
              <a:buNone/>
            </a:pPr>
            <a:r>
              <a:rPr lang="cs-CZ" sz="2000" i="1" dirty="0"/>
              <a:t>„Když bylo vše na obou stranách připraveno k bitvě, proběhly prve drobné potyčky mezi </a:t>
            </a:r>
            <a:r>
              <a:rPr lang="cs-CZ" sz="2000" i="1" dirty="0" err="1"/>
              <a:t>numidskými</a:t>
            </a:r>
            <a:r>
              <a:rPr lang="cs-CZ" sz="2000" i="1" dirty="0"/>
              <a:t> jezdci, načež Hannibal nařídil poháněčům slonů, aby zaútočili na nepřítele. </a:t>
            </a:r>
            <a:r>
              <a:rPr lang="cs-CZ" sz="2000" b="1" i="1" dirty="0"/>
              <a:t>Když se ze všech stran pronikavě rozezněly trubky a polnice, některá zvířata se vyděsila, okamžitě se otočila zády k nepříteli a vrhla se zpět na </a:t>
            </a:r>
            <a:r>
              <a:rPr lang="cs-CZ" sz="2000" b="1" i="1" dirty="0" err="1"/>
              <a:t>Numiďany</a:t>
            </a:r>
            <a:r>
              <a:rPr lang="cs-CZ" sz="2000" b="1" i="1" dirty="0"/>
              <a:t>, kteří přišli Kartagincům na pomoc.</a:t>
            </a:r>
            <a:r>
              <a:rPr lang="cs-CZ" sz="2000" i="1" dirty="0"/>
              <a:t> Ve stejnou chvíli zaútočil </a:t>
            </a:r>
            <a:r>
              <a:rPr lang="cs-CZ" sz="2000" i="1" dirty="0" err="1"/>
              <a:t>Massanissa</a:t>
            </a:r>
            <a:r>
              <a:rPr lang="cs-CZ" sz="2000" i="1" dirty="0"/>
              <a:t> na kartaginské levé křídlo, které se brzy rozpadlo. Zbytek slonů se řítil na římské </a:t>
            </a:r>
            <a:r>
              <a:rPr lang="cs-CZ" sz="2000" i="1" dirty="0" err="1"/>
              <a:t>velity</a:t>
            </a:r>
            <a:r>
              <a:rPr lang="cs-CZ" sz="2000" i="1" dirty="0"/>
              <a:t>, kteří byli v prostoru mezi dvěma legiemi,  přičemž způsobili i utrpěli mnoho ztrát, až nakonec </a:t>
            </a:r>
            <a:r>
              <a:rPr lang="cs-CZ" sz="2000" b="1" i="1" dirty="0"/>
              <a:t>ve svém zděšení někteří unikli mezerami v římské linii</a:t>
            </a:r>
            <a:r>
              <a:rPr lang="cs-CZ" sz="2000" i="1" dirty="0"/>
              <a:t>, kterou zde </a:t>
            </a:r>
            <a:r>
              <a:rPr lang="cs-CZ" sz="2000" i="1" dirty="0" err="1"/>
              <a:t>Scipio</a:t>
            </a:r>
            <a:r>
              <a:rPr lang="cs-CZ" sz="2000" i="1" dirty="0"/>
              <a:t> předvídavě nechal, aby zde Římané neutrpěli žádné zranění. Jiní prchali doprava, kde je římská jízda zasypávala sprškami oštěpů, dokud neutekli z pole. Právě v tomto okamžiku </a:t>
            </a:r>
            <a:r>
              <a:rPr lang="cs-CZ" sz="2000" i="1" dirty="0" err="1"/>
              <a:t>Laelius</a:t>
            </a:r>
            <a:r>
              <a:rPr lang="cs-CZ" sz="2000" i="1" dirty="0"/>
              <a:t>, který </a:t>
            </a:r>
            <a:r>
              <a:rPr lang="cs-CZ" sz="2000" b="1" i="1" dirty="0"/>
              <a:t>využil rozruchu vyvolaného slony</a:t>
            </a:r>
            <a:r>
              <a:rPr lang="cs-CZ" sz="2000" i="1" dirty="0"/>
              <a:t>, zaútočil na kartaginskou jízdu a donutil je k bezhlavému útěku. Pokračoval v pronásledování stejně jako </a:t>
            </a:r>
            <a:r>
              <a:rPr lang="cs-CZ" sz="2000" i="1" dirty="0" err="1"/>
              <a:t>Massanissa</a:t>
            </a:r>
            <a:r>
              <a:rPr lang="cs-CZ" sz="2000" i="1" dirty="0"/>
              <a:t>. Mezitím oba šiky pomalu a impozantně postupovaly proti sobě, kromě jednotek, které Hannibal přivedl zpět z Itálie, které zůstaly na svém původním postavení. Když byly formace blízko sebe, vrhli se Římané na své nepřátele, zvedli svůj válečný pokřik a tloukli kopími o štíty, jak je jejich zvykem.“</a:t>
            </a:r>
          </a:p>
          <a:p>
            <a:pPr marL="0" indent="0" algn="l">
              <a:buNone/>
            </a:pPr>
            <a:r>
              <a:rPr lang="cs-CZ" sz="2000" i="1" dirty="0"/>
              <a:t> </a:t>
            </a:r>
            <a:r>
              <a:rPr lang="cs-CZ" sz="2000" dirty="0" err="1"/>
              <a:t>Polybios</a:t>
            </a:r>
            <a:r>
              <a:rPr lang="cs-CZ" sz="2000" dirty="0"/>
              <a:t>. </a:t>
            </a:r>
            <a:r>
              <a:rPr lang="cs-CZ" sz="2000" i="1" dirty="0" err="1"/>
              <a:t>Historiai</a:t>
            </a:r>
            <a:r>
              <a:rPr lang="cs-CZ" sz="2000" dirty="0"/>
              <a:t> 15,12.</a:t>
            </a:r>
          </a:p>
          <a:p>
            <a:pPr marL="0" indent="0" algn="l">
              <a:buNone/>
            </a:pPr>
            <a:endParaRPr lang="cs-CZ" sz="2400" i="1" dirty="0"/>
          </a:p>
        </p:txBody>
      </p:sp>
      <p:pic>
        <p:nvPicPr>
          <p:cNvPr id="6" name="Obrázek 5" descr="Obsah obrázku text, mapa, diagram, snímek obrazovky&#10;&#10;Popis byl vytvořen automaticky">
            <a:extLst>
              <a:ext uri="{FF2B5EF4-FFF2-40B4-BE49-F238E27FC236}">
                <a16:creationId xmlns:a16="http://schemas.microsoft.com/office/drawing/2014/main" id="{2325AD6A-E8B5-211A-7AE6-ADF5BA937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688" y="1252749"/>
            <a:ext cx="3648762" cy="2675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ázek 7" descr="Obsah obrázku text, diagram, snímek obrazovky, mapa&#10;&#10;Popis byl vytvořen automaticky">
            <a:extLst>
              <a:ext uri="{FF2B5EF4-FFF2-40B4-BE49-F238E27FC236}">
                <a16:creationId xmlns:a16="http://schemas.microsoft.com/office/drawing/2014/main" id="{70F77029-2338-1B04-3934-2CAE76859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2688" y="3928508"/>
            <a:ext cx="3648762" cy="2675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331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vojska se </a:t>
            </a:r>
            <a:r>
              <a:rPr lang="cs-CZ" sz="2000" b="1" dirty="0" err="1"/>
              <a:t>seleukovským</a:t>
            </a:r>
            <a:r>
              <a:rPr lang="cs-CZ" sz="2000" b="1" dirty="0"/>
              <a:t> králem </a:t>
            </a:r>
            <a:r>
              <a:rPr lang="cs-CZ" sz="2000" b="1" dirty="0" err="1"/>
              <a:t>Antiochem</a:t>
            </a:r>
            <a:r>
              <a:rPr lang="cs-CZ" sz="2000" b="1" dirty="0"/>
              <a:t> III. </a:t>
            </a:r>
            <a:r>
              <a:rPr lang="cs-CZ" sz="2000" b="1" dirty="0" err="1"/>
              <a:t>Magnem</a:t>
            </a:r>
            <a:r>
              <a:rPr lang="cs-CZ" sz="2000" b="1" dirty="0"/>
              <a:t> v bitvě u Magnesia roku 180 př. n. l. </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79961" y="1325563"/>
            <a:ext cx="6519305" cy="5428920"/>
          </a:xfrm>
        </p:spPr>
        <p:txBody>
          <a:bodyPr>
            <a:normAutofit fontScale="70000" lnSpcReduction="20000"/>
          </a:bodyPr>
          <a:lstStyle/>
          <a:p>
            <a:pPr marL="0" indent="0" algn="l">
              <a:buNone/>
            </a:pPr>
            <a:r>
              <a:rPr lang="cs-CZ" i="1" dirty="0"/>
              <a:t>„Římské linie byly téměř jednotné co do mužů i jejich výzbroje. Byly zde dvě římské legie a dvě brigády spojenců a Latinů, z nichž každá čítala pět tisíc čtyři sta mužů. Střed tvořili Římané, křídla Latinové. </a:t>
            </a:r>
            <a:r>
              <a:rPr lang="cs-CZ" i="1" dirty="0" err="1"/>
              <a:t>Hastati</a:t>
            </a:r>
            <a:r>
              <a:rPr lang="cs-CZ" i="1" dirty="0"/>
              <a:t> tvořili první linii, </a:t>
            </a:r>
            <a:r>
              <a:rPr lang="cs-CZ" i="1" dirty="0" err="1"/>
              <a:t>principes</a:t>
            </a:r>
            <a:r>
              <a:rPr lang="cs-CZ" i="1" dirty="0"/>
              <a:t> druhou a </a:t>
            </a:r>
            <a:r>
              <a:rPr lang="cs-CZ" i="1" dirty="0" err="1"/>
              <a:t>triarii</a:t>
            </a:r>
            <a:r>
              <a:rPr lang="cs-CZ" i="1" dirty="0"/>
              <a:t> uzavírali týl. Kromě tohoto klasického jádra, vedeného konzulem, napravo stály v přímé linii s ním pomocné jednotky </a:t>
            </a:r>
            <a:r>
              <a:rPr lang="cs-CZ" i="1" dirty="0" err="1"/>
              <a:t>Eumenovy</a:t>
            </a:r>
            <a:r>
              <a:rPr lang="cs-CZ" i="1" dirty="0"/>
              <a:t>, promíchané s </a:t>
            </a:r>
            <a:r>
              <a:rPr lang="cs-CZ" i="1" dirty="0" err="1"/>
              <a:t>achájskými</a:t>
            </a:r>
            <a:r>
              <a:rPr lang="cs-CZ" i="1" dirty="0"/>
              <a:t> vrhači oštěpů, které čítali asi tři tisíce pěšců. Mimo ně zde stály necelé tři tisíce jezdců, z nichž osm set patřilo </a:t>
            </a:r>
            <a:r>
              <a:rPr lang="cs-CZ" i="1" dirty="0" err="1"/>
              <a:t>Eumenovi</a:t>
            </a:r>
            <a:r>
              <a:rPr lang="cs-CZ" i="1" dirty="0"/>
              <a:t> a celý zbytek kavalerie byl římský. Na úplný okraj křídla umístil jednotky </a:t>
            </a:r>
            <a:r>
              <a:rPr lang="cs-CZ" i="1" dirty="0" err="1"/>
              <a:t>Tralliany</a:t>
            </a:r>
            <a:r>
              <a:rPr lang="cs-CZ" i="1" dirty="0"/>
              <a:t> a Kréťany, stejné co do počtu, z nichž každá tvořilo pět set mužů. Jeho levé křídlo takovou podporu nepotřebovalo, protože ho chránila řeka se strmými břehy. Byly tam však umístěny čtyři jednotky koní. To bylo celé množství římské síly. Dva tisíce Makedonců a Thráků, kteří z vlastní vůle doprovázeli armádu, byly ponecháni, aby hlídali tábor. </a:t>
            </a:r>
            <a:r>
              <a:rPr lang="cs-CZ" b="1" i="1" dirty="0"/>
              <a:t>Šestnáct slonů bylo zanecháno v záloze za </a:t>
            </a:r>
            <a:r>
              <a:rPr lang="cs-CZ" b="1" i="1" dirty="0" err="1"/>
              <a:t>triarii</a:t>
            </a:r>
            <a:r>
              <a:rPr lang="cs-CZ" b="1" i="1" dirty="0"/>
              <a:t>. Nepředpokládalo se totiž, že by byli schopni odolat většímu počtu králových slonů, kterých bylo padesát čtyři, neboť afričtí sloni se nedokážou vyrovnat ani stejnému počtu indických, protože jsou podřadní jak velikostí, tak v síle bojového ducha.</a:t>
            </a:r>
            <a:r>
              <a:rPr lang="cs-CZ" i="1" dirty="0"/>
              <a:t>“</a:t>
            </a:r>
          </a:p>
          <a:p>
            <a:pPr marL="0" indent="0" algn="l">
              <a:buNone/>
            </a:pPr>
            <a:r>
              <a:rPr lang="cs-CZ" sz="2800" dirty="0"/>
              <a:t>Titus Livius. </a:t>
            </a:r>
            <a:r>
              <a:rPr lang="cs-CZ" sz="2800" i="1" dirty="0"/>
              <a:t>Ad </a:t>
            </a:r>
            <a:r>
              <a:rPr lang="cs-CZ" sz="2800" i="1" dirty="0" err="1"/>
              <a:t>Urbe</a:t>
            </a:r>
            <a:r>
              <a:rPr lang="cs-CZ" sz="2800" i="1" dirty="0"/>
              <a:t> </a:t>
            </a:r>
            <a:r>
              <a:rPr lang="cs-CZ" sz="2800" i="1" dirty="0" err="1"/>
              <a:t>condita</a:t>
            </a:r>
            <a:r>
              <a:rPr lang="cs-CZ" sz="2800" i="1" dirty="0"/>
              <a:t> 37</a:t>
            </a:r>
            <a:r>
              <a:rPr lang="cs-CZ" sz="2800" dirty="0"/>
              <a:t>,39.</a:t>
            </a:r>
          </a:p>
        </p:txBody>
      </p:sp>
      <p:pic>
        <p:nvPicPr>
          <p:cNvPr id="11" name="Obrázek 10">
            <a:extLst>
              <a:ext uri="{FF2B5EF4-FFF2-40B4-BE49-F238E27FC236}">
                <a16:creationId xmlns:a16="http://schemas.microsoft.com/office/drawing/2014/main" id="{E41C25C4-89C8-11A0-3035-8D38571AFBAC}"/>
              </a:ext>
            </a:extLst>
          </p:cNvPr>
          <p:cNvPicPr>
            <a:picLocks noChangeAspect="1"/>
          </p:cNvPicPr>
          <p:nvPr/>
        </p:nvPicPr>
        <p:blipFill>
          <a:blip r:embed="rId3"/>
          <a:stretch>
            <a:fillRect/>
          </a:stretch>
        </p:blipFill>
        <p:spPr>
          <a:xfrm>
            <a:off x="6699266" y="1767150"/>
            <a:ext cx="5312772" cy="332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1744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7967"/>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vojska se </a:t>
            </a:r>
            <a:r>
              <a:rPr lang="cs-CZ" sz="2000" b="1" dirty="0" err="1"/>
              <a:t>seleukovským</a:t>
            </a:r>
            <a:r>
              <a:rPr lang="cs-CZ" sz="2000" b="1" dirty="0"/>
              <a:t> králem </a:t>
            </a:r>
            <a:r>
              <a:rPr lang="cs-CZ" sz="2000" b="1" dirty="0" err="1"/>
              <a:t>Antiochem</a:t>
            </a:r>
            <a:r>
              <a:rPr lang="cs-CZ" sz="2000" b="1" dirty="0"/>
              <a:t> III. </a:t>
            </a:r>
            <a:r>
              <a:rPr lang="cs-CZ" sz="2000" b="1" dirty="0" err="1"/>
              <a:t>Magnem</a:t>
            </a:r>
            <a:r>
              <a:rPr lang="cs-CZ" sz="2000" b="1" dirty="0"/>
              <a:t> v bitvě u Magnesia roku 180 př. n. l.</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79962" y="1242861"/>
            <a:ext cx="6804498" cy="7013243"/>
          </a:xfrm>
        </p:spPr>
        <p:txBody>
          <a:bodyPr>
            <a:noAutofit/>
          </a:bodyPr>
          <a:lstStyle/>
          <a:p>
            <a:pPr marL="0" indent="0" algn="l">
              <a:buNone/>
            </a:pPr>
            <a:r>
              <a:rPr lang="cs-CZ" sz="1350" i="1" dirty="0"/>
              <a:t>„Králova linie byla nesourodější, tvořená z jednotek mnoha národů, které se nelišily jen svou postavou, ale také výzbrojí. Bylo zde šestnáct tisíc  pěšců vyzbrojených po způsobu Makedonců, kterým se říkalo falangisté. Ti tvořili jádro a jejich fronta byla rozdělena na deset částí po pěti stech v první linii. </a:t>
            </a:r>
            <a:r>
              <a:rPr lang="cs-CZ" sz="1350" b="1" i="1" dirty="0"/>
              <a:t>Tyto části byly odděleny vždy dvěma slony umístěnými mezi ně</a:t>
            </a:r>
            <a:r>
              <a:rPr lang="cs-CZ" sz="1350" i="1" dirty="0"/>
              <a:t>. Hloubka šiků činila třicet dva řad. </a:t>
            </a:r>
            <a:r>
              <a:rPr lang="cs-CZ" sz="1350" b="1" i="1" dirty="0"/>
              <a:t>To byla hlavní síla královské armády, jež působila impozantně na pohled, jak v detailech celého jejího výjevu, tak kvůli slonům, tyčícím se vysoko nad hlavami vojáků. Byli ohromně mohutní a ještě úžasnější díky ozdobám, hřebenům na jejich čelech a věžím upevněným na jejich zádech. Na každé věži byli čtyři ozbrojení muži a </a:t>
            </a:r>
            <a:r>
              <a:rPr lang="cs-CZ" sz="1350" b="1" i="1" dirty="0" err="1"/>
              <a:t>mahút</a:t>
            </a:r>
            <a:r>
              <a:rPr lang="cs-CZ" sz="1350" b="1" i="1" dirty="0"/>
              <a:t>.</a:t>
            </a:r>
            <a:r>
              <a:rPr lang="cs-CZ" sz="1350" i="1" dirty="0"/>
              <a:t> Napravo od falangy stálo pět set </a:t>
            </a:r>
            <a:r>
              <a:rPr lang="cs-CZ" sz="1350" i="1" dirty="0" err="1"/>
              <a:t>galatských</a:t>
            </a:r>
            <a:r>
              <a:rPr lang="cs-CZ" sz="1350" i="1" dirty="0"/>
              <a:t> jezdců, k nimž se připojily tři tisíce jezdců, oděných v těžké zbroji, kterým říkají </a:t>
            </a:r>
            <a:r>
              <a:rPr lang="cs-CZ" sz="1350" i="1" dirty="0" err="1"/>
              <a:t>katafrakti</a:t>
            </a:r>
            <a:r>
              <a:rPr lang="cs-CZ" sz="1350" i="1" dirty="0"/>
              <a:t>. K nim se přidalo vojsko téměř tisíce jezdců, kterou nazývali </a:t>
            </a:r>
            <a:r>
              <a:rPr lang="cs-CZ" sz="1350" i="1" dirty="0" err="1"/>
              <a:t>agema</a:t>
            </a:r>
            <a:r>
              <a:rPr lang="cs-CZ" sz="1350" i="1" dirty="0"/>
              <a:t>. Byli to Médové, všichni vybraní muži, smíšení s jezdci z mnoha dalších národů z této části světa</a:t>
            </a:r>
            <a:r>
              <a:rPr lang="cs-CZ" sz="1350" b="1" i="1" dirty="0"/>
              <a:t>. S nimi zde byla také formace šestnácti slonů umístěných v záloze. </a:t>
            </a:r>
            <a:r>
              <a:rPr lang="cs-CZ" sz="1350" i="1" dirty="0"/>
              <a:t>Na stejné straně, na okraji křídla, byla královská kohorta. Ti se nazýváni </a:t>
            </a:r>
            <a:r>
              <a:rPr lang="cs-CZ" sz="1350" i="1" dirty="0" err="1"/>
              <a:t>Argyraspidové</a:t>
            </a:r>
            <a:r>
              <a:rPr lang="cs-CZ" sz="1350" i="1" dirty="0"/>
              <a:t> podle vzhledu brnění, které nosili. Vedle nich stálo tisíc dvě stě </a:t>
            </a:r>
            <a:r>
              <a:rPr lang="cs-CZ" sz="1350" i="1" dirty="0" err="1"/>
              <a:t>dahájských</a:t>
            </a:r>
            <a:r>
              <a:rPr lang="cs-CZ" sz="1350" i="1" dirty="0"/>
              <a:t> lučištníků na koních, tři tisíce lehké pěchoty, téměř polovina Kréťanů a polovina </a:t>
            </a:r>
            <a:r>
              <a:rPr lang="cs-CZ" sz="1350" i="1" dirty="0" err="1"/>
              <a:t>Trallianů</a:t>
            </a:r>
            <a:r>
              <a:rPr lang="cs-CZ" sz="1350" i="1" dirty="0"/>
              <a:t>. K nim přiléhaly dva tisíce pět set </a:t>
            </a:r>
            <a:r>
              <a:rPr lang="cs-CZ" sz="1350" i="1" dirty="0" err="1"/>
              <a:t>mýsijských</a:t>
            </a:r>
            <a:r>
              <a:rPr lang="cs-CZ" sz="1350" i="1" dirty="0"/>
              <a:t> lučištníků a kraj celku náležel čtyřem tisícům </a:t>
            </a:r>
            <a:r>
              <a:rPr lang="cs-CZ" sz="1350" i="1" dirty="0" err="1"/>
              <a:t>Kyrténským</a:t>
            </a:r>
            <a:r>
              <a:rPr lang="cs-CZ" sz="1350" i="1" dirty="0"/>
              <a:t> prakům a </a:t>
            </a:r>
            <a:r>
              <a:rPr lang="cs-CZ" sz="1350" i="1" dirty="0" err="1"/>
              <a:t>elymským</a:t>
            </a:r>
            <a:r>
              <a:rPr lang="cs-CZ" sz="1350" i="1" dirty="0"/>
              <a:t> lučištníkům, kteří byli navzájem smíšení. Na levém křídle vedle falangy stálo tisíc pět set </a:t>
            </a:r>
            <a:r>
              <a:rPr lang="cs-CZ" sz="1350" i="1" dirty="0" err="1"/>
              <a:t>galatských</a:t>
            </a:r>
            <a:r>
              <a:rPr lang="cs-CZ" sz="1350" i="1" dirty="0"/>
              <a:t> jezdců a dva tisíce podobně vyzbrojených </a:t>
            </a:r>
            <a:r>
              <a:rPr lang="cs-CZ" sz="1350" i="1" dirty="0" err="1"/>
              <a:t>Kapadočanů</a:t>
            </a:r>
            <a:r>
              <a:rPr lang="cs-CZ" sz="1350" i="1" dirty="0"/>
              <a:t> poslaných králem </a:t>
            </a:r>
            <a:r>
              <a:rPr lang="cs-CZ" sz="1350" i="1" dirty="0" err="1"/>
              <a:t>Ariarathem</a:t>
            </a:r>
            <a:r>
              <a:rPr lang="cs-CZ" sz="1350" i="1" dirty="0"/>
              <a:t>. Dále dva tisíce sedm set pomocných jednotek všeho druhu smíchaných dohromady, tři tisíce jezdců v těžké zbroji, tisíc dalších jezdců z královské kohorty, kteří měli sice lehčí výzbroj, ale jinak ne nepodobnou ostatním. Ti byli většinou Syřané smíšení s </a:t>
            </a:r>
            <a:r>
              <a:rPr lang="cs-CZ" sz="1350" i="1" dirty="0" err="1"/>
              <a:t>Frýgy</a:t>
            </a:r>
            <a:r>
              <a:rPr lang="cs-CZ" sz="1350" i="1" dirty="0"/>
              <a:t> a </a:t>
            </a:r>
            <a:r>
              <a:rPr lang="cs-CZ" sz="1350" i="1" dirty="0" err="1"/>
              <a:t>Lýdy</a:t>
            </a:r>
            <a:r>
              <a:rPr lang="cs-CZ" sz="1350" i="1" dirty="0"/>
              <a:t>. Před touto kavalérií byly vozy vyzbrojené kosami a druh velbloudů, kterým se říkalo dromedáři. Na nich jezdili arabští lučištníci, kteří nosili tenké meče dlouhé čtyři lokte, aby z tak velké výšky mohli dosáhnout na. Pak následoval další zástup, který se podobal tomu na pravém křídle — nejprve </a:t>
            </a:r>
            <a:r>
              <a:rPr lang="cs-CZ" sz="1350" i="1" dirty="0" err="1"/>
              <a:t>Tarentinští</a:t>
            </a:r>
            <a:r>
              <a:rPr lang="cs-CZ" sz="1350" i="1" dirty="0"/>
              <a:t>, pak dva tisíce pět set </a:t>
            </a:r>
            <a:r>
              <a:rPr lang="cs-CZ" sz="1350" i="1" dirty="0" err="1"/>
              <a:t>galatských</a:t>
            </a:r>
            <a:r>
              <a:rPr lang="cs-CZ" sz="1350" i="1" dirty="0"/>
              <a:t> jezdců, tisíc nových Kréťanů a tisíc pět set Kárů a </a:t>
            </a:r>
            <a:r>
              <a:rPr lang="cs-CZ" sz="1350" i="1" dirty="0" err="1"/>
              <a:t>Kilikijců</a:t>
            </a:r>
            <a:r>
              <a:rPr lang="cs-CZ" sz="1350" i="1" dirty="0"/>
              <a:t> ozbrojených stejným způsobem. Dále stejný počet </a:t>
            </a:r>
            <a:r>
              <a:rPr lang="cs-CZ" sz="1350" i="1" dirty="0" err="1"/>
              <a:t>Trallianů</a:t>
            </a:r>
            <a:r>
              <a:rPr lang="cs-CZ" sz="1350" i="1" dirty="0"/>
              <a:t> se třemi tisíci oštěpařů z </a:t>
            </a:r>
            <a:r>
              <a:rPr lang="cs-CZ" sz="1350" i="1" dirty="0" err="1"/>
              <a:t>Pisidie</a:t>
            </a:r>
            <a:r>
              <a:rPr lang="cs-CZ" sz="1350" i="1" dirty="0"/>
              <a:t>, </a:t>
            </a:r>
            <a:r>
              <a:rPr lang="cs-CZ" sz="1350" i="1" dirty="0" err="1"/>
              <a:t>Pamfýlie</a:t>
            </a:r>
            <a:r>
              <a:rPr lang="cs-CZ" sz="1350" i="1" dirty="0"/>
              <a:t> a </a:t>
            </a:r>
            <a:r>
              <a:rPr lang="cs-CZ" sz="1350" i="1" dirty="0" err="1"/>
              <a:t>Lýkie</a:t>
            </a:r>
            <a:r>
              <a:rPr lang="cs-CZ" sz="1350" i="1" dirty="0"/>
              <a:t>. Pak následovaly brigády </a:t>
            </a:r>
            <a:r>
              <a:rPr lang="cs-CZ" sz="1350" i="1" dirty="0" err="1"/>
              <a:t>Kyrténů</a:t>
            </a:r>
            <a:r>
              <a:rPr lang="cs-CZ" sz="1350" i="1" dirty="0"/>
              <a:t> a </a:t>
            </a:r>
            <a:r>
              <a:rPr lang="cs-CZ" sz="1350" i="1" dirty="0" err="1"/>
              <a:t>Elymanů</a:t>
            </a:r>
            <a:r>
              <a:rPr lang="cs-CZ" sz="1350" i="1" dirty="0"/>
              <a:t>, rovnající se do počtu těm, kteří byli umístěni na pravém křídle. </a:t>
            </a:r>
            <a:r>
              <a:rPr lang="cs-CZ" sz="1350" b="1" i="1" dirty="0"/>
              <a:t>Nedaleko za nimi stálo šestnáct slonů</a:t>
            </a:r>
            <a:r>
              <a:rPr lang="cs-CZ" sz="1350" i="1" dirty="0"/>
              <a:t>.„</a:t>
            </a:r>
          </a:p>
          <a:p>
            <a:pPr marL="0" indent="0">
              <a:buNone/>
            </a:pPr>
            <a:r>
              <a:rPr lang="cs-CZ" sz="1350" dirty="0"/>
              <a:t>Titus Livius. </a:t>
            </a:r>
            <a:r>
              <a:rPr lang="cs-CZ" sz="1350" i="1" dirty="0"/>
              <a:t>Ad </a:t>
            </a:r>
            <a:r>
              <a:rPr lang="cs-CZ" sz="1350" i="1" dirty="0" err="1"/>
              <a:t>Urbe</a:t>
            </a:r>
            <a:r>
              <a:rPr lang="cs-CZ" sz="1350" i="1" dirty="0"/>
              <a:t> </a:t>
            </a:r>
            <a:r>
              <a:rPr lang="cs-CZ" sz="1350" i="1" dirty="0" err="1"/>
              <a:t>condita</a:t>
            </a:r>
            <a:r>
              <a:rPr lang="cs-CZ" sz="1350" i="1" dirty="0"/>
              <a:t> 37</a:t>
            </a:r>
            <a:r>
              <a:rPr lang="cs-CZ" sz="1350" dirty="0"/>
              <a:t>,40.</a:t>
            </a:r>
          </a:p>
        </p:txBody>
      </p:sp>
      <p:pic>
        <p:nvPicPr>
          <p:cNvPr id="8" name="Obrázek 7">
            <a:extLst>
              <a:ext uri="{FF2B5EF4-FFF2-40B4-BE49-F238E27FC236}">
                <a16:creationId xmlns:a16="http://schemas.microsoft.com/office/drawing/2014/main" id="{436E4576-2F17-4E95-1BAA-4B92298B233C}"/>
              </a:ext>
            </a:extLst>
          </p:cNvPr>
          <p:cNvPicPr>
            <a:picLocks noChangeAspect="1"/>
          </p:cNvPicPr>
          <p:nvPr/>
        </p:nvPicPr>
        <p:blipFill>
          <a:blip r:embed="rId3"/>
          <a:stretch>
            <a:fillRect/>
          </a:stretch>
        </p:blipFill>
        <p:spPr>
          <a:xfrm>
            <a:off x="6984460" y="1767150"/>
            <a:ext cx="5027578" cy="332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6735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vojska se </a:t>
            </a:r>
            <a:r>
              <a:rPr lang="cs-CZ" sz="2000" b="1" dirty="0" err="1"/>
              <a:t>seleukovským</a:t>
            </a:r>
            <a:r>
              <a:rPr lang="cs-CZ" sz="2000" b="1" dirty="0"/>
              <a:t> králem </a:t>
            </a:r>
            <a:r>
              <a:rPr lang="cs-CZ" sz="2000" b="1" dirty="0" err="1"/>
              <a:t>Antiochem</a:t>
            </a:r>
            <a:r>
              <a:rPr lang="cs-CZ" sz="2000" b="1" dirty="0"/>
              <a:t> III. </a:t>
            </a:r>
            <a:r>
              <a:rPr lang="cs-CZ" sz="2000" b="1" dirty="0" err="1"/>
              <a:t>Magnem</a:t>
            </a:r>
            <a:r>
              <a:rPr lang="cs-CZ" sz="2000" b="1" dirty="0"/>
              <a:t> v bitvě u Magnesia roku 180 př. n. l.</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196645" y="1320640"/>
            <a:ext cx="6774426" cy="5870078"/>
          </a:xfrm>
        </p:spPr>
        <p:txBody>
          <a:bodyPr>
            <a:normAutofit fontScale="62500" lnSpcReduction="20000"/>
          </a:bodyPr>
          <a:lstStyle/>
          <a:p>
            <a:pPr marL="0" indent="0" algn="l">
              <a:buNone/>
            </a:pPr>
            <a:r>
              <a:rPr lang="cs-CZ" i="1" dirty="0"/>
              <a:t>„Ranní opar, stoupající k oblakům se s postupujícím dnem měnil v mlhu a její vlhkost, jako déšť přicházející se západním větrem, vše pokryla. Tato okolnost, která Římanům sotva byla na obtíž, byla pro královské jednotky krajně nepříjemná. Linie Římanů byla totiž středně dlouhá a špatná viditelnost jim nebránila orientovat se ve svých silách. Kromě toho to byli většinou těžce ozbrojení vojáci, takže mlha neměla tendenci nijak bránit funkci jejich mečů a oštěpů. Zato královy linie byly tak rozsáhlé, že z jejího středu nebylo vidno křídel, tím méně se viděli navzájem ti na okrajích. Pak vlhkost uvolnila struny jejich luků, jejich praky a </a:t>
            </a:r>
            <a:r>
              <a:rPr lang="cs-CZ" i="1" dirty="0" err="1"/>
              <a:t>ankylé</a:t>
            </a:r>
            <a:r>
              <a:rPr lang="cs-CZ" i="1" dirty="0"/>
              <a:t> jejich oštěpů. Ozbrojené vozy, od kterých </a:t>
            </a:r>
            <a:r>
              <a:rPr lang="cs-CZ" i="1" dirty="0" err="1"/>
              <a:t>Antiochos</a:t>
            </a:r>
            <a:r>
              <a:rPr lang="cs-CZ" i="1" dirty="0"/>
              <a:t> očekával, že způsobí paniku v nepřátelských liniích, přinesly hrůzu mezi vlastní mužstvo. (…) </a:t>
            </a:r>
            <a:r>
              <a:rPr lang="cs-CZ" b="1" i="1" dirty="0" err="1"/>
              <a:t>Eumenés</a:t>
            </a:r>
            <a:r>
              <a:rPr lang="cs-CZ" b="1" i="1" dirty="0"/>
              <a:t> (římský spojenec), který vozy znal a nebyl nezkušený v takovém druhu boje, věda, jak je tento způsob boje a tyto sbory nespolehlivé, když se někdo zaměří spíše na splašení koní, než na boj v přímé bitvě, nařídil krétským lučištníkům, </a:t>
            </a:r>
            <a:r>
              <a:rPr lang="cs-CZ" b="1" i="1" dirty="0" err="1"/>
              <a:t>prakovníkům</a:t>
            </a:r>
            <a:r>
              <a:rPr lang="cs-CZ" b="1" i="1" dirty="0"/>
              <a:t> a oštěpařům s některými jezdeckými oddíly, aby se, nikoli v semknuté formaci, ale rozptýleni co nejšíře vrhly vpřed a zasypali je střelami ze všech stran najednou. Tato bouře, částečně ranami způsobenými ze všech stran vrhanými střelami, částečně bolestnými výkřiky, koně tak vyděsila, že se jako utržení rozutekli všemi směry. Lehká pěchota, lehce vyzbrojení </a:t>
            </a:r>
            <a:r>
              <a:rPr lang="cs-CZ" b="1" i="1" dirty="0" err="1"/>
              <a:t>prakovníci</a:t>
            </a:r>
            <a:r>
              <a:rPr lang="cs-CZ" b="1" i="1" dirty="0"/>
              <a:t> a rychlonozí Kréťané se střetu s nimi velmi snadno vyhnuli. Jezdci, kteří je pronásledovali, ještě zesílili zmatek a hrůzu koní a velbloudů, zatímco všichni znásobili svůj křik. A tak byly vozy vytlačeny z prostoru mezi dvěma liniemi a jejich bezúčelná přehlídka skončila.</a:t>
            </a:r>
            <a:r>
              <a:rPr lang="cs-CZ" i="1" dirty="0"/>
              <a:t> Obě strany daly signál a opravdová bitva začala.“</a:t>
            </a:r>
          </a:p>
          <a:p>
            <a:pPr marL="0" indent="0" algn="l">
              <a:buNone/>
            </a:pPr>
            <a:r>
              <a:rPr lang="cs-CZ" sz="2800" dirty="0"/>
              <a:t>Titus Livius. </a:t>
            </a:r>
            <a:r>
              <a:rPr lang="cs-CZ" sz="2800" i="1" dirty="0"/>
              <a:t>Ad </a:t>
            </a:r>
            <a:r>
              <a:rPr lang="cs-CZ" sz="2800" i="1" dirty="0" err="1"/>
              <a:t>Urbe</a:t>
            </a:r>
            <a:r>
              <a:rPr lang="cs-CZ" sz="2800" i="1" dirty="0"/>
              <a:t> </a:t>
            </a:r>
            <a:r>
              <a:rPr lang="cs-CZ" sz="2800" i="1" dirty="0" err="1"/>
              <a:t>condita</a:t>
            </a:r>
            <a:r>
              <a:rPr lang="cs-CZ" sz="2800" i="1" dirty="0"/>
              <a:t> 37</a:t>
            </a:r>
            <a:r>
              <a:rPr lang="cs-CZ" sz="2800" dirty="0"/>
              <a:t>,41.</a:t>
            </a:r>
          </a:p>
        </p:txBody>
      </p:sp>
      <p:pic>
        <p:nvPicPr>
          <p:cNvPr id="6" name="Obrázek 5">
            <a:extLst>
              <a:ext uri="{FF2B5EF4-FFF2-40B4-BE49-F238E27FC236}">
                <a16:creationId xmlns:a16="http://schemas.microsoft.com/office/drawing/2014/main" id="{4E88E6A0-679D-BD51-F9D5-9BB5E7D903F2}"/>
              </a:ext>
            </a:extLst>
          </p:cNvPr>
          <p:cNvPicPr>
            <a:picLocks noChangeAspect="1"/>
          </p:cNvPicPr>
          <p:nvPr/>
        </p:nvPicPr>
        <p:blipFill>
          <a:blip r:embed="rId3"/>
          <a:stretch>
            <a:fillRect/>
          </a:stretch>
        </p:blipFill>
        <p:spPr>
          <a:xfrm>
            <a:off x="6971071" y="1437119"/>
            <a:ext cx="5024284" cy="3336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4412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r>
              <a:rPr lang="cs-CZ" sz="4900" b="1" dirty="0"/>
              <a:t>Taktiky minimalizující vlastní kontakt se slony</a:t>
            </a:r>
            <a:br>
              <a:rPr lang="cs-CZ" sz="23500" b="1" dirty="0"/>
            </a:br>
            <a:r>
              <a:rPr lang="cs-CZ" sz="2000" b="1" dirty="0"/>
              <a:t>Střet římského vojska se </a:t>
            </a:r>
            <a:r>
              <a:rPr lang="cs-CZ" sz="2000" b="1" dirty="0" err="1"/>
              <a:t>seleukovským</a:t>
            </a:r>
            <a:r>
              <a:rPr lang="cs-CZ" sz="2000" b="1" dirty="0"/>
              <a:t> králem </a:t>
            </a:r>
            <a:r>
              <a:rPr lang="cs-CZ" sz="2000" b="1" dirty="0" err="1"/>
              <a:t>Antiochem</a:t>
            </a:r>
            <a:r>
              <a:rPr lang="cs-CZ" sz="2000" b="1" dirty="0"/>
              <a:t> III. </a:t>
            </a:r>
            <a:r>
              <a:rPr lang="cs-CZ" sz="2000" b="1" dirty="0" err="1"/>
              <a:t>Magnem</a:t>
            </a:r>
            <a:r>
              <a:rPr lang="cs-CZ" sz="2000" b="1" dirty="0"/>
              <a:t> v bitvě u Magnesia roku 180 př. n. l.</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77129" y="1276654"/>
            <a:ext cx="7149502" cy="5741740"/>
          </a:xfrm>
        </p:spPr>
        <p:txBody>
          <a:bodyPr>
            <a:normAutofit/>
          </a:bodyPr>
          <a:lstStyle/>
          <a:p>
            <a:pPr marL="0" indent="0" algn="l">
              <a:buNone/>
            </a:pPr>
            <a:r>
              <a:rPr lang="cs-CZ" sz="1400" i="1" dirty="0"/>
              <a:t>„Tyto vozy, tak neúčinné proti nepříteli, se brzy ukázaly jako příčina velkého neštěstí královské armády, neboť jednotky umístěné za nimi, vyděšené z divokého zmatku koní, se daly na útěk a nechaly vše nechráněné, až k pozicím obrněných jezdců. Dokonce i tito, když se Římané, poté co rozprášili zálohy, přiblížili, neudržely své pozice. Někteří uprchli a jiní, kteří byli zdrženi tíhou svých pokrývek a brnění, byli poraženi mečem. Celé levé křídlo tak ustoupilo a pomocné sbory, umístěné mezi kavalérii a falangu, byly uvrženy do zmatku a hrůza se rozšířila i do středu. Zde byly řady rozbity prchajícími vojáky, kteří se mezi ně řítili, zatímco stejná příčina připravila muže o možnost použít jejich dlouhých kopí, kterým Makedonci říkali </a:t>
            </a:r>
            <a:r>
              <a:rPr lang="cs-CZ" sz="1400" i="1" dirty="0" err="1"/>
              <a:t>sarísa</a:t>
            </a:r>
            <a:r>
              <a:rPr lang="cs-CZ" sz="1400" i="1" dirty="0"/>
              <a:t>. Zatímco byli v tomto nepořádku, postupující Římané vystřelily své oštěpy. </a:t>
            </a:r>
            <a:r>
              <a:rPr lang="cs-CZ" sz="1400" b="1" i="1" dirty="0"/>
              <a:t>Ani sloni, kteří stáli v cestě, neodradili římské vojáky, kteří se na základě zkušeností v afrických válkách naučili, jak se vyhnout střetu zvířete a také zaútočit na něj ze strany oštěpem, nebo, pokud se mohli dostatečně přiblížit, poranit mu šlachy svými meči. Čelo jádra bylo nyní téměř rozsekáno na kusy a obklíčená záloha byla napadena z týlu</a:t>
            </a:r>
            <a:r>
              <a:rPr lang="cs-CZ" sz="1400" i="1" dirty="0"/>
              <a:t>. Když si Římané uvědomili, že jejich jednotky se roztáhli do dalšího kvadrantu, nedaleko jejich tábora uslyšeli zděšené výkřiky. Protože </a:t>
            </a:r>
            <a:r>
              <a:rPr lang="cs-CZ" sz="1400" i="1" dirty="0" err="1"/>
              <a:t>Antiochos</a:t>
            </a:r>
            <a:r>
              <a:rPr lang="cs-CZ" sz="1400" i="1" dirty="0"/>
              <a:t>, který velel na pravém křídle, si všiml, že nepřítel, spoléhající se na bezpečí, které mu skýtala řeka, zde neumístil žádnou zálohu kromě čtyř koňských jednotek, a že ty, držíce se na kontakt s pěchotou, nechaly břeh nechráněný. Provedl na ně tedy útok s oddílem pomocných sborů a těžkou jízdou. Nejenže na ně zaútočil zepředu, ale také obešel jejich křídelní linie poblíž řeky a tlačil je z boku, dokud nejprve neporazil kavalérii a pak i pěchotu a nepřiměl je prchat do jejich tábora. (…) Když </a:t>
            </a:r>
            <a:r>
              <a:rPr lang="cs-CZ" sz="1400" i="1" dirty="0" err="1"/>
              <a:t>Antiochos</a:t>
            </a:r>
            <a:r>
              <a:rPr lang="cs-CZ" sz="1400" i="1" dirty="0"/>
              <a:t> zpozoroval, jak muži, které viděl těsně předtím utíkat, obnovují boj a další velké vojsko postupuje z tábora, otočil svého koně a utekl. Římané, vítězící na obou křídlech, postupovali přes hromady zabitých, kterých bylo nejvíce ve středu, kde síla nejstatečnějších mužů a jejich těžká zbroj bránily útěku, a pokračovali v ostřelování tábora. Nejprve </a:t>
            </a:r>
            <a:r>
              <a:rPr lang="cs-CZ" sz="1400" i="1" dirty="0" err="1"/>
              <a:t>Eumenovi</a:t>
            </a:r>
            <a:r>
              <a:rPr lang="cs-CZ" sz="1400" i="1" dirty="0"/>
              <a:t> jezdci a poté zbytek kavalérie pronásledovali nepřítele po celé pláni, a když dostihli ty opozdilé, zabili je. </a:t>
            </a:r>
            <a:r>
              <a:rPr lang="cs-CZ" sz="1400" b="1" i="1" dirty="0"/>
              <a:t>Uprchlíci však byli vystaveni ještě většímu utrpení směsicí vozů, slonů a velbloudů a svým vlastním neuspořádaným spěchem, neboť poté, co rozbili své řady, vrhli se jako slepí jeden na druhého a byli ušlapáni k smrti svými četnými zvířaty.</a:t>
            </a:r>
            <a:r>
              <a:rPr lang="cs-CZ" sz="1400" i="1" dirty="0"/>
              <a:t>“</a:t>
            </a:r>
          </a:p>
          <a:p>
            <a:pPr marL="0" indent="0" algn="l">
              <a:buNone/>
            </a:pPr>
            <a:r>
              <a:rPr lang="cs-CZ" sz="1400" dirty="0"/>
              <a:t>Titus Livius. </a:t>
            </a:r>
            <a:r>
              <a:rPr lang="cs-CZ" sz="1400" i="1" dirty="0"/>
              <a:t>Ad </a:t>
            </a:r>
            <a:r>
              <a:rPr lang="cs-CZ" sz="1400" i="1" dirty="0" err="1"/>
              <a:t>Urbe</a:t>
            </a:r>
            <a:r>
              <a:rPr lang="cs-CZ" sz="1400" i="1" dirty="0"/>
              <a:t> </a:t>
            </a:r>
            <a:r>
              <a:rPr lang="cs-CZ" sz="1400" i="1" dirty="0" err="1"/>
              <a:t>condita</a:t>
            </a:r>
            <a:r>
              <a:rPr lang="cs-CZ" sz="1400" i="1" dirty="0"/>
              <a:t> 37</a:t>
            </a:r>
            <a:r>
              <a:rPr lang="cs-CZ" sz="1400" dirty="0"/>
              <a:t>,42 – 43.</a:t>
            </a:r>
          </a:p>
        </p:txBody>
      </p:sp>
      <p:pic>
        <p:nvPicPr>
          <p:cNvPr id="6" name="Obrázek 5">
            <a:extLst>
              <a:ext uri="{FF2B5EF4-FFF2-40B4-BE49-F238E27FC236}">
                <a16:creationId xmlns:a16="http://schemas.microsoft.com/office/drawing/2014/main" id="{D67ECA5D-9A40-775F-0992-565FECCB44DB}"/>
              </a:ext>
            </a:extLst>
          </p:cNvPr>
          <p:cNvPicPr>
            <a:picLocks noChangeAspect="1"/>
          </p:cNvPicPr>
          <p:nvPr/>
        </p:nvPicPr>
        <p:blipFill>
          <a:blip r:embed="rId3"/>
          <a:stretch>
            <a:fillRect/>
          </a:stretch>
        </p:blipFill>
        <p:spPr>
          <a:xfrm>
            <a:off x="7295457" y="1686827"/>
            <a:ext cx="4750588" cy="3328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9990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pic>
        <p:nvPicPr>
          <p:cNvPr id="7" name="Obrázek 6">
            <a:extLst>
              <a:ext uri="{FF2B5EF4-FFF2-40B4-BE49-F238E27FC236}">
                <a16:creationId xmlns:a16="http://schemas.microsoft.com/office/drawing/2014/main" id="{AD4C5794-F0EB-2A94-9257-68C1DE23A74D}"/>
              </a:ext>
            </a:extLst>
          </p:cNvPr>
          <p:cNvPicPr>
            <a:picLocks noChangeAspect="1"/>
          </p:cNvPicPr>
          <p:nvPr/>
        </p:nvPicPr>
        <p:blipFill>
          <a:blip r:embed="rId3"/>
          <a:stretch>
            <a:fillRect/>
          </a:stretch>
        </p:blipFill>
        <p:spPr>
          <a:xfrm>
            <a:off x="7735814" y="403598"/>
            <a:ext cx="4107536" cy="6050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Přímá spojnice se šipkou 8">
            <a:extLst>
              <a:ext uri="{FF2B5EF4-FFF2-40B4-BE49-F238E27FC236}">
                <a16:creationId xmlns:a16="http://schemas.microsoft.com/office/drawing/2014/main" id="{3C018398-903E-CD19-6FCC-A899FDFBCA88}"/>
              </a:ext>
            </a:extLst>
          </p:cNvPr>
          <p:cNvCxnSpPr>
            <a:cxnSpLocks/>
          </p:cNvCxnSpPr>
          <p:nvPr/>
        </p:nvCxnSpPr>
        <p:spPr>
          <a:xfrm>
            <a:off x="2768003" y="1904068"/>
            <a:ext cx="8633422" cy="1205263"/>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2" name="Přímá spojnice se šipkou 11">
            <a:extLst>
              <a:ext uri="{FF2B5EF4-FFF2-40B4-BE49-F238E27FC236}">
                <a16:creationId xmlns:a16="http://schemas.microsoft.com/office/drawing/2014/main" id="{DD16AD22-0C2D-C4A6-80DC-FAFCE4C157D2}"/>
              </a:ext>
            </a:extLst>
          </p:cNvPr>
          <p:cNvCxnSpPr>
            <a:cxnSpLocks/>
          </p:cNvCxnSpPr>
          <p:nvPr/>
        </p:nvCxnSpPr>
        <p:spPr>
          <a:xfrm flipV="1">
            <a:off x="1636042" y="1729161"/>
            <a:ext cx="7546058" cy="103516"/>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5" name="Přímá spojnice se šipkou 14">
            <a:extLst>
              <a:ext uri="{FF2B5EF4-FFF2-40B4-BE49-F238E27FC236}">
                <a16:creationId xmlns:a16="http://schemas.microsoft.com/office/drawing/2014/main" id="{C1FEBD99-DC4D-840D-E37D-ABB118BC1FCC}"/>
              </a:ext>
            </a:extLst>
          </p:cNvPr>
          <p:cNvCxnSpPr>
            <a:cxnSpLocks/>
          </p:cNvCxnSpPr>
          <p:nvPr/>
        </p:nvCxnSpPr>
        <p:spPr>
          <a:xfrm>
            <a:off x="1095375" y="1904068"/>
            <a:ext cx="8846607" cy="1477307"/>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r>
              <a:rPr lang="cs-CZ" sz="4900" b="1" dirty="0"/>
              <a:t>      Římští </a:t>
            </a:r>
            <a:r>
              <a:rPr lang="cs-CZ" sz="4900" b="1" dirty="0" err="1"/>
              <a:t>velité</a:t>
            </a:r>
            <a:br>
              <a:rPr lang="cs-CZ" sz="23500" b="1"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77129" y="1276654"/>
            <a:ext cx="7149502" cy="5741740"/>
          </a:xfrm>
        </p:spPr>
        <p:txBody>
          <a:bodyPr>
            <a:normAutofit/>
          </a:bodyPr>
          <a:lstStyle/>
          <a:p>
            <a:pPr marL="0" indent="0" algn="l">
              <a:buNone/>
            </a:pPr>
            <a:r>
              <a:rPr lang="cs-CZ" sz="2400" i="1" dirty="0"/>
              <a:t>„Nejmladším vojákům, neboli </a:t>
            </a:r>
            <a:r>
              <a:rPr lang="cs-CZ" sz="2400" i="1" dirty="0" err="1"/>
              <a:t>velitům</a:t>
            </a:r>
            <a:r>
              <a:rPr lang="cs-CZ" sz="2400" i="1" dirty="0"/>
              <a:t>, je nařízeno nést </a:t>
            </a:r>
            <a:r>
              <a:rPr lang="cs-CZ" sz="2400" i="1" dirty="0" err="1"/>
              <a:t>gladius</a:t>
            </a:r>
            <a:r>
              <a:rPr lang="cs-CZ" sz="2400" i="1" dirty="0"/>
              <a:t>, pila a parmu. Parma je fortelná a dostatečně velká, aby poskytovala ochranu. Je kruhová a měří v průměru tři stopy. Nosí také obyčejnou přilbu a někdy ji přikrývají vlčí kůží nebo něčím podobným, aby je chránila a působila jako rozlišovací znak, podle kterého je jejich důstojníci mohou rozpoznat a posoudit, zda bojují odvážně nebo ne. Dřevěné ratiště pila měří na délku asi dva lokty a má průměr asi na prst; jeho hlavice je kovaná do značné délky a špice je tak štíhlá, že musí být nutně ohnuta prvním nárazem a nepřítel ji tak není schopen hodit zpět. Pokud by tomu tak nebylo, byla by střela hrozbou pro obě strany.“</a:t>
            </a:r>
          </a:p>
          <a:p>
            <a:pPr marL="0" indent="0" algn="l">
              <a:buNone/>
            </a:pPr>
            <a:r>
              <a:rPr lang="cs-CZ" sz="2400" dirty="0" err="1"/>
              <a:t>Polybios</a:t>
            </a:r>
            <a:r>
              <a:rPr lang="cs-CZ" sz="2400" dirty="0"/>
              <a:t>. </a:t>
            </a:r>
            <a:r>
              <a:rPr lang="cs-CZ" sz="2400" i="1" dirty="0" err="1"/>
              <a:t>Historiai</a:t>
            </a:r>
            <a:r>
              <a:rPr lang="cs-CZ" sz="2400" dirty="0"/>
              <a:t> 6, 22.</a:t>
            </a:r>
          </a:p>
        </p:txBody>
      </p:sp>
    </p:spTree>
    <p:extLst>
      <p:ext uri="{BB962C8B-B14F-4D97-AF65-F5344CB8AC3E}">
        <p14:creationId xmlns:p14="http://schemas.microsoft.com/office/powerpoint/2010/main" val="677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pPr algn="ctr"/>
            <a:r>
              <a:rPr lang="cs-CZ" sz="4900" b="1" dirty="0"/>
              <a:t>      Římští </a:t>
            </a:r>
            <a:r>
              <a:rPr lang="cs-CZ" sz="4900" b="1" dirty="0" err="1"/>
              <a:t>velité</a:t>
            </a:r>
            <a:br>
              <a:rPr lang="cs-CZ" sz="4900" b="1" dirty="0"/>
            </a:br>
            <a:r>
              <a:rPr lang="cs-CZ" sz="2000" b="1" dirty="0"/>
              <a:t>Potyčka, která předcházela střetu Hannibala </a:t>
            </a:r>
            <a:r>
              <a:rPr lang="cs-CZ" sz="2000" b="1" dirty="0" err="1"/>
              <a:t>Barcy</a:t>
            </a:r>
            <a:r>
              <a:rPr lang="cs-CZ" sz="2000" b="1" dirty="0"/>
              <a:t> s římskými vojsky roku 217 př. n. l. v bitvě u </a:t>
            </a:r>
            <a:r>
              <a:rPr lang="cs-CZ" sz="2000" b="1" dirty="0" err="1"/>
              <a:t>Trebie</a:t>
            </a:r>
            <a:r>
              <a:rPr lang="cs-CZ" sz="2000" b="1" dirty="0"/>
              <a:t> během Druhé punské války</a:t>
            </a:r>
            <a:br>
              <a:rPr lang="cs-CZ" sz="23500" b="1"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77129" y="1276654"/>
            <a:ext cx="7149502" cy="5741740"/>
          </a:xfrm>
        </p:spPr>
        <p:txBody>
          <a:bodyPr>
            <a:noAutofit/>
          </a:bodyPr>
          <a:lstStyle/>
          <a:p>
            <a:pPr marL="0" indent="0" algn="l">
              <a:buNone/>
            </a:pPr>
            <a:r>
              <a:rPr lang="cs-CZ" sz="1500" i="1" dirty="0"/>
              <a:t>„Za rozbřesku Hannibal shromáždil své </a:t>
            </a:r>
            <a:r>
              <a:rPr lang="cs-CZ" sz="1500" i="1" dirty="0" err="1"/>
              <a:t>numidské</a:t>
            </a:r>
            <a:r>
              <a:rPr lang="cs-CZ" sz="1500" i="1" dirty="0"/>
              <a:t> jezdce, muže schopné velké vytrvalosti, oslovil je a slíbil určité dary těm, kteří se vyznamenají, načež jim přikázal,  aby jeli do nepřátelského tábora a překročili řeku jak nejrychleji to půjde a aby vyprovokovali Římany střelbou. Přál si totiž, aby s ním nepřítel bojoval dříve, než se stihne nasnídat nebo vykonat ostatní přípravy. Poté shromáždil důstojníky, rovněž je vybídnul k boji a nařídil celé armádě, aby se nasnídala a připravila si své zbraně a koně. Tiberius, když uviděl, že se blíží </a:t>
            </a:r>
            <a:r>
              <a:rPr lang="cs-CZ" sz="1500" i="1" dirty="0" err="1"/>
              <a:t>numidský</a:t>
            </a:r>
            <a:r>
              <a:rPr lang="cs-CZ" sz="1500" i="1" dirty="0"/>
              <a:t> kůň, vyslal nejprve jen svou jízdu s rozkazem, aby se nepříteli přiblížila. </a:t>
            </a:r>
            <a:r>
              <a:rPr lang="cs-CZ" sz="1500" b="1" i="1" dirty="0"/>
              <a:t>Pak vyslal asi šest tisíc </a:t>
            </a:r>
            <a:r>
              <a:rPr lang="cs-CZ" sz="1500" b="1" i="1" dirty="0" err="1"/>
              <a:t>velitů</a:t>
            </a:r>
            <a:r>
              <a:rPr lang="cs-CZ" sz="1500" b="1" i="1" dirty="0"/>
              <a:t> pěšky</a:t>
            </a:r>
            <a:r>
              <a:rPr lang="cs-CZ" sz="1500" i="1" dirty="0"/>
              <a:t> a začal celou svou armádu přesouvat z tábora v domnění, že celou záležitost rozhodne pouhý pohled na jeho formace. Takovouto sebejistotu mu dala jeho převaha v počtu a úspěch jeho kavalérie předchozího dne. Bylo zrovna období zimního slunovratu a den byl nesmírně chladný a sněžný a téměř všichni muži a koně opustili tábor, aniž by se stihli najíst. Zpočátku je hnalo jejich nadšení a dychtivost, ale když museli překročit </a:t>
            </a:r>
            <a:r>
              <a:rPr lang="cs-CZ" sz="1500" i="1" dirty="0" err="1"/>
              <a:t>Trebii</a:t>
            </a:r>
            <a:r>
              <a:rPr lang="cs-CZ" sz="1500" i="1" dirty="0"/>
              <a:t>, rozvodněnou deštěm, který se v noci snesl z výšin do údolí, tam, kde nyní byly armády, měla pěchota velké potíže přebrodit se, protože zde bylo vody po prsa. Důsledkem toho bylo, že celé vojsko velice trpělo zimou a také hladem, protože den již pokročil. (…) Tiberius postavil svou pěchotu v obvyklém římském pořadí. Bylo jich asi šestnáct tisíc Římanů a dvacet tisíc spojenců, což byla síla jejich kompletní armády pro rozhodující operace, poté, co konzulové sjednotili svá vojska. Tiberius dále rozmístil na obě křídla svou kavalérii v počtu asi čtyř tisíc a pomalým pochodem v řadách postupoval impozantním stylem vstříc nepříteli. Když byli téměř v těsné blízkosti, lehkooděnci obou vojsk zahájili boj. </a:t>
            </a:r>
            <a:r>
              <a:rPr lang="cs-CZ" sz="1500" b="1" i="1" dirty="0"/>
              <a:t>Zde byli Římané v mnohém znevýhodněni, zatímco efektivita Kartaginců byla mnohem vyšší. Římští </a:t>
            </a:r>
            <a:r>
              <a:rPr lang="cs-CZ" sz="1500" b="1" i="1" dirty="0" err="1"/>
              <a:t>velité</a:t>
            </a:r>
            <a:r>
              <a:rPr lang="cs-CZ" sz="1500" b="1" i="1" dirty="0"/>
              <a:t> prožívali od svítání těžké chvíle, navíc většinu svých oštěpů vystříleli v potyčce s </a:t>
            </a:r>
            <a:r>
              <a:rPr lang="cs-CZ" sz="1500" b="1" i="1" dirty="0" err="1"/>
              <a:t>Numiďany</a:t>
            </a:r>
            <a:r>
              <a:rPr lang="cs-CZ" sz="1500" b="1" i="1" dirty="0"/>
              <a:t> a ty, které jim zůstaly, byly kvůli pokračujícímu vlhkému počasí k ničemu</a:t>
            </a:r>
            <a:r>
              <a:rPr lang="cs-CZ" sz="1500" i="1" dirty="0"/>
              <a:t>.“</a:t>
            </a:r>
          </a:p>
          <a:p>
            <a:pPr marL="0" indent="0" algn="l">
              <a:buNone/>
            </a:pPr>
            <a:r>
              <a:rPr lang="cs-CZ" sz="1500" dirty="0" err="1"/>
              <a:t>Polybios</a:t>
            </a:r>
            <a:r>
              <a:rPr lang="cs-CZ" sz="1500" dirty="0"/>
              <a:t>. </a:t>
            </a:r>
            <a:r>
              <a:rPr lang="cs-CZ" sz="1500" i="1" dirty="0" err="1"/>
              <a:t>Historiai</a:t>
            </a:r>
            <a:r>
              <a:rPr lang="cs-CZ" sz="1500" dirty="0"/>
              <a:t> 3, 71 – 73.</a:t>
            </a:r>
          </a:p>
        </p:txBody>
      </p:sp>
      <p:pic>
        <p:nvPicPr>
          <p:cNvPr id="6" name="Obrázek 5" descr="Obsah obrázku kůň, Otěže, Potřeby pro koně, obraz&#10;&#10;Popis byl vytvořen automaticky">
            <a:extLst>
              <a:ext uri="{FF2B5EF4-FFF2-40B4-BE49-F238E27FC236}">
                <a16:creationId xmlns:a16="http://schemas.microsoft.com/office/drawing/2014/main" id="{EC8BD2AA-E58A-A6AE-5900-312C14B05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631" y="1276654"/>
            <a:ext cx="4837593" cy="3592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4058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10347"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fontScale="90000"/>
          </a:bodyPr>
          <a:lstStyle/>
          <a:p>
            <a:pPr algn="ctr"/>
            <a:r>
              <a:rPr lang="cs-CZ" sz="4900" b="1" dirty="0"/>
              <a:t>      </a:t>
            </a:r>
            <a:r>
              <a:rPr lang="cs-CZ" sz="4900" b="1" dirty="0" err="1"/>
              <a:t>Elefantomachoi</a:t>
            </a:r>
            <a:r>
              <a:rPr lang="cs-CZ" sz="4900" b="1" dirty="0"/>
              <a:t> a sloní modely</a:t>
            </a:r>
            <a:br>
              <a:rPr lang="cs-CZ" sz="4900" b="1" dirty="0"/>
            </a:br>
            <a:r>
              <a:rPr lang="cs-CZ" sz="2000" b="1" dirty="0"/>
              <a:t>Střet makedonského krále Persea s římskou armádou v bitvě u </a:t>
            </a:r>
            <a:r>
              <a:rPr lang="cs-CZ" sz="2000" b="1" dirty="0" err="1"/>
              <a:t>Pydny</a:t>
            </a:r>
            <a:r>
              <a:rPr lang="cs-CZ" sz="2000" b="1" dirty="0"/>
              <a:t> roku 168 př. n. l. během Třetí makedonské války</a:t>
            </a:r>
            <a:br>
              <a:rPr lang="cs-CZ" sz="23500" b="1"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77129" y="1276654"/>
            <a:ext cx="8180398" cy="5741740"/>
          </a:xfrm>
        </p:spPr>
        <p:txBody>
          <a:bodyPr>
            <a:noAutofit/>
          </a:bodyPr>
          <a:lstStyle/>
          <a:p>
            <a:pPr marL="0" indent="0" algn="l">
              <a:buNone/>
            </a:pPr>
            <a:r>
              <a:rPr lang="cs-CZ" sz="2400" i="1" dirty="0"/>
              <a:t>„Ačkoliv se Římanům v těchto podnicích dařilo, ve válce proti Perseovi došlo k mnoha závažných zvratům a Štěstěna jim mnohdy nebyla nakloněna. Když Perseus shromáždil velké množství vojáků, obsadil větší část </a:t>
            </a:r>
            <a:r>
              <a:rPr lang="cs-CZ" sz="2400" i="1" dirty="0" err="1"/>
              <a:t>Epeiru</a:t>
            </a:r>
            <a:r>
              <a:rPr lang="cs-CZ" sz="2400" i="1" dirty="0"/>
              <a:t> a Thesálie</a:t>
            </a:r>
            <a:r>
              <a:rPr lang="cs-CZ" sz="2400" b="1" i="1" dirty="0"/>
              <a:t>. Jako zvláštní opatření na obranu proti slonům Římanů měl vycvičenou falangu těžkooděných válečníků, jejichž štíty a přilby byly pobité ostrými železnými hřeby. Aby se také ujistil, že bestie nebudou pro koně zjevením hrůzy, sestrojil modely slonů a namazal je nějakým druhem masti, aby jim dodal strašlivý zápach. Bylo hrozné je vidět i slyšet, protože byly dovedně vyrobeni tak, aby vydávali řev připomínající hrom.</a:t>
            </a:r>
            <a:r>
              <a:rPr lang="cs-CZ" sz="2400" i="1" dirty="0"/>
              <a:t> </a:t>
            </a:r>
            <a:r>
              <a:rPr lang="cs-CZ" sz="2400" b="1" i="1" dirty="0"/>
              <a:t>Opakovaně vodil koně k těmto figurám, dokud nenabyli odvahy</a:t>
            </a:r>
            <a:r>
              <a:rPr lang="cs-CZ" sz="2400" i="1" dirty="0"/>
              <a:t>. Perseus pak v důsledku těchto opatření získal velkou sebedůvěru a dokonce doufal, že předčí Alexandra v jeho slávě i velikosti panství.“</a:t>
            </a:r>
          </a:p>
          <a:p>
            <a:pPr marL="0" indent="0" algn="l">
              <a:buNone/>
            </a:pPr>
            <a:r>
              <a:rPr lang="cs-CZ" sz="2400" dirty="0" err="1"/>
              <a:t>Cassius</a:t>
            </a:r>
            <a:r>
              <a:rPr lang="cs-CZ" sz="2400" dirty="0"/>
              <a:t> </a:t>
            </a:r>
            <a:r>
              <a:rPr lang="cs-CZ" sz="2400" dirty="0" err="1"/>
              <a:t>Dio</a:t>
            </a:r>
            <a:r>
              <a:rPr lang="cs-CZ" sz="2400" dirty="0"/>
              <a:t>. </a:t>
            </a:r>
            <a:r>
              <a:rPr lang="cs-CZ" sz="2400" i="1" dirty="0" err="1"/>
              <a:t>Historia</a:t>
            </a:r>
            <a:r>
              <a:rPr lang="cs-CZ" sz="2400" i="1" dirty="0"/>
              <a:t> Romana </a:t>
            </a:r>
            <a:r>
              <a:rPr lang="cs-CZ" sz="2400" dirty="0"/>
              <a:t>22, </a:t>
            </a:r>
            <a:r>
              <a:rPr lang="cs-CZ" sz="2400" dirty="0" err="1"/>
              <a:t>Frag</a:t>
            </a:r>
            <a:r>
              <a:rPr lang="cs-CZ" sz="2400" dirty="0"/>
              <a:t>. 1.</a:t>
            </a:r>
          </a:p>
        </p:txBody>
      </p:sp>
      <p:grpSp>
        <p:nvGrpSpPr>
          <p:cNvPr id="11" name="Skupina 10">
            <a:extLst>
              <a:ext uri="{FF2B5EF4-FFF2-40B4-BE49-F238E27FC236}">
                <a16:creationId xmlns:a16="http://schemas.microsoft.com/office/drawing/2014/main" id="{80F2A59E-A25A-FB1E-A7B0-046EFFFCAFBB}"/>
              </a:ext>
            </a:extLst>
          </p:cNvPr>
          <p:cNvGrpSpPr/>
          <p:nvPr/>
        </p:nvGrpSpPr>
        <p:grpSpPr>
          <a:xfrm>
            <a:off x="8887235" y="1176701"/>
            <a:ext cx="2664710" cy="5577782"/>
            <a:chOff x="7734159" y="1127791"/>
            <a:chExt cx="2664710" cy="5577782"/>
          </a:xfrm>
        </p:grpSpPr>
        <p:pic>
          <p:nvPicPr>
            <p:cNvPr id="7" name="Obrázek 6">
              <a:extLst>
                <a:ext uri="{FF2B5EF4-FFF2-40B4-BE49-F238E27FC236}">
                  <a16:creationId xmlns:a16="http://schemas.microsoft.com/office/drawing/2014/main" id="{36E60E4E-4993-A80D-77C4-B6C4EB5481A5}"/>
                </a:ext>
              </a:extLst>
            </p:cNvPr>
            <p:cNvPicPr>
              <a:picLocks noChangeAspect="1"/>
            </p:cNvPicPr>
            <p:nvPr/>
          </p:nvPicPr>
          <p:blipFill>
            <a:blip r:embed="rId3"/>
            <a:stretch>
              <a:fillRect/>
            </a:stretch>
          </p:blipFill>
          <p:spPr>
            <a:xfrm>
              <a:off x="7734159" y="1127791"/>
              <a:ext cx="2664710" cy="5577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ázek 7">
              <a:extLst>
                <a:ext uri="{FF2B5EF4-FFF2-40B4-BE49-F238E27FC236}">
                  <a16:creationId xmlns:a16="http://schemas.microsoft.com/office/drawing/2014/main" id="{6DAB8446-508F-53FE-4761-FC70B68D65EA}"/>
                </a:ext>
              </a:extLst>
            </p:cNvPr>
            <p:cNvPicPr>
              <a:picLocks noChangeAspect="1"/>
            </p:cNvPicPr>
            <p:nvPr/>
          </p:nvPicPr>
          <p:blipFill rotWithShape="1">
            <a:blip r:embed="rId3"/>
            <a:srcRect l="15633" t="16295" r="69521" b="79102"/>
            <a:stretch/>
          </p:blipFill>
          <p:spPr>
            <a:xfrm>
              <a:off x="9912486" y="6220941"/>
              <a:ext cx="486383" cy="315657"/>
            </a:xfrm>
            <a:prstGeom prst="rect">
              <a:avLst/>
            </a:prstGeom>
          </p:spPr>
        </p:pic>
        <p:pic>
          <p:nvPicPr>
            <p:cNvPr id="9" name="Obrázek 8">
              <a:extLst>
                <a:ext uri="{FF2B5EF4-FFF2-40B4-BE49-F238E27FC236}">
                  <a16:creationId xmlns:a16="http://schemas.microsoft.com/office/drawing/2014/main" id="{0C5D05AC-5660-1BB3-535B-95679A934856}"/>
                </a:ext>
              </a:extLst>
            </p:cNvPr>
            <p:cNvPicPr>
              <a:picLocks noChangeAspect="1"/>
            </p:cNvPicPr>
            <p:nvPr/>
          </p:nvPicPr>
          <p:blipFill rotWithShape="1">
            <a:blip r:embed="rId3"/>
            <a:srcRect l="15633" t="16295" r="69521" b="79102"/>
            <a:stretch/>
          </p:blipFill>
          <p:spPr>
            <a:xfrm>
              <a:off x="7734160" y="3603077"/>
              <a:ext cx="398164" cy="464249"/>
            </a:xfrm>
            <a:prstGeom prst="rect">
              <a:avLst/>
            </a:prstGeom>
          </p:spPr>
        </p:pic>
      </p:grpSp>
    </p:spTree>
    <p:extLst>
      <p:ext uri="{BB962C8B-B14F-4D97-AF65-F5344CB8AC3E}">
        <p14:creationId xmlns:p14="http://schemas.microsoft.com/office/powerpoint/2010/main" val="1229624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10347" y="0"/>
            <a:ext cx="12192000" cy="6865967"/>
          </a:xfrm>
          <a:prstGeom prst="rect">
            <a:avLst/>
          </a:prstGeom>
        </p:spPr>
      </p:pic>
      <p:pic>
        <p:nvPicPr>
          <p:cNvPr id="6" name="Obrázek 5" descr="Obsah obrázku oblečení, skica, osoba, akční postava&#10;&#10;Popis byl vytvořen automaticky">
            <a:extLst>
              <a:ext uri="{FF2B5EF4-FFF2-40B4-BE49-F238E27FC236}">
                <a16:creationId xmlns:a16="http://schemas.microsoft.com/office/drawing/2014/main" id="{B3D486FF-EAAD-94AD-364D-AAF273051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544" y="1577511"/>
            <a:ext cx="3787306" cy="4943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Obrázek 11">
            <a:extLst>
              <a:ext uri="{FF2B5EF4-FFF2-40B4-BE49-F238E27FC236}">
                <a16:creationId xmlns:a16="http://schemas.microsoft.com/office/drawing/2014/main" id="{914C15E5-CB2B-F626-1109-2925E0764AA3}"/>
              </a:ext>
            </a:extLst>
          </p:cNvPr>
          <p:cNvPicPr>
            <a:picLocks noChangeAspect="1"/>
          </p:cNvPicPr>
          <p:nvPr/>
        </p:nvPicPr>
        <p:blipFill>
          <a:blip r:embed="rId4"/>
          <a:stretch>
            <a:fillRect/>
          </a:stretch>
        </p:blipFill>
        <p:spPr>
          <a:xfrm flipH="1">
            <a:off x="5321030" y="3155548"/>
            <a:ext cx="2695711" cy="33652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Přímá spojnice se šipkou 16">
            <a:extLst>
              <a:ext uri="{FF2B5EF4-FFF2-40B4-BE49-F238E27FC236}">
                <a16:creationId xmlns:a16="http://schemas.microsoft.com/office/drawing/2014/main" id="{58B64E0E-F125-5217-0A37-5DAA892DE32E}"/>
              </a:ext>
            </a:extLst>
          </p:cNvPr>
          <p:cNvCxnSpPr>
            <a:cxnSpLocks/>
          </p:cNvCxnSpPr>
          <p:nvPr/>
        </p:nvCxnSpPr>
        <p:spPr>
          <a:xfrm>
            <a:off x="5112870" y="1828800"/>
            <a:ext cx="3737969" cy="300936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6" name="Přímá spojnice se šipkou 15">
            <a:extLst>
              <a:ext uri="{FF2B5EF4-FFF2-40B4-BE49-F238E27FC236}">
                <a16:creationId xmlns:a16="http://schemas.microsoft.com/office/drawing/2014/main" id="{66DE0527-7DAA-E0FD-9E2E-6E4D469D3CB3}"/>
              </a:ext>
            </a:extLst>
          </p:cNvPr>
          <p:cNvCxnSpPr>
            <a:cxnSpLocks/>
          </p:cNvCxnSpPr>
          <p:nvPr/>
        </p:nvCxnSpPr>
        <p:spPr>
          <a:xfrm>
            <a:off x="3803515" y="1828800"/>
            <a:ext cx="1935804" cy="1666578"/>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587032" y="125974"/>
            <a:ext cx="10997242" cy="1325563"/>
          </a:xfrm>
        </p:spPr>
        <p:txBody>
          <a:bodyPr>
            <a:normAutofit/>
          </a:bodyPr>
          <a:lstStyle/>
          <a:p>
            <a:pPr algn="ctr"/>
            <a:r>
              <a:rPr lang="cs-CZ" sz="4900" b="1" dirty="0"/>
              <a:t>      </a:t>
            </a:r>
            <a:r>
              <a:rPr lang="cs-CZ" sz="4900" b="1" dirty="0" err="1"/>
              <a:t>Prakovníci</a:t>
            </a:r>
            <a:br>
              <a:rPr lang="cs-CZ" sz="4900" b="1"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30047" y="1187214"/>
            <a:ext cx="8180398" cy="5741740"/>
          </a:xfrm>
        </p:spPr>
        <p:txBody>
          <a:bodyPr>
            <a:noAutofit/>
          </a:bodyPr>
          <a:lstStyle/>
          <a:p>
            <a:pPr marL="0" indent="0">
              <a:buNone/>
            </a:pPr>
            <a:r>
              <a:rPr lang="cs-CZ" sz="2400" i="1" dirty="0"/>
              <a:t>„Někdy byli proti slonům nasazováni </a:t>
            </a:r>
            <a:r>
              <a:rPr lang="cs-CZ" sz="2400" i="1" dirty="0" err="1"/>
              <a:t>prakovníci</a:t>
            </a:r>
            <a:r>
              <a:rPr lang="cs-CZ" sz="2400" i="1" dirty="0"/>
              <a:t>. Ti oblými kameny metanými z </a:t>
            </a:r>
            <a:r>
              <a:rPr lang="cs-CZ" sz="2400" b="1" i="1" dirty="0" err="1"/>
              <a:t>fustibalů</a:t>
            </a:r>
            <a:r>
              <a:rPr lang="cs-CZ" sz="2400" b="1" i="1" dirty="0"/>
              <a:t> a praků </a:t>
            </a:r>
            <a:r>
              <a:rPr lang="cs-CZ" sz="2400" i="1" dirty="0"/>
              <a:t>zraňovali a zabíjeli Indy, jež řídili zvířata, a zároveň rozbíjeli i věže, které zvířata nesla. Toto je asi nejbezpečnější způsob obrany.“</a:t>
            </a:r>
          </a:p>
          <a:p>
            <a:pPr marL="0" indent="0" algn="l">
              <a:buNone/>
            </a:pPr>
            <a:r>
              <a:rPr lang="cs-CZ" sz="2400" dirty="0"/>
              <a:t>Flavius </a:t>
            </a:r>
            <a:r>
              <a:rPr lang="cs-CZ" sz="2400" dirty="0" err="1"/>
              <a:t>Vegetius</a:t>
            </a:r>
            <a:r>
              <a:rPr lang="cs-CZ" sz="2400" dirty="0"/>
              <a:t> </a:t>
            </a:r>
            <a:r>
              <a:rPr lang="cs-CZ" sz="2400" dirty="0" err="1"/>
              <a:t>Renatus</a:t>
            </a:r>
            <a:r>
              <a:rPr lang="cs-CZ" sz="2400" dirty="0"/>
              <a:t>. </a:t>
            </a:r>
            <a:r>
              <a:rPr lang="cs-CZ" sz="2400" i="1" dirty="0" err="1"/>
              <a:t>Epitoma</a:t>
            </a:r>
            <a:r>
              <a:rPr lang="cs-CZ" sz="2400" i="1" dirty="0"/>
              <a:t> </a:t>
            </a:r>
            <a:r>
              <a:rPr lang="cs-CZ" sz="2400" i="1" dirty="0" err="1"/>
              <a:t>rei</a:t>
            </a:r>
            <a:r>
              <a:rPr lang="cs-CZ" sz="2400" i="1" dirty="0"/>
              <a:t> </a:t>
            </a:r>
            <a:r>
              <a:rPr lang="cs-CZ" sz="2400" i="1" dirty="0" err="1"/>
              <a:t>militaris</a:t>
            </a:r>
            <a:r>
              <a:rPr lang="cs-CZ" sz="2400" i="1" dirty="0"/>
              <a:t> </a:t>
            </a:r>
            <a:r>
              <a:rPr lang="cs-CZ" sz="2400" dirty="0"/>
              <a:t>3,24.</a:t>
            </a:r>
          </a:p>
        </p:txBody>
      </p:sp>
    </p:spTree>
    <p:extLst>
      <p:ext uri="{BB962C8B-B14F-4D97-AF65-F5344CB8AC3E}">
        <p14:creationId xmlns:p14="http://schemas.microsoft.com/office/powerpoint/2010/main" val="346589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365125"/>
            <a:ext cx="10997242" cy="1325563"/>
          </a:xfrm>
        </p:spPr>
        <p:txBody>
          <a:bodyPr>
            <a:normAutofit fontScale="90000"/>
          </a:bodyPr>
          <a:lstStyle/>
          <a:p>
            <a:r>
              <a:rPr lang="cs-CZ" b="1" dirty="0"/>
              <a:t>Základní techniky užívající nespecializované jednotky</a:t>
            </a:r>
            <a:br>
              <a:rPr lang="cs-CZ" sz="3600" dirty="0"/>
            </a:br>
            <a:br>
              <a:rPr lang="cs-CZ" sz="3600" dirty="0"/>
            </a:br>
            <a:r>
              <a:rPr lang="cs-CZ" sz="2200" dirty="0"/>
              <a:t>Střet Alexandra Velikého s indickým rádžou Pórem (</a:t>
            </a:r>
            <a:r>
              <a:rPr lang="cs-CZ" sz="2200" dirty="0" err="1"/>
              <a:t>Pauravou</a:t>
            </a:r>
            <a:r>
              <a:rPr lang="cs-CZ" sz="2200" dirty="0"/>
              <a:t>) u řeky </a:t>
            </a:r>
            <a:r>
              <a:rPr lang="cs-CZ" sz="2200" dirty="0" err="1"/>
              <a:t>Hydaspés</a:t>
            </a:r>
            <a:r>
              <a:rPr lang="cs-CZ" sz="2200" dirty="0"/>
              <a:t> roku 326 př. n. l. První otevřený boj Evropanů se slony.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838200" y="1825625"/>
            <a:ext cx="6925574" cy="4351338"/>
          </a:xfrm>
        </p:spPr>
        <p:txBody>
          <a:bodyPr>
            <a:normAutofit fontScale="85000" lnSpcReduction="20000"/>
          </a:bodyPr>
          <a:lstStyle/>
          <a:p>
            <a:pPr marL="0" indent="0">
              <a:buNone/>
            </a:pPr>
            <a:r>
              <a:rPr lang="cs-CZ" i="1" dirty="0"/>
              <a:t>„Pak přišli na řadu sloni, dobře vycvičení, aby těžili ze své výšky a váhy. Někteří Makedonci byli rozdrceni chodidly a zbrojí bestií, načež zemřeli, jejich kosti byly zlámány. Jiní byli chyceni sloními choboty , zvednuti do výše a znovu sraženi k zemi, zemřeli strašlivou smrtí. Mnozí byli probodnuti kly a zemřeli okamžitě, projely jim celým tělem. Přesto Makedonci čelili děsivé zkoušce mužně. </a:t>
            </a:r>
            <a:r>
              <a:rPr lang="cs-CZ" b="1" i="1" dirty="0"/>
              <a:t>Použili svá dlouhá kopí s velkým efektem proti Indům na slonech a udrželi tak bitvu vyrovnanou. Poté začali i oštěpaři nacházet své cíle na hřbetech velkých zvířat a zasažení padali v bolestech z utržených zranění. Indičtí jezdci již nemohli ovládat pohyb zvířat. Sloni se otáčeli a, už neovladatelní, se obrátili proti vlastním řadám a dupali mezi spojenci</a:t>
            </a:r>
            <a:r>
              <a:rPr lang="cs-CZ" i="1" dirty="0"/>
              <a:t>.“</a:t>
            </a:r>
          </a:p>
          <a:p>
            <a:pPr marL="0" indent="0" algn="l">
              <a:buNone/>
            </a:pPr>
            <a:r>
              <a:rPr lang="cs-CZ" dirty="0" err="1"/>
              <a:t>Diodóros</a:t>
            </a:r>
            <a:r>
              <a:rPr lang="cs-CZ" dirty="0"/>
              <a:t> Sicilský. </a:t>
            </a:r>
            <a:r>
              <a:rPr lang="cs-CZ" i="1" dirty="0" err="1"/>
              <a:t>Bibliothéké</a:t>
            </a:r>
            <a:r>
              <a:rPr lang="cs-CZ" i="1" dirty="0"/>
              <a:t> </a:t>
            </a:r>
            <a:r>
              <a:rPr lang="cs-CZ" i="1" dirty="0" err="1"/>
              <a:t>Historiké</a:t>
            </a:r>
            <a:r>
              <a:rPr lang="cs-CZ" dirty="0"/>
              <a:t> 17,88.</a:t>
            </a:r>
          </a:p>
          <a:p>
            <a:pPr marL="0" indent="0">
              <a:buNone/>
            </a:pPr>
            <a:endParaRPr lang="cs-CZ" i="1" dirty="0"/>
          </a:p>
        </p:txBody>
      </p:sp>
      <p:pic>
        <p:nvPicPr>
          <p:cNvPr id="8" name="Obrázek 7" descr="Obsah obrázku text, snímek obrazovky, diagram, Písmo&#10;&#10;Popis byl vytvořen automaticky">
            <a:extLst>
              <a:ext uri="{FF2B5EF4-FFF2-40B4-BE49-F238E27FC236}">
                <a16:creationId xmlns:a16="http://schemas.microsoft.com/office/drawing/2014/main" id="{938CBC51-CEEA-A045-B6AE-35E4354BE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774" y="1897946"/>
            <a:ext cx="4366094" cy="3311363"/>
          </a:xfrm>
          <a:prstGeom prst="rect">
            <a:avLst/>
          </a:prstGeom>
        </p:spPr>
      </p:pic>
    </p:spTree>
    <p:extLst>
      <p:ext uri="{BB962C8B-B14F-4D97-AF65-F5344CB8AC3E}">
        <p14:creationId xmlns:p14="http://schemas.microsoft.com/office/powerpoint/2010/main" val="1641111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587032" y="125974"/>
            <a:ext cx="10997242" cy="1325563"/>
          </a:xfrm>
        </p:spPr>
        <p:txBody>
          <a:bodyPr>
            <a:normAutofit/>
          </a:bodyPr>
          <a:lstStyle/>
          <a:p>
            <a:pPr algn="ctr"/>
            <a:r>
              <a:rPr lang="cs-CZ" sz="4900" b="1" dirty="0"/>
              <a:t>      </a:t>
            </a:r>
            <a:r>
              <a:rPr lang="cs-CZ" sz="4900" b="1" dirty="0" err="1"/>
              <a:t>Prakovníci</a:t>
            </a:r>
            <a:br>
              <a:rPr lang="cs-CZ" sz="4900" b="1" dirty="0"/>
            </a:br>
            <a:r>
              <a:rPr lang="cs-CZ" sz="2000" b="1" dirty="0"/>
              <a:t>Střet Gaia Julia Caesara a </a:t>
            </a:r>
            <a:r>
              <a:rPr lang="cs-CZ" sz="2000" b="1" dirty="0" err="1"/>
              <a:t>Metella</a:t>
            </a:r>
            <a:r>
              <a:rPr lang="cs-CZ" sz="2000" b="1" dirty="0"/>
              <a:t> </a:t>
            </a:r>
            <a:r>
              <a:rPr lang="cs-CZ" sz="2000" b="1" dirty="0" err="1"/>
              <a:t>Scipiona</a:t>
            </a:r>
            <a:r>
              <a:rPr lang="cs-CZ" sz="2000" b="1" dirty="0"/>
              <a:t> u </a:t>
            </a:r>
            <a:r>
              <a:rPr lang="cs-CZ" sz="2000" b="1" dirty="0" err="1"/>
              <a:t>Thapsu</a:t>
            </a:r>
            <a:r>
              <a:rPr lang="cs-CZ" sz="2000" b="1" dirty="0"/>
              <a:t> roku 45 př. n. l. během občanské války </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59230" y="1577511"/>
            <a:ext cx="8180398" cy="5741740"/>
          </a:xfrm>
        </p:spPr>
        <p:txBody>
          <a:bodyPr>
            <a:noAutofit/>
          </a:bodyPr>
          <a:lstStyle/>
          <a:p>
            <a:pPr marL="0" indent="0">
              <a:buNone/>
            </a:pPr>
            <a:r>
              <a:rPr lang="cs-CZ" sz="2400" i="1" dirty="0"/>
              <a:t>„</a:t>
            </a:r>
            <a:r>
              <a:rPr lang="cs-CZ" sz="2400" i="1" dirty="0" err="1"/>
              <a:t>Scipio</a:t>
            </a:r>
            <a:r>
              <a:rPr lang="cs-CZ" sz="2400" i="1" dirty="0"/>
              <a:t> mezitím prováděl výcvik slonů následujícím způsobem. Postavil dvě bojové linie. Jednu řadu </a:t>
            </a:r>
            <a:r>
              <a:rPr lang="cs-CZ" sz="2400" i="1" dirty="0" err="1"/>
              <a:t>prakovníků</a:t>
            </a:r>
            <a:r>
              <a:rPr lang="cs-CZ" sz="2400" i="1" dirty="0"/>
              <a:t> tváří v tvář slonům, aby simulovali nepřítele a vrhali malé kameny na frontu tvořenou slony, které soustředil v řady. Za ně postavil linii vlastních vojáky tak, aby slony, až na ně nepřítel začne vrhat kameny a oni se v následné panice otočí proti vlastnímu šiku, přiměli vlastní salvou kamenů znovu se otočily pryč od jeho vlastní linie směrem k nepříteli. Tato metoda fungovala, ačkoli to byl obtížný a pomalý proces, neboť sloni jsou neotesaní tvorové a je obtížné je plně vycvičit, a to i při mnohaletém výcviku a dlouhé praxi. Když jsou pak vedeni do bitvy, jsou přes všechen svůj výcvik stejně nebezpeční pro obě strany.“</a:t>
            </a:r>
          </a:p>
          <a:p>
            <a:pPr marL="0" indent="0">
              <a:buNone/>
            </a:pPr>
            <a:r>
              <a:rPr lang="cs-CZ" sz="2400" dirty="0" err="1"/>
              <a:t>Gaius</a:t>
            </a:r>
            <a:r>
              <a:rPr lang="cs-CZ" sz="2400" dirty="0"/>
              <a:t> Julius </a:t>
            </a:r>
            <a:r>
              <a:rPr lang="cs-CZ" sz="2400" dirty="0" err="1"/>
              <a:t>Caesat</a:t>
            </a:r>
            <a:r>
              <a:rPr lang="cs-CZ" sz="2400" dirty="0"/>
              <a:t>. </a:t>
            </a:r>
            <a:r>
              <a:rPr lang="cs-CZ" sz="2400" i="1" dirty="0"/>
              <a:t>De</a:t>
            </a:r>
            <a:r>
              <a:rPr lang="cs-CZ" sz="2400" dirty="0"/>
              <a:t> </a:t>
            </a:r>
            <a:r>
              <a:rPr lang="cs-CZ" sz="2400" i="1" dirty="0"/>
              <a:t>Bello </a:t>
            </a:r>
            <a:r>
              <a:rPr lang="cs-CZ" sz="2400" i="1" dirty="0" err="1"/>
              <a:t>Africo</a:t>
            </a:r>
            <a:r>
              <a:rPr lang="cs-CZ" sz="2400" i="1" dirty="0"/>
              <a:t> </a:t>
            </a:r>
            <a:r>
              <a:rPr lang="cs-CZ" sz="2400" dirty="0"/>
              <a:t>27.</a:t>
            </a:r>
          </a:p>
        </p:txBody>
      </p:sp>
      <p:pic>
        <p:nvPicPr>
          <p:cNvPr id="5" name="Obrázek 4" descr="Obsah obrázku skica, kresba, Perokresba, ilustrace&#10;&#10;Popis byl vytvořen automaticky">
            <a:extLst>
              <a:ext uri="{FF2B5EF4-FFF2-40B4-BE49-F238E27FC236}">
                <a16:creationId xmlns:a16="http://schemas.microsoft.com/office/drawing/2014/main" id="{657A70FA-AE86-DAA3-5E5E-43444AF6D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1529" y="1606336"/>
            <a:ext cx="3269755" cy="4405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0008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587032" y="125974"/>
            <a:ext cx="10997242" cy="1325563"/>
          </a:xfrm>
        </p:spPr>
        <p:txBody>
          <a:bodyPr>
            <a:normAutofit/>
          </a:bodyPr>
          <a:lstStyle/>
          <a:p>
            <a:pPr algn="ctr"/>
            <a:r>
              <a:rPr lang="cs-CZ" sz="4900" b="1" dirty="0"/>
              <a:t>      </a:t>
            </a:r>
            <a:r>
              <a:rPr lang="cs-CZ" sz="4900" b="1" dirty="0" err="1"/>
              <a:t>Prakovníci</a:t>
            </a:r>
            <a:br>
              <a:rPr lang="cs-CZ" sz="4900" b="1" dirty="0"/>
            </a:br>
            <a:r>
              <a:rPr lang="cs-CZ" sz="2000" b="1" dirty="0"/>
              <a:t>Střet Gaia Julia Caesara a </a:t>
            </a:r>
            <a:r>
              <a:rPr lang="cs-CZ" sz="2000" b="1" dirty="0" err="1"/>
              <a:t>Metella</a:t>
            </a:r>
            <a:r>
              <a:rPr lang="cs-CZ" sz="2000" b="1" dirty="0"/>
              <a:t> </a:t>
            </a:r>
            <a:r>
              <a:rPr lang="cs-CZ" sz="2000" b="1" dirty="0" err="1"/>
              <a:t>Scipiona</a:t>
            </a:r>
            <a:r>
              <a:rPr lang="cs-CZ" sz="2000" b="1" dirty="0"/>
              <a:t> u </a:t>
            </a:r>
            <a:r>
              <a:rPr lang="cs-CZ" sz="2000" b="1" dirty="0" err="1"/>
              <a:t>Thapsu</a:t>
            </a:r>
            <a:r>
              <a:rPr lang="cs-CZ" sz="2000" b="1" dirty="0"/>
              <a:t> roku 45 př. n. l. během občanské války </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59230" y="1577511"/>
            <a:ext cx="6214105" cy="5741740"/>
          </a:xfrm>
        </p:spPr>
        <p:txBody>
          <a:bodyPr>
            <a:noAutofit/>
          </a:bodyPr>
          <a:lstStyle/>
          <a:p>
            <a:pPr marL="0" indent="0" algn="l">
              <a:buNone/>
            </a:pPr>
            <a:r>
              <a:rPr lang="cs-CZ" sz="2400" i="1" dirty="0"/>
              <a:t>„Na pravém křídle </a:t>
            </a:r>
            <a:r>
              <a:rPr lang="cs-CZ" sz="2400" i="1" dirty="0" err="1"/>
              <a:t>prakovníci</a:t>
            </a:r>
            <a:r>
              <a:rPr lang="cs-CZ" sz="2400" i="1" dirty="0"/>
              <a:t> a lučištníci v houfech vypouštěli rychlé salvy střel proti slonům. </a:t>
            </a:r>
            <a:r>
              <a:rPr lang="cs-CZ" sz="2400" b="1" i="1" dirty="0"/>
              <a:t>Nato se bestie, vyděšené svištivým zvukem praků, kameny a olověnými hroty vystřelenými na ně, rychle otočily, rozdupali nohama shromážděné a seskupené řady svých vlastních podpůrných jednotek za nimi a vrhly se k napůl dokončené bráně valu.</a:t>
            </a:r>
            <a:r>
              <a:rPr lang="cs-CZ" sz="2400" i="1" dirty="0"/>
              <a:t> Maurská jízda, která byla umístěna na stejném křídle jako sloni, je následovala a opuštěna svou ochrannou zdí se vydala na úprk. Když se legie takto rychle dostaly kolem slonů, zmocnily se nepřátelského valu.“</a:t>
            </a:r>
          </a:p>
          <a:p>
            <a:pPr marL="0" indent="0" algn="l">
              <a:buNone/>
            </a:pPr>
            <a:r>
              <a:rPr lang="cs-CZ" sz="2400" dirty="0" err="1"/>
              <a:t>Gaius</a:t>
            </a:r>
            <a:r>
              <a:rPr lang="cs-CZ" sz="2400" dirty="0"/>
              <a:t> Julius </a:t>
            </a:r>
            <a:r>
              <a:rPr lang="cs-CZ" sz="2400" dirty="0" err="1"/>
              <a:t>Caesat</a:t>
            </a:r>
            <a:r>
              <a:rPr lang="cs-CZ" sz="2400" dirty="0"/>
              <a:t>. </a:t>
            </a:r>
            <a:r>
              <a:rPr lang="cs-CZ" sz="2400" i="1" dirty="0"/>
              <a:t>De</a:t>
            </a:r>
            <a:r>
              <a:rPr lang="cs-CZ" sz="2400" dirty="0"/>
              <a:t> </a:t>
            </a:r>
            <a:r>
              <a:rPr lang="cs-CZ" sz="2400" i="1" dirty="0"/>
              <a:t>Bello </a:t>
            </a:r>
            <a:r>
              <a:rPr lang="cs-CZ" sz="2400" i="1" dirty="0" err="1"/>
              <a:t>Africo</a:t>
            </a:r>
            <a:r>
              <a:rPr lang="cs-CZ" sz="2400" i="1" dirty="0"/>
              <a:t> </a:t>
            </a:r>
            <a:r>
              <a:rPr lang="cs-CZ" sz="2400" dirty="0"/>
              <a:t>83.</a:t>
            </a:r>
          </a:p>
        </p:txBody>
      </p:sp>
      <p:pic>
        <p:nvPicPr>
          <p:cNvPr id="6" name="Obrázek 5" descr="Obsah obrázku text, mapa, atlas&#10;&#10;Popis byl vytvořen automaticky">
            <a:extLst>
              <a:ext uri="{FF2B5EF4-FFF2-40B4-BE49-F238E27FC236}">
                <a16:creationId xmlns:a16="http://schemas.microsoft.com/office/drawing/2014/main" id="{BF7CADE0-2F6D-F173-9C54-B24596A4B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335" y="1577511"/>
            <a:ext cx="5530262" cy="3864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678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587032" y="125974"/>
            <a:ext cx="10997242" cy="1325563"/>
          </a:xfrm>
        </p:spPr>
        <p:txBody>
          <a:bodyPr>
            <a:normAutofit/>
          </a:bodyPr>
          <a:lstStyle/>
          <a:p>
            <a:pPr algn="ctr"/>
            <a:r>
              <a:rPr lang="cs-CZ" sz="4900" b="1" dirty="0"/>
              <a:t>      </a:t>
            </a:r>
            <a:r>
              <a:rPr lang="cs-CZ" sz="4900" b="1" dirty="0" err="1"/>
              <a:t>Carroballista</a:t>
            </a:r>
            <a:br>
              <a:rPr lang="cs-CZ" sz="4900" b="1"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79924" y="990286"/>
            <a:ext cx="11225044" cy="5741740"/>
          </a:xfrm>
        </p:spPr>
        <p:txBody>
          <a:bodyPr>
            <a:noAutofit/>
          </a:bodyPr>
          <a:lstStyle/>
          <a:p>
            <a:pPr marL="0" indent="0">
              <a:buNone/>
            </a:pPr>
            <a:r>
              <a:rPr lang="cs-CZ" sz="2400" i="1" dirty="0"/>
              <a:t>„Je také výhodné umístit za šikem balisty postavené na vozech tažených párem koní nebo mul, aby jejich střelami byli zabíjeni sloni, až by se dostali na dostřel těchto strojů. Tyto </a:t>
            </a:r>
            <a:r>
              <a:rPr lang="cs-CZ" sz="2400" i="1" dirty="0" err="1"/>
              <a:t>carroballisty</a:t>
            </a:r>
            <a:r>
              <a:rPr lang="cs-CZ" sz="2400" i="1" dirty="0"/>
              <a:t> jsou o něco větší než řadové balisty, a proto střílí své střely dále a s větší prudkostí. Proti slonům se samozřejmě používá silnějších a širších hrotů, aby způsobily větší rány v obrovských tělech.“</a:t>
            </a:r>
          </a:p>
          <a:p>
            <a:pPr marL="0" indent="0" algn="l">
              <a:buNone/>
            </a:pPr>
            <a:r>
              <a:rPr lang="cs-CZ" sz="2400" dirty="0"/>
              <a:t>Flavius </a:t>
            </a:r>
            <a:r>
              <a:rPr lang="cs-CZ" sz="2400" dirty="0" err="1"/>
              <a:t>Vegetius</a:t>
            </a:r>
            <a:r>
              <a:rPr lang="cs-CZ" sz="2400" dirty="0"/>
              <a:t> </a:t>
            </a:r>
            <a:r>
              <a:rPr lang="cs-CZ" sz="2400" dirty="0" err="1"/>
              <a:t>Renatus</a:t>
            </a:r>
            <a:r>
              <a:rPr lang="cs-CZ" sz="2400" dirty="0"/>
              <a:t>. </a:t>
            </a:r>
            <a:r>
              <a:rPr lang="cs-CZ" sz="2400" i="1" dirty="0" err="1"/>
              <a:t>Epitoma</a:t>
            </a:r>
            <a:r>
              <a:rPr lang="cs-CZ" sz="2400" i="1" dirty="0"/>
              <a:t> </a:t>
            </a:r>
            <a:r>
              <a:rPr lang="cs-CZ" sz="2400" i="1" dirty="0" err="1"/>
              <a:t>rei</a:t>
            </a:r>
            <a:r>
              <a:rPr lang="cs-CZ" sz="2400" i="1" dirty="0"/>
              <a:t> </a:t>
            </a:r>
            <a:r>
              <a:rPr lang="cs-CZ" sz="2400" i="1" dirty="0" err="1"/>
              <a:t>militaris</a:t>
            </a:r>
            <a:r>
              <a:rPr lang="cs-CZ" sz="2400" i="1" dirty="0"/>
              <a:t> </a:t>
            </a:r>
            <a:r>
              <a:rPr lang="cs-CZ" sz="2400" dirty="0"/>
              <a:t>3,24.</a:t>
            </a:r>
          </a:p>
        </p:txBody>
      </p:sp>
      <p:pic>
        <p:nvPicPr>
          <p:cNvPr id="7" name="Obrázek 6" descr="Obsah obrázku skica, vozidlo, Pozemní vozidlo, Otěže&#10;&#10;Popis byl vytvořen automaticky">
            <a:extLst>
              <a:ext uri="{FF2B5EF4-FFF2-40B4-BE49-F238E27FC236}">
                <a16:creationId xmlns:a16="http://schemas.microsoft.com/office/drawing/2014/main" id="{EC8ED2B0-DED5-168E-B152-53E3D8298BDD}"/>
              </a:ext>
            </a:extLst>
          </p:cNvPr>
          <p:cNvPicPr>
            <a:picLocks noChangeAspect="1"/>
          </p:cNvPicPr>
          <p:nvPr/>
        </p:nvPicPr>
        <p:blipFill rotWithShape="1">
          <a:blip r:embed="rId3">
            <a:extLst>
              <a:ext uri="{28A0092B-C50C-407E-A947-70E740481C1C}">
                <a14:useLocalDpi xmlns:a14="http://schemas.microsoft.com/office/drawing/2010/main" val="0"/>
              </a:ext>
            </a:extLst>
          </a:blip>
          <a:srcRect r="1121"/>
          <a:stretch/>
        </p:blipFill>
        <p:spPr>
          <a:xfrm>
            <a:off x="690146" y="3266960"/>
            <a:ext cx="10997242" cy="3399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3142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365125"/>
            <a:ext cx="10997242" cy="1325563"/>
          </a:xfrm>
        </p:spPr>
        <p:txBody>
          <a:bodyPr>
            <a:normAutofit fontScale="90000"/>
          </a:bodyPr>
          <a:lstStyle/>
          <a:p>
            <a:r>
              <a:rPr lang="cs-CZ" b="1" dirty="0"/>
              <a:t>Základní techniky užívající nespecializované jednotky</a:t>
            </a:r>
            <a:br>
              <a:rPr lang="cs-CZ" sz="3600" dirty="0"/>
            </a:br>
            <a:br>
              <a:rPr lang="cs-CZ" sz="3600" dirty="0"/>
            </a:br>
            <a:r>
              <a:rPr lang="cs-CZ" sz="2200" dirty="0"/>
              <a:t>Střet Alexandra Velikého s indickým rádžou Pórem (</a:t>
            </a:r>
            <a:r>
              <a:rPr lang="cs-CZ" sz="2200" dirty="0" err="1"/>
              <a:t>Pauravou</a:t>
            </a:r>
            <a:r>
              <a:rPr lang="cs-CZ" sz="2200" dirty="0"/>
              <a:t>) u řeky </a:t>
            </a:r>
            <a:r>
              <a:rPr lang="cs-CZ" sz="2200" dirty="0" err="1"/>
              <a:t>Hydaspés</a:t>
            </a:r>
            <a:r>
              <a:rPr lang="cs-CZ" sz="2200" dirty="0"/>
              <a:t> roku 326 př. n. l. První otevřený boj Evropanů se slony.</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621102" y="1825625"/>
            <a:ext cx="7142672" cy="4885726"/>
          </a:xfrm>
        </p:spPr>
        <p:txBody>
          <a:bodyPr>
            <a:normAutofit fontScale="70000" lnSpcReduction="20000"/>
          </a:bodyPr>
          <a:lstStyle/>
          <a:p>
            <a:pPr marL="0" indent="0">
              <a:buNone/>
            </a:pPr>
            <a:r>
              <a:rPr lang="cs-CZ" i="1" dirty="0"/>
              <a:t>„</a:t>
            </a:r>
            <a:r>
              <a:rPr lang="cs-CZ" b="1" i="1" dirty="0"/>
              <a:t>Těžká pěchota Makedonců útočila na slony. Vrhali oštěpy na jejich vůdce, obstupovali zvířata a ze všech stran na ně stříleli. Byl to boj zcela odlišný od všech předcházejících, neboť sloni vbíhali do řad pěchoty , a kamkoliv se obrátili, rozráželi falangu, byť pevně semknutou. </a:t>
            </a:r>
            <a:r>
              <a:rPr lang="cs-CZ" i="1" dirty="0"/>
              <a:t>(…) Sloni, kteří byli už stísněni na úzký prostor, působili stejné škody vlastní straně jako nepříteli, a jak se obraceli a útočili v té tlačenici, šlapali bez rozdílu po všech. Mezi jezdci, kteří byli sevřeni na malém prostoru kolem slonů, došlo k hroznému masakru. Vůdcové slonů už byli většinou sestřeleni, a sloni sami – jednak poseti ranami, jednak vyčerpáni  únavou a zbaveni svých vůdců – stáli na bojišti bez jakéhokoliv pořádku. Z bolesti a útrap se plašili, vrhali se na své i na nepřátele a šmahem je zaháněli, rozšlapávali a zabíjeli. Zato Makedonci mohli na zvířata útočit z jakékoliv pozice a podle vlastní vůle. </a:t>
            </a:r>
            <a:r>
              <a:rPr lang="cs-CZ" b="1" i="1" dirty="0"/>
              <a:t>Když šli sloni proti nim, ustupovali. Když se otočili, stíhali je v patách a ostřelovali. </a:t>
            </a:r>
            <a:r>
              <a:rPr lang="cs-CZ" i="1" dirty="0"/>
              <a:t>Indové, kteří se museli obracet  přímo mezi nimi, většinou utrpěli těžké škody už od nich samých. Nakonec byli sloni zcela vyčerpáni a jejich útoky postrádaly síly. Už jen mručeli a ustupovali krok za krokem, jako když couvají zádí kupředu.“</a:t>
            </a:r>
          </a:p>
          <a:p>
            <a:pPr marL="0" indent="0" algn="l">
              <a:buNone/>
            </a:pPr>
            <a:r>
              <a:rPr lang="cs-CZ" dirty="0" err="1"/>
              <a:t>Diodóros</a:t>
            </a:r>
            <a:r>
              <a:rPr lang="cs-CZ" dirty="0"/>
              <a:t> Sicilský. </a:t>
            </a:r>
            <a:r>
              <a:rPr lang="cs-CZ" i="1" dirty="0" err="1"/>
              <a:t>Bibliothéké</a:t>
            </a:r>
            <a:r>
              <a:rPr lang="cs-CZ" i="1" dirty="0"/>
              <a:t> </a:t>
            </a:r>
            <a:r>
              <a:rPr lang="cs-CZ" i="1" dirty="0" err="1"/>
              <a:t>Historiké</a:t>
            </a:r>
            <a:r>
              <a:rPr lang="cs-CZ" dirty="0"/>
              <a:t> 17,88.</a:t>
            </a:r>
          </a:p>
          <a:p>
            <a:pPr marL="0" indent="0">
              <a:buNone/>
            </a:pPr>
            <a:endParaRPr lang="cs-CZ" i="1" dirty="0"/>
          </a:p>
        </p:txBody>
      </p:sp>
      <p:pic>
        <p:nvPicPr>
          <p:cNvPr id="8" name="Obrázek 7" descr="Obsah obrázku text, snímek obrazovky, diagram, Písmo&#10;&#10;Popis byl vytvořen automaticky">
            <a:extLst>
              <a:ext uri="{FF2B5EF4-FFF2-40B4-BE49-F238E27FC236}">
                <a16:creationId xmlns:a16="http://schemas.microsoft.com/office/drawing/2014/main" id="{938CBC51-CEEA-A045-B6AE-35E4354BE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774" y="1897946"/>
            <a:ext cx="4366094" cy="3311363"/>
          </a:xfrm>
          <a:prstGeom prst="rect">
            <a:avLst/>
          </a:prstGeom>
        </p:spPr>
      </p:pic>
    </p:spTree>
    <p:extLst>
      <p:ext uri="{BB962C8B-B14F-4D97-AF65-F5344CB8AC3E}">
        <p14:creationId xmlns:p14="http://schemas.microsoft.com/office/powerpoint/2010/main" val="2121529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106618"/>
            <a:ext cx="10997242" cy="1325563"/>
          </a:xfrm>
        </p:spPr>
        <p:txBody>
          <a:bodyPr>
            <a:normAutofit/>
          </a:bodyPr>
          <a:lstStyle/>
          <a:p>
            <a:pPr algn="ctr"/>
            <a:r>
              <a:rPr lang="cs-CZ" sz="4900" b="1" dirty="0"/>
              <a:t>„Ježek“</a:t>
            </a:r>
            <a:endParaRPr lang="cs-CZ" sz="2200"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223084" y="1010446"/>
            <a:ext cx="7860425" cy="4885726"/>
          </a:xfrm>
        </p:spPr>
        <p:txBody>
          <a:bodyPr>
            <a:normAutofit/>
          </a:bodyPr>
          <a:lstStyle/>
          <a:p>
            <a:r>
              <a:rPr lang="cs-CZ" i="1" dirty="0" err="1"/>
              <a:t>Tribulus</a:t>
            </a:r>
            <a:r>
              <a:rPr lang="cs-CZ" i="1" dirty="0"/>
              <a:t> – </a:t>
            </a:r>
            <a:r>
              <a:rPr lang="cs-CZ" dirty="0" err="1"/>
              <a:t>Konvičník</a:t>
            </a:r>
            <a:r>
              <a:rPr lang="cs-CZ" dirty="0"/>
              <a:t> zemní </a:t>
            </a:r>
            <a:r>
              <a:rPr lang="cs-CZ" i="1" dirty="0"/>
              <a:t>(</a:t>
            </a:r>
            <a:r>
              <a:rPr lang="cs-CZ" i="1" dirty="0" err="1"/>
              <a:t>Tribulus</a:t>
            </a:r>
            <a:r>
              <a:rPr lang="cs-CZ" i="1" dirty="0"/>
              <a:t> </a:t>
            </a:r>
            <a:r>
              <a:rPr lang="cs-CZ" i="1" dirty="0" err="1"/>
              <a:t>Terrestris</a:t>
            </a:r>
            <a:r>
              <a:rPr lang="cs-CZ" i="1" dirty="0"/>
              <a:t>)</a:t>
            </a:r>
          </a:p>
          <a:p>
            <a:r>
              <a:rPr lang="el-GR" i="1" dirty="0"/>
              <a:t>Χάραξ</a:t>
            </a:r>
            <a:r>
              <a:rPr lang="cs-CZ" i="1" dirty="0"/>
              <a:t> (</a:t>
            </a:r>
            <a:r>
              <a:rPr lang="cs-CZ" i="1" dirty="0" err="1"/>
              <a:t>chárax</a:t>
            </a:r>
            <a:r>
              <a:rPr lang="cs-CZ" i="1" dirty="0"/>
              <a:t>) – </a:t>
            </a:r>
            <a:r>
              <a:rPr lang="cs-CZ" dirty="0"/>
              <a:t>vojenská palisáda </a:t>
            </a:r>
          </a:p>
          <a:p>
            <a:r>
              <a:rPr lang="cs-CZ" dirty="0"/>
              <a:t>Materiál: dřevo/kov</a:t>
            </a:r>
          </a:p>
          <a:p>
            <a:r>
              <a:rPr lang="cs-CZ" dirty="0"/>
              <a:t>Využití: ofenzivní, defenzivní</a:t>
            </a:r>
          </a:p>
          <a:p>
            <a:r>
              <a:rPr lang="cs-CZ" dirty="0"/>
              <a:t>Nejefektivnější proti: slonům, vozům</a:t>
            </a:r>
          </a:p>
          <a:p>
            <a:pPr marL="0" indent="0">
              <a:buNone/>
            </a:pPr>
            <a:endParaRPr lang="cs-CZ" dirty="0"/>
          </a:p>
          <a:p>
            <a:pPr marL="0" indent="0">
              <a:buNone/>
            </a:pPr>
            <a:r>
              <a:rPr lang="cs-CZ" i="1" dirty="0"/>
              <a:t>„</a:t>
            </a:r>
            <a:r>
              <a:rPr lang="cs-CZ" i="1" dirty="0" err="1"/>
              <a:t>Tribulus</a:t>
            </a:r>
            <a:r>
              <a:rPr lang="cs-CZ" i="1" dirty="0"/>
              <a:t> je překážka zhotovená ze čtyř kůlů, která – ať hodíš jakkoliv, má vždy jeden hrot vztyčený a pevně stojí na zbývajících třech.“</a:t>
            </a:r>
          </a:p>
          <a:p>
            <a:pPr marL="0" indent="0" algn="l">
              <a:buNone/>
            </a:pPr>
            <a:r>
              <a:rPr lang="cs-CZ" dirty="0"/>
              <a:t>Flavius </a:t>
            </a:r>
            <a:r>
              <a:rPr lang="cs-CZ" dirty="0" err="1"/>
              <a:t>Vegetius</a:t>
            </a:r>
            <a:r>
              <a:rPr lang="cs-CZ" dirty="0"/>
              <a:t> </a:t>
            </a:r>
            <a:r>
              <a:rPr lang="cs-CZ" dirty="0" err="1"/>
              <a:t>Renatus</a:t>
            </a:r>
            <a:r>
              <a:rPr lang="cs-CZ" dirty="0"/>
              <a:t>. </a:t>
            </a:r>
            <a:r>
              <a:rPr lang="cs-CZ" i="1" dirty="0" err="1"/>
              <a:t>Epitoma</a:t>
            </a:r>
            <a:r>
              <a:rPr lang="cs-CZ" i="1" dirty="0"/>
              <a:t> </a:t>
            </a:r>
            <a:r>
              <a:rPr lang="cs-CZ" i="1" dirty="0" err="1"/>
              <a:t>rei</a:t>
            </a:r>
            <a:r>
              <a:rPr lang="cs-CZ" i="1" dirty="0"/>
              <a:t> </a:t>
            </a:r>
            <a:r>
              <a:rPr lang="cs-CZ" i="1" dirty="0" err="1"/>
              <a:t>militaris</a:t>
            </a:r>
            <a:r>
              <a:rPr lang="cs-CZ" i="1" dirty="0"/>
              <a:t> </a:t>
            </a:r>
            <a:r>
              <a:rPr lang="cs-CZ" dirty="0"/>
              <a:t>3,24.</a:t>
            </a:r>
          </a:p>
          <a:p>
            <a:pPr marL="0" indent="0">
              <a:buNone/>
            </a:pPr>
            <a:endParaRPr lang="cs-CZ" i="1" dirty="0"/>
          </a:p>
        </p:txBody>
      </p:sp>
      <p:grpSp>
        <p:nvGrpSpPr>
          <p:cNvPr id="10" name="Skupina 9">
            <a:extLst>
              <a:ext uri="{FF2B5EF4-FFF2-40B4-BE49-F238E27FC236}">
                <a16:creationId xmlns:a16="http://schemas.microsoft.com/office/drawing/2014/main" id="{5CC91AE7-8244-9C1E-7F92-73E48341550A}"/>
              </a:ext>
            </a:extLst>
          </p:cNvPr>
          <p:cNvGrpSpPr/>
          <p:nvPr/>
        </p:nvGrpSpPr>
        <p:grpSpPr>
          <a:xfrm>
            <a:off x="8002653" y="90369"/>
            <a:ext cx="3982265" cy="2923419"/>
            <a:chOff x="8092068" y="696859"/>
            <a:chExt cx="3623876" cy="2732141"/>
          </a:xfrm>
        </p:grpSpPr>
        <p:pic>
          <p:nvPicPr>
            <p:cNvPr id="6" name="Obrázek 5" descr="Obsah obrázku květina, rostlina, Suchozemská rostlina, Cévnaté rostliny&#10;&#10;Popis byl vytvořen automaticky">
              <a:extLst>
                <a:ext uri="{FF2B5EF4-FFF2-40B4-BE49-F238E27FC236}">
                  <a16:creationId xmlns:a16="http://schemas.microsoft.com/office/drawing/2014/main" id="{029540C5-12CB-D44B-BB3C-371A9767C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068" y="696859"/>
              <a:ext cx="3623876" cy="2717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Obrázek 8" descr="Obsah obrázku podzim, list&#10;&#10;Popis byl vytvořen automaticky se střední mírou spolehlivosti">
              <a:extLst>
                <a:ext uri="{FF2B5EF4-FFF2-40B4-BE49-F238E27FC236}">
                  <a16:creationId xmlns:a16="http://schemas.microsoft.com/office/drawing/2014/main" id="{B0C314F3-E42F-D70B-8FFD-8F0E2305C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7450" y="2195330"/>
              <a:ext cx="1638494" cy="1233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12" name="Obrázek 11" descr="Obsah obrázku venku, strom, obloha, rostlina&#10;&#10;Popis byl vytvořen automaticky">
            <a:extLst>
              <a:ext uri="{FF2B5EF4-FFF2-40B4-BE49-F238E27FC236}">
                <a16:creationId xmlns:a16="http://schemas.microsoft.com/office/drawing/2014/main" id="{39834BD1-916D-A237-BFA1-83B4F50D46EF}"/>
              </a:ext>
            </a:extLst>
          </p:cNvPr>
          <p:cNvPicPr>
            <a:picLocks noChangeAspect="1"/>
          </p:cNvPicPr>
          <p:nvPr/>
        </p:nvPicPr>
        <p:blipFill rotWithShape="1">
          <a:blip r:embed="rId5">
            <a:extLst>
              <a:ext uri="{28A0092B-C50C-407E-A947-70E740481C1C}">
                <a14:useLocalDpi xmlns:a14="http://schemas.microsoft.com/office/drawing/2010/main" val="0"/>
              </a:ext>
            </a:extLst>
          </a:blip>
          <a:srcRect t="7666" b="5923"/>
          <a:stretch/>
        </p:blipFill>
        <p:spPr>
          <a:xfrm>
            <a:off x="8002652" y="3088925"/>
            <a:ext cx="3982265" cy="2903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Obrázek 13" descr="Obsah obrázku území, Mořští bezobratlí, bezobratlý, pláž&#10;&#10;Popis byl vytvořen automaticky">
            <a:extLst>
              <a:ext uri="{FF2B5EF4-FFF2-40B4-BE49-F238E27FC236}">
                <a16:creationId xmlns:a16="http://schemas.microsoft.com/office/drawing/2014/main" id="{94840143-B2B8-46CF-5E46-62A504534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8344" y="3073694"/>
            <a:ext cx="4096138" cy="3571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781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1000"/>
                                        <p:tgtEl>
                                          <p:spTgt spid="3">
                                            <p:txEl>
                                              <p:pRg st="6" end="6"/>
                                            </p:txEl>
                                          </p:spTgt>
                                        </p:tgtEl>
                                      </p:cBhvr>
                                    </p:animEffect>
                                    <p:anim calcmode="lin" valueType="num">
                                      <p:cBhvr>
                                        <p:cTn id="5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1000"/>
                                        <p:tgtEl>
                                          <p:spTgt spid="3">
                                            <p:txEl>
                                              <p:pRg st="7" end="7"/>
                                            </p:txEl>
                                          </p:spTgt>
                                        </p:tgtEl>
                                      </p:cBhvr>
                                    </p:animEffect>
                                    <p:anim calcmode="lin" valueType="num">
                                      <p:cBhvr>
                                        <p:cTn id="5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106618"/>
            <a:ext cx="10997242" cy="1325563"/>
          </a:xfrm>
        </p:spPr>
        <p:txBody>
          <a:bodyPr>
            <a:normAutofit/>
          </a:bodyPr>
          <a:lstStyle/>
          <a:p>
            <a:pPr algn="ctr"/>
            <a:r>
              <a:rPr lang="cs-CZ" sz="4900" b="1" dirty="0"/>
              <a:t>„Ježek“</a:t>
            </a:r>
            <a:br>
              <a:rPr lang="cs-CZ" sz="4900" b="1" dirty="0"/>
            </a:br>
            <a:r>
              <a:rPr lang="cs-CZ" sz="2000" b="1" dirty="0"/>
              <a:t>Pokus </a:t>
            </a:r>
            <a:r>
              <a:rPr lang="cs-CZ" sz="2000" b="1" dirty="0" err="1"/>
              <a:t>Polyperchonta</a:t>
            </a:r>
            <a:r>
              <a:rPr lang="cs-CZ" sz="2000" b="1" dirty="0"/>
              <a:t> o dobytí Megalopole roku 317 př. n. l.</a:t>
            </a:r>
            <a:endParaRPr lang="cs-CZ" sz="2000"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501771" y="1325562"/>
            <a:ext cx="8220930" cy="5282271"/>
          </a:xfrm>
        </p:spPr>
        <p:txBody>
          <a:bodyPr>
            <a:normAutofit fontScale="70000" lnSpcReduction="20000"/>
          </a:bodyPr>
          <a:lstStyle/>
          <a:p>
            <a:pPr marL="0" indent="0">
              <a:buNone/>
            </a:pPr>
            <a:r>
              <a:rPr lang="cs-CZ" i="1" dirty="0"/>
              <a:t>„Následujícího dne </a:t>
            </a:r>
            <a:r>
              <a:rPr lang="cs-CZ" i="1" dirty="0" err="1"/>
              <a:t>Polyperchón</a:t>
            </a:r>
            <a:r>
              <a:rPr lang="cs-CZ" i="1" dirty="0"/>
              <a:t> vyčistil oblast, čímž ji zprůchodnil pro slony, jejichž sílu plánoval použít k dobytí města. Nicméně </a:t>
            </a:r>
            <a:r>
              <a:rPr lang="cs-CZ" i="1" dirty="0" err="1"/>
              <a:t>Megalopolští</a:t>
            </a:r>
            <a:r>
              <a:rPr lang="cs-CZ" i="1" dirty="0"/>
              <a:t> pod vedením </a:t>
            </a:r>
            <a:r>
              <a:rPr lang="cs-CZ" i="1" dirty="0" err="1"/>
              <a:t>Damise</a:t>
            </a:r>
            <a:r>
              <a:rPr lang="cs-CZ" i="1" dirty="0"/>
              <a:t>, který byl s Alexandrem v Asii a měl zkušenosti s povahou a využitím těchto zvířat, jeho plán zcela zhatili. Tím, že </a:t>
            </a:r>
            <a:r>
              <a:rPr lang="cs-CZ" i="1" dirty="0" err="1"/>
              <a:t>Damis</a:t>
            </a:r>
            <a:r>
              <a:rPr lang="cs-CZ" i="1" dirty="0"/>
              <a:t> postavil svůj přirozený důvtip proti hrubé síle slonů, učinil jejich fyzickou sílu bezvýznamnou. </a:t>
            </a:r>
            <a:r>
              <a:rPr lang="cs-CZ" b="1" i="1" dirty="0"/>
              <a:t>Množství velkých trámů pobil ostrými hřeby a zakopal je do mělkých příkopů, aby zakryl vyčnívající bodce. V těchto místech nechal cestu do města otevřenou, neumístil žádné vojáky přímo do čela průchodů, ale na strany postavil velké množství oštěpařů, lukostřelců a katapultů. </a:t>
            </a:r>
            <a:r>
              <a:rPr lang="cs-CZ" i="1" dirty="0"/>
              <a:t>Když </a:t>
            </a:r>
            <a:r>
              <a:rPr lang="cs-CZ" i="1" dirty="0" err="1"/>
              <a:t>Polyperchón</a:t>
            </a:r>
            <a:r>
              <a:rPr lang="cs-CZ" i="1" dirty="0"/>
              <a:t> odstraňoval trosky z celého rozsahu trhliny v městské zdi a útočil přes ni se všemi svými slony, potkala je velmi nečekaná věc. Vzhledem k tomu, že nepocítili žádný odpor, indičtí </a:t>
            </a:r>
            <a:r>
              <a:rPr lang="cs-CZ" i="1" dirty="0" err="1"/>
              <a:t>mahúti</a:t>
            </a:r>
            <a:r>
              <a:rPr lang="cs-CZ" i="1" dirty="0"/>
              <a:t> zahráli svojí roli a hnali slony ke společnému útoku na město, ale zvířata, jak do něho prudce vpadla, narazila na trámy s hroty. Zranění od bodců v chodidlech a jejich vlastní váha způsobili, že hroty pronikly, sloni nemohli jít dál ani se otočit zpět, protože cítili bolest při každém  pohybu. V témže okamžiku byli někteří </a:t>
            </a:r>
            <a:r>
              <a:rPr lang="cs-CZ" i="1" dirty="0" err="1"/>
              <a:t>mahúti</a:t>
            </a:r>
            <a:r>
              <a:rPr lang="cs-CZ" i="1" dirty="0"/>
              <a:t> zabiti střelami všeho druhu, které se na ně valily ze stran, jiní byli těžce raněni, a tak ztratili kontrolu nad slony. Ti, trpící velkou bolestí kvůli mrakům střel a povaze zranění způsobených hroty, probíhali kolem svých spojenců a mnoho z nich rozdrtili. Nakonec se slon, který byl nejudatnější a nejhrozivější, zhroutil. Ostatní byli zcela zpacifikováni a jiní přinesli smrt mnohým ze své vlastní strany.“</a:t>
            </a:r>
          </a:p>
          <a:p>
            <a:pPr marL="0" indent="0">
              <a:buNone/>
            </a:pPr>
            <a:r>
              <a:rPr lang="cs-CZ" dirty="0" err="1"/>
              <a:t>Diodóros</a:t>
            </a:r>
            <a:r>
              <a:rPr lang="cs-CZ" dirty="0"/>
              <a:t> Sicilský. </a:t>
            </a:r>
            <a:r>
              <a:rPr lang="cs-CZ" i="1" dirty="0" err="1"/>
              <a:t>Bibliothéké</a:t>
            </a:r>
            <a:r>
              <a:rPr lang="cs-CZ" i="1" dirty="0"/>
              <a:t> </a:t>
            </a:r>
            <a:r>
              <a:rPr lang="cs-CZ" i="1" dirty="0" err="1"/>
              <a:t>Historiké</a:t>
            </a:r>
            <a:r>
              <a:rPr lang="cs-CZ" dirty="0"/>
              <a:t> 18,71.</a:t>
            </a:r>
          </a:p>
        </p:txBody>
      </p:sp>
      <p:pic>
        <p:nvPicPr>
          <p:cNvPr id="6" name="Obrázek 5">
            <a:extLst>
              <a:ext uri="{FF2B5EF4-FFF2-40B4-BE49-F238E27FC236}">
                <a16:creationId xmlns:a16="http://schemas.microsoft.com/office/drawing/2014/main" id="{C2769548-104E-9038-8BF2-DBFCF0B96B96}"/>
              </a:ext>
            </a:extLst>
          </p:cNvPr>
          <p:cNvPicPr>
            <a:picLocks noChangeAspect="1"/>
          </p:cNvPicPr>
          <p:nvPr/>
        </p:nvPicPr>
        <p:blipFill>
          <a:blip r:embed="rId3"/>
          <a:stretch>
            <a:fillRect/>
          </a:stretch>
        </p:blipFill>
        <p:spPr>
          <a:xfrm>
            <a:off x="8722701" y="1067428"/>
            <a:ext cx="3339991" cy="2713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ázek 7" descr="Obsah obrázku černobílá, černobílý, umění&#10;&#10;Popis byl vytvořen automaticky se střední mírou spolehlivosti">
            <a:extLst>
              <a:ext uri="{FF2B5EF4-FFF2-40B4-BE49-F238E27FC236}">
                <a16:creationId xmlns:a16="http://schemas.microsoft.com/office/drawing/2014/main" id="{5929E99E-BA63-3886-EA1C-A3B73BBECED6}"/>
              </a:ext>
            </a:extLst>
          </p:cNvPr>
          <p:cNvPicPr>
            <a:picLocks noChangeAspect="1"/>
          </p:cNvPicPr>
          <p:nvPr/>
        </p:nvPicPr>
        <p:blipFill rotWithShape="1">
          <a:blip r:embed="rId4">
            <a:extLst>
              <a:ext uri="{28A0092B-C50C-407E-A947-70E740481C1C}">
                <a14:useLocalDpi xmlns:a14="http://schemas.microsoft.com/office/drawing/2010/main" val="0"/>
              </a:ext>
            </a:extLst>
          </a:blip>
          <a:srcRect t="17815"/>
          <a:stretch/>
        </p:blipFill>
        <p:spPr>
          <a:xfrm>
            <a:off x="8963946" y="3826030"/>
            <a:ext cx="2857500" cy="2935543"/>
          </a:xfrm>
          <a:prstGeom prst="rect">
            <a:avLst/>
          </a:prstGeom>
        </p:spPr>
      </p:pic>
    </p:spTree>
    <p:extLst>
      <p:ext uri="{BB962C8B-B14F-4D97-AF65-F5344CB8AC3E}">
        <p14:creationId xmlns:p14="http://schemas.microsoft.com/office/powerpoint/2010/main" val="896254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106618"/>
            <a:ext cx="10997242" cy="1325563"/>
          </a:xfrm>
        </p:spPr>
        <p:txBody>
          <a:bodyPr>
            <a:normAutofit/>
          </a:bodyPr>
          <a:lstStyle/>
          <a:p>
            <a:pPr algn="ctr"/>
            <a:r>
              <a:rPr lang="cs-CZ" sz="4900" b="1" dirty="0"/>
              <a:t>„Ježek“</a:t>
            </a:r>
            <a:br>
              <a:rPr lang="cs-CZ" sz="4900" b="1" dirty="0"/>
            </a:br>
            <a:r>
              <a:rPr lang="cs-CZ" sz="2000" b="1" dirty="0"/>
              <a:t>Masové dezerce z vojsk optimátů před střetem Gaia Julia Caesara se </a:t>
            </a:r>
            <a:r>
              <a:rPr lang="cs-CZ" sz="2000" b="1" dirty="0" err="1"/>
              <a:t>Scipionem</a:t>
            </a:r>
            <a:r>
              <a:rPr lang="cs-CZ" sz="2000" b="1" dirty="0"/>
              <a:t> </a:t>
            </a:r>
            <a:r>
              <a:rPr lang="cs-CZ" sz="2000" b="1" dirty="0" err="1"/>
              <a:t>Metellem</a:t>
            </a:r>
            <a:r>
              <a:rPr lang="cs-CZ" sz="2000" b="1" dirty="0"/>
              <a:t> v bitvě u </a:t>
            </a:r>
            <a:r>
              <a:rPr lang="cs-CZ" sz="2000" b="1" dirty="0" err="1"/>
              <a:t>Thapsu</a:t>
            </a:r>
            <a:r>
              <a:rPr lang="cs-CZ" sz="2000" b="1" dirty="0"/>
              <a:t> roku 46 př. n. l.</a:t>
            </a:r>
            <a:endParaRPr lang="cs-CZ" sz="2000"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501771" y="1325562"/>
            <a:ext cx="8220930" cy="5282271"/>
          </a:xfrm>
        </p:spPr>
        <p:txBody>
          <a:bodyPr>
            <a:normAutofit fontScale="77500" lnSpcReduction="20000"/>
          </a:bodyPr>
          <a:lstStyle/>
          <a:p>
            <a:pPr marL="0" indent="0">
              <a:buNone/>
            </a:pPr>
            <a:r>
              <a:rPr lang="cs-CZ" i="1" dirty="0"/>
              <a:t>„Caesar, který až dosud obvykle podnikal ofenzívu a vždy se snažil bojovat, musel mít nějaký hluboký záměr. A tak, uvrženi v lehkou paniky v důsledku jeho podezřelé mírnosti, vybrali z </a:t>
            </a:r>
            <a:r>
              <a:rPr lang="cs-CZ" i="1" dirty="0" err="1"/>
              <a:t>Gaetulianů</a:t>
            </a:r>
            <a:r>
              <a:rPr lang="cs-CZ" i="1" dirty="0"/>
              <a:t> dva muže, které považovali za nejoddanější zastánce jejich věci; a poté, co jim nabídli velké odměny a dali jim velkorysé sliby, poslali je v přestrojení za dezertéry na špionážní misi do Caesarova tábora. Sotva byli tito muži eskortováni k Caesarovi, dožadovali se povolení, aby mohli otevřeně promluvit bez nebezpečí. Po udělení povolení řekli: „Mnoho z nás </a:t>
            </a:r>
            <a:r>
              <a:rPr lang="cs-CZ" i="1" dirty="0" err="1"/>
              <a:t>Gaetulianů</a:t>
            </a:r>
            <a:r>
              <a:rPr lang="cs-CZ" i="1" dirty="0"/>
              <a:t>, kteří jsme ve službách vrchního velitele Maria, a prakticky všichni římští občané, kteří jsou ve čtvrté a šesté legii, chceme velmi často přejít k tobě a uchýlit se pod tvoji ochranu. Dosud nám v tom v tom bránily hlídky </a:t>
            </a:r>
            <a:r>
              <a:rPr lang="cs-CZ" i="1" dirty="0" err="1"/>
              <a:t>numidské</a:t>
            </a:r>
            <a:r>
              <a:rPr lang="cs-CZ" i="1" dirty="0"/>
              <a:t> jízdy, ale teď, když nám byla dána příležitost, přišli jsme za vámi s největší touhou. </a:t>
            </a:r>
            <a:r>
              <a:rPr lang="cs-CZ" b="1" i="1" dirty="0"/>
              <a:t>Ve skutečnosti nás poslal </a:t>
            </a:r>
            <a:r>
              <a:rPr lang="cs-CZ" b="1" i="1" dirty="0" err="1"/>
              <a:t>Scipio</a:t>
            </a:r>
            <a:r>
              <a:rPr lang="cs-CZ" b="1" i="1" dirty="0"/>
              <a:t> jako špiony, abychom odhalili, zda byly proti slonům před táborem a branami vytvořeny nějaké zákopy nebo pasti. Zároveň máme zjistit, jaká je vaše taktika proti těmto zvířatům a vaše prostředky k boji a pak o všem podat zprávu.</a:t>
            </a:r>
            <a:r>
              <a:rPr lang="cs-CZ" i="1" dirty="0"/>
              <a:t>“ Caesar je pochválil, odměnil je žoldem a nechal je odvést k ostatním dezertérům.“</a:t>
            </a:r>
          </a:p>
          <a:p>
            <a:pPr marL="0" indent="0">
              <a:buNone/>
            </a:pPr>
            <a:r>
              <a:rPr lang="cs-CZ" dirty="0" err="1"/>
              <a:t>Gaius</a:t>
            </a:r>
            <a:r>
              <a:rPr lang="cs-CZ" dirty="0"/>
              <a:t> Julius Caesar. </a:t>
            </a:r>
            <a:r>
              <a:rPr lang="cs-CZ" i="1" dirty="0"/>
              <a:t>De Bello </a:t>
            </a:r>
            <a:r>
              <a:rPr lang="cs-CZ" i="1" dirty="0" err="1"/>
              <a:t>Africo</a:t>
            </a:r>
            <a:r>
              <a:rPr lang="cs-CZ" i="1" dirty="0"/>
              <a:t> 35</a:t>
            </a:r>
            <a:r>
              <a:rPr lang="cs-CZ" dirty="0"/>
              <a:t>.</a:t>
            </a:r>
          </a:p>
        </p:txBody>
      </p:sp>
      <p:pic>
        <p:nvPicPr>
          <p:cNvPr id="7" name="Obrázek 6" descr="Obsah obrázku text, mapa, atlas&#10;&#10;Popis byl vytvořen automaticky">
            <a:extLst>
              <a:ext uri="{FF2B5EF4-FFF2-40B4-BE49-F238E27FC236}">
                <a16:creationId xmlns:a16="http://schemas.microsoft.com/office/drawing/2014/main" id="{615BE36E-4F92-0A81-D137-BBA884680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4923" y="1682684"/>
            <a:ext cx="3619311" cy="2529098"/>
          </a:xfrm>
          <a:prstGeom prst="rect">
            <a:avLst/>
          </a:prstGeom>
        </p:spPr>
      </p:pic>
    </p:spTree>
    <p:extLst>
      <p:ext uri="{BB962C8B-B14F-4D97-AF65-F5344CB8AC3E}">
        <p14:creationId xmlns:p14="http://schemas.microsoft.com/office/powerpoint/2010/main" val="1141636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838200" y="0"/>
            <a:ext cx="10997242" cy="1325563"/>
          </a:xfrm>
        </p:spPr>
        <p:txBody>
          <a:bodyPr>
            <a:normAutofit/>
          </a:bodyPr>
          <a:lstStyle/>
          <a:p>
            <a:pPr algn="ctr"/>
            <a:r>
              <a:rPr lang="cs-CZ" sz="4900" b="1" dirty="0"/>
              <a:t>„Ježek“</a:t>
            </a:r>
            <a:br>
              <a:rPr lang="cs-CZ" sz="4900" b="1" dirty="0"/>
            </a:br>
            <a:r>
              <a:rPr lang="cs-CZ" sz="2000" b="1" dirty="0"/>
              <a:t>Střet Ptolemaia </a:t>
            </a:r>
            <a:r>
              <a:rPr lang="cs-CZ" sz="2000" b="1" dirty="0" err="1"/>
              <a:t>Sótéra</a:t>
            </a:r>
            <a:r>
              <a:rPr lang="cs-CZ" sz="2000" b="1" dirty="0"/>
              <a:t> a </a:t>
            </a:r>
            <a:r>
              <a:rPr lang="cs-CZ" sz="2000" b="1" dirty="0" err="1"/>
              <a:t>Seleuka</a:t>
            </a:r>
            <a:r>
              <a:rPr lang="cs-CZ" sz="2000" b="1" dirty="0"/>
              <a:t> </a:t>
            </a:r>
            <a:r>
              <a:rPr lang="cs-CZ" sz="2000" b="1" dirty="0" err="1"/>
              <a:t>Níkátora</a:t>
            </a:r>
            <a:r>
              <a:rPr lang="cs-CZ" sz="2000" b="1" dirty="0"/>
              <a:t> s </a:t>
            </a:r>
            <a:r>
              <a:rPr lang="cs-CZ" sz="2000" b="1" dirty="0" err="1"/>
              <a:t>Démétriem</a:t>
            </a:r>
            <a:r>
              <a:rPr lang="cs-CZ" sz="2000" b="1" dirty="0"/>
              <a:t> </a:t>
            </a:r>
            <a:r>
              <a:rPr lang="cs-CZ" sz="2000" b="1" dirty="0" err="1"/>
              <a:t>Poliorkétem</a:t>
            </a:r>
            <a:r>
              <a:rPr lang="cs-CZ" sz="2000" b="1" dirty="0"/>
              <a:t> během válek diadochů v bitvě u Gazy roku 313 př. n. l.</a:t>
            </a:r>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46496" y="1325563"/>
            <a:ext cx="8220930" cy="5282271"/>
          </a:xfrm>
        </p:spPr>
        <p:txBody>
          <a:bodyPr>
            <a:normAutofit fontScale="77500" lnSpcReduction="20000"/>
          </a:bodyPr>
          <a:lstStyle/>
          <a:p>
            <a:pPr marL="0" indent="0" algn="l">
              <a:buNone/>
            </a:pPr>
            <a:r>
              <a:rPr lang="cs-CZ" i="1" dirty="0"/>
              <a:t>„(…)Ptolemaios a </a:t>
            </a:r>
            <a:r>
              <a:rPr lang="cs-CZ" i="1" dirty="0" err="1"/>
              <a:t>Seleukos</a:t>
            </a:r>
            <a:r>
              <a:rPr lang="cs-CZ" i="1" dirty="0"/>
              <a:t> na toto křídlo přitáhli tři tisíce nejsilnějších jezdců, jimž se sami rozhodli velet. </a:t>
            </a:r>
            <a:r>
              <a:rPr lang="cs-CZ" b="1" i="1" dirty="0"/>
              <a:t>Před ně postavili muže, kteří měli manipulovat s hroty ze železa spojenými řetězy, které připravili proti nástupu slonů. </a:t>
            </a:r>
            <a:r>
              <a:rPr lang="cs-CZ" i="1" dirty="0"/>
              <a:t>Když byl tento vynález natažen, bylo snadné zabránit </a:t>
            </a:r>
            <a:r>
              <a:rPr lang="cs-CZ" i="1" dirty="0" err="1"/>
              <a:t>bestijím</a:t>
            </a:r>
            <a:r>
              <a:rPr lang="cs-CZ" i="1" dirty="0"/>
              <a:t> v pohybu vpřed. (…) Poté, co jezdecká bitva pokračovala dlouhou dobu za rovných podmínek, sloni, vybídnutí do boje svými indickými </a:t>
            </a:r>
            <a:r>
              <a:rPr lang="cs-CZ" i="1" dirty="0" err="1"/>
              <a:t>mahúty</a:t>
            </a:r>
            <a:r>
              <a:rPr lang="cs-CZ" i="1" dirty="0"/>
              <a:t>, postoupili způsobem, který vyvolal hrůzu a zdání jako by jim nikdo nemohl odolal. </a:t>
            </a:r>
            <a:r>
              <a:rPr lang="cs-CZ" b="1" i="1" dirty="0"/>
              <a:t>Když se však dostali k bariéře hrotů, zástup oštěpařů a lučištníků, kteří neustále vysílali své střely, začal těžce zraňovat samotné slony i ty, kteří na nich seděli. Zatímco </a:t>
            </a:r>
            <a:r>
              <a:rPr lang="cs-CZ" b="1" i="1" dirty="0" err="1"/>
              <a:t>mahúti</a:t>
            </a:r>
            <a:r>
              <a:rPr lang="cs-CZ" b="1" i="1" dirty="0"/>
              <a:t> poháněli bestie kupředu svými háky, někteří sloni se napíchli na důmyslně vymyšlené hroty a trýzněni svými ranami a soustředěným úsilím útočníků začali způsobovat chaos.  Na hladké a poddajné půdě tato zvířata vládnou hrubou silou, která je neodolatelná, ale v terénu, který je drsný a obtížný, je jejich síla pro jemnost jejich nohou zcela zbytečná. Proto také při této příležitosti, jak Ptolemaios chytře předvídal, bude důsledkem nastavení hrotů, že síla slona zůstane nevyužitou. Konečným důsledkem bylo, že poté, co byla většina </a:t>
            </a:r>
            <a:r>
              <a:rPr lang="cs-CZ" b="1" i="1" dirty="0" err="1"/>
              <a:t>mahútů</a:t>
            </a:r>
            <a:r>
              <a:rPr lang="cs-CZ" b="1" i="1" dirty="0"/>
              <a:t> zastřelena, všichni sloni byli zajati.“</a:t>
            </a:r>
          </a:p>
          <a:p>
            <a:pPr marL="0" indent="0" algn="l">
              <a:buNone/>
            </a:pPr>
            <a:r>
              <a:rPr lang="cs-CZ" dirty="0" err="1"/>
              <a:t>Diodóros</a:t>
            </a:r>
            <a:r>
              <a:rPr lang="cs-CZ" dirty="0"/>
              <a:t> Sicilský. </a:t>
            </a:r>
            <a:r>
              <a:rPr lang="cs-CZ" i="1" dirty="0" err="1"/>
              <a:t>Bibliothéké</a:t>
            </a:r>
            <a:r>
              <a:rPr lang="cs-CZ" i="1" dirty="0"/>
              <a:t> </a:t>
            </a:r>
            <a:r>
              <a:rPr lang="cs-CZ" i="1" dirty="0" err="1"/>
              <a:t>Historiké</a:t>
            </a:r>
            <a:r>
              <a:rPr lang="cs-CZ" dirty="0"/>
              <a:t> 19,83 – 84.</a:t>
            </a:r>
          </a:p>
        </p:txBody>
      </p:sp>
      <p:pic>
        <p:nvPicPr>
          <p:cNvPr id="5" name="Obrázek 4" descr="Obsah obrázku text, mapa, snímek obrazovky, diagram&#10;&#10;Popis byl vytvořen automaticky">
            <a:extLst>
              <a:ext uri="{FF2B5EF4-FFF2-40B4-BE49-F238E27FC236}">
                <a16:creationId xmlns:a16="http://schemas.microsoft.com/office/drawing/2014/main" id="{3C951C25-162E-97F5-CA79-273679336F80}"/>
              </a:ext>
            </a:extLst>
          </p:cNvPr>
          <p:cNvPicPr>
            <a:picLocks noChangeAspect="1"/>
          </p:cNvPicPr>
          <p:nvPr/>
        </p:nvPicPr>
        <p:blipFill rotWithShape="1">
          <a:blip r:embed="rId3">
            <a:extLst>
              <a:ext uri="{28A0092B-C50C-407E-A947-70E740481C1C}">
                <a14:useLocalDpi xmlns:a14="http://schemas.microsoft.com/office/drawing/2010/main" val="0"/>
              </a:ext>
            </a:extLst>
          </a:blip>
          <a:srcRect l="50030" t="2012" r="4524" b="35160"/>
          <a:stretch/>
        </p:blipFill>
        <p:spPr>
          <a:xfrm>
            <a:off x="8640485" y="1089891"/>
            <a:ext cx="3205019" cy="384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5958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 PC hra, Strategická videohra, Akční adventura&#10;&#10;Popis byl vytvořen automaticky">
            <a:extLst>
              <a:ext uri="{FF2B5EF4-FFF2-40B4-BE49-F238E27FC236}">
                <a16:creationId xmlns:a16="http://schemas.microsoft.com/office/drawing/2014/main" id="{E0AD4050-2BFD-ACE8-7D63-62B6F83CF4F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54" t="7036" r="7642" b="6500"/>
          <a:stretch/>
        </p:blipFill>
        <p:spPr>
          <a:xfrm>
            <a:off x="0" y="0"/>
            <a:ext cx="12192000" cy="6865967"/>
          </a:xfrm>
          <a:prstGeom prst="rect">
            <a:avLst/>
          </a:prstGeom>
        </p:spPr>
      </p:pic>
      <p:sp>
        <p:nvSpPr>
          <p:cNvPr id="2" name="Nadpis 1">
            <a:extLst>
              <a:ext uri="{FF2B5EF4-FFF2-40B4-BE49-F238E27FC236}">
                <a16:creationId xmlns:a16="http://schemas.microsoft.com/office/drawing/2014/main" id="{EC03F85F-C665-D70F-DFAD-840AC88ECBA3}"/>
              </a:ext>
            </a:extLst>
          </p:cNvPr>
          <p:cNvSpPr>
            <a:spLocks noGrp="1"/>
          </p:cNvSpPr>
          <p:nvPr>
            <p:ph type="title"/>
          </p:nvPr>
        </p:nvSpPr>
        <p:spPr>
          <a:xfrm>
            <a:off x="726057" y="103517"/>
            <a:ext cx="10997242" cy="1325563"/>
          </a:xfrm>
        </p:spPr>
        <p:txBody>
          <a:bodyPr>
            <a:normAutofit/>
          </a:bodyPr>
          <a:lstStyle/>
          <a:p>
            <a:pPr algn="ctr"/>
            <a:r>
              <a:rPr lang="cs-CZ" sz="4900" b="1" dirty="0"/>
              <a:t>Římské </a:t>
            </a:r>
            <a:r>
              <a:rPr lang="cs-CZ" sz="4900" b="1" dirty="0" err="1"/>
              <a:t>protisloní</a:t>
            </a:r>
            <a:r>
              <a:rPr lang="cs-CZ" sz="4900" b="1" dirty="0"/>
              <a:t> vozy</a:t>
            </a:r>
            <a:br>
              <a:rPr lang="cs-CZ" sz="4900" b="1" dirty="0"/>
            </a:br>
            <a:r>
              <a:rPr lang="cs-CZ" sz="2000" b="1" dirty="0"/>
              <a:t>Střet Pyrrha s římskými legiemi v bitvě u </a:t>
            </a:r>
            <a:r>
              <a:rPr lang="cs-CZ" sz="2000" b="1" dirty="0" err="1"/>
              <a:t>Auscula</a:t>
            </a:r>
            <a:r>
              <a:rPr lang="cs-CZ" sz="2000" b="1" dirty="0"/>
              <a:t> roku 279 př. n. l. – historicky druhý střet Římanů se slony</a:t>
            </a:r>
            <a:br>
              <a:rPr lang="cs-CZ" sz="2000" dirty="0"/>
            </a:br>
            <a:endParaRPr lang="cs-CZ" sz="2000" b="1" dirty="0"/>
          </a:p>
        </p:txBody>
      </p:sp>
      <p:sp>
        <p:nvSpPr>
          <p:cNvPr id="3" name="Zástupný obsah 2">
            <a:extLst>
              <a:ext uri="{FF2B5EF4-FFF2-40B4-BE49-F238E27FC236}">
                <a16:creationId xmlns:a16="http://schemas.microsoft.com/office/drawing/2014/main" id="{EE7D2B38-BE35-90F3-A79B-7D56EBA528D2}"/>
              </a:ext>
            </a:extLst>
          </p:cNvPr>
          <p:cNvSpPr>
            <a:spLocks noGrp="1"/>
          </p:cNvSpPr>
          <p:nvPr>
            <p:ph idx="1"/>
          </p:nvPr>
        </p:nvSpPr>
        <p:spPr>
          <a:xfrm>
            <a:off x="346497" y="1325563"/>
            <a:ext cx="6710086" cy="5282271"/>
          </a:xfrm>
        </p:spPr>
        <p:txBody>
          <a:bodyPr>
            <a:normAutofit fontScale="77500" lnSpcReduction="20000"/>
          </a:bodyPr>
          <a:lstStyle/>
          <a:p>
            <a:pPr marL="0" indent="0" algn="l">
              <a:buNone/>
            </a:pPr>
            <a:r>
              <a:rPr lang="cs-CZ" i="1" dirty="0"/>
              <a:t>„Římané rozdělili jak svou vlastní kavalérii, tak jezdectvo svých spojenců, a umístili je na obě křídla. </a:t>
            </a:r>
            <a:r>
              <a:rPr lang="cs-CZ" b="1" i="1" dirty="0"/>
              <a:t>Mimo linii umístili lehké ozbrojené jednotky a vozy v počtu tří set, které měli připravené na boj proti slonům. Tyto vozy měly vzpřímené nosníky, na nichž byly namontovány pohyblivé příčné kůly, které bylo možné otáčet tak rychle, jak si člověk usmyslel, a to jakýmkoliv směrem. Na koncích kůlů byly buď trojzubce, mečovité hroty nebo kosy, vše ze železa. Některé měli zase zabudované jeřáby, které vrhaly těžké kotvy. K vozům bylo připevněno mnoho kůlů, které vyčnívaly před vozy s oheň nesoucími drapáky omotanými koudelí hojně pomazanou smolou, kterou měli muži stojící na vozech zapálit, jakmile se přiblížili ke slonům, tak z nich plál ohnivý déšť na choboty a tváře zvířat. Kromě toho na vozech, které byly čtyřkolové, stálo také mnoho lehce ozbrojených jednotek – lučištníků, vrhačů kamenů a </a:t>
            </a:r>
            <a:r>
              <a:rPr lang="cs-CZ" b="1" i="1" dirty="0" err="1"/>
              <a:t>prakovníků</a:t>
            </a:r>
            <a:r>
              <a:rPr lang="cs-CZ" b="1" i="1" dirty="0"/>
              <a:t>, kteří házeli železné </a:t>
            </a:r>
            <a:r>
              <a:rPr lang="cs-CZ" b="1" i="1" dirty="0" err="1"/>
              <a:t>tribuly</a:t>
            </a:r>
            <a:r>
              <a:rPr lang="cs-CZ" i="1" dirty="0"/>
              <a:t>.“</a:t>
            </a:r>
          </a:p>
          <a:p>
            <a:pPr marL="0" indent="0" algn="l">
              <a:buNone/>
            </a:pPr>
            <a:r>
              <a:rPr lang="cs-CZ" dirty="0" err="1"/>
              <a:t>Dionýsios</a:t>
            </a:r>
            <a:r>
              <a:rPr lang="cs-CZ" dirty="0"/>
              <a:t> </a:t>
            </a:r>
            <a:r>
              <a:rPr lang="cs-CZ" dirty="0" err="1"/>
              <a:t>Halikarnásský</a:t>
            </a:r>
            <a:r>
              <a:rPr lang="cs-CZ" dirty="0"/>
              <a:t>. </a:t>
            </a:r>
            <a:r>
              <a:rPr lang="cs-CZ" i="1" dirty="0" err="1"/>
              <a:t>Rómaiké</a:t>
            </a:r>
            <a:r>
              <a:rPr lang="cs-CZ" i="1" dirty="0"/>
              <a:t> </a:t>
            </a:r>
            <a:r>
              <a:rPr lang="cs-CZ" i="1" dirty="0" err="1"/>
              <a:t>Archaiología</a:t>
            </a:r>
            <a:r>
              <a:rPr lang="cs-CZ" i="1" dirty="0"/>
              <a:t> </a:t>
            </a:r>
            <a:r>
              <a:rPr lang="cs-CZ" dirty="0"/>
              <a:t>20,1.</a:t>
            </a:r>
          </a:p>
        </p:txBody>
      </p:sp>
      <p:pic>
        <p:nvPicPr>
          <p:cNvPr id="7" name="Obrázek 6" descr="Obsah obrázku kresba, vozík, přeprava, obraz&#10;&#10;Popis byl vytvořen automaticky">
            <a:extLst>
              <a:ext uri="{FF2B5EF4-FFF2-40B4-BE49-F238E27FC236}">
                <a16:creationId xmlns:a16="http://schemas.microsoft.com/office/drawing/2014/main" id="{F592E0EE-E3B9-5808-2379-1C4C4F1D2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125" y="1325562"/>
            <a:ext cx="5095734" cy="3668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6933862"/>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50676</TotalTime>
  <Words>7476</Words>
  <Application>Microsoft Office PowerPoint</Application>
  <PresentationFormat>Širokoúhlá obrazovka</PresentationFormat>
  <Paragraphs>103</Paragraphs>
  <Slides>32</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32</vt:i4>
      </vt:variant>
    </vt:vector>
  </HeadingPairs>
  <TitlesOfParts>
    <vt:vector size="36" baseType="lpstr">
      <vt:lpstr>Arial</vt:lpstr>
      <vt:lpstr>Calibri</vt:lpstr>
      <vt:lpstr>Calibri Light</vt:lpstr>
      <vt:lpstr>Motiv Office</vt:lpstr>
      <vt:lpstr>Sloni ve starověkém vojenství  </vt:lpstr>
      <vt:lpstr>Základní techniky užívající nespecializované jednotky  Střet Alexandra Velikého s indickým rádžou Pórem (Pauravou) u řeky Hydaspés roku 326 př. n. l. První otevřený boj Evropanů se slony.</vt:lpstr>
      <vt:lpstr>Základní techniky užívající nespecializované jednotky  Střet Alexandra Velikého s indickým rádžou Pórem (Pauravou) u řeky Hydaspés roku 326 př. n. l. První otevřený boj Evropanů se slony.</vt:lpstr>
      <vt:lpstr>Základní techniky užívající nespecializované jednotky  Střet Alexandra Velikého s indickým rádžou Pórem (Pauravou) u řeky Hydaspés roku 326 př. n. l. První otevřený boj Evropanů se slony.</vt:lpstr>
      <vt:lpstr>„Ježek“</vt:lpstr>
      <vt:lpstr>„Ježek“ Pokus Polyperchonta o dobytí Megalopole roku 317 př. n. l.</vt:lpstr>
      <vt:lpstr>„Ježek“ Masové dezerce z vojsk optimátů před střetem Gaia Julia Caesara se Scipionem Metellem v bitvě u Thapsu roku 46 př. n. l.</vt:lpstr>
      <vt:lpstr>„Ježek“ Střet Ptolemaia Sótéra a Seleuka Níkátora s Démétriem Poliorkétem během válek diadochů v bitvě u Gazy roku 313 př. n. l.</vt:lpstr>
      <vt:lpstr>Římské protisloní vozy Střet Pyrrha s římskými legiemi v bitvě u Auscula roku 279 př. n. l. – historicky druhý střet Římanů se slony </vt:lpstr>
      <vt:lpstr>Římské protisloní vozy Střet Pyrrha s římskými legiemi v bitvě u Auscula roku 279 př. n. l. – historicky druhý střet Římanů se slony </vt:lpstr>
      <vt:lpstr>Římské protisloní vozy Střet Pyrrha s římskými legiemi v bitvě u Auscula roku 279 př. n. l. – historicky druhý střet Římanů se slony </vt:lpstr>
      <vt:lpstr>Válečná prasata  Střet Pyrrha s římskými legiemi v bitvě u Beneventa roku 275 př. n. l. – historicky třetí střet Římanů se slony </vt:lpstr>
      <vt:lpstr>Válečná prasata Pokus Antigona II. Gonata o obležení Megary roku 266 př. n. l. </vt:lpstr>
      <vt:lpstr>Příkopy Pokus Pyrrha o dobytí oslabené Sparty roku 272 př. n. l., kdy byla většina vojenské síly na Krétě a ve městě převažovali starci, ženy a děti.</vt:lpstr>
      <vt:lpstr>Příkopy Střet Pyrrha s římskými legiemi v bitvě u Beneventa roku 275 př. n. l. – historicky třetí střet Římanů se slony </vt:lpstr>
      <vt:lpstr>Příkopy Střet Římanů s Kartaginci v bitvě u Panormu roku 250 př. n. l. během První punské války</vt:lpstr>
      <vt:lpstr>Taktiky minimalizující vlastní kontakt se slony Střet římského vojevůdce Publia Cornelia Scipiona Africana Maiora s kartaginským vojevůdcem Hasdrubalem Gisconem v bitvě u Ilipy roku 206 př. n. l. během Druhé punské války</vt:lpstr>
      <vt:lpstr>Taktiky minimalizující vlastní kontakt se slony Střet římského vojevůdce Publia Cornelia Scipiona Africana Maiora s kartaginským vojevůdcem Hasdrubalem Gisconem v bitvě u Ilipy roku 206 př. n. l. během Druhé punské války</vt:lpstr>
      <vt:lpstr>Taktiky minimalizující vlastní kontakt se slony Střet římského vojevůdce Publia Cornelia Scipiona Africana Maiora s kartaginským vojevůdcem Hasdrubalem Gisconem v bitvě u Ilipy roku 206 př. n. l. během Druhé punské války</vt:lpstr>
      <vt:lpstr>Taktiky minimalizující vlastní kontakt se slony Střet římského vojevůdce Publia Cornelia Scipiona Africana Maiora s kartaginským vojevůdcem Hannibalem Barcou v bitvě u Zamy roku 202 př. n. l. během Druhé punské války</vt:lpstr>
      <vt:lpstr>Taktiky minimalizující vlastní kontakt se slony Střet římského vojevůdce Publia Cornelia Scipiona Africana Maiora s kartaginským vojevůdcem Hannibalem Barcou v bitvě u Zamy roku 202 př. n. l. během Druhé punské války</vt:lpstr>
      <vt:lpstr>Taktiky minimalizující vlastní kontakt se slony Střet římského vojska se seleukovským králem Antiochem III. Magnem v bitvě u Magnesia roku 180 př. n. l. </vt:lpstr>
      <vt:lpstr>Taktiky minimalizující vlastní kontakt se slony Střet římského vojska se seleukovským králem Antiochem III. Magnem v bitvě u Magnesia roku 180 př. n. l.</vt:lpstr>
      <vt:lpstr>Taktiky minimalizující vlastní kontakt se slony Střet římského vojska se seleukovským králem Antiochem III. Magnem v bitvě u Magnesia roku 180 př. n. l.</vt:lpstr>
      <vt:lpstr>Taktiky minimalizující vlastní kontakt se slony Střet římského vojska se seleukovským králem Antiochem III. Magnem v bitvě u Magnesia roku 180 př. n. l.</vt:lpstr>
      <vt:lpstr>      Římští velité </vt:lpstr>
      <vt:lpstr>      Římští velité Potyčka, která předcházela střetu Hannibala Barcy s římskými vojsky roku 217 př. n. l. v bitvě u Trebie během Druhé punské války </vt:lpstr>
      <vt:lpstr>      Elefantomachoi a sloní modely Střet makedonského krále Persea s římskou armádou v bitvě u Pydny roku 168 př. n. l. během Třetí makedonské války </vt:lpstr>
      <vt:lpstr>      Prakovníci </vt:lpstr>
      <vt:lpstr>      Prakovníci Střet Gaia Julia Caesara a Metella Scipiona u Thapsu roku 45 př. n. l. během občanské války </vt:lpstr>
      <vt:lpstr>      Prakovníci Střet Gaia Julia Caesara a Metella Scipiona u Thapsu roku 45 př. n. l. během občanské války </vt:lpstr>
      <vt:lpstr>      Carroballista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Michal Musil</dc:creator>
  <cp:lastModifiedBy>Michal Musil</cp:lastModifiedBy>
  <cp:revision>2</cp:revision>
  <dcterms:created xsi:type="dcterms:W3CDTF">2023-09-25T11:10:39Z</dcterms:created>
  <dcterms:modified xsi:type="dcterms:W3CDTF">2023-11-09T17:08:16Z</dcterms:modified>
</cp:coreProperties>
</file>