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90" r:id="rId4"/>
    <p:sldId id="288" r:id="rId5"/>
    <p:sldId id="289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83" r:id="rId14"/>
    <p:sldId id="282" r:id="rId15"/>
    <p:sldId id="285" r:id="rId16"/>
    <p:sldId id="287" r:id="rId17"/>
    <p:sldId id="286" r:id="rId18"/>
    <p:sldId id="257" r:id="rId19"/>
    <p:sldId id="258" r:id="rId20"/>
    <p:sldId id="273" r:id="rId21"/>
    <p:sldId id="259" r:id="rId22"/>
    <p:sldId id="272" r:id="rId23"/>
    <p:sldId id="260" r:id="rId24"/>
    <p:sldId id="261" r:id="rId25"/>
    <p:sldId id="262" r:id="rId26"/>
    <p:sldId id="263" r:id="rId27"/>
    <p:sldId id="264" r:id="rId28"/>
    <p:sldId id="265" r:id="rId29"/>
    <p:sldId id="274" r:id="rId30"/>
    <p:sldId id="266" r:id="rId31"/>
    <p:sldId id="267" r:id="rId32"/>
    <p:sldId id="268" r:id="rId33"/>
    <p:sldId id="269" r:id="rId34"/>
    <p:sldId id="270" r:id="rId35"/>
    <p:sldId id="271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32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49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77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8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98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50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72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39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28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6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30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2305-A78F-4F02-A7E7-03C8E94C8BD3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3FBFC-4EE6-4F58-AD47-EA2CACDE1C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64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lesia.wz.cz/giza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lesia.wz.cz/giza.htm%20/Pavel%20M&#225;cha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8900" y="0"/>
            <a:ext cx="9144000" cy="2387600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Záhady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Pyramíd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Pseudohistorie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věda</a:t>
            </a:r>
          </a:p>
          <a:p>
            <a:endParaRPr lang="cs-CZ" dirty="0"/>
          </a:p>
          <a:p>
            <a:r>
              <a:rPr lang="cs-CZ" dirty="0"/>
              <a:t>                                                                           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Mgr. Mirón Jurík</a:t>
            </a: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466660@mail.muni.cz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36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EB3763-7E32-4385-84F9-EE262698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5074752" cy="35263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900" dirty="0" err="1">
                <a:solidFill>
                  <a:schemeClr val="bg1"/>
                </a:solidFill>
              </a:rPr>
              <a:t>Mýty</a:t>
            </a:r>
            <a:r>
              <a:rPr lang="en-US" sz="3900" dirty="0">
                <a:solidFill>
                  <a:schemeClr val="bg1"/>
                </a:solidFill>
              </a:rPr>
              <a:t> o </a:t>
            </a:r>
            <a:r>
              <a:rPr lang="en-US" sz="3900" dirty="0" err="1">
                <a:solidFill>
                  <a:schemeClr val="bg1"/>
                </a:solidFill>
              </a:rPr>
              <a:t>pyramídach</a:t>
            </a:r>
            <a:r>
              <a:rPr lang="en-US" sz="3900" dirty="0">
                <a:solidFill>
                  <a:schemeClr val="bg1"/>
                </a:solidFill>
              </a:rPr>
              <a:t> v </a:t>
            </a:r>
            <a:r>
              <a:rPr lang="en-US" sz="3900" dirty="0" err="1">
                <a:solidFill>
                  <a:schemeClr val="bg1"/>
                </a:solidFill>
              </a:rPr>
              <a:t>Gíze</a:t>
            </a:r>
            <a:r>
              <a:rPr lang="en-US" sz="3900" dirty="0">
                <a:solidFill>
                  <a:schemeClr val="bg1"/>
                </a:solidFill>
              </a:rPr>
              <a:t>:</a:t>
            </a:r>
            <a:br>
              <a:rPr lang="sk-SK" sz="3900" dirty="0">
                <a:solidFill>
                  <a:schemeClr val="bg1"/>
                </a:solidFill>
              </a:rPr>
            </a:br>
            <a:r>
              <a:rPr lang="sk-SK" sz="1800" dirty="0">
                <a:solidFill>
                  <a:schemeClr val="bg1"/>
                </a:solidFill>
              </a:rPr>
              <a:t>- </a:t>
            </a:r>
            <a:r>
              <a:rPr lang="sk-SK" sz="2200" dirty="0">
                <a:solidFill>
                  <a:schemeClr val="bg1"/>
                </a:solidFill>
              </a:rPr>
              <a:t>nevieme ako boli postavené;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lang="sk-SK" sz="2200" dirty="0">
                <a:solidFill>
                  <a:schemeClr val="bg1"/>
                </a:solidFill>
              </a:rPr>
              <a:t>- kameň bol dovážaný len z obrovskej vzdialenosti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lang="sk-SK" sz="2200" dirty="0">
                <a:solidFill>
                  <a:schemeClr val="bg1"/>
                </a:solidFill>
              </a:rPr>
              <a:t>- nemáme dôkazy o tom, že išlo o hrobky, v prípade </a:t>
            </a:r>
            <a:r>
              <a:rPr lang="sk-SK" sz="2200" dirty="0" err="1">
                <a:solidFill>
                  <a:schemeClr val="bg1"/>
                </a:solidFill>
              </a:rPr>
              <a:t>Cheopsovej</a:t>
            </a:r>
            <a:r>
              <a:rPr lang="sk-SK" sz="2200" dirty="0">
                <a:solidFill>
                  <a:schemeClr val="bg1"/>
                </a:solidFill>
              </a:rPr>
              <a:t> vôbec nevieme, že patrila práve jemu;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lang="sk-SK" sz="2200" dirty="0">
                <a:solidFill>
                  <a:schemeClr val="bg1"/>
                </a:solidFill>
              </a:rPr>
              <a:t>- spĺňali funkciu Jozefových </a:t>
            </a:r>
            <a:r>
              <a:rPr lang="sk-SK" sz="2200" dirty="0" err="1">
                <a:solidFill>
                  <a:schemeClr val="bg1"/>
                </a:solidFill>
              </a:rPr>
              <a:t>sypiek</a:t>
            </a:r>
            <a:r>
              <a:rPr lang="sk-SK" sz="2200" dirty="0">
                <a:solidFill>
                  <a:schemeClr val="bg1"/>
                </a:solidFill>
              </a:rPr>
              <a:t>;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lang="sk-SK" sz="2200" dirty="0">
                <a:solidFill>
                  <a:schemeClr val="bg1"/>
                </a:solidFill>
              </a:rPr>
              <a:t>- prisudzuje sa im liečivý a iný ezoterický význam.</a:t>
            </a:r>
            <a:br>
              <a:rPr lang="sk-SK" sz="2200" dirty="0">
                <a:solidFill>
                  <a:schemeClr val="bg1"/>
                </a:solidFill>
              </a:rPr>
            </a:br>
            <a:r>
              <a:rPr lang="sk-SK" sz="2200" dirty="0">
                <a:solidFill>
                  <a:schemeClr val="bg1"/>
                </a:solidFill>
              </a:rPr>
              <a:t>- astronomické konštelácie a pyramídy (Robert </a:t>
            </a:r>
            <a:r>
              <a:rPr lang="sk-SK" sz="2200" dirty="0" err="1">
                <a:solidFill>
                  <a:schemeClr val="bg1"/>
                </a:solidFill>
              </a:rPr>
              <a:t>Bauval</a:t>
            </a:r>
            <a:r>
              <a:rPr lang="sk-SK" sz="2200" dirty="0">
                <a:solidFill>
                  <a:schemeClr val="bg1"/>
                </a:solidFill>
              </a:rPr>
              <a:t>, 1994)</a:t>
            </a:r>
            <a:br>
              <a:rPr lang="en-US" sz="2200" dirty="0">
                <a:solidFill>
                  <a:schemeClr val="bg1"/>
                </a:solidFill>
              </a:rPr>
            </a:br>
            <a:br>
              <a:rPr lang="en-US" sz="2200" dirty="0">
                <a:solidFill>
                  <a:schemeClr val="bg1"/>
                </a:solidFill>
              </a:rPr>
            </a:b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Getting to know the Pyramids of Giza - Lonely Planet">
            <a:extLst>
              <a:ext uri="{FF2B5EF4-FFF2-40B4-BE49-F238E27FC236}">
                <a16:creationId xmlns:a16="http://schemas.microsoft.com/office/drawing/2014/main" id="{16CD2D71-2B08-4BF5-8DE4-427B4AF570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" r="11978" b="-2"/>
          <a:stretch/>
        </p:blipFill>
        <p:spPr bwMode="auto">
          <a:xfrm>
            <a:off x="6457071" y="1338261"/>
            <a:ext cx="5261064" cy="421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3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FD3653D-882B-438A-972C-9AFD784E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>
              <a:solidFill>
                <a:srgbClr val="FFFFFF"/>
              </a:solidFill>
            </a:endParaRPr>
          </a:p>
        </p:txBody>
      </p:sp>
      <p:pic>
        <p:nvPicPr>
          <p:cNvPr id="5124" name="Picture 4" descr="The Egyptians used a 'sled' and ropes to pull huge stones weighing 2.5 tonnes out of quarries in single pieces to avoid breaking them down. Roy Cooper / The National">
            <a:extLst>
              <a:ext uri="{FF2B5EF4-FFF2-40B4-BE49-F238E27FC236}">
                <a16:creationId xmlns:a16="http://schemas.microsoft.com/office/drawing/2014/main" id="{4382D436-89F2-4BB3-8B74-AEF5AAC6B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1201791"/>
            <a:ext cx="3425609" cy="22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The Secret Inner Workings of the Pyramids – MatterUnderMind">
            <a:extLst>
              <a:ext uri="{FF2B5EF4-FFF2-40B4-BE49-F238E27FC236}">
                <a16:creationId xmlns:a16="http://schemas.microsoft.com/office/drawing/2014/main" id="{422CAD7C-4014-48E5-93E9-A48564AA65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286089"/>
            <a:ext cx="3433324" cy="204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The Secret Inner Workings of the Pyramids – MatterUnderMind">
            <a:extLst>
              <a:ext uri="{FF2B5EF4-FFF2-40B4-BE49-F238E27FC236}">
                <a16:creationId xmlns:a16="http://schemas.microsoft.com/office/drawing/2014/main" id="{F17BD4CF-E219-4552-8821-21CC79C9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9725" y="1164732"/>
            <a:ext cx="3423916" cy="232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418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jekt pre obsah 4" descr="Obrázok, na ktorom je stôl&#10;&#10;Automaticky generovaný popis">
            <a:extLst>
              <a:ext uri="{FF2B5EF4-FFF2-40B4-BE49-F238E27FC236}">
                <a16:creationId xmlns:a16="http://schemas.microsoft.com/office/drawing/2014/main" id="{2D8DFB28-F7F4-4765-BC67-C33DE6CFD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81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8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7170" name="Picture 2" descr="Quarries for the extraction of stones for the construction of the pyramids  of Egypt">
            <a:extLst>
              <a:ext uri="{FF2B5EF4-FFF2-40B4-BE49-F238E27FC236}">
                <a16:creationId xmlns:a16="http://schemas.microsoft.com/office/drawing/2014/main" id="{A499C7A4-F69C-4824-930F-B0AA25B07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8" b="3"/>
          <a:stretch/>
        </p:blipFill>
        <p:spPr bwMode="auto">
          <a:xfrm>
            <a:off x="5003800" y="685800"/>
            <a:ext cx="3200400" cy="231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e Great Pyramid Quarry « Ancient Egypt Research Associates">
            <a:extLst>
              <a:ext uri="{FF2B5EF4-FFF2-40B4-BE49-F238E27FC236}">
                <a16:creationId xmlns:a16="http://schemas.microsoft.com/office/drawing/2014/main" id="{AC8AE870-8053-4D24-A281-FFDD7AFC8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" r="10260" b="-3"/>
          <a:stretch/>
        </p:blipFill>
        <p:spPr bwMode="auto">
          <a:xfrm>
            <a:off x="8267700" y="685800"/>
            <a:ext cx="3213100" cy="2311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ne Of The Rock Quarries At The Pyramids Of Giza On The Giza.. Stock Photo,  Picture And Royalty Free Image. Image 57681693.">
            <a:extLst>
              <a:ext uri="{FF2B5EF4-FFF2-40B4-BE49-F238E27FC236}">
                <a16:creationId xmlns:a16="http://schemas.microsoft.com/office/drawing/2014/main" id="{991BD4FB-5847-495B-8762-0FB33B265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4" r="-1" b="23647"/>
          <a:stretch/>
        </p:blipFill>
        <p:spPr bwMode="auto">
          <a:xfrm>
            <a:off x="5003800" y="3073400"/>
            <a:ext cx="3213100" cy="26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gypt - Giza - The stone quarries at the foot of the Pyramids of Cheops -  Jean-Claude Golvin">
            <a:extLst>
              <a:ext uri="{FF2B5EF4-FFF2-40B4-BE49-F238E27FC236}">
                <a16:creationId xmlns:a16="http://schemas.microsoft.com/office/drawing/2014/main" id="{8DFE7357-B0D2-448A-A4EC-BA26ABC7F8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r="-1" b="-1"/>
          <a:stretch/>
        </p:blipFill>
        <p:spPr bwMode="auto">
          <a:xfrm>
            <a:off x="8280400" y="3073400"/>
            <a:ext cx="3200400" cy="26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169254-9EE6-43F2-A552-F9DF1D75F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000" dirty="0">
                <a:solidFill>
                  <a:srgbClr val="FFFFFF"/>
                </a:solidFill>
              </a:rPr>
              <a:t>Ťažba kameňa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1099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4ED11F6-73D9-4C84-BB7F-05D55785AD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674A65-6FA7-4E75-8CF5-268860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Tajomné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miesta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veľkej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pyramídy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93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0F8D6-A4CC-4356-9B4F-1B132292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315F2DD0-FFD6-46D1-B931-8F4A949DE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23" y="111186"/>
            <a:ext cx="5346964" cy="6746814"/>
          </a:xfrm>
        </p:spPr>
      </p:pic>
    </p:spTree>
    <p:extLst>
      <p:ext uri="{BB962C8B-B14F-4D97-AF65-F5344CB8AC3E}">
        <p14:creationId xmlns:p14="http://schemas.microsoft.com/office/powerpoint/2010/main" val="411254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D5111-E838-4A42-848B-0795B96C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BRENNAN, H. </a:t>
            </a:r>
            <a:r>
              <a:rPr lang="sk-SK" sz="2400" i="1" dirty="0"/>
              <a:t>Tajné </a:t>
            </a:r>
            <a:r>
              <a:rPr lang="sk-SK" sz="2400" i="1" dirty="0" err="1"/>
              <a:t>dějiny</a:t>
            </a:r>
            <a:r>
              <a:rPr lang="sk-SK" sz="2400" i="1" dirty="0"/>
              <a:t> starého Egypta</a:t>
            </a:r>
            <a:r>
              <a:rPr lang="sk-SK" sz="2400" dirty="0"/>
              <a:t>. Praha.2008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F744310-4F18-4065-A228-7489E7CF0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...</a:t>
            </a:r>
            <a:r>
              <a:rPr lang="cs-CZ" dirty="0"/>
              <a:t>zvedání kamenů a jejich přeprava z kamenolomů se mohla uskutečnit vodíkovými balóny pomocí navijáků z gondol nebo ze země… (s.63)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…i když je tento nápad radikální, existují důvody, kvůli nimž si zasluhuje pozornost. Prvním je překvapující objev, že staří </a:t>
            </a:r>
            <a:r>
              <a:rPr lang="cs-CZ" dirty="0" err="1"/>
              <a:t>Egypžané</a:t>
            </a:r>
            <a:r>
              <a:rPr lang="cs-CZ" dirty="0"/>
              <a:t> byli výbornými chemiky…Zjistilo se, že 4000 let staré, černé, zelené i bílé prášky používané ke kosmetickým účelům, byly v </a:t>
            </a:r>
            <a:r>
              <a:rPr lang="cs-CZ" dirty="0" err="1"/>
              <a:t>mimořádne</a:t>
            </a:r>
            <a:r>
              <a:rPr lang="cs-CZ" dirty="0"/>
              <a:t> zachovalém stavu. (64-65)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055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4AB78D-3112-42DC-805C-4BB6F67A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223"/>
          </a:xfrm>
        </p:spPr>
        <p:txBody>
          <a:bodyPr>
            <a:normAutofit/>
          </a:bodyPr>
          <a:lstStyle/>
          <a:p>
            <a:r>
              <a:rPr lang="sk-SK" sz="2800" dirty="0"/>
              <a:t>BRENNAN, H. </a:t>
            </a:r>
            <a:r>
              <a:rPr lang="sk-SK" sz="2800" i="1" dirty="0"/>
              <a:t>Tajné </a:t>
            </a:r>
            <a:r>
              <a:rPr lang="sk-SK" sz="2800" i="1" dirty="0" err="1"/>
              <a:t>dějiny</a:t>
            </a:r>
            <a:r>
              <a:rPr lang="sk-SK" sz="2800" i="1" dirty="0"/>
              <a:t> starého Egypta</a:t>
            </a:r>
            <a:r>
              <a:rPr lang="sk-SK" sz="2800" dirty="0"/>
              <a:t>. Praha.2008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44A263-B76C-4B20-BDCF-1C33615E2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111347"/>
            <a:ext cx="10650415" cy="5381527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Vezmete-li krystal křemen do zatemněné místnosti a na jeden jeho konec silně udeříte kladivem, z druhého vyletí svazek jisker…I když o tom ví málo lidí, granit obsahuje překvapivě vysoké množství křemene. V </a:t>
            </a:r>
            <a:r>
              <a:rPr lang="cs-CZ" dirty="0" err="1"/>
              <a:t>asuánskem</a:t>
            </a:r>
            <a:r>
              <a:rPr lang="cs-CZ" dirty="0"/>
              <a:t> granitu je ho až 55%. Králova komora a její „odlehčovací komory“ jsou výlučně z granitu“ (s. 146-147)</a:t>
            </a:r>
          </a:p>
          <a:p>
            <a:pPr marL="0" indent="0" algn="just">
              <a:buNone/>
            </a:pPr>
            <a:r>
              <a:rPr lang="cs-CZ" dirty="0"/>
              <a:t>To, co nazýváme Královninou komorou, byl vlastně vodíkový generátor. Vyztužena nika v jejím nitru obsahovala chladicí nebo odpařovací věž. Přes severní a jižní šachtu se do komory dopravovaly chemické sloučeniny – chlorid zinečnatý a kyselina chlorovodíková. Reakcí těchto dvou vznikal plynný vodík. Příznaky tohoto procesu se zachovaly v zabarvení šachet. Plynný vodík stoupal a naplnil velkou Galérii a Královou komoru (s. 175)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66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Pyramidológia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je pseudoveda, ktorá sa snaží skúmať pyramídy a ich vlastnosti pomocou metód merania a výpočtov ich geometrických parametrov, pričom výsledkom týchto výpočtov prisudzuje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vyfabulované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závery fantastického a ezoterického charakteru. </a:t>
            </a: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Taylor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great pyramid; why was it built: &amp; who built it?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(1859)</a:t>
            </a:r>
          </a:p>
          <a:p>
            <a:pPr marL="0" indent="0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2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91067"/>
            <a:ext cx="10515600" cy="5685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tejto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koncepcií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pokračujú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Menzies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Piazzi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Smyth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inheritance in the Great Pyramid</a:t>
            </a:r>
            <a:r>
              <a:rPr lang="sk-SK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Projdeme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Sestupnou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chodbou k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začátku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chodby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Vzestupné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urazíme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vzdálenost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688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palců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 m). Každý palec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představuje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jeden rok;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jsme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tudíž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roce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1453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(2141-688= 1453). Toto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datum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obecně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považováno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rok odchodu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Izraelitů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Egypta.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jedná o symbol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vzestupu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člověka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 Bohu. Pokračujeme-li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Vzestupnou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chodbou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vzhůru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vzdálenosti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1485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palců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(37,7 m), dostaneme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vstupu do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Velké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galérie. 1453 pred Kr. – 1485 = 33 n. l., rok,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veří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došlo k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ukřižování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Ježíše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Krista.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Smeřem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nahoru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Velké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galerii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až na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konec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dostaneme do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vzdálenosti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1881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palců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(47,7 m ). 33 +1881 = 1914 n. l.; rok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vypukla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světová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válka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(DESALVO, John. 2009.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Tajemný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Zoner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Press, 2009.  ISBN 978-80-7413-021-2)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4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B95BB6-26BC-4731-90BF-635CDA63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0062"/>
            <a:ext cx="10515600" cy="1325563"/>
          </a:xfrm>
        </p:spPr>
        <p:txBody>
          <a:bodyPr/>
          <a:lstStyle/>
          <a:p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Difuzionistická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teória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EB39286-BB3D-4809-B089-49EB39E3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Graffton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Eliot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k-SK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Smith</a:t>
            </a:r>
            <a:endParaRPr lang="sk-SK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sk-SK" sz="2400" dirty="0">
                <a:latin typeface="Times New Roman" panose="02020603050405020304" pitchFamily="18" charset="0"/>
              </a:rPr>
              <a:t>predstava jediného pôvodu vyspelej civilizácie</a:t>
            </a:r>
          </a:p>
          <a:p>
            <a:pPr algn="just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56248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000" y="568324"/>
            <a:ext cx="10871200" cy="5349875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tomto smyslu byly naprosto chybné všechny teorie, které říkaly, že se do rozměrů promítal počet dní v roce. Výška Velké pyramidy byla určena na 7 x 40 egyptských loktů (jeden egyptský loket = 20,6 palce) tedy po přepočtu 146,5 metru. Délka jedné strany čtvercové základny Velké pyramidy byla určena na 11 × 40 egyptských loktů (jeden egyptský loket = 20,6 palce) tedy po přepočtu 230,2 metrů. To potvrzuje i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Meydumova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pyramida, která je starší a je vysoká 7 × 25 egyptských loktů (= 91,6 metrů) při „šíři“ 11 × 25 egyptských loktů (= 143,2 metrů)“</a:t>
            </a:r>
          </a:p>
          <a:p>
            <a:pPr marL="0" indent="0" algn="just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/>
              <a:t>William Flinders Petrie: </a:t>
            </a:r>
            <a:r>
              <a:rPr lang="en-US" i="1" dirty="0"/>
              <a:t>Seventy Years in Archeology.</a:t>
            </a:r>
            <a:r>
              <a:rPr lang="cs-CZ" i="1" dirty="0"/>
              <a:t> </a:t>
            </a:r>
            <a:r>
              <a:rPr lang="cs-CZ" dirty="0"/>
              <a:t>p. 34</a:t>
            </a:r>
            <a:endParaRPr lang="cs-CZ" i="1" dirty="0"/>
          </a:p>
          <a:p>
            <a:pPr marL="0" indent="0" algn="just">
              <a:buNone/>
            </a:pP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0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4333" y="13345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Pyramidológia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zaoberá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aj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inými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oblasťami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Schopnosť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kumulovať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generovať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Magická moc.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Zrýchľovanie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rastu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rastlín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zrenia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ovocia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zlepšovanie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chuti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potravín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Liečivé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účinky –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dokonca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zastavenie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rastu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nádorov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rozvoja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onkologických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ochorení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Komunikácia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„vyššími“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bytosťami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Spirituálne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kontakty. 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Ostrenie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žiletiek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5184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305" y="2385814"/>
            <a:ext cx="4470400" cy="1325563"/>
          </a:xfrm>
        </p:spPr>
        <p:txBody>
          <a:bodyPr/>
          <a:lstStyle/>
          <a:p>
            <a:r>
              <a:rPr lang="cs-CZ" dirty="0"/>
              <a:t>Anatolij </a:t>
            </a:r>
            <a:r>
              <a:rPr lang="cs-CZ" dirty="0" err="1"/>
              <a:t>Jaguljajev</a:t>
            </a:r>
            <a:endParaRPr lang="cs-CZ" dirty="0"/>
          </a:p>
        </p:txBody>
      </p:sp>
      <p:pic>
        <p:nvPicPr>
          <p:cNvPr id="1026" name="Picture 2" descr="https://g.denik.cz/120/ff/img-7102-sumava_kafe-ra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705" y="711201"/>
            <a:ext cx="6659245" cy="467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6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333"/>
            <a:ext cx="10515600" cy="600763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Nedlouho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několika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lety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odtajněn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nový typ radaru schopného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nahlížet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hluboko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zemský povrch,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vynořila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řada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ohromujících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údajů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důmyslných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labyrintech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systémů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podzemních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tunelů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různých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částech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jihoamerické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Guatemale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mayským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pyramidovým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komplexem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Tikal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zmapovány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tunel,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táhnoucí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délce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plných 800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kilometrů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druhou stranu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země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Badatelé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přítomnost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zřejmě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vysvětluje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jak mohlo asi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půl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miliónu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uniknout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zhoubným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událostem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decimovaly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jejich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Podzemní radar (SIRA), použitý za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stejným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účelem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Egyptě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rokem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1978, zaznamenal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přítomnost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mimořádného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podzemního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komplexu pod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gízskými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pyramidami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Opatření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následně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udělal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egyptský prezident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měla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následek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tři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desetiletí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přísně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tajných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vykopávek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podniknutých za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účelem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vniknutí do tohoto systému a jeho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pečlivého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prozkoumání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nedávném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setkání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Austrálii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předvedl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Hurtak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jeden z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klíčových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vědců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Projektu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Giza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filmový záznam z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průběhu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prací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probíhajících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názvem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KOMORY V HLUBINĚ,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uvolněny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konci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století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(Zdroj: 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http://www.silesia.wz.cz/giza.htm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30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0400" y="423333"/>
            <a:ext cx="10727267" cy="69558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Nalezli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jsme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dědictví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civilizace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ovládající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jistý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způsob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byla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mnohem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dále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než je naše.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Byla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jíž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dokázali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vytvořit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ohromná podzemní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města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přičemž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Sfinga a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pyramidy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jen malé povrchové značky." Na projektu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zúčastněný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Hurtak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přirovnává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tento nález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kolizi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nepodobné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nečekanému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kontaktu s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vyspělou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mimozemskou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kulturou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Popsal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"odkrytí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kořenů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čtvrté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takzvané Atlantské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civilizace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zanikla v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posledním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kataklyzmatu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Nález poskytuje jednoznačný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důkaz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veškeré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jazyky,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náboženství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vyvěrají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jediného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společného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zdroje,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jemuž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Dr.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Hurtak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říká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"rodičovská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civilizace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54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400" y="406400"/>
            <a:ext cx="10947400" cy="6265333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nejdříve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základ základu - slovo: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oheň a slovo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prostředek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Čiže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ohněm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uprostřed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Skutečnému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středu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říká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královská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komnata, a to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koncentruje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největší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množství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energie,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jakoby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podobě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plamene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svíčky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stoupá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 vrcholu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Toto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místo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jeho energie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může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využito k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mnoha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účelům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Lze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sušit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jakoukoliv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hmotu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obsahující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vodu,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nabíjet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schopné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pojmout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energii,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ostřit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nástroje,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mumifikovat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konzervovat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těla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zasvěcovat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adepty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vyšších znalostí 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kosmických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principech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stroje či nástroje k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zacházení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kosmickou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energií.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Nejsou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žádné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hrobky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faraónů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orientační body 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další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nesmyslené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věci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které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pyramidám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připisovány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novodobými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badateli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Nebyly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postaveny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otroky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za pomoci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nejdokonalejších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pracujících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kosmickou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energií.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Všechna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tato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zařízení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postavení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zničena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aby nepadla do ruky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nezasvěceným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(Zdroj: 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http://www.silesia.wz.cz/giza.htm /Pavel </a:t>
            </a:r>
            <a:r>
              <a:rPr lang="sk-SK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Mácha</a:t>
            </a:r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97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ELHAKIM, 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Chalil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1994.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Tajemství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Eko-konzult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1994. 120 s. ISBN 80-967157-1-2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DESALVO, John. 2009.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Tajemný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</a:t>
            </a:r>
            <a:r>
              <a:rPr lang="sk-SK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Praha: </a:t>
            </a:r>
            <a:r>
              <a:rPr lang="sk-SK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Zoner</a:t>
            </a: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Press, 2009. s.  ISBN 978-80-7413-021-2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40267"/>
            <a:ext cx="10515600" cy="5736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Teória bosenských pyramíd</a:t>
            </a:r>
          </a:p>
          <a:p>
            <a:pPr marL="0" indent="0">
              <a:buNone/>
            </a:pPr>
            <a:endParaRPr lang="sk-SK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Semir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Osmanagič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Teória: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súčasným zarasteným vegetačným povrchom vrchu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Visočica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ukrýva stará európska pyramída, ktorá má výšku 220 m.</a:t>
            </a:r>
          </a:p>
          <a:p>
            <a:pPr marL="0" indent="0" algn="just">
              <a:buNone/>
            </a:pPr>
            <a:endParaRPr lang="sk-S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Argumentoval to tým, že tvar kopca náramne pripomína pyramídu, a jej strany sú dokonca orientované podľa svetových strán. Ďalší z argumentov bol, že sa nachádza neďaleko Sarajeva, hlavného mesta Bosny a Hercegoviny.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45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9799" y="5786691"/>
            <a:ext cx="10515600" cy="1325563"/>
          </a:xfrm>
        </p:spPr>
        <p:txBody>
          <a:bodyPr>
            <a:normAutofit/>
          </a:bodyPr>
          <a:lstStyle/>
          <a:p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Tahle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skutečnost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tvar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pyramidy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bohatě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stačily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Přiroda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prostě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nemohla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takový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perfektní objekt </a:t>
            </a:r>
            <a:r>
              <a:rPr lang="sk-SK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stvořit</a:t>
            </a:r>
            <a:r>
              <a:rPr lang="sk-SK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32" y="365124"/>
            <a:ext cx="7603067" cy="5685177"/>
          </a:xfrm>
        </p:spPr>
      </p:pic>
    </p:spTree>
    <p:extLst>
      <p:ext uri="{BB962C8B-B14F-4D97-AF65-F5344CB8AC3E}">
        <p14:creationId xmlns:p14="http://schemas.microsoft.com/office/powerpoint/2010/main" val="4059022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sk-SK" i="1" dirty="0"/>
          </a:p>
          <a:p>
            <a:pPr algn="just"/>
            <a:r>
              <a:rPr lang="cs-CZ" i="1" dirty="0"/>
              <a:t>Objevili jsme několik stovek metrů dlouhé tunely vedoucí do bosenské pyramidy Slunce. Tyto tunely jsou vyčištěné a zabezpečené, díky čemuž v letech 2005 až 2010 mohli navštívit tunely již desítky výzkumníků a turistů. Vzdálenost mezi vstupem do tunelů a pyramidou Slunce je necelé tři kilometry. Ve stěnách tunelů jsme našli organický materiál.“</a:t>
            </a:r>
            <a:br>
              <a:rPr lang="cs-CZ" i="1" dirty="0"/>
            </a:br>
            <a:endParaRPr lang="sk-SK" i="1" dirty="0"/>
          </a:p>
          <a:p>
            <a:pPr algn="just"/>
            <a:endParaRPr lang="sk-SK" i="1" dirty="0"/>
          </a:p>
          <a:p>
            <a:pPr algn="just"/>
            <a:r>
              <a:rPr lang="sk-SK" i="1" dirty="0"/>
              <a:t>„</a:t>
            </a:r>
            <a:r>
              <a:rPr lang="sk-SK" i="1" dirty="0" err="1"/>
              <a:t>Pouhý</a:t>
            </a:r>
            <a:r>
              <a:rPr lang="sk-SK" i="1" dirty="0"/>
              <a:t> jeden </a:t>
            </a:r>
            <a:r>
              <a:rPr lang="sk-SK" i="1" dirty="0" err="1"/>
              <a:t>kilometr</a:t>
            </a:r>
            <a:r>
              <a:rPr lang="sk-SK" i="1" dirty="0"/>
              <a:t> </a:t>
            </a:r>
            <a:r>
              <a:rPr lang="sk-SK" i="1" dirty="0" err="1"/>
              <a:t>jižně</a:t>
            </a:r>
            <a:r>
              <a:rPr lang="sk-SK" i="1" dirty="0"/>
              <a:t> od bosenské </a:t>
            </a:r>
            <a:r>
              <a:rPr lang="sk-SK" i="1" dirty="0" err="1"/>
              <a:t>pyramidy</a:t>
            </a:r>
            <a:r>
              <a:rPr lang="sk-SK" i="1" dirty="0"/>
              <a:t> </a:t>
            </a:r>
            <a:r>
              <a:rPr lang="sk-SK" i="1" dirty="0" err="1"/>
              <a:t>Slunce</a:t>
            </a:r>
            <a:r>
              <a:rPr lang="sk-SK" i="1" dirty="0"/>
              <a:t> </a:t>
            </a:r>
            <a:r>
              <a:rPr lang="sk-SK" i="1" dirty="0" err="1"/>
              <a:t>se</a:t>
            </a:r>
            <a:r>
              <a:rPr lang="sk-SK" i="1" dirty="0"/>
              <a:t> </a:t>
            </a:r>
            <a:r>
              <a:rPr lang="sk-SK" i="1" dirty="0" err="1"/>
              <a:t>mezi</a:t>
            </a:r>
            <a:r>
              <a:rPr lang="sk-SK" i="1" dirty="0"/>
              <a:t> </a:t>
            </a:r>
            <a:r>
              <a:rPr lang="sk-SK" i="1" dirty="0" err="1"/>
              <a:t>dvěma</a:t>
            </a:r>
            <a:r>
              <a:rPr lang="sk-SK" i="1" dirty="0"/>
              <a:t> </a:t>
            </a:r>
            <a:r>
              <a:rPr lang="sk-SK" i="1" dirty="0" err="1"/>
              <a:t>řekami</a:t>
            </a:r>
            <a:r>
              <a:rPr lang="sk-SK" i="1" dirty="0"/>
              <a:t> </a:t>
            </a:r>
            <a:r>
              <a:rPr lang="sk-SK" i="1" dirty="0" err="1"/>
              <a:t>nachází</a:t>
            </a:r>
            <a:r>
              <a:rPr lang="sk-SK" i="1" dirty="0"/>
              <a:t> vstup do </a:t>
            </a:r>
            <a:r>
              <a:rPr lang="sk-SK" i="1" dirty="0" err="1"/>
              <a:t>podzemních</a:t>
            </a:r>
            <a:r>
              <a:rPr lang="sk-SK" i="1" dirty="0"/>
              <a:t> </a:t>
            </a:r>
            <a:r>
              <a:rPr lang="sk-SK" i="1" dirty="0" err="1"/>
              <a:t>tunelů</a:t>
            </a:r>
            <a:r>
              <a:rPr lang="sk-SK" i="1" dirty="0"/>
              <a:t>“ </a:t>
            </a:r>
            <a:r>
              <a:rPr lang="sk-SK" dirty="0"/>
              <a:t>a „</a:t>
            </a:r>
            <a:r>
              <a:rPr lang="sk-SK" i="1" dirty="0" err="1"/>
              <a:t>Vzdálenost</a:t>
            </a:r>
            <a:r>
              <a:rPr lang="sk-SK" i="1" dirty="0"/>
              <a:t> </a:t>
            </a:r>
            <a:r>
              <a:rPr lang="sk-SK" i="1" dirty="0" err="1"/>
              <a:t>mezi</a:t>
            </a:r>
            <a:r>
              <a:rPr lang="sk-SK" i="1" dirty="0"/>
              <a:t> </a:t>
            </a:r>
            <a:r>
              <a:rPr lang="sk-SK" i="1" dirty="0" err="1"/>
              <a:t>vstupem</a:t>
            </a:r>
            <a:r>
              <a:rPr lang="sk-SK" i="1" dirty="0"/>
              <a:t> do </a:t>
            </a:r>
            <a:r>
              <a:rPr lang="sk-SK" i="1" dirty="0" err="1"/>
              <a:t>tunelů</a:t>
            </a:r>
            <a:r>
              <a:rPr lang="sk-SK" i="1" dirty="0"/>
              <a:t> a </a:t>
            </a:r>
            <a:r>
              <a:rPr lang="sk-SK" i="1" dirty="0" err="1"/>
              <a:t>pyramidou</a:t>
            </a:r>
            <a:r>
              <a:rPr lang="sk-SK" i="1" dirty="0"/>
              <a:t> </a:t>
            </a:r>
            <a:r>
              <a:rPr lang="sk-SK" i="1" dirty="0" err="1"/>
              <a:t>Slunce</a:t>
            </a:r>
            <a:r>
              <a:rPr lang="sk-SK" i="1" dirty="0"/>
              <a:t> je necelé </a:t>
            </a:r>
            <a:r>
              <a:rPr lang="sk-SK" i="1" dirty="0" err="1"/>
              <a:t>tři</a:t>
            </a:r>
            <a:r>
              <a:rPr lang="sk-SK" i="1" dirty="0"/>
              <a:t> </a:t>
            </a:r>
            <a:r>
              <a:rPr lang="sk-SK" i="1" dirty="0" err="1"/>
              <a:t>kilometry</a:t>
            </a:r>
            <a:r>
              <a:rPr lang="sk-SK" i="1" dirty="0"/>
              <a:t>.“ </a:t>
            </a:r>
            <a:r>
              <a:rPr lang="sk-SK" dirty="0"/>
              <a:t> </a:t>
            </a:r>
            <a:br>
              <a:rPr lang="sk-SK" dirty="0"/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26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E15A8B-9542-F722-8A0B-3C874D54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2" name="Picture 4" descr="Expansion of agriculture from the Middle East to Europe (9500-3800 BCE)">
            <a:extLst>
              <a:ext uri="{FF2B5EF4-FFF2-40B4-BE49-F238E27FC236}">
                <a16:creationId xmlns:a16="http://schemas.microsoft.com/office/drawing/2014/main" id="{EF695DE1-9815-3973-4F7C-3BC402E108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626093"/>
            <a:ext cx="7480300" cy="54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93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0700" y="1511300"/>
            <a:ext cx="10833100" cy="4665663"/>
          </a:xfrm>
        </p:spPr>
        <p:txBody>
          <a:bodyPr/>
          <a:lstStyle/>
          <a:p>
            <a:pPr marL="0" indent="0" algn="just">
              <a:buNone/>
            </a:pPr>
            <a:r>
              <a:rPr lang="cs-CZ" i="1" dirty="0"/>
              <a:t>„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Husnija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Resulovic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Federálního institutu pro Agropedologii vedl tým expertů, který analyzoval půdu pokrývající pyramidu. Došli k závěru, že vrstva zeminy na pyramidě je starší než 12 000 let. Dr. Ivan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Šimatovic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Chorvatska, analyzující hrany pyramidy, nesporně prokázal jejich umělý původ.“</a:t>
            </a:r>
            <a:b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90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vznikly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období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dobou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ledovou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12 000 lety, a to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tvoří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tým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pádem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spojení s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předchozím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cyklem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vývoje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lidstva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Toto je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milník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cestě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poznáni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světové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příkladu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bosenských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vidíme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důkaz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vyspělých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civilizací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mnohem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dříve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než nám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bylo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přednášeno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Také ukazujeme, že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výzkum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nemusí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být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veden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pouze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instituty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Londýna,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Paříže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New Yorku, ale také pomocí nezávislých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nadací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vedených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dobrovolníky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555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„Antropologická genetika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prokázala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této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oblasti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před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více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než 35 000 lety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vyskytovaly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lidské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komunity,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což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dělá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 Bosny a Hercegoviny druhou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nejstarší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kulturní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oázu v 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Objev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keramických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megalitických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výtvorů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spadá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právě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tohto období“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OSMANAGIĆ, S. 2016.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Pyramídy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světa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bosenské údolí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Praha: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travels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591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1" y="2215623"/>
            <a:ext cx="5621394" cy="316203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507999"/>
            <a:ext cx="3917245" cy="587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79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75" y="1270000"/>
            <a:ext cx="8419158" cy="4735776"/>
          </a:xfrm>
        </p:spPr>
      </p:pic>
    </p:spTree>
    <p:extLst>
      <p:ext uri="{BB962C8B-B14F-4D97-AF65-F5344CB8AC3E}">
        <p14:creationId xmlns:p14="http://schemas.microsoft.com/office/powerpoint/2010/main" val="3086373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95867"/>
            <a:ext cx="10290541" cy="5381096"/>
          </a:xfrm>
        </p:spPr>
      </p:pic>
    </p:spTree>
    <p:extLst>
      <p:ext uri="{BB962C8B-B14F-4D97-AF65-F5344CB8AC3E}">
        <p14:creationId xmlns:p14="http://schemas.microsoft.com/office/powerpoint/2010/main" val="2370563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FDE4F-FC54-7640-99CC-B28D0D5A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otyk - Kolem Stonehenge vyvstala další záhada. Původně se nacházely úplně  jinde">
            <a:extLst>
              <a:ext uri="{FF2B5EF4-FFF2-40B4-BE49-F238E27FC236}">
                <a16:creationId xmlns:a16="http://schemas.microsoft.com/office/drawing/2014/main" id="{1F37FE17-602C-3C3B-6063-B35BCDF2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65125"/>
            <a:ext cx="6096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Was Stonehenge Built? • History in Numbers">
            <a:extLst>
              <a:ext uri="{FF2B5EF4-FFF2-40B4-BE49-F238E27FC236}">
                <a16:creationId xmlns:a16="http://schemas.microsoft.com/office/drawing/2014/main" id="{E17320A5-B5AB-E5EE-F1BD-7F0C819A0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06" y="76200"/>
            <a:ext cx="5167994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0EB721-233E-87FA-EFDF-F939D35DC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453262"/>
            <a:ext cx="3746500" cy="30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A09E2-9585-65B0-14FF-A9AD7BAD2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Göbekli</a:t>
            </a:r>
            <a:r>
              <a:rPr lang="cs-CZ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Tepe</a:t>
            </a:r>
            <a:endParaRPr lang="sk-SK" dirty="0"/>
          </a:p>
        </p:txBody>
      </p:sp>
      <p:pic>
        <p:nvPicPr>
          <p:cNvPr id="3074" name="Picture 2" descr="Karahan tepe aneb Není jen Göbekli tepe - Časopis Vesmír">
            <a:extLst>
              <a:ext uri="{FF2B5EF4-FFF2-40B4-BE49-F238E27FC236}">
                <a16:creationId xmlns:a16="http://schemas.microsoft.com/office/drawing/2014/main" id="{CA10B8FC-0AD5-D74A-A979-66CF05CAC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3697"/>
            <a:ext cx="5693470" cy="320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rld's Oldest Temple to Be Restored">
            <a:extLst>
              <a:ext uri="{FF2B5EF4-FFF2-40B4-BE49-F238E27FC236}">
                <a16:creationId xmlns:a16="http://schemas.microsoft.com/office/drawing/2014/main" id="{B2249E72-E027-09EE-A5BF-2CCD7B02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132" y="493122"/>
            <a:ext cx="4803867" cy="3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odified Skulls from Gobekli Tepe Provide Evidence of Neolithic 'Skull  Cult' | Archaeology | Sci-News.com">
            <a:extLst>
              <a:ext uri="{FF2B5EF4-FFF2-40B4-BE49-F238E27FC236}">
                <a16:creationId xmlns:a16="http://schemas.microsoft.com/office/drawing/2014/main" id="{D78F00DC-39E0-6CE6-CD40-5B4072AC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0" y="2364784"/>
            <a:ext cx="5699109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9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C6740C-1C31-473D-B2D8-444E889D3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Pôvod egyptskej civilizácie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72CB09-4ECB-45D2-A193-0DEEF1F73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/>
              <a:t>Archeoastronauti</a:t>
            </a:r>
            <a:r>
              <a:rPr lang="sk-SK" dirty="0"/>
              <a:t> </a:t>
            </a:r>
          </a:p>
          <a:p>
            <a:pPr algn="just"/>
            <a:r>
              <a:rPr lang="sk-SK" dirty="0"/>
              <a:t>Atlantská civilizácia:  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sk-SK" dirty="0"/>
              <a:t>viera, že všetky výdobytky egyptskej civilizácie, predovšetkým architektúra, sú  produktom nie pôvodného a domáceho obyvateľstva;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sk-SK" dirty="0"/>
              <a:t>viera, že  je produktom domáceho obyvateľstva, ale za pomoci poznania inej civilizácie a využitia modernej technológie;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sk-SK" dirty="0"/>
              <a:t>viera, že existuje veľa dôkazov o vyspelej technológii (elektrifikácia, motorové stroje, hydraulika);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sk-SK" dirty="0"/>
              <a:t>viera vo využitie nadprirodzenej sily, mágie, levitácie a pod.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sk-SK" dirty="0"/>
              <a:t>viera v sprisahanie egyptológov, ktorí taja, že pod Káhirou, ale aj pod inými lokalitami sa nachádzajú podzemné štruktúry – mestá, ktoré sú pospájané rôznymi šachtami. </a:t>
            </a:r>
          </a:p>
        </p:txBody>
      </p:sp>
    </p:spTree>
    <p:extLst>
      <p:ext uri="{BB962C8B-B14F-4D97-AF65-F5344CB8AC3E}">
        <p14:creationId xmlns:p14="http://schemas.microsoft.com/office/powerpoint/2010/main" val="333998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st Dynasty of Egypt">
            <a:extLst>
              <a:ext uri="{FF2B5EF4-FFF2-40B4-BE49-F238E27FC236}">
                <a16:creationId xmlns:a16="http://schemas.microsoft.com/office/drawing/2014/main" id="{42486821-80C1-43BB-8691-4BBCE9FBE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0CB6A1-F7CF-47C8-BEC6-54BAEF2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4000" b="1" dirty="0"/>
              <a:t>Typologický vývoj kráľovských hrobiek</a:t>
            </a:r>
            <a:endParaRPr lang="en-US" sz="40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31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82666C9-0334-4EC7-A99C-C55AA40C1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563895"/>
            <a:ext cx="5109005" cy="1777829"/>
          </a:xfrm>
        </p:spPr>
        <p:txBody>
          <a:bodyPr>
            <a:normAutofit/>
          </a:bodyPr>
          <a:lstStyle/>
          <a:p>
            <a:pPr algn="r"/>
            <a:endParaRPr lang="sk-SK" sz="4000"/>
          </a:p>
        </p:txBody>
      </p:sp>
      <p:pic>
        <p:nvPicPr>
          <p:cNvPr id="2052" name="Picture 4" descr="Mastaba – Wikipedie">
            <a:extLst>
              <a:ext uri="{FF2B5EF4-FFF2-40B4-BE49-F238E27FC236}">
                <a16:creationId xmlns:a16="http://schemas.microsoft.com/office/drawing/2014/main" id="{2F0275C8-398A-4052-9BF8-289740BF4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10926" b="2"/>
          <a:stretch/>
        </p:blipFill>
        <p:spPr bwMode="auto">
          <a:xfrm>
            <a:off x="670451" y="1381662"/>
            <a:ext cx="6197556" cy="4450398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staba - Wikipedia">
            <a:extLst>
              <a:ext uri="{FF2B5EF4-FFF2-40B4-BE49-F238E27FC236}">
                <a16:creationId xmlns:a16="http://schemas.microsoft.com/office/drawing/2014/main" id="{166EAF88-97E2-4C9C-B7D2-E8AB6BC72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" r="-2" b="2121"/>
          <a:stretch/>
        </p:blipFill>
        <p:spPr bwMode="auto">
          <a:xfrm>
            <a:off x="7625286" y="1250845"/>
            <a:ext cx="3948118" cy="2821871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Content Placeholder 2055">
            <a:extLst>
              <a:ext uri="{FF2B5EF4-FFF2-40B4-BE49-F238E27FC236}">
                <a16:creationId xmlns:a16="http://schemas.microsoft.com/office/drawing/2014/main" id="{B9977095-F9F2-4B33-B05E-40DBFD40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776" y="4571423"/>
            <a:ext cx="5208544" cy="177030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468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rchaeologists Were Left 'Terrified' by Discovery in the Meidum Pyramid ,  New Doc Reveals - Sputnik International">
            <a:extLst>
              <a:ext uri="{FF2B5EF4-FFF2-40B4-BE49-F238E27FC236}">
                <a16:creationId xmlns:a16="http://schemas.microsoft.com/office/drawing/2014/main" id="{E7135098-AFEF-43DD-8634-A002B35FD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6" b="1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žoserova pyramida v Egyptě je po 14 letech opět přístupná - Cestolino.cz">
            <a:extLst>
              <a:ext uri="{FF2B5EF4-FFF2-40B4-BE49-F238E27FC236}">
                <a16:creationId xmlns:a16="http://schemas.microsoft.com/office/drawing/2014/main" id="{4F9D451C-B55B-4C20-98D8-04DC5F9101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" r="-2" b="6150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nistry of Antiquities inaugurates Bent Pyramid of Sneferu - Egypt  Independent">
            <a:extLst>
              <a:ext uri="{FF2B5EF4-FFF2-40B4-BE49-F238E27FC236}">
                <a16:creationId xmlns:a16="http://schemas.microsoft.com/office/drawing/2014/main" id="{A374374D-E099-4151-8CED-FF4CBE069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1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ahshur Pyramids | the bent Pyramid | the red Pyramid">
            <a:extLst>
              <a:ext uri="{FF2B5EF4-FFF2-40B4-BE49-F238E27FC236}">
                <a16:creationId xmlns:a16="http://schemas.microsoft.com/office/drawing/2014/main" id="{28EB3B74-A019-4F79-A5B8-832FB7C90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r="-2" b="-2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E17DCA-DD14-49B6-B1FC-692DF8CB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Džoser</a:t>
            </a:r>
            <a:r>
              <a:rPr lang="sk-SK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(</a:t>
            </a:r>
            <a:r>
              <a:rPr lang="sk-SK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Sakkara</a:t>
            </a:r>
            <a:r>
              <a:rPr lang="sk-SK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); </a:t>
            </a:r>
            <a:r>
              <a:rPr lang="sk-SK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Snofru</a:t>
            </a:r>
            <a:r>
              <a:rPr lang="sk-SK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(</a:t>
            </a:r>
            <a:r>
              <a:rPr lang="sk-SK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Medjum</a:t>
            </a:r>
            <a:r>
              <a:rPr lang="sk-SK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, </a:t>
            </a:r>
            <a:r>
              <a:rPr lang="sk-SK" sz="28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Dahšur</a:t>
            </a:r>
            <a:r>
              <a:rPr lang="sk-SK" sz="28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)</a:t>
            </a:r>
            <a:endParaRPr lang="en-US" sz="28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E1AF83D-EE0A-658D-E437-5BD9BDCC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0" y="0"/>
            <a:ext cx="1523980" cy="20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406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1780</Words>
  <Application>Microsoft Office PowerPoint</Application>
  <PresentationFormat>Širokoúhlá obrazovka</PresentationFormat>
  <Paragraphs>70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Arial</vt:lpstr>
      <vt:lpstr>Calibri</vt:lpstr>
      <vt:lpstr>Calibri Light</vt:lpstr>
      <vt:lpstr>Times New Roman</vt:lpstr>
      <vt:lpstr>Motiv Office</vt:lpstr>
      <vt:lpstr>Záhady Pyramíd </vt:lpstr>
      <vt:lpstr>Difuzionistická teória </vt:lpstr>
      <vt:lpstr>Prezentace aplikace PowerPoint</vt:lpstr>
      <vt:lpstr>Prezentace aplikace PowerPoint</vt:lpstr>
      <vt:lpstr>Göbekli Tepe</vt:lpstr>
      <vt:lpstr>Pôvod egyptskej civilizácie</vt:lpstr>
      <vt:lpstr>Typologický vývoj kráľovských hrobiek</vt:lpstr>
      <vt:lpstr>Prezentace aplikace PowerPoint</vt:lpstr>
      <vt:lpstr>Džoser (Sakkara); Snofru (Medjum, Dahšur)</vt:lpstr>
      <vt:lpstr>Mýty o pyramídach v Gíze: - nevieme ako boli postavené; - kameň bol dovážaný len z obrovskej vzdialenosti - nemáme dôkazy o tom, že išlo o hrobky, v prípade Cheopsovej vôbec nevieme, že patrila práve jemu; - spĺňali funkciu Jozefových sypiek; - prisudzuje sa im liečivý a iný ezoterický význam. - astronomické konštelácie a pyramídy (Robert Bauval, 1994)  </vt:lpstr>
      <vt:lpstr>Prezentace aplikace PowerPoint</vt:lpstr>
      <vt:lpstr>Prezentace aplikace PowerPoint</vt:lpstr>
      <vt:lpstr>Ťažba kameňa</vt:lpstr>
      <vt:lpstr>Tajomné miesta veľkej pyramídy </vt:lpstr>
      <vt:lpstr>Prezentace aplikace PowerPoint</vt:lpstr>
      <vt:lpstr>BRENNAN, H. Tajné dějiny starého Egypta. Praha.2008</vt:lpstr>
      <vt:lpstr>BRENNAN, H. Tajné dějiny starého Egypta. Praha.2008</vt:lpstr>
      <vt:lpstr>Prezentace aplikace PowerPoint</vt:lpstr>
      <vt:lpstr>Prezentace aplikace PowerPoint</vt:lpstr>
      <vt:lpstr>Prezentace aplikace PowerPoint</vt:lpstr>
      <vt:lpstr>Prezentace aplikace PowerPoint</vt:lpstr>
      <vt:lpstr>Anatolij Jaguljajev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„Tahle skutečnost a tvar pyramidy mi bohatě stačily. Přiroda prostě nemohla takový perfektní objekt stvořit.“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Záhady Pyramíd</dc:title>
  <dc:creator>Mirón Jurík</dc:creator>
  <cp:lastModifiedBy>Mirón Jurík</cp:lastModifiedBy>
  <cp:revision>8</cp:revision>
  <dcterms:created xsi:type="dcterms:W3CDTF">2020-11-09T14:44:15Z</dcterms:created>
  <dcterms:modified xsi:type="dcterms:W3CDTF">2022-10-13T15:50:24Z</dcterms:modified>
</cp:coreProperties>
</file>