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5" r:id="rId3"/>
    <p:sldId id="270" r:id="rId4"/>
    <p:sldId id="266" r:id="rId5"/>
    <p:sldId id="273" r:id="rId6"/>
    <p:sldId id="267" r:id="rId7"/>
    <p:sldId id="276" r:id="rId8"/>
    <p:sldId id="268" r:id="rId9"/>
    <p:sldId id="269" r:id="rId10"/>
    <p:sldId id="271" r:id="rId11"/>
    <p:sldId id="256" r:id="rId12"/>
    <p:sldId id="257" r:id="rId13"/>
    <p:sldId id="259" r:id="rId14"/>
    <p:sldId id="258" r:id="rId15"/>
    <p:sldId id="275" r:id="rId16"/>
    <p:sldId id="277" r:id="rId17"/>
    <p:sldId id="274" r:id="rId18"/>
    <p:sldId id="263" r:id="rId19"/>
    <p:sldId id="262" r:id="rId20"/>
    <p:sldId id="264" r:id="rId2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B038A995-0DB0-491C-B801-222002BAA8CE}" type="datetimeFigureOut">
              <a:rPr lang="cs-CZ" smtClean="0"/>
              <a:t>27.10.2022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F97A2FD-47F1-4D53-9718-718220CF6951}" type="slidenum">
              <a:rPr lang="cs-CZ" smtClean="0"/>
              <a:t>‹#›</a:t>
            </a:fld>
            <a:endParaRPr lang="cs-CZ"/>
          </a:p>
        </p:txBody>
      </p:sp>
    </p:spTree>
    <p:extLst>
      <p:ext uri="{BB962C8B-B14F-4D97-AF65-F5344CB8AC3E}">
        <p14:creationId xmlns:p14="http://schemas.microsoft.com/office/powerpoint/2010/main" val="212060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038A995-0DB0-491C-B801-222002BAA8CE}" type="datetimeFigureOut">
              <a:rPr lang="cs-CZ" smtClean="0"/>
              <a:t>27.10.2022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F97A2FD-47F1-4D53-9718-718220CF6951}" type="slidenum">
              <a:rPr lang="cs-CZ" smtClean="0"/>
              <a:t>‹#›</a:t>
            </a:fld>
            <a:endParaRPr lang="cs-CZ"/>
          </a:p>
        </p:txBody>
      </p:sp>
    </p:spTree>
    <p:extLst>
      <p:ext uri="{BB962C8B-B14F-4D97-AF65-F5344CB8AC3E}">
        <p14:creationId xmlns:p14="http://schemas.microsoft.com/office/powerpoint/2010/main" val="51445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038A995-0DB0-491C-B801-222002BAA8CE}" type="datetimeFigureOut">
              <a:rPr lang="cs-CZ" smtClean="0"/>
              <a:t>27.10.2022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F97A2FD-47F1-4D53-9718-718220CF6951}" type="slidenum">
              <a:rPr lang="cs-CZ" smtClean="0"/>
              <a:t>‹#›</a:t>
            </a:fld>
            <a:endParaRPr lang="cs-CZ"/>
          </a:p>
        </p:txBody>
      </p:sp>
    </p:spTree>
    <p:extLst>
      <p:ext uri="{BB962C8B-B14F-4D97-AF65-F5344CB8AC3E}">
        <p14:creationId xmlns:p14="http://schemas.microsoft.com/office/powerpoint/2010/main" val="408666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038A995-0DB0-491C-B801-222002BAA8CE}" type="datetimeFigureOut">
              <a:rPr lang="cs-CZ" smtClean="0"/>
              <a:t>27.10.2022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F97A2FD-47F1-4D53-9718-718220CF6951}" type="slidenum">
              <a:rPr lang="cs-CZ" smtClean="0"/>
              <a:t>‹#›</a:t>
            </a:fld>
            <a:endParaRPr lang="cs-CZ"/>
          </a:p>
        </p:txBody>
      </p:sp>
    </p:spTree>
    <p:extLst>
      <p:ext uri="{BB962C8B-B14F-4D97-AF65-F5344CB8AC3E}">
        <p14:creationId xmlns:p14="http://schemas.microsoft.com/office/powerpoint/2010/main" val="2627125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B038A995-0DB0-491C-B801-222002BAA8CE}" type="datetimeFigureOut">
              <a:rPr lang="cs-CZ" smtClean="0"/>
              <a:t>27.10.2022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F97A2FD-47F1-4D53-9718-718220CF6951}" type="slidenum">
              <a:rPr lang="cs-CZ" smtClean="0"/>
              <a:t>‹#›</a:t>
            </a:fld>
            <a:endParaRPr lang="cs-CZ"/>
          </a:p>
        </p:txBody>
      </p:sp>
    </p:spTree>
    <p:extLst>
      <p:ext uri="{BB962C8B-B14F-4D97-AF65-F5344CB8AC3E}">
        <p14:creationId xmlns:p14="http://schemas.microsoft.com/office/powerpoint/2010/main" val="208446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038A995-0DB0-491C-B801-222002BAA8CE}" type="datetimeFigureOut">
              <a:rPr lang="cs-CZ" smtClean="0"/>
              <a:t>27.10.2022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F97A2FD-47F1-4D53-9718-718220CF6951}" type="slidenum">
              <a:rPr lang="cs-CZ" smtClean="0"/>
              <a:t>‹#›</a:t>
            </a:fld>
            <a:endParaRPr lang="cs-CZ"/>
          </a:p>
        </p:txBody>
      </p:sp>
    </p:spTree>
    <p:extLst>
      <p:ext uri="{BB962C8B-B14F-4D97-AF65-F5344CB8AC3E}">
        <p14:creationId xmlns:p14="http://schemas.microsoft.com/office/powerpoint/2010/main" val="163200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038A995-0DB0-491C-B801-222002BAA8CE}" type="datetimeFigureOut">
              <a:rPr lang="cs-CZ" smtClean="0"/>
              <a:t>27.10.2022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F97A2FD-47F1-4D53-9718-718220CF6951}" type="slidenum">
              <a:rPr lang="cs-CZ" smtClean="0"/>
              <a:t>‹#›</a:t>
            </a:fld>
            <a:endParaRPr lang="cs-CZ"/>
          </a:p>
        </p:txBody>
      </p:sp>
    </p:spTree>
    <p:extLst>
      <p:ext uri="{BB962C8B-B14F-4D97-AF65-F5344CB8AC3E}">
        <p14:creationId xmlns:p14="http://schemas.microsoft.com/office/powerpoint/2010/main" val="119334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038A995-0DB0-491C-B801-222002BAA8CE}" type="datetimeFigureOut">
              <a:rPr lang="cs-CZ" smtClean="0"/>
              <a:t>27.10.2022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F97A2FD-47F1-4D53-9718-718220CF6951}" type="slidenum">
              <a:rPr lang="cs-CZ" smtClean="0"/>
              <a:t>‹#›</a:t>
            </a:fld>
            <a:endParaRPr lang="cs-CZ"/>
          </a:p>
        </p:txBody>
      </p:sp>
    </p:spTree>
    <p:extLst>
      <p:ext uri="{BB962C8B-B14F-4D97-AF65-F5344CB8AC3E}">
        <p14:creationId xmlns:p14="http://schemas.microsoft.com/office/powerpoint/2010/main" val="330986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038A995-0DB0-491C-B801-222002BAA8CE}" type="datetimeFigureOut">
              <a:rPr lang="cs-CZ" smtClean="0"/>
              <a:t>27.10.2022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F97A2FD-47F1-4D53-9718-718220CF6951}" type="slidenum">
              <a:rPr lang="cs-CZ" smtClean="0"/>
              <a:t>‹#›</a:t>
            </a:fld>
            <a:endParaRPr lang="cs-CZ"/>
          </a:p>
        </p:txBody>
      </p:sp>
    </p:spTree>
    <p:extLst>
      <p:ext uri="{BB962C8B-B14F-4D97-AF65-F5344CB8AC3E}">
        <p14:creationId xmlns:p14="http://schemas.microsoft.com/office/powerpoint/2010/main" val="71264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B038A995-0DB0-491C-B801-222002BAA8CE}" type="datetimeFigureOut">
              <a:rPr lang="cs-CZ" smtClean="0"/>
              <a:t>27.10.2022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F97A2FD-47F1-4D53-9718-718220CF6951}" type="slidenum">
              <a:rPr lang="cs-CZ" smtClean="0"/>
              <a:t>‹#›</a:t>
            </a:fld>
            <a:endParaRPr lang="cs-CZ"/>
          </a:p>
        </p:txBody>
      </p:sp>
    </p:spTree>
    <p:extLst>
      <p:ext uri="{BB962C8B-B14F-4D97-AF65-F5344CB8AC3E}">
        <p14:creationId xmlns:p14="http://schemas.microsoft.com/office/powerpoint/2010/main" val="14809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B038A995-0DB0-491C-B801-222002BAA8CE}" type="datetimeFigureOut">
              <a:rPr lang="cs-CZ" smtClean="0"/>
              <a:t>27.10.2022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F97A2FD-47F1-4D53-9718-718220CF6951}" type="slidenum">
              <a:rPr lang="cs-CZ" smtClean="0"/>
              <a:t>‹#›</a:t>
            </a:fld>
            <a:endParaRPr lang="cs-CZ"/>
          </a:p>
        </p:txBody>
      </p:sp>
    </p:spTree>
    <p:extLst>
      <p:ext uri="{BB962C8B-B14F-4D97-AF65-F5344CB8AC3E}">
        <p14:creationId xmlns:p14="http://schemas.microsoft.com/office/powerpoint/2010/main" val="179775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8A995-0DB0-491C-B801-222002BAA8CE}" type="datetimeFigureOut">
              <a:rPr lang="cs-CZ" smtClean="0"/>
              <a:t>27.10.2022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7A2FD-47F1-4D53-9718-718220CF6951}" type="slidenum">
              <a:rPr lang="cs-CZ" smtClean="0"/>
              <a:t>‹#›</a:t>
            </a:fld>
            <a:endParaRPr lang="cs-CZ"/>
          </a:p>
        </p:txBody>
      </p:sp>
    </p:spTree>
    <p:extLst>
      <p:ext uri="{BB962C8B-B14F-4D97-AF65-F5344CB8AC3E}">
        <p14:creationId xmlns:p14="http://schemas.microsoft.com/office/powerpoint/2010/main" val="2968799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s.wikipedia.org/wiki/Durup%C4%B1nar" TargetMode="External"/><Relationship Id="rId2" Type="http://schemas.openxmlformats.org/officeDocument/2006/relationships/hyperlink" Target="https://cs.wikipedia.org/wiki/Noemova_archa" TargetMode="External"/><Relationship Id="rId1" Type="http://schemas.openxmlformats.org/officeDocument/2006/relationships/slideLayout" Target="../slideLayouts/slideLayout2.xml"/><Relationship Id="rId4" Type="http://schemas.openxmlformats.org/officeDocument/2006/relationships/hyperlink" Target="https://cs.wikipedia.org/wiki/Arara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www.covenantkeepers.co.uk/" TargetMode="External"/><Relationship Id="rId2" Type="http://schemas.openxmlformats.org/officeDocument/2006/relationships/hyperlink" Target="http://www.wayattmuseum.com/" TargetMode="External"/><Relationship Id="rId1" Type="http://schemas.openxmlformats.org/officeDocument/2006/relationships/slideLayout" Target="../slideLayouts/slideLayout2.xml"/><Relationship Id="rId4" Type="http://schemas.openxmlformats.org/officeDocument/2006/relationships/hyperlink" Target="http://www.covenantkeepers.co.uk/King_Of_The_Ark.pdf"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books.google.cz/books?id=blkuAS0qoQ8C&amp;printsec=frontcover&amp;dq=%22Dr.+Henry+M.+Morris%22&amp;hl=sk&amp;sa=X&amp;ved=0ahUKEwispcH3lLPeAhWiiKYKHSrFAaQQ6AEIKTAA#v=onepage&amp;q=%22Dr.%20Henry%20M.%20Morris%22&amp;f=fal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7300" y="2574925"/>
            <a:ext cx="10515600" cy="1325563"/>
          </a:xfrm>
        </p:spPr>
        <p:txBody>
          <a:bodyPr/>
          <a:lstStyle/>
          <a:p>
            <a:r>
              <a:rPr lang="sk-SK" dirty="0"/>
              <a:t>Biblia ako prameň historického poznania</a:t>
            </a:r>
          </a:p>
        </p:txBody>
      </p:sp>
    </p:spTree>
    <p:extLst>
      <p:ext uri="{BB962C8B-B14F-4D97-AF65-F5344CB8AC3E}">
        <p14:creationId xmlns:p14="http://schemas.microsoft.com/office/powerpoint/2010/main" val="166653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1489" y="709215"/>
            <a:ext cx="3832026" cy="5109369"/>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239" y="365125"/>
            <a:ext cx="3268418" cy="5537200"/>
          </a:xfrm>
          <a:prstGeom prst="rect">
            <a:avLst/>
          </a:prstGeom>
        </p:spPr>
      </p:pic>
      <p:pic>
        <p:nvPicPr>
          <p:cNvPr id="3" name="Obrázek 2"/>
          <p:cNvPicPr>
            <a:picLocks noChangeAspect="1"/>
          </p:cNvPicPr>
          <p:nvPr/>
        </p:nvPicPr>
        <p:blipFill>
          <a:blip r:embed="rId4"/>
          <a:stretch>
            <a:fillRect/>
          </a:stretch>
        </p:blipFill>
        <p:spPr>
          <a:xfrm>
            <a:off x="8085381" y="709215"/>
            <a:ext cx="3901169" cy="4528608"/>
          </a:xfrm>
          <a:prstGeom prst="rect">
            <a:avLst/>
          </a:prstGeom>
        </p:spPr>
      </p:pic>
    </p:spTree>
    <p:extLst>
      <p:ext uri="{BB962C8B-B14F-4D97-AF65-F5344CB8AC3E}">
        <p14:creationId xmlns:p14="http://schemas.microsoft.com/office/powerpoint/2010/main" val="203165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7874000" y="876300"/>
            <a:ext cx="2603500" cy="5194300"/>
          </a:xfrm>
        </p:spPr>
        <p:txBody>
          <a:bodyPr/>
          <a:lstStyle/>
          <a:p>
            <a:r>
              <a:rPr lang="sk-SK" dirty="0"/>
              <a:t>Sídlisková štruktúra Palestíny v mladšej dobe železnej</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300" y="0"/>
            <a:ext cx="3340100" cy="6839557"/>
          </a:xfrm>
          <a:prstGeom prst="rect">
            <a:avLst/>
          </a:prstGeom>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819" y="2921000"/>
            <a:ext cx="4235862" cy="3004157"/>
          </a:xfrm>
          <a:prstGeom prst="rect">
            <a:avLst/>
          </a:prstGeom>
        </p:spPr>
      </p:pic>
    </p:spTree>
    <p:extLst>
      <p:ext uri="{BB962C8B-B14F-4D97-AF65-F5344CB8AC3E}">
        <p14:creationId xmlns:p14="http://schemas.microsoft.com/office/powerpoint/2010/main" val="52169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Ronald </a:t>
            </a:r>
            <a:r>
              <a:rPr lang="cs-CZ" dirty="0" err="1">
                <a:latin typeface="Times New Roman" panose="02020603050405020304" pitchFamily="18" charset="0"/>
                <a:cs typeface="Times New Roman" panose="02020603050405020304" pitchFamily="18" charset="0"/>
              </a:rPr>
              <a:t>Wayatt</a:t>
            </a:r>
            <a:r>
              <a:rPr lang="cs-CZ" dirty="0">
                <a:latin typeface="Times New Roman" panose="02020603050405020304" pitchFamily="18" charset="0"/>
                <a:cs typeface="Times New Roman" panose="02020603050405020304" pitchFamily="18" charset="0"/>
              </a:rPr>
              <a:t> (1933-1999)</a:t>
            </a:r>
          </a:p>
        </p:txBody>
      </p:sp>
      <p:pic>
        <p:nvPicPr>
          <p:cNvPr id="1028" name="Picture 4" descr="VÃ½sledok vyhÄ¾adÃ¡vania obrÃ¡zkov pre dopyt Ronald Wyat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5600" y="2190933"/>
            <a:ext cx="2743200" cy="32311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Ã½sledok vyhÄ¾adÃ¡vania obrÃ¡zkov pre dopyt Ronald Wya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383" y="2134078"/>
            <a:ext cx="3148918" cy="328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37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Times New Roman" panose="02020603050405020304" pitchFamily="18" charset="0"/>
                <a:cs typeface="Times New Roman" panose="02020603050405020304" pitchFamily="18" charset="0"/>
              </a:rPr>
              <a:t>Objavy</a:t>
            </a:r>
            <a:r>
              <a:rPr lang="cs-CZ" dirty="0">
                <a:latin typeface="Times New Roman" panose="02020603050405020304" pitchFamily="18" charset="0"/>
                <a:cs typeface="Times New Roman" panose="02020603050405020304" pitchFamily="18" charset="0"/>
              </a:rPr>
              <a:t> R. </a:t>
            </a:r>
            <a:r>
              <a:rPr lang="cs-CZ" dirty="0" err="1">
                <a:latin typeface="Times New Roman" panose="02020603050405020304" pitchFamily="18" charset="0"/>
                <a:cs typeface="Times New Roman" panose="02020603050405020304" pitchFamily="18" charset="0"/>
              </a:rPr>
              <a:t>Wayatta</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normAutofit fontScale="55000" lnSpcReduction="20000"/>
          </a:bodyPr>
          <a:lstStyle/>
          <a:p>
            <a:pPr lvl="0"/>
            <a:r>
              <a:rPr lang="cs-CZ" b="1" u="sng" dirty="0" err="1">
                <a:solidFill>
                  <a:schemeClr val="tx1">
                    <a:lumMod val="65000"/>
                    <a:lumOff val="35000"/>
                  </a:schemeClr>
                </a:solidFill>
                <a:hlinkClick r:id="rId2" tooltip="Noemova archa"/>
              </a:rPr>
              <a:t>Noemova</a:t>
            </a:r>
            <a:r>
              <a:rPr lang="cs-CZ" b="1" u="sng" dirty="0">
                <a:solidFill>
                  <a:schemeClr val="tx1">
                    <a:lumMod val="65000"/>
                    <a:lumOff val="35000"/>
                  </a:schemeClr>
                </a:solidFill>
                <a:hlinkClick r:id="rId2" tooltip="Noemova archa"/>
              </a:rPr>
              <a:t> archa</a:t>
            </a:r>
            <a:r>
              <a:rPr lang="cs-CZ" b="1" dirty="0">
                <a:solidFill>
                  <a:schemeClr val="tx1">
                    <a:lumMod val="65000"/>
                    <a:lumOff val="35000"/>
                  </a:schemeClr>
                </a:solidFill>
              </a:rPr>
              <a:t> - </a:t>
            </a:r>
            <a:r>
              <a:rPr lang="cs-CZ" b="1" u="sng" dirty="0" err="1">
                <a:solidFill>
                  <a:schemeClr val="tx1">
                    <a:lumMod val="65000"/>
                    <a:lumOff val="35000"/>
                  </a:schemeClr>
                </a:solidFill>
                <a:hlinkClick r:id="rId3" tooltip="Durupınar"/>
              </a:rPr>
              <a:t>Durupınar</a:t>
            </a:r>
            <a:r>
              <a:rPr lang="cs-CZ" b="1" dirty="0">
                <a:solidFill>
                  <a:schemeClr val="tx1">
                    <a:lumMod val="65000"/>
                    <a:lumOff val="35000"/>
                  </a:schemeClr>
                </a:solidFill>
              </a:rPr>
              <a:t> 30 km jižně od </a:t>
            </a:r>
            <a:r>
              <a:rPr lang="cs-CZ" b="1" u="sng" dirty="0">
                <a:solidFill>
                  <a:schemeClr val="tx1">
                    <a:lumMod val="65000"/>
                    <a:lumOff val="35000"/>
                  </a:schemeClr>
                </a:solidFill>
                <a:hlinkClick r:id="rId4" tooltip="Ararat"/>
              </a:rPr>
              <a:t>Araratu</a:t>
            </a:r>
            <a:endParaRPr lang="cs-CZ" b="1" dirty="0">
              <a:solidFill>
                <a:schemeClr val="tx1">
                  <a:lumMod val="65000"/>
                  <a:lumOff val="35000"/>
                </a:schemeClr>
              </a:solidFill>
            </a:endParaRPr>
          </a:p>
          <a:p>
            <a:pPr lvl="0"/>
            <a:r>
              <a:rPr lang="cs-CZ" dirty="0"/>
              <a:t>kotevní nebo vyvažovací kameny z Archy</a:t>
            </a:r>
          </a:p>
          <a:p>
            <a:pPr lvl="0"/>
            <a:r>
              <a:rPr lang="cs-CZ" dirty="0"/>
              <a:t>dům, kde po potopě bydlel Noe a pohřební kameny </a:t>
            </a:r>
            <a:r>
              <a:rPr lang="cs-CZ" dirty="0" err="1"/>
              <a:t>Noeho</a:t>
            </a:r>
            <a:r>
              <a:rPr lang="cs-CZ" dirty="0"/>
              <a:t> a jeho ženy</a:t>
            </a:r>
          </a:p>
          <a:p>
            <a:pPr lvl="0"/>
            <a:r>
              <a:rPr lang="cs-CZ" dirty="0"/>
              <a:t>Polohu Sodomy a Gomory a dalších tři měst: </a:t>
            </a:r>
            <a:r>
              <a:rPr lang="cs-CZ" dirty="0" err="1"/>
              <a:t>Zoar</a:t>
            </a:r>
            <a:r>
              <a:rPr lang="cs-CZ" dirty="0"/>
              <a:t>, </a:t>
            </a:r>
            <a:r>
              <a:rPr lang="cs-CZ" dirty="0" err="1"/>
              <a:t>Zeboim</a:t>
            </a:r>
            <a:r>
              <a:rPr lang="cs-CZ" dirty="0"/>
              <a:t> a </a:t>
            </a:r>
            <a:r>
              <a:rPr lang="cs-CZ" dirty="0" err="1"/>
              <a:t>Admah</a:t>
            </a:r>
            <a:endParaRPr lang="cs-CZ" dirty="0"/>
          </a:p>
          <a:p>
            <a:r>
              <a:rPr lang="cs-CZ" dirty="0"/>
              <a:t>sirné kuličky, které podle něj zničily Sodomu a Gomoru</a:t>
            </a:r>
          </a:p>
          <a:p>
            <a:pPr lvl="0"/>
            <a:r>
              <a:rPr lang="cs-CZ" dirty="0"/>
              <a:t>místo stavby Babylónské věže (v jižním Turecku)</a:t>
            </a:r>
            <a:endParaRPr lang="cs-CZ" sz="2400" dirty="0"/>
          </a:p>
          <a:p>
            <a:pPr lvl="0"/>
            <a:r>
              <a:rPr lang="cs-CZ" dirty="0"/>
              <a:t>způsob stavby egyptských pyramid</a:t>
            </a:r>
            <a:endParaRPr lang="cs-CZ" sz="2400" dirty="0"/>
          </a:p>
          <a:p>
            <a:pPr lvl="0"/>
            <a:r>
              <a:rPr lang="cs-CZ" dirty="0"/>
              <a:t>místo, kde Izraelité překročili Rudé moře (v Arabském zálivu)</a:t>
            </a:r>
            <a:endParaRPr lang="cs-CZ" sz="2400" dirty="0"/>
          </a:p>
          <a:p>
            <a:pPr lvl="0"/>
            <a:r>
              <a:rPr lang="cs-CZ" dirty="0"/>
              <a:t>kola vozů a další zbytky faraonovy armády na dně Rudého moře</a:t>
            </a:r>
            <a:endParaRPr lang="cs-CZ" sz="2400" dirty="0"/>
          </a:p>
          <a:p>
            <a:pPr lvl="0"/>
            <a:r>
              <a:rPr lang="cs-CZ" dirty="0"/>
              <a:t>biblickou horu Sinaj (v Saúdské Arábii - </a:t>
            </a:r>
            <a:r>
              <a:rPr lang="cs-CZ" dirty="0" err="1"/>
              <a:t>Jabal</a:t>
            </a:r>
            <a:r>
              <a:rPr lang="cs-CZ" dirty="0"/>
              <a:t> al </a:t>
            </a:r>
            <a:r>
              <a:rPr lang="cs-CZ" dirty="0" err="1"/>
              <a:t>Lawz</a:t>
            </a:r>
            <a:r>
              <a:rPr lang="cs-CZ" dirty="0"/>
              <a:t>)</a:t>
            </a:r>
            <a:endParaRPr lang="cs-CZ" sz="2400" dirty="0"/>
          </a:p>
          <a:p>
            <a:pPr lvl="0"/>
            <a:r>
              <a:rPr lang="cs-CZ" dirty="0"/>
              <a:t>kámen na hoře </a:t>
            </a:r>
            <a:r>
              <a:rPr lang="cs-CZ" dirty="0" err="1"/>
              <a:t>Horeb</a:t>
            </a:r>
            <a:r>
              <a:rPr lang="cs-CZ" dirty="0"/>
              <a:t>, z něhož vytryskla voda po úderu Mojžíšovou holí</a:t>
            </a:r>
            <a:endParaRPr lang="cs-CZ" sz="2400" dirty="0"/>
          </a:p>
          <a:p>
            <a:pPr lvl="0"/>
            <a:r>
              <a:rPr lang="cs-CZ" dirty="0"/>
              <a:t>Místo, kde byl biblický </a:t>
            </a:r>
            <a:r>
              <a:rPr lang="cs-CZ" dirty="0" err="1"/>
              <a:t>Korak</a:t>
            </a:r>
            <a:r>
              <a:rPr lang="cs-CZ" dirty="0"/>
              <a:t> zničen zemětřesením</a:t>
            </a:r>
            <a:endParaRPr lang="cs-CZ" sz="2400" dirty="0"/>
          </a:p>
          <a:p>
            <a:pPr lvl="0"/>
            <a:r>
              <a:rPr lang="cs-CZ" dirty="0"/>
              <a:t>komnatu na konci bludiště chodeb pod Jeruzalémem, obsahující předměty ze Šalamounova chrámu</a:t>
            </a:r>
            <a:endParaRPr lang="cs-CZ" sz="2400" dirty="0"/>
          </a:p>
          <a:p>
            <a:pPr lvl="1"/>
            <a:r>
              <a:rPr lang="cs-CZ" dirty="0"/>
              <a:t>místo, kde byl ukřižován Ježíš (nad komnatou)</a:t>
            </a:r>
            <a:endParaRPr lang="cs-CZ" sz="2000" dirty="0"/>
          </a:p>
          <a:p>
            <a:pPr lvl="1"/>
            <a:r>
              <a:rPr lang="cs-CZ" dirty="0"/>
              <a:t>Archu úmluvy a kamenné desky s Mojžíšovými přikázáními</a:t>
            </a:r>
            <a:endParaRPr lang="cs-CZ" sz="2000" dirty="0"/>
          </a:p>
          <a:p>
            <a:pPr lvl="1"/>
            <a:r>
              <a:rPr lang="cs-CZ" dirty="0"/>
              <a:t>Kristovu krev, </a:t>
            </a:r>
            <a:r>
              <a:rPr lang="cs-CZ" dirty="0" err="1"/>
              <a:t>steklou</a:t>
            </a:r>
            <a:r>
              <a:rPr lang="cs-CZ" dirty="0"/>
              <a:t> na podstavec Archy úmluvy, která se podle </a:t>
            </a:r>
            <a:r>
              <a:rPr lang="cs-CZ" dirty="0" err="1"/>
              <a:t>Wyatta</a:t>
            </a:r>
            <a:r>
              <a:rPr lang="cs-CZ" dirty="0"/>
              <a:t> nacházela pod místem ukřižování</a:t>
            </a:r>
            <a:endParaRPr lang="cs-CZ" sz="2000" dirty="0"/>
          </a:p>
          <a:p>
            <a:endParaRPr lang="cs-CZ" dirty="0"/>
          </a:p>
        </p:txBody>
      </p:sp>
    </p:spTree>
    <p:extLst>
      <p:ext uri="{BB962C8B-B14F-4D97-AF65-F5344CB8AC3E}">
        <p14:creationId xmlns:p14="http://schemas.microsoft.com/office/powerpoint/2010/main" val="102025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VÃ½sledok vyhÄ¾adÃ¡vania obrÃ¡zkov pre dopyt noah ark arar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482599"/>
            <a:ext cx="4941082" cy="2781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Ã½sledok vyhÄ¾adÃ¡vania obrÃ¡zkov pre dopyt noah ark ara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81374"/>
            <a:ext cx="4957372" cy="33123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Ã½sledok vyhÄ¾adÃ¡vania obrÃ¡zkov pre dopyt Ronald Wyat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1894" y="676331"/>
            <a:ext cx="4162657" cy="564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46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478D7D-6986-6A21-3C53-CFE3B356B9BF}"/>
              </a:ext>
            </a:extLst>
          </p:cNvPr>
          <p:cNvSpPr>
            <a:spLocks noGrp="1"/>
          </p:cNvSpPr>
          <p:nvPr>
            <p:ph type="title"/>
          </p:nvPr>
        </p:nvSpPr>
        <p:spPr/>
        <p:txBody>
          <a:bodyPr/>
          <a:lstStyle/>
          <a:p>
            <a:endParaRPr lang="sk-SK" dirty="0"/>
          </a:p>
        </p:txBody>
      </p:sp>
      <p:pic>
        <p:nvPicPr>
          <p:cNvPr id="1026" name="Picture 2" descr="Noah's Flood">
            <a:extLst>
              <a:ext uri="{FF2B5EF4-FFF2-40B4-BE49-F238E27FC236}">
                <a16:creationId xmlns:a16="http://schemas.microsoft.com/office/drawing/2014/main" id="{E83AD067-AE34-68C9-F24C-5730DE4080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39996" y="925122"/>
            <a:ext cx="3313804" cy="5201039"/>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39AECA81-9CD8-E099-2092-25A5455A4890}"/>
              </a:ext>
            </a:extLst>
          </p:cNvPr>
          <p:cNvPicPr>
            <a:picLocks noChangeAspect="1"/>
          </p:cNvPicPr>
          <p:nvPr/>
        </p:nvPicPr>
        <p:blipFill>
          <a:blip r:embed="rId3"/>
          <a:stretch>
            <a:fillRect/>
          </a:stretch>
        </p:blipFill>
        <p:spPr>
          <a:xfrm>
            <a:off x="334253" y="1594447"/>
            <a:ext cx="7361051" cy="3862387"/>
          </a:xfrm>
          <a:prstGeom prst="rect">
            <a:avLst/>
          </a:prstGeom>
        </p:spPr>
      </p:pic>
    </p:spTree>
    <p:extLst>
      <p:ext uri="{BB962C8B-B14F-4D97-AF65-F5344CB8AC3E}">
        <p14:creationId xmlns:p14="http://schemas.microsoft.com/office/powerpoint/2010/main" val="244805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B6B44F-3561-C1F7-B5D6-34A072123277}"/>
              </a:ext>
            </a:extLst>
          </p:cNvPr>
          <p:cNvSpPr>
            <a:spLocks noGrp="1"/>
          </p:cNvSpPr>
          <p:nvPr>
            <p:ph type="title"/>
          </p:nvPr>
        </p:nvSpPr>
        <p:spPr/>
        <p:txBody>
          <a:bodyPr/>
          <a:lstStyle/>
          <a:p>
            <a:endParaRPr lang="sk-SK"/>
          </a:p>
        </p:txBody>
      </p:sp>
      <p:pic>
        <p:nvPicPr>
          <p:cNvPr id="4" name="Zástupný obsah 3">
            <a:extLst>
              <a:ext uri="{FF2B5EF4-FFF2-40B4-BE49-F238E27FC236}">
                <a16:creationId xmlns:a16="http://schemas.microsoft.com/office/drawing/2014/main" id="{00FAD705-4834-0CB7-1ADF-11C3A9899124}"/>
              </a:ext>
            </a:extLst>
          </p:cNvPr>
          <p:cNvPicPr>
            <a:picLocks noGrp="1" noChangeAspect="1"/>
          </p:cNvPicPr>
          <p:nvPr>
            <p:ph idx="1"/>
          </p:nvPr>
        </p:nvPicPr>
        <p:blipFill>
          <a:blip r:embed="rId2"/>
          <a:stretch>
            <a:fillRect/>
          </a:stretch>
        </p:blipFill>
        <p:spPr>
          <a:xfrm>
            <a:off x="838200" y="2007959"/>
            <a:ext cx="5257800" cy="3596709"/>
          </a:xfrm>
          <a:prstGeom prst="rect">
            <a:avLst/>
          </a:prstGeom>
        </p:spPr>
      </p:pic>
      <p:pic>
        <p:nvPicPr>
          <p:cNvPr id="4098" name="Picture 2" descr="Noah's Floods - 3 Quarks Daily">
            <a:extLst>
              <a:ext uri="{FF2B5EF4-FFF2-40B4-BE49-F238E27FC236}">
                <a16:creationId xmlns:a16="http://schemas.microsoft.com/office/drawing/2014/main" id="{F792246D-7984-1C46-64E4-A764B5098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300" y="1104106"/>
            <a:ext cx="335280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02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pro obsah 3"/>
          <p:cNvPicPr>
            <a:picLocks noGrp="1" noChangeAspect="1"/>
          </p:cNvPicPr>
          <p:nvPr>
            <p:ph idx="1"/>
          </p:nvPr>
        </p:nvPicPr>
        <p:blipFill>
          <a:blip r:embed="rId2"/>
          <a:stretch>
            <a:fillRect/>
          </a:stretch>
        </p:blipFill>
        <p:spPr>
          <a:xfrm>
            <a:off x="0" y="432448"/>
            <a:ext cx="9211733" cy="3055217"/>
          </a:xfrm>
          <a:prstGeom prst="rect">
            <a:avLst/>
          </a:prstGeom>
        </p:spPr>
      </p:pic>
      <p:pic>
        <p:nvPicPr>
          <p:cNvPr id="5" name="Obrázek 4"/>
          <p:cNvPicPr>
            <a:picLocks noChangeAspect="1"/>
          </p:cNvPicPr>
          <p:nvPr/>
        </p:nvPicPr>
        <p:blipFill>
          <a:blip r:embed="rId3"/>
          <a:stretch>
            <a:fillRect/>
          </a:stretch>
        </p:blipFill>
        <p:spPr>
          <a:xfrm>
            <a:off x="213734" y="3144502"/>
            <a:ext cx="4311747" cy="3233810"/>
          </a:xfrm>
          <a:prstGeom prst="rect">
            <a:avLst/>
          </a:prstGeom>
        </p:spPr>
      </p:pic>
      <p:pic>
        <p:nvPicPr>
          <p:cNvPr id="6" name="Obrázek 5"/>
          <p:cNvPicPr>
            <a:picLocks noChangeAspect="1"/>
          </p:cNvPicPr>
          <p:nvPr/>
        </p:nvPicPr>
        <p:blipFill>
          <a:blip r:embed="rId4"/>
          <a:stretch>
            <a:fillRect/>
          </a:stretch>
        </p:blipFill>
        <p:spPr>
          <a:xfrm>
            <a:off x="4819601" y="2801340"/>
            <a:ext cx="6842125" cy="3920135"/>
          </a:xfrm>
          <a:prstGeom prst="rect">
            <a:avLst/>
          </a:prstGeom>
        </p:spPr>
      </p:pic>
    </p:spTree>
    <p:extLst>
      <p:ext uri="{BB962C8B-B14F-4D97-AF65-F5344CB8AC3E}">
        <p14:creationId xmlns:p14="http://schemas.microsoft.com/office/powerpoint/2010/main" val="138176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sk-SK" u="sng" dirty="0">
                <a:hlinkClick r:id="rId2"/>
              </a:rPr>
              <a:t>www.wayattmuseum.com</a:t>
            </a:r>
            <a:r>
              <a:rPr lang="sk-SK" dirty="0"/>
              <a:t> </a:t>
            </a:r>
            <a:endParaRPr lang="cs-CZ" dirty="0"/>
          </a:p>
          <a:p>
            <a:r>
              <a:rPr lang="sk-SK" dirty="0"/>
              <a:t>(NOAH’S ARK, SODOM AND GOMORRAH, THE ARK OF THE COVENANT)</a:t>
            </a:r>
            <a:endParaRPr lang="cs-CZ" dirty="0"/>
          </a:p>
          <a:p>
            <a:r>
              <a:rPr lang="sk-SK" u="sng" dirty="0">
                <a:hlinkClick r:id="rId3"/>
              </a:rPr>
              <a:t>http://www.covenantkeepers.co.uk/</a:t>
            </a:r>
            <a:r>
              <a:rPr lang="sk-SK" dirty="0"/>
              <a:t> </a:t>
            </a:r>
            <a:endParaRPr lang="cs-CZ" dirty="0"/>
          </a:p>
          <a:p>
            <a:r>
              <a:rPr lang="sk-SK" dirty="0"/>
              <a:t>WAYYAT, R. 2014. </a:t>
            </a:r>
            <a:r>
              <a:rPr lang="sk-SK" i="1" dirty="0" err="1"/>
              <a:t>Discovered</a:t>
            </a:r>
            <a:r>
              <a:rPr lang="sk-SK" i="1" dirty="0"/>
              <a:t>: </a:t>
            </a:r>
            <a:r>
              <a:rPr lang="sk-SK" i="1" dirty="0" err="1"/>
              <a:t>Noah’s</a:t>
            </a:r>
            <a:r>
              <a:rPr lang="sk-SK" i="1" dirty="0"/>
              <a:t> </a:t>
            </a:r>
            <a:r>
              <a:rPr lang="sk-SK" i="1" dirty="0" err="1"/>
              <a:t>Ark</a:t>
            </a:r>
            <a:r>
              <a:rPr lang="sk-SK" i="1" dirty="0"/>
              <a:t>. </a:t>
            </a:r>
            <a:r>
              <a:rPr lang="sk-SK" dirty="0" err="1"/>
              <a:t>Treasured</a:t>
            </a:r>
            <a:r>
              <a:rPr lang="sk-SK" dirty="0"/>
              <a:t> </a:t>
            </a:r>
            <a:r>
              <a:rPr lang="sk-SK" dirty="0" err="1"/>
              <a:t>Truth</a:t>
            </a:r>
            <a:r>
              <a:rPr lang="sk-SK" dirty="0"/>
              <a:t> </a:t>
            </a:r>
            <a:r>
              <a:rPr lang="sk-SK" dirty="0" err="1"/>
              <a:t>Publishing</a:t>
            </a:r>
            <a:r>
              <a:rPr lang="sk-SK" dirty="0"/>
              <a:t>, 2014. 92 s.</a:t>
            </a:r>
            <a:endParaRPr lang="cs-CZ" dirty="0"/>
          </a:p>
          <a:p>
            <a:r>
              <a:rPr lang="sk-SK" dirty="0"/>
              <a:t>TOURNIAIRE, R. </a:t>
            </a:r>
            <a:r>
              <a:rPr lang="sk-SK" i="1" dirty="0"/>
              <a:t>King of </a:t>
            </a:r>
            <a:r>
              <a:rPr lang="sk-SK" i="1" dirty="0" err="1"/>
              <a:t>the</a:t>
            </a:r>
            <a:r>
              <a:rPr lang="sk-SK" i="1" dirty="0"/>
              <a:t> </a:t>
            </a:r>
            <a:r>
              <a:rPr lang="sk-SK" i="1" dirty="0" err="1"/>
              <a:t>Arc</a:t>
            </a:r>
            <a:r>
              <a:rPr lang="sk-SK" i="1" dirty="0"/>
              <a:t>. </a:t>
            </a:r>
            <a:endParaRPr lang="cs-CZ" dirty="0"/>
          </a:p>
          <a:p>
            <a:r>
              <a:rPr lang="sk-SK" dirty="0"/>
              <a:t>(</a:t>
            </a:r>
            <a:r>
              <a:rPr lang="sk-SK" u="sng" dirty="0">
                <a:hlinkClick r:id="rId4"/>
              </a:rPr>
              <a:t>http://www.covenantkeepers.co.uk/King_Of_The_Ark.pdf</a:t>
            </a:r>
            <a:r>
              <a:rPr lang="sk-SK" dirty="0"/>
              <a:t>) </a:t>
            </a:r>
            <a:endParaRPr lang="cs-CZ" dirty="0"/>
          </a:p>
          <a:p>
            <a:endParaRPr lang="cs-CZ" dirty="0"/>
          </a:p>
        </p:txBody>
      </p:sp>
    </p:spTree>
    <p:extLst>
      <p:ext uri="{BB962C8B-B14F-4D97-AF65-F5344CB8AC3E}">
        <p14:creationId xmlns:p14="http://schemas.microsoft.com/office/powerpoint/2010/main" val="93853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sk-SK" dirty="0">
                <a:latin typeface="Times New Roman" panose="02020603050405020304" pitchFamily="18" charset="0"/>
                <a:cs typeface="Times New Roman" panose="02020603050405020304" pitchFamily="18" charset="0"/>
              </a:rPr>
              <a:t>MORRIS, H. M. </a:t>
            </a:r>
            <a:r>
              <a:rPr lang="sk-SK" i="1" dirty="0" err="1">
                <a:latin typeface="Times New Roman" panose="02020603050405020304" pitchFamily="18" charset="0"/>
                <a:cs typeface="Times New Roman" panose="02020603050405020304" pitchFamily="18" charset="0"/>
              </a:rPr>
              <a:t>Scientific</a:t>
            </a:r>
            <a:r>
              <a:rPr lang="sk-SK" i="1" dirty="0">
                <a:latin typeface="Times New Roman" panose="02020603050405020304" pitchFamily="18" charset="0"/>
                <a:cs typeface="Times New Roman" panose="02020603050405020304" pitchFamily="18" charset="0"/>
              </a:rPr>
              <a:t> </a:t>
            </a:r>
            <a:r>
              <a:rPr lang="sk-SK" i="1" dirty="0" err="1">
                <a:latin typeface="Times New Roman" panose="02020603050405020304" pitchFamily="18" charset="0"/>
                <a:cs typeface="Times New Roman" panose="02020603050405020304" pitchFamily="18" charset="0"/>
              </a:rPr>
              <a:t>Creacionism</a:t>
            </a:r>
            <a:r>
              <a:rPr lang="sk-SK" i="1"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Master</a:t>
            </a:r>
            <a:r>
              <a:rPr lang="sk-SK"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books</a:t>
            </a:r>
            <a:r>
              <a:rPr lang="sk-SK" dirty="0">
                <a:latin typeface="Times New Roman" panose="02020603050405020304" pitchFamily="18" charset="0"/>
                <a:cs typeface="Times New Roman" panose="02020603050405020304" pitchFamily="18" charset="0"/>
              </a:rPr>
              <a:t>, 2012. 285 s. ( </a:t>
            </a:r>
            <a:r>
              <a:rPr lang="sk-SK" u="sng" dirty="0">
                <a:latin typeface="Times New Roman" panose="02020603050405020304" pitchFamily="18" charset="0"/>
                <a:cs typeface="Times New Roman" panose="02020603050405020304" pitchFamily="18" charset="0"/>
                <a:hlinkClick r:id="rId2"/>
              </a:rPr>
              <a:t>https://books.google.cz/books?id=blkuAS0qoQ8C&amp;printsec=frontcover&amp;dq=%22Dr.+Henry+M.+Morris%22&amp;hl=sk&amp;sa=X&amp;ved=0ahUKEwispcH3lLPeAhWiiKYKHSrFAaQQ6AEIKTAA#v=onepage&amp;q=%22Dr.%20Henry%20M.%20Morris%22&amp;f=false</a:t>
            </a:r>
            <a:r>
              <a:rPr lang="sk-SK" dirty="0">
                <a:latin typeface="Times New Roman" panose="02020603050405020304" pitchFamily="18" charset="0"/>
                <a:cs typeface="Times New Roman" panose="02020603050405020304" pitchFamily="18" charset="0"/>
              </a:rPr>
              <a:t> )</a:t>
            </a:r>
            <a:endParaRPr lang="cs-CZ" dirty="0">
              <a:latin typeface="Times New Roman" panose="02020603050405020304" pitchFamily="18" charset="0"/>
              <a:cs typeface="Times New Roman" panose="02020603050405020304" pitchFamily="18" charset="0"/>
            </a:endParaRPr>
          </a:p>
          <a:p>
            <a:pPr marL="0" indent="0">
              <a:buNone/>
            </a:pPr>
            <a:r>
              <a:rPr lang="sk-SK" dirty="0">
                <a:latin typeface="Times New Roman" panose="02020603050405020304" pitchFamily="18" charset="0"/>
                <a:cs typeface="Times New Roman" panose="02020603050405020304" pitchFamily="18" charset="0"/>
              </a:rPr>
              <a:t>VELIKOVSKY, I. </a:t>
            </a:r>
            <a:r>
              <a:rPr lang="sk-SK" i="1" dirty="0" err="1">
                <a:latin typeface="Times New Roman" panose="02020603050405020304" pitchFamily="18" charset="0"/>
                <a:cs typeface="Times New Roman" panose="02020603050405020304" pitchFamily="18" charset="0"/>
              </a:rPr>
              <a:t>Světy</a:t>
            </a:r>
            <a:r>
              <a:rPr lang="sk-SK" i="1" dirty="0">
                <a:latin typeface="Times New Roman" panose="02020603050405020304" pitchFamily="18" charset="0"/>
                <a:cs typeface="Times New Roman" panose="02020603050405020304" pitchFamily="18" charset="0"/>
              </a:rPr>
              <a:t> v </a:t>
            </a:r>
            <a:r>
              <a:rPr lang="sk-SK" i="1" dirty="0" err="1">
                <a:latin typeface="Times New Roman" panose="02020603050405020304" pitchFamily="18" charset="0"/>
                <a:cs typeface="Times New Roman" panose="02020603050405020304" pitchFamily="18" charset="0"/>
              </a:rPr>
              <a:t>kolizi</a:t>
            </a:r>
            <a:r>
              <a:rPr lang="sk-SK" dirty="0">
                <a:latin typeface="Times New Roman" panose="02020603050405020304" pitchFamily="18" charset="0"/>
                <a:cs typeface="Times New Roman" panose="02020603050405020304" pitchFamily="18" charset="0"/>
              </a:rPr>
              <a:t>. Praha: Práce, 1993. 336. s. </a:t>
            </a:r>
            <a:endParaRPr lang="cs-CZ" dirty="0">
              <a:latin typeface="Times New Roman" panose="02020603050405020304" pitchFamily="18" charset="0"/>
              <a:cs typeface="Times New Roman" panose="02020603050405020304" pitchFamily="18" charset="0"/>
            </a:endParaRPr>
          </a:p>
          <a:p>
            <a:pPr marL="0" indent="0">
              <a:buNone/>
            </a:pPr>
            <a:r>
              <a:rPr lang="sk-SK" dirty="0">
                <a:latin typeface="Times New Roman" panose="02020603050405020304" pitchFamily="18" charset="0"/>
                <a:cs typeface="Times New Roman" panose="02020603050405020304" pitchFamily="18" charset="0"/>
              </a:rPr>
              <a:t>VELIKOVSKY, I. </a:t>
            </a:r>
            <a:r>
              <a:rPr lang="sk-SK" i="1" dirty="0" err="1">
                <a:latin typeface="Times New Roman" panose="02020603050405020304" pitchFamily="18" charset="0"/>
                <a:cs typeface="Times New Roman" panose="02020603050405020304" pitchFamily="18" charset="0"/>
              </a:rPr>
              <a:t>Ztráta</a:t>
            </a:r>
            <a:r>
              <a:rPr lang="sk-SK" i="1" dirty="0">
                <a:latin typeface="Times New Roman" panose="02020603050405020304" pitchFamily="18" charset="0"/>
                <a:cs typeface="Times New Roman" panose="02020603050405020304" pitchFamily="18" charset="0"/>
              </a:rPr>
              <a:t> </a:t>
            </a:r>
            <a:r>
              <a:rPr lang="sk-SK" i="1" dirty="0" err="1">
                <a:latin typeface="Times New Roman" panose="02020603050405020304" pitchFamily="18" charset="0"/>
                <a:cs typeface="Times New Roman" panose="02020603050405020304" pitchFamily="18" charset="0"/>
              </a:rPr>
              <a:t>paměti</a:t>
            </a:r>
            <a:r>
              <a:rPr lang="sk-SK" i="1" dirty="0">
                <a:latin typeface="Times New Roman" panose="02020603050405020304" pitchFamily="18" charset="0"/>
                <a:cs typeface="Times New Roman" panose="02020603050405020304" pitchFamily="18" charset="0"/>
              </a:rPr>
              <a:t> </a:t>
            </a:r>
            <a:r>
              <a:rPr lang="sk-SK" i="1" dirty="0" err="1">
                <a:latin typeface="Times New Roman" panose="02020603050405020304" pitchFamily="18" charset="0"/>
                <a:cs typeface="Times New Roman" panose="02020603050405020304" pitchFamily="18" charset="0"/>
              </a:rPr>
              <a:t>lidstva</a:t>
            </a:r>
            <a:r>
              <a:rPr lang="sk-SK" dirty="0">
                <a:latin typeface="Times New Roman" panose="02020603050405020304" pitchFamily="18" charset="0"/>
                <a:cs typeface="Times New Roman" panose="02020603050405020304" pitchFamily="18" charset="0"/>
              </a:rPr>
              <a:t>. Praha: Dobra, 2001. 222 s</a:t>
            </a:r>
            <a:r>
              <a:rPr lang="sk-SK" dirty="0"/>
              <a:t>.</a:t>
            </a:r>
            <a:endParaRPr lang="cs-CZ" dirty="0"/>
          </a:p>
          <a:p>
            <a:pPr marL="0" indent="0">
              <a:buNone/>
            </a:pP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05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algn="just"/>
            <a:r>
              <a:rPr lang="sk-SK" b="1" dirty="0" err="1"/>
              <a:t>Biblistika</a:t>
            </a:r>
            <a:r>
              <a:rPr lang="sk-SK" b="1" dirty="0"/>
              <a:t>:</a:t>
            </a:r>
            <a:r>
              <a:rPr lang="sk-SK" dirty="0"/>
              <a:t> Je spoločný názov pre vedné odbory, ktoré sa zaoberajú skúmaním a výkladom Biblie. Popri teológoch sa na nej podieľajú historici, archeológovia, jazykovedci, sociológovia, antropológovia, etnológovia, filozofovia atď. Vznikla ako súčasť teológie, ale ako sa zvyšoval podiel iných vedných disciplín, získala väčšiu nezávislosť na postojoch a výkladoch cirkvi.</a:t>
            </a:r>
          </a:p>
          <a:p>
            <a:pPr algn="just"/>
            <a:r>
              <a:rPr lang="sk-SK" b="1" dirty="0"/>
              <a:t>Biblická archeológia</a:t>
            </a:r>
            <a:r>
              <a:rPr lang="sk-SK" dirty="0"/>
              <a:t>: alebo </a:t>
            </a:r>
            <a:r>
              <a:rPr lang="sk-SK" dirty="0" err="1"/>
              <a:t>sýropalestínska</a:t>
            </a:r>
            <a:r>
              <a:rPr lang="sk-SK" dirty="0"/>
              <a:t> archeológia, je odvetvie archeológie, ktoré sa špecializuje na výskum oblasti spojenej s biblickými príbehmi a udalosťami. Jej teoretický rámec vymedzil v ½ 20. stor. William F. </a:t>
            </a:r>
            <a:r>
              <a:rPr lang="sk-SK" dirty="0" err="1"/>
              <a:t>Albright</a:t>
            </a:r>
            <a:r>
              <a:rPr lang="sk-SK" dirty="0"/>
              <a:t>, ktorý sa snažil dokázať </a:t>
            </a:r>
            <a:r>
              <a:rPr lang="sk-SK" dirty="0" err="1"/>
              <a:t>historicitu</a:t>
            </a:r>
            <a:r>
              <a:rPr lang="sk-SK" dirty="0"/>
              <a:t> starozákonných udalostí. </a:t>
            </a:r>
            <a:endParaRPr lang="cs-CZ" dirty="0"/>
          </a:p>
        </p:txBody>
      </p:sp>
    </p:spTree>
    <p:extLst>
      <p:ext uri="{BB962C8B-B14F-4D97-AF65-F5344CB8AC3E}">
        <p14:creationId xmlns:p14="http://schemas.microsoft.com/office/powerpoint/2010/main" val="269444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latin typeface="Times New Roman" panose="02020603050405020304" pitchFamily="18" charset="0"/>
                <a:cs typeface="Times New Roman" panose="02020603050405020304" pitchFamily="18" charset="0"/>
              </a:rPr>
              <a:t>Múzeum </a:t>
            </a:r>
            <a:r>
              <a:rPr lang="sk-SK" dirty="0" err="1">
                <a:latin typeface="Times New Roman" panose="02020603050405020304" pitchFamily="18" charset="0"/>
                <a:cs typeface="Times New Roman" panose="02020603050405020304" pitchFamily="18" charset="0"/>
              </a:rPr>
              <a:t>kreacionizmu</a:t>
            </a:r>
            <a:r>
              <a:rPr lang="sk-SK" dirty="0">
                <a:latin typeface="Times New Roman" panose="02020603050405020304" pitchFamily="18" charset="0"/>
                <a:cs typeface="Times New Roman" panose="02020603050405020304" pitchFamily="18" charset="0"/>
              </a:rPr>
              <a:t>  </a:t>
            </a:r>
          </a:p>
        </p:txBody>
      </p:sp>
      <p:pic>
        <p:nvPicPr>
          <p:cNvPr id="4098" name="Picture 2" descr="VÃ½sledok vyhÄ¾adÃ¡vania obrÃ¡zkov pre dopyt creation muse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6600" y="2182019"/>
            <a:ext cx="495300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Ã½sledok vyhÄ¾adÃ¡vania obrÃ¡zkov pre dopyt creation mus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03" y="2324100"/>
            <a:ext cx="5480097" cy="308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3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latin typeface="Times New Roman" panose="02020603050405020304" pitchFamily="18" charset="0"/>
                <a:cs typeface="Times New Roman" panose="02020603050405020304" pitchFamily="18" charset="0"/>
              </a:rPr>
              <a:t>Tanach</a:t>
            </a:r>
            <a:endParaRPr lang="cs-CZ" b="1" dirty="0">
              <a:latin typeface="Times New Roman" panose="02020603050405020304" pitchFamily="18" charset="0"/>
              <a:cs typeface="Times New Roman" panose="02020603050405020304" pitchFamily="18" charset="0"/>
            </a:endParaRP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46754" y="0"/>
            <a:ext cx="3697046" cy="6549052"/>
          </a:xfrm>
        </p:spPr>
      </p:pic>
    </p:spTree>
    <p:extLst>
      <p:ext uri="{BB962C8B-B14F-4D97-AF65-F5344CB8AC3E}">
        <p14:creationId xmlns:p14="http://schemas.microsoft.com/office/powerpoint/2010/main" val="334652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a:latin typeface="Times New Roman" panose="02020603050405020304" pitchFamily="18" charset="0"/>
                <a:cs typeface="Times New Roman" panose="02020603050405020304" pitchFamily="18" charset="0"/>
              </a:rPr>
              <a:t>Tradície v </a:t>
            </a:r>
            <a:r>
              <a:rPr lang="sk-SK" b="1" dirty="0" err="1">
                <a:latin typeface="Times New Roman" panose="02020603050405020304" pitchFamily="18" charset="0"/>
                <a:cs typeface="Times New Roman" panose="02020603050405020304" pitchFamily="18" charset="0"/>
              </a:rPr>
              <a:t>Tóre</a:t>
            </a:r>
            <a:endParaRPr lang="sk-SK" b="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pPr marL="0" indent="0">
              <a:buNone/>
            </a:pPr>
            <a:endParaRPr lang="sk-SK" dirty="0"/>
          </a:p>
          <a:p>
            <a:r>
              <a:rPr lang="sk-SK" dirty="0">
                <a:latin typeface="Times New Roman" panose="02020603050405020304" pitchFamily="18" charset="0"/>
                <a:cs typeface="Times New Roman" panose="02020603050405020304" pitchFamily="18" charset="0"/>
              </a:rPr>
              <a:t>JHVH (Jahve): </a:t>
            </a:r>
            <a:r>
              <a:rPr lang="sk-SK" dirty="0" err="1">
                <a:latin typeface="Times New Roman" panose="02020603050405020304" pitchFamily="18" charset="0"/>
                <a:cs typeface="Times New Roman" panose="02020603050405020304" pitchFamily="18" charset="0"/>
              </a:rPr>
              <a:t>Jahvista</a:t>
            </a:r>
            <a:endParaRPr lang="sk-SK" dirty="0">
              <a:latin typeface="Times New Roman" panose="02020603050405020304" pitchFamily="18" charset="0"/>
              <a:cs typeface="Times New Roman" panose="02020603050405020304" pitchFamily="18" charset="0"/>
            </a:endParaRPr>
          </a:p>
          <a:p>
            <a:endParaRPr lang="sk-SK" dirty="0">
              <a:latin typeface="Times New Roman" panose="02020603050405020304" pitchFamily="18" charset="0"/>
              <a:cs typeface="Times New Roman" panose="02020603050405020304" pitchFamily="18" charset="0"/>
            </a:endParaRPr>
          </a:p>
          <a:p>
            <a:r>
              <a:rPr lang="sk-SK" dirty="0">
                <a:latin typeface="Times New Roman" panose="02020603050405020304" pitchFamily="18" charset="0"/>
                <a:cs typeface="Times New Roman" panose="02020603050405020304" pitchFamily="18" charset="0"/>
              </a:rPr>
              <a:t>El, </a:t>
            </a:r>
            <a:r>
              <a:rPr lang="sk-SK" dirty="0" err="1">
                <a:latin typeface="Times New Roman" panose="02020603050405020304" pitchFamily="18" charset="0"/>
                <a:cs typeface="Times New Roman" panose="02020603050405020304" pitchFamily="18" charset="0"/>
              </a:rPr>
              <a:t>Elohim</a:t>
            </a:r>
            <a:r>
              <a:rPr lang="sk-SK"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Elohista</a:t>
            </a:r>
            <a:endParaRPr lang="sk-SK" dirty="0">
              <a:latin typeface="Times New Roman" panose="02020603050405020304" pitchFamily="18" charset="0"/>
              <a:cs typeface="Times New Roman" panose="02020603050405020304" pitchFamily="18" charset="0"/>
            </a:endParaRPr>
          </a:p>
          <a:p>
            <a:endParaRPr lang="sk-SK" dirty="0">
              <a:latin typeface="Times New Roman" panose="02020603050405020304" pitchFamily="18" charset="0"/>
              <a:cs typeface="Times New Roman" panose="02020603050405020304" pitchFamily="18" charset="0"/>
            </a:endParaRPr>
          </a:p>
          <a:p>
            <a:r>
              <a:rPr lang="sk-SK" dirty="0">
                <a:latin typeface="Times New Roman" panose="02020603050405020304" pitchFamily="18" charset="0"/>
                <a:cs typeface="Times New Roman" panose="02020603050405020304" pitchFamily="18" charset="0"/>
              </a:rPr>
              <a:t>Osobitné postavenie knihy </a:t>
            </a:r>
            <a:r>
              <a:rPr lang="sk-SK" dirty="0" err="1">
                <a:latin typeface="Times New Roman" panose="02020603050405020304" pitchFamily="18" charset="0"/>
                <a:cs typeface="Times New Roman" panose="02020603050405020304" pitchFamily="18" charset="0"/>
              </a:rPr>
              <a:t>Deuteronomium</a:t>
            </a:r>
            <a:endParaRPr lang="sk-SK"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27957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pro obsah 2"/>
          <p:cNvSpPr>
            <a:spLocks noGrp="1"/>
          </p:cNvSpPr>
          <p:nvPr>
            <p:ph idx="1"/>
          </p:nvPr>
        </p:nvSpPr>
        <p:spPr/>
        <p:txBody>
          <a:bodyPr/>
          <a:lstStyle/>
          <a:p>
            <a:r>
              <a:rPr lang="sk-SK" dirty="0">
                <a:latin typeface="Times New Roman" panose="02020603050405020304" pitchFamily="18" charset="0"/>
                <a:cs typeface="Times New Roman" panose="02020603050405020304" pitchFamily="18" charset="0"/>
              </a:rPr>
              <a:t>Edward </a:t>
            </a:r>
            <a:r>
              <a:rPr lang="sk-SK" dirty="0" err="1">
                <a:latin typeface="Times New Roman" panose="02020603050405020304" pitchFamily="18" charset="0"/>
                <a:cs typeface="Times New Roman" panose="02020603050405020304" pitchFamily="18" charset="0"/>
              </a:rPr>
              <a:t>Robinson</a:t>
            </a:r>
            <a:r>
              <a:rPr lang="sk-SK" dirty="0">
                <a:latin typeface="Times New Roman" panose="02020603050405020304" pitchFamily="18" charset="0"/>
                <a:cs typeface="Times New Roman" panose="02020603050405020304" pitchFamily="18" charset="0"/>
              </a:rPr>
              <a:t>: objavil </a:t>
            </a:r>
            <a:r>
              <a:rPr lang="sk-SK" dirty="0" err="1">
                <a:latin typeface="Times New Roman" panose="02020603050405020304" pitchFamily="18" charset="0"/>
                <a:cs typeface="Times New Roman" panose="02020603050405020304" pitchFamily="18" charset="0"/>
              </a:rPr>
              <a:t>Gibeon</a:t>
            </a:r>
            <a:r>
              <a:rPr lang="sk-SK"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Bét</a:t>
            </a:r>
            <a:r>
              <a:rPr lang="sk-SK" dirty="0">
                <a:latin typeface="Times New Roman" panose="02020603050405020304" pitchFamily="18" charset="0"/>
                <a:cs typeface="Times New Roman" panose="02020603050405020304" pitchFamily="18" charset="0"/>
              </a:rPr>
              <a:t> El, </a:t>
            </a:r>
            <a:r>
              <a:rPr lang="sk-SK" dirty="0" err="1">
                <a:latin typeface="Times New Roman" panose="02020603050405020304" pitchFamily="18" charset="0"/>
                <a:cs typeface="Times New Roman" panose="02020603050405020304" pitchFamily="18" charset="0"/>
              </a:rPr>
              <a:t>Šílo</a:t>
            </a:r>
            <a:r>
              <a:rPr lang="sk-SK" dirty="0">
                <a:latin typeface="Times New Roman" panose="02020603050405020304" pitchFamily="18" charset="0"/>
                <a:cs typeface="Times New Roman" panose="02020603050405020304" pitchFamily="18" charset="0"/>
              </a:rPr>
              <a:t> (výskum pomocou biblických textov v r. 1832-1851.</a:t>
            </a:r>
          </a:p>
          <a:p>
            <a:pPr marL="0" indent="0">
              <a:buNone/>
            </a:pPr>
            <a:endParaRPr lang="sk-SK" dirty="0">
              <a:latin typeface="Times New Roman" panose="02020603050405020304" pitchFamily="18" charset="0"/>
              <a:cs typeface="Times New Roman" panose="02020603050405020304" pitchFamily="18" charset="0"/>
            </a:endParaRPr>
          </a:p>
          <a:p>
            <a:r>
              <a:rPr lang="sk-SK" dirty="0">
                <a:latin typeface="Times New Roman" panose="02020603050405020304" pitchFamily="18" charset="0"/>
                <a:cs typeface="Times New Roman" panose="02020603050405020304" pitchFamily="18" charset="0"/>
              </a:rPr>
              <a:t>Archeologicky objavené: </a:t>
            </a:r>
            <a:r>
              <a:rPr lang="sk-SK" dirty="0" err="1">
                <a:latin typeface="Times New Roman" panose="02020603050405020304" pitchFamily="18" charset="0"/>
                <a:cs typeface="Times New Roman" panose="02020603050405020304" pitchFamily="18" charset="0"/>
              </a:rPr>
              <a:t>Megido</a:t>
            </a:r>
            <a:r>
              <a:rPr lang="sk-SK"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Chásor</a:t>
            </a:r>
            <a:r>
              <a:rPr lang="sk-SK"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Lakíš</a:t>
            </a:r>
            <a:endParaRPr lang="sk-SK" dirty="0">
              <a:latin typeface="Times New Roman" panose="02020603050405020304" pitchFamily="18" charset="0"/>
              <a:cs typeface="Times New Roman" panose="02020603050405020304" pitchFamily="18" charset="0"/>
            </a:endParaRPr>
          </a:p>
          <a:p>
            <a:endParaRPr lang="sk-SK" dirty="0"/>
          </a:p>
        </p:txBody>
      </p:sp>
    </p:spTree>
    <p:extLst>
      <p:ext uri="{BB962C8B-B14F-4D97-AF65-F5344CB8AC3E}">
        <p14:creationId xmlns:p14="http://schemas.microsoft.com/office/powerpoint/2010/main" val="36243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latin typeface="Times New Roman" panose="02020603050405020304" pitchFamily="18" charset="0"/>
                <a:cs typeface="Times New Roman" panose="02020603050405020304" pitchFamily="18" charset="0"/>
              </a:rPr>
              <a:t>Nebiblické zdroje o starovekom Izraeli</a:t>
            </a:r>
          </a:p>
        </p:txBody>
      </p:sp>
      <p:sp>
        <p:nvSpPr>
          <p:cNvPr id="3" name="Zástupný symbol pro obsah 2"/>
          <p:cNvSpPr>
            <a:spLocks noGrp="1"/>
          </p:cNvSpPr>
          <p:nvPr>
            <p:ph idx="1"/>
          </p:nvPr>
        </p:nvSpPr>
        <p:spPr/>
        <p:txBody>
          <a:bodyPr/>
          <a:lstStyle/>
          <a:p>
            <a:r>
              <a:rPr lang="sk-SK" dirty="0" err="1">
                <a:latin typeface="Times New Roman" panose="02020603050405020304" pitchFamily="18" charset="0"/>
                <a:cs typeface="Times New Roman" panose="02020603050405020304" pitchFamily="18" charset="0"/>
              </a:rPr>
              <a:t>Merenptahová</a:t>
            </a:r>
            <a:r>
              <a:rPr lang="sk-SK"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stéla</a:t>
            </a:r>
            <a:r>
              <a:rPr lang="sk-SK" dirty="0">
                <a:latin typeface="Times New Roman" panose="02020603050405020304" pitchFamily="18" charset="0"/>
                <a:cs typeface="Times New Roman" panose="02020603050405020304" pitchFamily="18" charset="0"/>
              </a:rPr>
              <a:t> </a:t>
            </a:r>
          </a:p>
          <a:p>
            <a:r>
              <a:rPr lang="sk-SK" dirty="0">
                <a:latin typeface="Times New Roman" panose="02020603050405020304" pitchFamily="18" charset="0"/>
                <a:cs typeface="Times New Roman" panose="02020603050405020304" pitchFamily="18" charset="0"/>
              </a:rPr>
              <a:t>Ťaženie </a:t>
            </a:r>
            <a:r>
              <a:rPr lang="sk-SK" dirty="0" err="1">
                <a:latin typeface="Times New Roman" panose="02020603050405020304" pitchFamily="18" charset="0"/>
                <a:cs typeface="Times New Roman" panose="02020603050405020304" pitchFamily="18" charset="0"/>
              </a:rPr>
              <a:t>Šešonka</a:t>
            </a:r>
            <a:r>
              <a:rPr lang="sk-SK" dirty="0">
                <a:latin typeface="Times New Roman" panose="02020603050405020304" pitchFamily="18" charset="0"/>
                <a:cs typeface="Times New Roman" panose="02020603050405020304" pitchFamily="18" charset="0"/>
              </a:rPr>
              <a:t> I. (</a:t>
            </a:r>
            <a:r>
              <a:rPr lang="sk-SK" dirty="0" err="1">
                <a:latin typeface="Times New Roman" panose="02020603050405020304" pitchFamily="18" charset="0"/>
                <a:cs typeface="Times New Roman" panose="02020603050405020304" pitchFamily="18" charset="0"/>
              </a:rPr>
              <a:t>Amun</a:t>
            </a:r>
            <a:r>
              <a:rPr lang="sk-SK"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Karnak</a:t>
            </a:r>
            <a:r>
              <a:rPr lang="sk-SK" dirty="0">
                <a:latin typeface="Times New Roman" panose="02020603050405020304" pitchFamily="18" charset="0"/>
                <a:cs typeface="Times New Roman" panose="02020603050405020304" pitchFamily="18" charset="0"/>
              </a:rPr>
              <a:t>, chrám, Kr. 14,25)</a:t>
            </a:r>
          </a:p>
          <a:p>
            <a:r>
              <a:rPr lang="sk-SK" dirty="0" err="1">
                <a:latin typeface="Times New Roman" panose="02020603050405020304" pitchFamily="18" charset="0"/>
                <a:cs typeface="Times New Roman" panose="02020603050405020304" pitchFamily="18" charset="0"/>
              </a:rPr>
              <a:t>Novoasýrske</a:t>
            </a:r>
            <a:r>
              <a:rPr lang="sk-SK" dirty="0">
                <a:latin typeface="Times New Roman" panose="02020603050405020304" pitchFamily="18" charset="0"/>
                <a:cs typeface="Times New Roman" panose="02020603050405020304" pitchFamily="18" charset="0"/>
              </a:rPr>
              <a:t> a </a:t>
            </a:r>
            <a:r>
              <a:rPr lang="sk-SK" dirty="0" err="1">
                <a:latin typeface="Times New Roman" panose="02020603050405020304" pitchFamily="18" charset="0"/>
                <a:cs typeface="Times New Roman" panose="02020603050405020304" pitchFamily="18" charset="0"/>
              </a:rPr>
              <a:t>novobabylónske</a:t>
            </a:r>
            <a:r>
              <a:rPr lang="sk-SK" dirty="0">
                <a:latin typeface="Times New Roman" panose="02020603050405020304" pitchFamily="18" charset="0"/>
                <a:cs typeface="Times New Roman" panose="02020603050405020304" pitchFamily="18" charset="0"/>
              </a:rPr>
              <a:t> archívy (zmienky o kráľoch – </a:t>
            </a:r>
            <a:r>
              <a:rPr lang="sk-SK" dirty="0" err="1">
                <a:latin typeface="Times New Roman" panose="02020603050405020304" pitchFamily="18" charset="0"/>
                <a:cs typeface="Times New Roman" panose="02020603050405020304" pitchFamily="18" charset="0"/>
              </a:rPr>
              <a:t>Omrí</a:t>
            </a:r>
            <a:r>
              <a:rPr lang="sk-SK"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Achab</a:t>
            </a:r>
            <a:r>
              <a:rPr lang="sk-SK"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Jehu</a:t>
            </a:r>
            <a:r>
              <a:rPr lang="sk-SK"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Chizikijáš</a:t>
            </a:r>
            <a:r>
              <a:rPr lang="sk-SK" dirty="0">
                <a:latin typeface="Times New Roman" panose="02020603050405020304" pitchFamily="18" charset="0"/>
                <a:cs typeface="Times New Roman" panose="02020603050405020304" pitchFamily="18" charset="0"/>
              </a:rPr>
              <a:t>, </a:t>
            </a:r>
            <a:r>
              <a:rPr lang="sk-SK" dirty="0" err="1">
                <a:latin typeface="Times New Roman" panose="02020603050405020304" pitchFamily="18" charset="0"/>
                <a:cs typeface="Times New Roman" panose="02020603050405020304" pitchFamily="18" charset="0"/>
              </a:rPr>
              <a:t>Menaše</a:t>
            </a:r>
            <a:r>
              <a:rPr lang="sk-SK" dirty="0">
                <a:latin typeface="Times New Roman" panose="02020603050405020304" pitchFamily="18" charset="0"/>
                <a:cs typeface="Times New Roman" panose="02020603050405020304" pitchFamily="18" charset="0"/>
              </a:rPr>
              <a:t>). </a:t>
            </a:r>
          </a:p>
          <a:p>
            <a:r>
              <a:rPr lang="sk-SK" dirty="0">
                <a:latin typeface="Times New Roman" panose="02020603050405020304" pitchFamily="18" charset="0"/>
                <a:cs typeface="Times New Roman" panose="02020603050405020304" pitchFamily="18" charset="0"/>
              </a:rPr>
              <a:t>Nápis </a:t>
            </a:r>
            <a:r>
              <a:rPr lang="sk-SK" dirty="0" err="1">
                <a:latin typeface="Times New Roman" panose="02020603050405020304" pitchFamily="18" charset="0"/>
                <a:cs typeface="Times New Roman" panose="02020603050405020304" pitchFamily="18" charset="0"/>
              </a:rPr>
              <a:t>moabského</a:t>
            </a:r>
            <a:r>
              <a:rPr lang="sk-SK" dirty="0">
                <a:latin typeface="Times New Roman" panose="02020603050405020304" pitchFamily="18" charset="0"/>
                <a:cs typeface="Times New Roman" panose="02020603050405020304" pitchFamily="18" charset="0"/>
              </a:rPr>
              <a:t> kráľa </a:t>
            </a:r>
            <a:r>
              <a:rPr lang="sk-SK" dirty="0" err="1">
                <a:latin typeface="Times New Roman" panose="02020603050405020304" pitchFamily="18" charset="0"/>
                <a:cs typeface="Times New Roman" panose="02020603050405020304" pitchFamily="18" charset="0"/>
              </a:rPr>
              <a:t>Meša</a:t>
            </a:r>
            <a:r>
              <a:rPr lang="sk-SK" dirty="0">
                <a:latin typeface="Times New Roman" panose="02020603050405020304" pitchFamily="18" charset="0"/>
                <a:cs typeface="Times New Roman" panose="02020603050405020304" pitchFamily="18" charset="0"/>
              </a:rPr>
              <a:t> (2.Kr.3,4-27).</a:t>
            </a:r>
          </a:p>
          <a:p>
            <a:r>
              <a:rPr lang="sk-SK" dirty="0">
                <a:latin typeface="Times New Roman" panose="02020603050405020304" pitchFamily="18" charset="0"/>
                <a:cs typeface="Times New Roman" panose="02020603050405020304" pitchFamily="18" charset="0"/>
              </a:rPr>
              <a:t>Nápis z Tel </a:t>
            </a:r>
            <a:r>
              <a:rPr lang="sk-SK" dirty="0" err="1">
                <a:latin typeface="Times New Roman" panose="02020603050405020304" pitchFamily="18" charset="0"/>
                <a:cs typeface="Times New Roman" panose="02020603050405020304" pitchFamily="18" charset="0"/>
              </a:rPr>
              <a:t>Dan</a:t>
            </a:r>
            <a:r>
              <a:rPr lang="sk-SK" dirty="0">
                <a:latin typeface="Times New Roman" panose="02020603050405020304" pitchFamily="18" charset="0"/>
                <a:cs typeface="Times New Roman" panose="02020603050405020304" pitchFamily="18" charset="0"/>
              </a:rPr>
              <a:t>, objavený v r. 1993, (</a:t>
            </a:r>
            <a:r>
              <a:rPr lang="sk-SK" dirty="0" err="1">
                <a:latin typeface="Times New Roman" panose="02020603050405020304" pitchFamily="18" charset="0"/>
                <a:cs typeface="Times New Roman" panose="02020603050405020304" pitchFamily="18" charset="0"/>
              </a:rPr>
              <a:t>Chazael</a:t>
            </a:r>
            <a:r>
              <a:rPr lang="sk-SK" dirty="0">
                <a:latin typeface="Times New Roman" panose="02020603050405020304" pitchFamily="18" charset="0"/>
                <a:cs typeface="Times New Roman" panose="02020603050405020304" pitchFamily="18" charset="0"/>
              </a:rPr>
              <a:t>, kráľ </a:t>
            </a:r>
            <a:r>
              <a:rPr lang="sk-SK" dirty="0" err="1">
                <a:latin typeface="Times New Roman" panose="02020603050405020304" pitchFamily="18" charset="0"/>
                <a:cs typeface="Times New Roman" panose="02020603050405020304" pitchFamily="18" charset="0"/>
              </a:rPr>
              <a:t>Aram-Damašku</a:t>
            </a:r>
            <a:r>
              <a:rPr lang="sk-SK" dirty="0">
                <a:latin typeface="Times New Roman" panose="02020603050405020304" pitchFamily="18" charset="0"/>
                <a:cs typeface="Times New Roman" panose="02020603050405020304" pitchFamily="18" charset="0"/>
              </a:rPr>
              <a:t>)</a:t>
            </a:r>
          </a:p>
          <a:p>
            <a:pPr marL="0" indent="0">
              <a:buNone/>
            </a:pPr>
            <a:endParaRPr lang="sk-SK" dirty="0"/>
          </a:p>
        </p:txBody>
      </p:sp>
    </p:spTree>
    <p:extLst>
      <p:ext uri="{BB962C8B-B14F-4D97-AF65-F5344CB8AC3E}">
        <p14:creationId xmlns:p14="http://schemas.microsoft.com/office/powerpoint/2010/main" val="1419311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A617CF-9EB4-3CB4-6D63-24F8819BBAAB}"/>
              </a:ext>
            </a:extLst>
          </p:cNvPr>
          <p:cNvSpPr>
            <a:spLocks noGrp="1"/>
          </p:cNvSpPr>
          <p:nvPr>
            <p:ph type="title"/>
          </p:nvPr>
        </p:nvSpPr>
        <p:spPr/>
        <p:txBody>
          <a:bodyPr/>
          <a:lstStyle/>
          <a:p>
            <a:endParaRPr lang="sk-SK"/>
          </a:p>
        </p:txBody>
      </p:sp>
      <p:pic>
        <p:nvPicPr>
          <p:cNvPr id="3074" name="Picture 2" descr="Merneptah Stele – Joy of Museums Virtual Tours">
            <a:extLst>
              <a:ext uri="{FF2B5EF4-FFF2-40B4-BE49-F238E27FC236}">
                <a16:creationId xmlns:a16="http://schemas.microsoft.com/office/drawing/2014/main" id="{940AE5B7-9940-72EE-25A7-1C82778EFE3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6547" y="734664"/>
            <a:ext cx="4004353" cy="5388671"/>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09481D1F-FFF6-B5A8-AF9F-322927B5ED5A}"/>
              </a:ext>
            </a:extLst>
          </p:cNvPr>
          <p:cNvPicPr>
            <a:picLocks noChangeAspect="1"/>
          </p:cNvPicPr>
          <p:nvPr/>
        </p:nvPicPr>
        <p:blipFill>
          <a:blip r:embed="rId3"/>
          <a:stretch>
            <a:fillRect/>
          </a:stretch>
        </p:blipFill>
        <p:spPr>
          <a:xfrm>
            <a:off x="4989001" y="1231899"/>
            <a:ext cx="3151698" cy="4891436"/>
          </a:xfrm>
          <a:prstGeom prst="rect">
            <a:avLst/>
          </a:prstGeom>
        </p:spPr>
      </p:pic>
    </p:spTree>
    <p:extLst>
      <p:ext uri="{BB962C8B-B14F-4D97-AF65-F5344CB8AC3E}">
        <p14:creationId xmlns:p14="http://schemas.microsoft.com/office/powerpoint/2010/main" val="331407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Genesis</a:t>
            </a:r>
          </a:p>
        </p:txBody>
      </p:sp>
      <p:sp>
        <p:nvSpPr>
          <p:cNvPr id="3" name="Zástupný symbol pro obsah 2"/>
          <p:cNvSpPr>
            <a:spLocks noGrp="1"/>
          </p:cNvSpPr>
          <p:nvPr>
            <p:ph idx="1"/>
          </p:nvPr>
        </p:nvSpPr>
        <p:spPr>
          <a:xfrm>
            <a:off x="838200" y="1439332"/>
            <a:ext cx="5850467" cy="5181601"/>
          </a:xfrm>
        </p:spPr>
        <p:txBody>
          <a:bodyPr/>
          <a:lstStyle/>
          <a:p>
            <a:r>
              <a:rPr lang="sk-SK" dirty="0"/>
              <a:t>Príbehy praotcov predstavujú fiktívny zakladateľský mýtus</a:t>
            </a:r>
          </a:p>
          <a:p>
            <a:r>
              <a:rPr lang="sk-SK" dirty="0"/>
              <a:t>Viacero chronologických nepresností</a:t>
            </a:r>
          </a:p>
          <a:p>
            <a:r>
              <a:rPr lang="sk-SK" dirty="0"/>
              <a:t>Protirečenie v samotnej Biblii</a:t>
            </a:r>
          </a:p>
          <a:p>
            <a:r>
              <a:rPr lang="sk-SK" dirty="0"/>
              <a:t>Nesúlad medzi časovým zaradením popisovaných udalostí a reáliami </a:t>
            </a:r>
          </a:p>
          <a:p>
            <a:endParaRPr lang="sk-SK" dirty="0"/>
          </a:p>
        </p:txBody>
      </p:sp>
      <p:pic>
        <p:nvPicPr>
          <p:cNvPr id="4" name="Obrázek 3"/>
          <p:cNvPicPr>
            <a:picLocks noChangeAspect="1"/>
          </p:cNvPicPr>
          <p:nvPr/>
        </p:nvPicPr>
        <p:blipFill>
          <a:blip r:embed="rId2"/>
          <a:stretch>
            <a:fillRect/>
          </a:stretch>
        </p:blipFill>
        <p:spPr>
          <a:xfrm>
            <a:off x="6879853" y="293158"/>
            <a:ext cx="5083548" cy="6066367"/>
          </a:xfrm>
          <a:prstGeom prst="rect">
            <a:avLst/>
          </a:prstGeom>
        </p:spPr>
      </p:pic>
    </p:spTree>
    <p:extLst>
      <p:ext uri="{BB962C8B-B14F-4D97-AF65-F5344CB8AC3E}">
        <p14:creationId xmlns:p14="http://schemas.microsoft.com/office/powerpoint/2010/main" val="410876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Exodus</a:t>
            </a:r>
          </a:p>
        </p:txBody>
      </p:sp>
      <p:sp>
        <p:nvSpPr>
          <p:cNvPr id="3" name="Zástupný symbol pro obsah 2"/>
          <p:cNvSpPr>
            <a:spLocks noGrp="1"/>
          </p:cNvSpPr>
          <p:nvPr>
            <p:ph idx="1"/>
          </p:nvPr>
        </p:nvSpPr>
        <p:spPr/>
        <p:txBody>
          <a:bodyPr/>
          <a:lstStyle/>
          <a:p>
            <a:r>
              <a:rPr lang="cs-CZ" dirty="0"/>
              <a:t>Odchod </a:t>
            </a:r>
            <a:r>
              <a:rPr lang="cs-CZ" dirty="0" err="1"/>
              <a:t>Izraelitov</a:t>
            </a:r>
            <a:r>
              <a:rPr lang="cs-CZ" dirty="0"/>
              <a:t> z Egypta (430 r- od Jozefa po exodus)</a:t>
            </a:r>
          </a:p>
          <a:p>
            <a:r>
              <a:rPr lang="sk-SK" dirty="0"/>
              <a:t>Teória </a:t>
            </a:r>
            <a:r>
              <a:rPr lang="sk-SK" dirty="0" err="1"/>
              <a:t>Hyksósov</a:t>
            </a:r>
            <a:r>
              <a:rPr lang="sk-SK" dirty="0"/>
              <a:t>  </a:t>
            </a:r>
          </a:p>
          <a:p>
            <a:r>
              <a:rPr lang="sk-SK" dirty="0"/>
              <a:t>Teória </a:t>
            </a:r>
            <a:r>
              <a:rPr lang="sk-SK" dirty="0" err="1"/>
              <a:t>Ramesse</a:t>
            </a:r>
            <a:r>
              <a:rPr lang="sk-SK" dirty="0"/>
              <a:t> II.</a:t>
            </a:r>
          </a:p>
          <a:p>
            <a:endParaRPr lang="sk-SK" dirty="0"/>
          </a:p>
        </p:txBody>
      </p:sp>
    </p:spTree>
    <p:extLst>
      <p:ext uri="{BB962C8B-B14F-4D97-AF65-F5344CB8AC3E}">
        <p14:creationId xmlns:p14="http://schemas.microsoft.com/office/powerpoint/2010/main" val="371203331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Širokoúhlá obrazovka</PresentationFormat>
  <Paragraphs>58</Paragraphs>
  <Slides>20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Calibri</vt:lpstr>
      <vt:lpstr>Calibri Light</vt:lpstr>
      <vt:lpstr>Times New Roman</vt:lpstr>
      <vt:lpstr>Motiv Office</vt:lpstr>
      <vt:lpstr>Biblia ako prameň historického poznania</vt:lpstr>
      <vt:lpstr>Prezentace aplikace PowerPoint</vt:lpstr>
      <vt:lpstr>Tanach</vt:lpstr>
      <vt:lpstr>Tradície v Tóre</vt:lpstr>
      <vt:lpstr>Prezentace aplikace PowerPoint</vt:lpstr>
      <vt:lpstr>Nebiblické zdroje o starovekom Izraeli</vt:lpstr>
      <vt:lpstr>Prezentace aplikace PowerPoint</vt:lpstr>
      <vt:lpstr>Genesis</vt:lpstr>
      <vt:lpstr>Exodus</vt:lpstr>
      <vt:lpstr>Prezentace aplikace PowerPoint</vt:lpstr>
      <vt:lpstr>Prezentace aplikace PowerPoint</vt:lpstr>
      <vt:lpstr>Ronald Wayatt (1933-1999)</vt:lpstr>
      <vt:lpstr>Objavy R. Wayatta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Múzeum kreacionizmu  </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Mirón Jurík</dc:creator>
  <cp:lastModifiedBy>Mirón Jurík</cp:lastModifiedBy>
  <cp:revision>21</cp:revision>
  <dcterms:created xsi:type="dcterms:W3CDTF">2018-11-01T12:21:15Z</dcterms:created>
  <dcterms:modified xsi:type="dcterms:W3CDTF">2022-10-27T15:45:03Z</dcterms:modified>
</cp:coreProperties>
</file>