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hECPDrpPobyjlhvyEbAjLWvb/u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3864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britannica.com/dictionary/design" TargetMode="External"/><Relationship Id="rId4" Type="http://schemas.openxmlformats.org/officeDocument/2006/relationships/hyperlink" Target="https://forarthistory.org.uk/keywords/" TargetMode="External"/><Relationship Id="rId5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menti.com/alrprjdr1khz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alibri"/>
              <a:buNone/>
            </a:pPr>
            <a:r>
              <a:rPr lang="en-GB" sz="3600">
                <a:solidFill>
                  <a:schemeClr val="lt2"/>
                </a:solidFill>
              </a:rPr>
              <a:t>Other modernisms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GB">
                <a:solidFill>
                  <a:schemeClr val="lt2"/>
                </a:solidFill>
              </a:rPr>
              <a:t>4 October 2023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11435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Calibri"/>
              <a:buNone/>
            </a:pPr>
            <a:r>
              <a:rPr b="1" lang="en-GB" sz="3200">
                <a:solidFill>
                  <a:schemeClr val="lt2"/>
                </a:solidFill>
              </a:rPr>
              <a:t>Design / applied arts / craft  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439917"/>
            <a:ext cx="9640614" cy="473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</a:pPr>
            <a:r>
              <a:rPr b="1" i="0" lang="en-GB">
                <a:solidFill>
                  <a:schemeClr val="lt2"/>
                </a:solidFill>
              </a:rPr>
              <a:t>Design</a:t>
            </a:r>
            <a:endParaRPr/>
          </a:p>
          <a:p>
            <a:pPr indent="-228631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ct val="100000"/>
              <a:buChar char="•"/>
            </a:pPr>
            <a:r>
              <a:rPr b="0" i="0" lang="en-GB" sz="2100">
                <a:solidFill>
                  <a:schemeClr val="lt2"/>
                </a:solidFill>
              </a:rPr>
              <a:t>the way something has been made </a:t>
            </a:r>
            <a:r>
              <a:rPr b="1" i="0" lang="en-GB" sz="2100">
                <a:solidFill>
                  <a:schemeClr val="lt2"/>
                </a:solidFill>
              </a:rPr>
              <a:t>:</a:t>
            </a:r>
            <a:r>
              <a:rPr b="0" i="0" lang="en-GB" sz="2100">
                <a:solidFill>
                  <a:schemeClr val="lt2"/>
                </a:solidFill>
              </a:rPr>
              <a:t> the way the parts of something (such as a building, machine, book, etc.) are formed and arranged for a particular use, effect, etc.  the process of planning how something will look, happen, be made</a:t>
            </a:r>
            <a:endParaRPr/>
          </a:p>
          <a:p>
            <a:pPr indent="-228631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ct val="100000"/>
              <a:buChar char="•"/>
            </a:pPr>
            <a:r>
              <a:rPr b="0" i="0" lang="en-GB" sz="2100">
                <a:solidFill>
                  <a:schemeClr val="lt2"/>
                </a:solidFill>
              </a:rPr>
              <a:t>a drawing of something that is being planned or created</a:t>
            </a:r>
            <a:endParaRPr sz="2100">
              <a:solidFill>
                <a:schemeClr val="lt2"/>
              </a:solidFill>
            </a:endParaRPr>
          </a:p>
          <a:p>
            <a:pPr indent="-228631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ct val="100000"/>
              <a:buChar char="•"/>
            </a:pPr>
            <a:r>
              <a:rPr b="0" i="0" lang="en-GB" sz="2100">
                <a:solidFill>
                  <a:schemeClr val="lt2"/>
                </a:solidFill>
              </a:rPr>
              <a:t>a decorative pattern that covers something </a:t>
            </a:r>
            <a:r>
              <a:rPr b="1" i="0" lang="en-GB" sz="2100">
                <a:solidFill>
                  <a:schemeClr val="lt2"/>
                </a:solidFill>
              </a:rPr>
              <a:t>:</a:t>
            </a:r>
            <a:r>
              <a:rPr b="0" i="0" lang="en-GB" sz="2100">
                <a:solidFill>
                  <a:schemeClr val="lt2"/>
                </a:solidFill>
              </a:rPr>
              <a:t> a repeating picture, shape, etc., on something (</a:t>
            </a:r>
            <a:r>
              <a:rPr b="0" i="0" lang="en-GB" sz="2100" u="sng">
                <a:solidFill>
                  <a:schemeClr val="lt2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https://www.britannica.com/dictionary/design</a:t>
            </a:r>
            <a:r>
              <a:rPr b="0" i="0" lang="en-GB" sz="2100">
                <a:solidFill>
                  <a:schemeClr val="lt2"/>
                </a:solidFill>
              </a:rPr>
              <a:t>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</a:pPr>
            <a:r>
              <a:rPr b="1" lang="en-GB">
                <a:solidFill>
                  <a:schemeClr val="lt2"/>
                </a:solidFill>
              </a:rPr>
              <a:t>A</a:t>
            </a:r>
            <a:r>
              <a:rPr b="1" i="0" lang="en-GB">
                <a:solidFill>
                  <a:schemeClr val="lt2"/>
                </a:solidFill>
              </a:rPr>
              <a:t>pplied arts</a:t>
            </a:r>
            <a:endParaRPr/>
          </a:p>
          <a:p>
            <a:pPr indent="-228631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ct val="100000"/>
              <a:buChar char="•"/>
            </a:pPr>
            <a:r>
              <a:rPr lang="en-GB" sz="2100">
                <a:solidFill>
                  <a:schemeClr val="lt2"/>
                </a:solidFill>
              </a:rPr>
              <a:t>Arts such as ceramics, furniture construction, decorative objects (such as jewellery) and so on, that are not considered ‘fine arts’. In this sense, applied arts are</a:t>
            </a:r>
            <a:br>
              <a:rPr lang="en-GB" sz="2100">
                <a:solidFill>
                  <a:schemeClr val="lt2"/>
                </a:solidFill>
              </a:rPr>
            </a:br>
            <a:r>
              <a:rPr lang="en-GB" sz="2100">
                <a:solidFill>
                  <a:schemeClr val="lt2"/>
                </a:solidFill>
              </a:rPr>
              <a:t>associated with crafts and design. Applied arts is also referred to, more pejoratively, as the ‘minor arts’. </a:t>
            </a:r>
            <a:r>
              <a:rPr lang="en-GB" sz="2100" u="sng">
                <a:solidFill>
                  <a:schemeClr val="lt2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https://forarthistory.org.uk/keywords/</a:t>
            </a:r>
            <a:endParaRPr sz="21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</a:pPr>
            <a:r>
              <a:rPr b="1" lang="en-GB">
                <a:solidFill>
                  <a:schemeClr val="lt2"/>
                </a:solidFill>
              </a:rPr>
              <a:t>Craft</a:t>
            </a:r>
            <a:r>
              <a:rPr lang="en-GB">
                <a:solidFill>
                  <a:schemeClr val="lt2"/>
                </a:solidFill>
              </a:rPr>
              <a:t> </a:t>
            </a:r>
            <a:endParaRPr/>
          </a:p>
          <a:p>
            <a:pPr indent="-228631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ct val="100000"/>
              <a:buChar char="•"/>
            </a:pPr>
            <a:r>
              <a:rPr lang="en-GB" sz="2100">
                <a:solidFill>
                  <a:schemeClr val="lt2"/>
                </a:solidFill>
              </a:rPr>
              <a:t>skill in planning, making, or executing</a:t>
            </a:r>
            <a:endParaRPr/>
          </a:p>
          <a:p>
            <a:pPr indent="-228631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ct val="100000"/>
              <a:buChar char="•"/>
            </a:pPr>
            <a:r>
              <a:rPr lang="en-GB" sz="2100">
                <a:solidFill>
                  <a:schemeClr val="lt2"/>
                </a:solidFill>
              </a:rPr>
              <a:t>an occupation, trade, or activity requiring manual dexterity or artistic skill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</a:pPr>
            <a:r>
              <a:rPr lang="en-GB" sz="2100">
                <a:solidFill>
                  <a:schemeClr val="lt2"/>
                </a:solidFill>
              </a:rPr>
              <a:t>https://www.merriam-webster.com/dictionary/craft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</p:txBody>
      </p:sp>
      <p:pic>
        <p:nvPicPr>
          <p:cNvPr descr="Pavilion de L&amp;#39;Esprit Nouveau – An avant-garde vision of the future" id="92" name="Google Shape;92;p2"/>
          <p:cNvPicPr preferRelativeResize="0"/>
          <p:nvPr/>
        </p:nvPicPr>
        <p:blipFill rotWithShape="1">
          <a:blip r:embed="rId5">
            <a:alphaModFix amt="20000"/>
          </a:blip>
          <a:srcRect b="0" l="0" r="0" t="0"/>
          <a:stretch/>
        </p:blipFill>
        <p:spPr>
          <a:xfrm>
            <a:off x="666563" y="7167"/>
            <a:ext cx="10282589" cy="68508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Calibri"/>
              <a:buNone/>
            </a:pPr>
            <a:r>
              <a:rPr lang="en-GB">
                <a:solidFill>
                  <a:schemeClr val="lt2"/>
                </a:solidFill>
              </a:rPr>
              <a:t>Remember canon?</a:t>
            </a:r>
            <a:endParaRPr/>
          </a:p>
        </p:txBody>
      </p:sp>
      <p:sp>
        <p:nvSpPr>
          <p:cNvPr id="98" name="Google Shape;98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Char char="•"/>
            </a:pPr>
            <a:r>
              <a:rPr lang="en-GB">
                <a:solidFill>
                  <a:schemeClr val="lt2"/>
                </a:solidFill>
              </a:rPr>
              <a:t>How are disciplines constructed?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800"/>
              <a:buChar char="•"/>
            </a:pPr>
            <a:r>
              <a:rPr lang="en-GB">
                <a:solidFill>
                  <a:schemeClr val="lt2"/>
                </a:solidFill>
              </a:rPr>
              <a:t>Author (writer, creator) : he or she or they?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</p:txBody>
      </p:sp>
      <p:pic>
        <p:nvPicPr>
          <p:cNvPr descr="Designing the Modern Movement: The Pioneers of Nikolaus Pevsner – Justin  Zhuang" id="99" name="Google Shape;9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77200" y="1367481"/>
            <a:ext cx="3896497" cy="3896497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3"/>
          <p:cNvSpPr txBox="1"/>
          <p:nvPr/>
        </p:nvSpPr>
        <p:spPr>
          <a:xfrm>
            <a:off x="8077200" y="5569545"/>
            <a:ext cx="389649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Nikolaus Pevsner, The Pioneers of Modern Movement, 1936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Pioneers of Modern Design, 1949-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Calibri"/>
              <a:buNone/>
            </a:pPr>
            <a:r>
              <a:rPr lang="en-GB">
                <a:solidFill>
                  <a:schemeClr val="lt2"/>
                </a:solidFill>
              </a:rPr>
              <a:t>Gender in modernism</a:t>
            </a:r>
            <a:endParaRPr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Char char="•"/>
            </a:pPr>
            <a:r>
              <a:rPr lang="en-GB">
                <a:solidFill>
                  <a:schemeClr val="lt2"/>
                </a:solidFill>
              </a:rPr>
              <a:t>Considering the role of women in art and design as makers, viewers, consumers, students, patrons…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800"/>
              <a:buChar char="•"/>
            </a:pPr>
            <a:r>
              <a:rPr lang="en-GB">
                <a:solidFill>
                  <a:schemeClr val="lt2"/>
                </a:solidFill>
              </a:rPr>
              <a:t>Queering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800"/>
              <a:buChar char="•"/>
            </a:pPr>
            <a:r>
              <a:rPr lang="en-GB">
                <a:solidFill>
                  <a:schemeClr val="lt2"/>
                </a:solidFill>
              </a:rPr>
              <a:t>Decentering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800"/>
              <a:buChar char="•"/>
            </a:pPr>
            <a:r>
              <a:rPr lang="en-GB">
                <a:solidFill>
                  <a:schemeClr val="lt2"/>
                </a:solidFill>
              </a:rPr>
              <a:t>Questioning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Calibri"/>
              <a:buNone/>
            </a:pPr>
            <a:r>
              <a:rPr lang="en-GB">
                <a:solidFill>
                  <a:schemeClr val="lt2"/>
                </a:solidFill>
              </a:rPr>
              <a:t>Materials and the decorative</a:t>
            </a:r>
            <a:endParaRPr/>
          </a:p>
        </p:txBody>
      </p:sp>
      <p:sp>
        <p:nvSpPr>
          <p:cNvPr id="112" name="Google Shape;112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Char char="•"/>
            </a:pPr>
            <a:r>
              <a:rPr lang="en-GB">
                <a:solidFill>
                  <a:schemeClr val="lt2"/>
                </a:solidFill>
              </a:rPr>
              <a:t>What materials and art forms are traditionally associated with male and female practices?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800"/>
              <a:buChar char="•"/>
            </a:pPr>
            <a:r>
              <a:rPr b="0" i="0" lang="en-GB" u="sng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https://www.menti.com/alrprjdr1khz</a:t>
            </a:r>
            <a:endParaRPr>
              <a:solidFill>
                <a:schemeClr val="lt2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</p:txBody>
      </p:sp>
      <p:pic>
        <p:nvPicPr>
          <p:cNvPr id="113" name="Google Shape;113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21000" y="4001294"/>
            <a:ext cx="6350000" cy="88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Calibri"/>
              <a:buNone/>
            </a:pPr>
            <a:r>
              <a:rPr lang="en-GB" sz="3200">
                <a:solidFill>
                  <a:schemeClr val="lt2"/>
                </a:solidFill>
              </a:rPr>
              <a:t>Some literature</a:t>
            </a:r>
            <a:endParaRPr/>
          </a:p>
        </p:txBody>
      </p:sp>
      <p:sp>
        <p:nvSpPr>
          <p:cNvPr id="119" name="Google Shape;11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</a:pPr>
            <a:r>
              <a:rPr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Pat Kirkham, </a:t>
            </a:r>
            <a:r>
              <a:rPr i="1"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Gendered Object </a:t>
            </a:r>
            <a:r>
              <a:rPr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(Manchester University Press, 1996). </a:t>
            </a:r>
            <a:endParaRPr sz="18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</a:pPr>
            <a:r>
              <a:rPr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Penny Sparke, </a:t>
            </a:r>
            <a:r>
              <a:rPr i="1"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As long as it’s pink. The sexual politics of taste </a:t>
            </a:r>
            <a:r>
              <a:rPr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(Pandora/Harper Collins, 1995).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</a:pPr>
            <a:r>
              <a:rPr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Rozsika Parker, </a:t>
            </a:r>
            <a:r>
              <a:rPr i="1"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The Subversive Stitch: Embroidery and the Making of the Feminine </a:t>
            </a:r>
            <a:r>
              <a:rPr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(London: Women’s Press, 1983).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•"/>
            </a:pPr>
            <a:r>
              <a:rPr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Joseph McBrinn, </a:t>
            </a:r>
            <a:r>
              <a:rPr i="1"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Queering the Subversive Stitch: Men and the Culture of Needlework </a:t>
            </a:r>
            <a:r>
              <a:rPr lang="en-GB" sz="18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(London: Bloomsbury, 2021).</a:t>
            </a:r>
            <a:endParaRPr sz="1800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2023-10-03T12:40:44Z</dcterms:created>
  <dc:creator>Marta</dc:creator>
</cp:coreProperties>
</file>