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75" r:id="rId2"/>
    <p:sldId id="338" r:id="rId3"/>
    <p:sldId id="332" r:id="rId4"/>
    <p:sldId id="337" r:id="rId5"/>
    <p:sldId id="259" r:id="rId6"/>
    <p:sldId id="313" r:id="rId7"/>
    <p:sldId id="334" r:id="rId8"/>
    <p:sldId id="290" r:id="rId9"/>
    <p:sldId id="284" r:id="rId10"/>
    <p:sldId id="339" r:id="rId11"/>
    <p:sldId id="292" r:id="rId12"/>
    <p:sldId id="364" r:id="rId13"/>
    <p:sldId id="340" r:id="rId14"/>
    <p:sldId id="363" r:id="rId15"/>
    <p:sldId id="342" r:id="rId16"/>
    <p:sldId id="264" r:id="rId17"/>
    <p:sldId id="365" r:id="rId18"/>
    <p:sldId id="272" r:id="rId19"/>
    <p:sldId id="299" r:id="rId20"/>
    <p:sldId id="300" r:id="rId21"/>
    <p:sldId id="314" r:id="rId22"/>
    <p:sldId id="262" r:id="rId23"/>
    <p:sldId id="351" r:id="rId24"/>
    <p:sldId id="261" r:id="rId25"/>
    <p:sldId id="281" r:id="rId26"/>
    <p:sldId id="278" r:id="rId27"/>
    <p:sldId id="372" r:id="rId28"/>
    <p:sldId id="352" r:id="rId29"/>
    <p:sldId id="323" r:id="rId30"/>
    <p:sldId id="288" r:id="rId31"/>
    <p:sldId id="353" r:id="rId32"/>
    <p:sldId id="297" r:id="rId33"/>
    <p:sldId id="356" r:id="rId34"/>
    <p:sldId id="357" r:id="rId35"/>
    <p:sldId id="358" r:id="rId36"/>
    <p:sldId id="271" r:id="rId37"/>
    <p:sldId id="301" r:id="rId38"/>
    <p:sldId id="286" r:id="rId39"/>
    <p:sldId id="302" r:id="rId40"/>
    <p:sldId id="349" r:id="rId41"/>
    <p:sldId id="360" r:id="rId42"/>
    <p:sldId id="359" r:id="rId43"/>
    <p:sldId id="361" r:id="rId44"/>
    <p:sldId id="370" r:id="rId45"/>
    <p:sldId id="350" r:id="rId46"/>
    <p:sldId id="366" r:id="rId47"/>
    <p:sldId id="367" r:id="rId48"/>
    <p:sldId id="368" r:id="rId49"/>
    <p:sldId id="346" r:id="rId50"/>
    <p:sldId id="362" r:id="rId51"/>
    <p:sldId id="316" r:id="rId52"/>
    <p:sldId id="37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02EDC-BBA5-7E4C-9932-1798C81F08AB}" v="1" dt="2024-03-21T14:33:03.6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1360"/>
  </p:normalViewPr>
  <p:slideViewPr>
    <p:cSldViewPr>
      <p:cViewPr varScale="1">
        <p:scale>
          <a:sx n="75" d="100"/>
          <a:sy n="75" d="100"/>
        </p:scale>
        <p:origin x="1864"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4202B7-7387-4172-BE77-C0796BFF4418}" type="datetimeFigureOut">
              <a:rPr lang="en-GB" smtClean="0"/>
              <a:t>21/03/2024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AF131-1C99-4AB3-878B-DA72A0C699FD}" type="slidenum">
              <a:rPr lang="en-GB" smtClean="0"/>
              <a:t>‹#›</a:t>
            </a:fld>
            <a:endParaRPr lang="en-GB"/>
          </a:p>
        </p:txBody>
      </p:sp>
    </p:spTree>
    <p:extLst>
      <p:ext uri="{BB962C8B-B14F-4D97-AF65-F5344CB8AC3E}">
        <p14:creationId xmlns:p14="http://schemas.microsoft.com/office/powerpoint/2010/main" val="2523614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en.wikipedia.org/wiki/Portugal" TargetMode="External"/><Relationship Id="rId3" Type="http://schemas.openxmlformats.org/officeDocument/2006/relationships/hyperlink" Target="https://en.wikipedia.org/wiki/Netherlands" TargetMode="External"/><Relationship Id="rId7" Type="http://schemas.openxmlformats.org/officeDocument/2006/relationships/hyperlink" Target="https://en.wikipedia.org/wiki/Japan"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en.wikipedia.org/wiki/Armando_Brasini" TargetMode="External"/><Relationship Id="rId5" Type="http://schemas.openxmlformats.org/officeDocument/2006/relationships/hyperlink" Target="https://en.wikipedia.org/wiki/Italy" TargetMode="External"/><Relationship Id="rId10" Type="http://schemas.openxmlformats.org/officeDocument/2006/relationships/hyperlink" Target="https://en.wikipedia.org/wiki/United_States" TargetMode="External"/><Relationship Id="rId4" Type="http://schemas.openxmlformats.org/officeDocument/2006/relationships/hyperlink" Target="https://en.wikipedia.org/wiki/Belgium" TargetMode="External"/><Relationship Id="rId9" Type="http://schemas.openxmlformats.org/officeDocument/2006/relationships/hyperlink" Target="https://en.wikipedia.org/wiki/United_Kingdom"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rchinform.net/stich/1963.htm"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archinform.net/stich/1204.htm#cite_note-2" TargetMode="External"/><Relationship Id="rId4" Type="http://schemas.openxmlformats.org/officeDocument/2006/relationships/hyperlink" Target="https://www.archinform.net/ort/3605.htm"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General_Motors_Corporation"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en.wikipedia.org/wiki/1939_New_York_World%27s_Fair" TargetMode="External"/><Relationship Id="rId4" Type="http://schemas.openxmlformats.org/officeDocument/2006/relationships/hyperlink" Target="https://en.wikipedia.org/wiki/Futurama_(New_York_World%27s_Fair)"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000000"/>
                </a:solidFill>
                <a:effectLst/>
                <a:latin typeface="Arial" panose="020B0604020202020204" pitchFamily="34" charset="0"/>
              </a:rPr>
              <a:t>much of today's modern culture has its roots in world's fairs of the past. World expositions can be seen as manifestations of the struggle by societies to give "</a:t>
            </a:r>
            <a:r>
              <a:rPr lang="en-GB" b="1" i="0" dirty="0">
                <a:solidFill>
                  <a:srgbClr val="000000"/>
                </a:solidFill>
                <a:effectLst/>
                <a:latin typeface="Arial" panose="020B0604020202020204" pitchFamily="34" charset="0"/>
              </a:rPr>
              <a:t>meaning to modernity</a:t>
            </a:r>
            <a:r>
              <a:rPr lang="en-GB" b="0" i="0" dirty="0">
                <a:solidFill>
                  <a:srgbClr val="000000"/>
                </a:solidFill>
                <a:effectLst/>
                <a:latin typeface="Arial" panose="020B0604020202020204" pitchFamily="34" charset="0"/>
              </a:rPr>
              <a:t>" and to </a:t>
            </a:r>
            <a:r>
              <a:rPr lang="en-GB" b="1" i="0" dirty="0">
                <a:solidFill>
                  <a:srgbClr val="000000"/>
                </a:solidFill>
                <a:effectLst/>
                <a:latin typeface="Arial" panose="020B0604020202020204" pitchFamily="34" charset="0"/>
              </a:rPr>
              <a:t>properly represent their social realities</a:t>
            </a:r>
            <a:r>
              <a:rPr lang="en-GB" b="0" i="0" dirty="0">
                <a:solidFill>
                  <a:srgbClr val="000000"/>
                </a:solidFill>
                <a:effectLst/>
                <a:latin typeface="Arial" panose="020B0604020202020204" pitchFamily="34" charset="0"/>
              </a:rPr>
              <a:t>. </a:t>
            </a:r>
          </a:p>
          <a:p>
            <a:endParaRPr lang="en-GB" b="0" i="0" dirty="0">
              <a:solidFill>
                <a:srgbClr val="000000"/>
              </a:solidFill>
              <a:effectLst/>
              <a:latin typeface="Arial" panose="020B0604020202020204" pitchFamily="34" charset="0"/>
            </a:endParaRPr>
          </a:p>
          <a:p>
            <a:r>
              <a:rPr lang="en-GB" b="0" i="0" dirty="0">
                <a:solidFill>
                  <a:srgbClr val="000000"/>
                </a:solidFill>
                <a:effectLst/>
                <a:latin typeface="Arial" panose="020B0604020202020204" pitchFamily="34" charset="0"/>
              </a:rPr>
              <a:t>Studying the world's fairs helps us to understand the </a:t>
            </a:r>
            <a:r>
              <a:rPr lang="en-GB" b="1" i="0" dirty="0">
                <a:solidFill>
                  <a:srgbClr val="000000"/>
                </a:solidFill>
                <a:effectLst/>
                <a:latin typeface="Arial" panose="020B0604020202020204" pitchFamily="34" charset="0"/>
              </a:rPr>
              <a:t>extent to which they modernized the world</a:t>
            </a:r>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2</a:t>
            </a:fld>
            <a:endParaRPr lang="en-GB"/>
          </a:p>
        </p:txBody>
      </p:sp>
    </p:spTree>
    <p:extLst>
      <p:ext uri="{BB962C8B-B14F-4D97-AF65-F5344CB8AC3E}">
        <p14:creationId xmlns:p14="http://schemas.microsoft.com/office/powerpoint/2010/main" val="1639703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solidFill>
                  <a:srgbClr val="1D1E20"/>
                </a:solidFill>
                <a:effectLst/>
                <a:latin typeface="Calibri" panose="020F0502020204030204" pitchFamily="34" charset="0"/>
                <a:ea typeface="Times New Roman" panose="02020603050405020304" pitchFamily="18" charset="0"/>
                <a:cs typeface="Calibri" panose="020F0502020204030204" pitchFamily="34" charset="0"/>
              </a:rPr>
              <a:t>Bad design: Fabrics and wallpapers with naturalistic images of foliage and flowers were particularly frowned on, as were over-elaborate objects with excessive ornamentation and any objects in which the choice of materials or ornament seemed illogical. The failings of these exhibits were spelled out in the gallery labels, and they were displayed alongside comparative objects which were judged successful and correct.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11</a:t>
            </a:fld>
            <a:endParaRPr lang="en-GB"/>
          </a:p>
        </p:txBody>
      </p:sp>
    </p:spTree>
    <p:extLst>
      <p:ext uri="{BB962C8B-B14F-4D97-AF65-F5344CB8AC3E}">
        <p14:creationId xmlns:p14="http://schemas.microsoft.com/office/powerpoint/2010/main" val="3047781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V&amp;A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dirty="0">
                <a:solidFill>
                  <a:srgbClr val="1D1E20"/>
                </a:solidFill>
                <a:effectLst/>
                <a:latin typeface="Calibri" panose="020F0502020204030204" pitchFamily="34" charset="0"/>
                <a:ea typeface="Times New Roman" panose="02020603050405020304" pitchFamily="18" charset="0"/>
                <a:cs typeface="Calibri" panose="020F0502020204030204" pitchFamily="34" charset="0"/>
              </a:rPr>
              <a:t>to educate designers, manufacturers and the public in art and design = Cole</a:t>
            </a:r>
            <a:r>
              <a:rPr lang="en-GB" sz="1800" dirty="0">
                <a:solidFill>
                  <a:srgbClr val="1D1E2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dirty="0">
                <a:solidFill>
                  <a:srgbClr val="1D1E20"/>
                </a:solidFill>
                <a:effectLst/>
                <a:latin typeface="Calibri" panose="020F0502020204030204" pitchFamily="34" charset="0"/>
                <a:ea typeface="Times New Roman" panose="02020603050405020304" pitchFamily="18" charset="0"/>
                <a:cs typeface="Calibri" panose="020F0502020204030204" pitchFamily="34" charset="0"/>
              </a:rPr>
              <a:t>it was decreed that the whole collection should be displayed </a:t>
            </a:r>
            <a:r>
              <a:rPr lang="en-GB" sz="1800" b="1" dirty="0">
                <a:solidFill>
                  <a:srgbClr val="1D1E20"/>
                </a:solidFill>
                <a:effectLst/>
                <a:latin typeface="Calibri" panose="020F0502020204030204" pitchFamily="34" charset="0"/>
                <a:ea typeface="Times New Roman" panose="02020603050405020304" pitchFamily="18" charset="0"/>
                <a:cs typeface="Calibri" panose="020F0502020204030204" pitchFamily="34" charset="0"/>
              </a:rPr>
              <a:t>by material </a:t>
            </a:r>
            <a:r>
              <a:rPr lang="en-GB" sz="1800" dirty="0">
                <a:solidFill>
                  <a:srgbClr val="1D1E20"/>
                </a:solidFill>
                <a:effectLst/>
                <a:latin typeface="Calibri" panose="020F0502020204030204" pitchFamily="34" charset="0"/>
                <a:ea typeface="Times New Roman" panose="02020603050405020304" pitchFamily="18" charset="0"/>
                <a:cs typeface="Calibri" panose="020F0502020204030204" pitchFamily="34" charset="0"/>
              </a:rPr>
              <a:t>(all the wood, together, all the textiles, all the ceramics etc.) in a huge three-dimensional </a:t>
            </a:r>
            <a:r>
              <a:rPr lang="en-GB" sz="1800" b="1" dirty="0" err="1">
                <a:solidFill>
                  <a:srgbClr val="1D1E20"/>
                </a:solidFill>
                <a:effectLst/>
                <a:latin typeface="Calibri" panose="020F0502020204030204" pitchFamily="34" charset="0"/>
                <a:ea typeface="Times New Roman" panose="02020603050405020304" pitchFamily="18" charset="0"/>
                <a:cs typeface="Calibri" panose="020F0502020204030204" pitchFamily="34" charset="0"/>
              </a:rPr>
              <a:t>encyclopedia</a:t>
            </a:r>
            <a:r>
              <a:rPr lang="en-GB" sz="1800" dirty="0">
                <a:solidFill>
                  <a:srgbClr val="1D1E20"/>
                </a:solidFill>
                <a:effectLst/>
                <a:latin typeface="Calibri" panose="020F0502020204030204" pitchFamily="34" charset="0"/>
                <a:ea typeface="Times New Roman" panose="02020603050405020304" pitchFamily="18" charset="0"/>
                <a:cs typeface="Calibri" panose="020F0502020204030204" pitchFamily="34" charset="0"/>
              </a:rPr>
              <a:t> of </a:t>
            </a:r>
            <a:r>
              <a:rPr lang="en-GB" sz="1800" b="1" dirty="0">
                <a:solidFill>
                  <a:srgbClr val="1D1E20"/>
                </a:solidFill>
                <a:effectLst/>
                <a:latin typeface="Calibri" panose="020F0502020204030204" pitchFamily="34" charset="0"/>
                <a:ea typeface="Times New Roman" panose="02020603050405020304" pitchFamily="18" charset="0"/>
                <a:cs typeface="Calibri" panose="020F0502020204030204" pitchFamily="34" charset="0"/>
              </a:rPr>
              <a:t>materials</a:t>
            </a:r>
            <a:r>
              <a:rPr lang="en-GB" sz="1800" dirty="0">
                <a:solidFill>
                  <a:srgbClr val="1D1E20"/>
                </a:solidFill>
                <a:effectLst/>
                <a:latin typeface="Calibri" panose="020F0502020204030204" pitchFamily="34" charset="0"/>
                <a:ea typeface="Times New Roman" panose="02020603050405020304" pitchFamily="18" charset="0"/>
                <a:cs typeface="Calibri" panose="020F0502020204030204" pitchFamily="34" charset="0"/>
              </a:rPr>
              <a:t> and techniques.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58595C"/>
                </a:solidFill>
                <a:effectLst/>
                <a:latin typeface="Calibri" panose="020F0502020204030204" pitchFamily="34" charset="0"/>
                <a:ea typeface="Times New Roman" panose="02020603050405020304" pitchFamily="18" charset="0"/>
                <a:cs typeface="Calibri" panose="020F0502020204030204" pitchFamily="34" charset="0"/>
              </a:rPr>
              <a:t>From the Great Exhibition not just Victoria &amp; Albert Museum, also the Natural History Museum, the Science Museum, the Royal Colleges of Art and Music, Imperial College, and the Royal Albert Hall.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13</a:t>
            </a:fld>
            <a:endParaRPr lang="en-GB"/>
          </a:p>
        </p:txBody>
      </p:sp>
    </p:spTree>
    <p:extLst>
      <p:ext uri="{BB962C8B-B14F-4D97-AF65-F5344CB8AC3E}">
        <p14:creationId xmlns:p14="http://schemas.microsoft.com/office/powerpoint/2010/main" val="3659970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14</a:t>
            </a:fld>
            <a:endParaRPr lang="en-GB"/>
          </a:p>
        </p:txBody>
      </p:sp>
    </p:spTree>
    <p:extLst>
      <p:ext uri="{BB962C8B-B14F-4D97-AF65-F5344CB8AC3E}">
        <p14:creationId xmlns:p14="http://schemas.microsoft.com/office/powerpoint/2010/main" val="1708250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Calibri" panose="020F0502020204030204" pitchFamily="34" charset="0"/>
              </a:rPr>
              <a:t>Exhibitions put on almost in all states in Europe, framed by political situation of the day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kern="1200" dirty="0">
                <a:solidFill>
                  <a:schemeClr val="tx1"/>
                </a:solidFill>
                <a:effectLst/>
                <a:latin typeface="+mn-lt"/>
                <a:ea typeface="+mn-ea"/>
                <a:cs typeface="+mn-cs"/>
              </a:rPr>
              <a:t>This grand project showcased </a:t>
            </a:r>
            <a:r>
              <a:rPr lang="en-GB" sz="1200" b="1" kern="1200" dirty="0">
                <a:solidFill>
                  <a:schemeClr val="tx1"/>
                </a:solidFill>
                <a:effectLst/>
                <a:latin typeface="+mn-lt"/>
                <a:ea typeface="+mn-ea"/>
                <a:cs typeface="+mn-cs"/>
              </a:rPr>
              <a:t>science and industry </a:t>
            </a:r>
            <a:r>
              <a:rPr lang="en-GB" sz="1200" kern="1200" dirty="0">
                <a:solidFill>
                  <a:schemeClr val="tx1"/>
                </a:solidFill>
                <a:effectLst/>
                <a:latin typeface="+mn-lt"/>
                <a:ea typeface="+mn-ea"/>
                <a:cs typeface="+mn-cs"/>
              </a:rPr>
              <a:t>as well as </a:t>
            </a:r>
            <a:r>
              <a:rPr lang="en-GB" sz="1200" b="1" kern="1200" dirty="0">
                <a:solidFill>
                  <a:schemeClr val="tx1"/>
                </a:solidFill>
                <a:effectLst/>
                <a:latin typeface="+mn-lt"/>
                <a:ea typeface="+mn-ea"/>
                <a:cs typeface="+mn-cs"/>
              </a:rPr>
              <a:t>contemporary culture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civilisation</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different pavilions were located in the </a:t>
            </a:r>
            <a:r>
              <a:rPr lang="en-GB" sz="1200" kern="1200" dirty="0" err="1">
                <a:solidFill>
                  <a:schemeClr val="tx1"/>
                </a:solidFill>
                <a:effectLst/>
                <a:latin typeface="+mn-lt"/>
                <a:ea typeface="+mn-ea"/>
                <a:cs typeface="+mn-cs"/>
              </a:rPr>
              <a:t>Prater</a:t>
            </a:r>
            <a:r>
              <a:rPr lang="en-GB" sz="1200" kern="1200" dirty="0">
                <a:solidFill>
                  <a:schemeClr val="tx1"/>
                </a:solidFill>
                <a:effectLst/>
                <a:latin typeface="+mn-lt"/>
                <a:ea typeface="+mn-ea"/>
                <a:cs typeface="+mn-cs"/>
              </a:rPr>
              <a:t> park and hosted about </a:t>
            </a:r>
            <a:r>
              <a:rPr lang="en-GB" sz="1200" b="1" kern="1200" dirty="0">
                <a:solidFill>
                  <a:schemeClr val="tx1"/>
                </a:solidFill>
                <a:effectLst/>
                <a:latin typeface="+mn-lt"/>
                <a:ea typeface="+mn-ea"/>
                <a:cs typeface="+mn-cs"/>
              </a:rPr>
              <a:t>26,000 exhibitors </a:t>
            </a:r>
            <a:r>
              <a:rPr lang="en-GB" sz="1200" kern="1200" dirty="0">
                <a:solidFill>
                  <a:schemeClr val="tx1"/>
                </a:solidFill>
                <a:effectLst/>
                <a:latin typeface="+mn-lt"/>
                <a:ea typeface="+mn-ea"/>
                <a:cs typeface="+mn-cs"/>
              </a:rPr>
              <a:t>from thirty-five nations. </a:t>
            </a:r>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15</a:t>
            </a:fld>
            <a:endParaRPr lang="en-GB"/>
          </a:p>
        </p:txBody>
      </p:sp>
    </p:spTree>
    <p:extLst>
      <p:ext uri="{BB962C8B-B14F-4D97-AF65-F5344CB8AC3E}">
        <p14:creationId xmlns:p14="http://schemas.microsoft.com/office/powerpoint/2010/main" val="766857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b="0" i="0" dirty="0">
                <a:solidFill>
                  <a:srgbClr val="222222"/>
                </a:solidFill>
                <a:effectLst/>
                <a:latin typeface="Poppins" panose="020B0604020202020204" pitchFamily="34" charset="0"/>
              </a:rPr>
              <a:t>960 meter long and 205 meter wide Industrial Palace</a:t>
            </a:r>
            <a:endParaRPr lang="en-GB" sz="1200" kern="1200" dirty="0">
              <a:solidFill>
                <a:schemeClr val="tx1"/>
              </a:solidFill>
              <a:effectLst/>
              <a:latin typeface="+mn-lt"/>
              <a:ea typeface="+mn-ea"/>
              <a:cs typeface="+mn-cs"/>
            </a:endParaRPr>
          </a:p>
          <a:p>
            <a:endParaRPr lang="en-US" sz="1200" kern="1200" dirty="0">
              <a:solidFill>
                <a:schemeClr val="tx1"/>
              </a:solidFill>
              <a:latin typeface="+mn-lt"/>
              <a:ea typeface="+mn-ea"/>
              <a:cs typeface="+mn-cs"/>
            </a:endParaRPr>
          </a:p>
          <a:p>
            <a:r>
              <a:rPr lang="en-US" dirty="0"/>
              <a:t>Various motivations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after political struggles with neighbours, wars, need to show the level of civilisation, progress, possession of colonies,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Power, dominance, progress, civilisation</a:t>
            </a:r>
          </a:p>
          <a:p>
            <a:pPr>
              <a:lnSpc>
                <a:spcPct val="115000"/>
              </a:lnSpc>
              <a:spcAft>
                <a:spcPts val="1000"/>
              </a:spcAft>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r>
              <a:rPr lang="en-GB" sz="1200" kern="1200" dirty="0">
                <a:solidFill>
                  <a:schemeClr val="tx1"/>
                </a:solidFill>
                <a:effectLst/>
                <a:latin typeface="+mn-lt"/>
                <a:ea typeface="+mn-ea"/>
                <a:cs typeface="+mn-cs"/>
              </a:rPr>
              <a:t>But in Austria Hungary, </a:t>
            </a:r>
            <a:r>
              <a:rPr lang="en-GB" sz="1200" b="1" kern="1200" dirty="0">
                <a:solidFill>
                  <a:schemeClr val="tx1"/>
                </a:solidFill>
                <a:effectLst/>
                <a:latin typeface="+mn-lt"/>
                <a:ea typeface="+mn-ea"/>
                <a:cs typeface="+mn-cs"/>
              </a:rPr>
              <a:t>internal politics </a:t>
            </a:r>
            <a:r>
              <a:rPr lang="en-GB" sz="1200" kern="1200" dirty="0">
                <a:solidFill>
                  <a:schemeClr val="tx1"/>
                </a:solidFill>
                <a:effectLst/>
                <a:latin typeface="+mn-lt"/>
                <a:ea typeface="+mn-ea"/>
                <a:cs typeface="+mn-cs"/>
              </a:rPr>
              <a:t>and the place of Habsburg monarchy within Europe were also given a significant place: the new political identity of the Empire was shown as a bridge between East and West. </a:t>
            </a:r>
          </a:p>
          <a:p>
            <a:r>
              <a:rPr lang="en-GB" sz="1200" kern="1200" dirty="0">
                <a:solidFill>
                  <a:schemeClr val="tx1"/>
                </a:solidFill>
                <a:effectLst/>
                <a:latin typeface="+mn-lt"/>
                <a:ea typeface="+mn-ea"/>
                <a:cs typeface="+mn-cs"/>
              </a:rPr>
              <a:t>As individual </a:t>
            </a:r>
            <a:r>
              <a:rPr lang="en-GB" sz="1200" b="1" kern="1200" dirty="0">
                <a:solidFill>
                  <a:schemeClr val="tx1"/>
                </a:solidFill>
                <a:effectLst/>
                <a:latin typeface="+mn-lt"/>
                <a:ea typeface="+mn-ea"/>
                <a:cs typeface="+mn-cs"/>
              </a:rPr>
              <a:t>nations and peoples in the Monarchy </a:t>
            </a:r>
            <a:r>
              <a:rPr lang="en-GB" sz="1200" kern="1200" dirty="0">
                <a:solidFill>
                  <a:schemeClr val="tx1"/>
                </a:solidFill>
                <a:effectLst/>
                <a:latin typeface="+mn-lt"/>
                <a:ea typeface="+mn-ea"/>
                <a:cs typeface="+mn-cs"/>
              </a:rPr>
              <a:t>were claiming more and more </a:t>
            </a:r>
            <a:r>
              <a:rPr lang="en-GB" sz="1200" b="1" kern="1200" dirty="0">
                <a:solidFill>
                  <a:schemeClr val="tx1"/>
                </a:solidFill>
                <a:effectLst/>
                <a:latin typeface="+mn-lt"/>
                <a:ea typeface="+mn-ea"/>
                <a:cs typeface="+mn-cs"/>
              </a:rPr>
              <a:t>autonomy</a:t>
            </a:r>
            <a:r>
              <a:rPr lang="en-GB" sz="1200" kern="1200" dirty="0">
                <a:solidFill>
                  <a:schemeClr val="tx1"/>
                </a:solidFill>
                <a:effectLst/>
                <a:latin typeface="+mn-lt"/>
                <a:ea typeface="+mn-ea"/>
                <a:cs typeface="+mn-cs"/>
              </a:rPr>
              <a:t> and recognition, the empire found an increasing need to </a:t>
            </a:r>
            <a:r>
              <a:rPr lang="en-GB" sz="1200" b="1" kern="1200" dirty="0">
                <a:solidFill>
                  <a:schemeClr val="tx1"/>
                </a:solidFill>
                <a:effectLst/>
                <a:latin typeface="+mn-lt"/>
                <a:ea typeface="+mn-ea"/>
                <a:cs typeface="+mn-cs"/>
              </a:rPr>
              <a:t>strengthen and centralise </a:t>
            </a:r>
            <a:r>
              <a:rPr lang="en-GB" sz="1200" kern="1200" dirty="0">
                <a:solidFill>
                  <a:schemeClr val="tx1"/>
                </a:solidFill>
                <a:effectLst/>
                <a:latin typeface="+mn-lt"/>
                <a:ea typeface="+mn-ea"/>
                <a:cs typeface="+mn-cs"/>
              </a:rPr>
              <a:t>itself. The </a:t>
            </a:r>
            <a:r>
              <a:rPr lang="en-GB" sz="1200" kern="1200" dirty="0" err="1">
                <a:solidFill>
                  <a:schemeClr val="tx1"/>
                </a:solidFill>
                <a:effectLst/>
                <a:latin typeface="+mn-lt"/>
                <a:ea typeface="+mn-ea"/>
                <a:cs typeface="+mn-cs"/>
              </a:rPr>
              <a:t>Weltausstellung</a:t>
            </a:r>
            <a:r>
              <a:rPr lang="en-GB" sz="1200" kern="1200" dirty="0">
                <a:solidFill>
                  <a:schemeClr val="tx1"/>
                </a:solidFill>
                <a:effectLst/>
                <a:latin typeface="+mn-lt"/>
                <a:ea typeface="+mn-ea"/>
                <a:cs typeface="+mn-cs"/>
              </a:rPr>
              <a:t> was meant to do exactly that.</a:t>
            </a:r>
          </a:p>
          <a:p>
            <a:pPr>
              <a:lnSpc>
                <a:spcPct val="115000"/>
              </a:lnSpc>
              <a:spcAft>
                <a:spcPts val="10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F44BF88-A223-4F3F-9A0B-E34B5D525A60}" type="slidenum">
              <a:rPr lang="en-US" smtClean="0"/>
              <a:pPr/>
              <a:t>16</a:t>
            </a:fld>
            <a:endParaRPr lang="en-US"/>
          </a:p>
        </p:txBody>
      </p:sp>
    </p:spTree>
    <p:extLst>
      <p:ext uri="{BB962C8B-B14F-4D97-AF65-F5344CB8AC3E}">
        <p14:creationId xmlns:p14="http://schemas.microsoft.com/office/powerpoint/2010/main" val="1547292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r>
              <a:rPr lang="en-GB" sz="1200" dirty="0">
                <a:effectLst/>
                <a:latin typeface="Calibri" panose="020F0502020204030204" pitchFamily="34" charset="0"/>
                <a:ea typeface="Calibri" panose="020F0502020204030204" pitchFamily="34" charset="0"/>
                <a:cs typeface="Calibri" panose="020F0502020204030204" pitchFamily="34" charset="0"/>
              </a:rPr>
              <a:t>Around 200 buildings, foreign countries – Britain, France, America, Russia, Japan...presenting industries, education, housing, arts, religion, sciences...</a:t>
            </a: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17</a:t>
            </a:fld>
            <a:endParaRPr lang="en-GB"/>
          </a:p>
        </p:txBody>
      </p:sp>
    </p:spTree>
    <p:extLst>
      <p:ext uri="{BB962C8B-B14F-4D97-AF65-F5344CB8AC3E}">
        <p14:creationId xmlns:p14="http://schemas.microsoft.com/office/powerpoint/2010/main" val="348297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They contained displays of industries and technology, agriculture, science, arts and national domestic industries (or arts and crafts), next to foreign exhibits of the </a:t>
            </a:r>
            <a:r>
              <a:rPr lang="en-GB" sz="1200" b="1" kern="1200" dirty="0">
                <a:solidFill>
                  <a:schemeClr val="tx1"/>
                </a:solidFill>
                <a:effectLst/>
                <a:latin typeface="+mn-lt"/>
                <a:ea typeface="+mn-ea"/>
                <a:cs typeface="+mn-cs"/>
              </a:rPr>
              <a:t>British colonies</a:t>
            </a:r>
            <a:r>
              <a:rPr lang="en-GB" sz="1200" kern="1200" dirty="0">
                <a:solidFill>
                  <a:schemeClr val="tx1"/>
                </a:solidFill>
                <a:effectLst/>
                <a:latin typeface="+mn-lt"/>
                <a:ea typeface="+mn-ea"/>
                <a:cs typeface="+mn-cs"/>
              </a:rPr>
              <a:t>, and the </a:t>
            </a:r>
            <a:r>
              <a:rPr lang="en-GB" sz="1200" b="1" kern="1200" dirty="0">
                <a:solidFill>
                  <a:schemeClr val="tx1"/>
                </a:solidFill>
                <a:effectLst/>
                <a:latin typeface="+mn-lt"/>
                <a:ea typeface="+mn-ea"/>
                <a:cs typeface="+mn-cs"/>
              </a:rPr>
              <a:t>Japanese</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Chinese</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Persian</a:t>
            </a:r>
            <a:r>
              <a:rPr lang="en-GB" sz="1200" kern="1200" dirty="0">
                <a:solidFill>
                  <a:schemeClr val="tx1"/>
                </a:solidFill>
                <a:effectLst/>
                <a:latin typeface="+mn-lt"/>
                <a:ea typeface="+mn-ea"/>
                <a:cs typeface="+mn-cs"/>
              </a:rPr>
              <a:t> or </a:t>
            </a:r>
            <a:r>
              <a:rPr lang="en-GB" sz="1200" b="1" kern="1200" dirty="0">
                <a:solidFill>
                  <a:schemeClr val="tx1"/>
                </a:solidFill>
                <a:effectLst/>
                <a:latin typeface="+mn-lt"/>
                <a:ea typeface="+mn-ea"/>
                <a:cs typeface="+mn-cs"/>
              </a:rPr>
              <a:t>Egyptian</a:t>
            </a:r>
            <a:r>
              <a:rPr lang="en-GB" sz="1200" kern="1200" dirty="0">
                <a:solidFill>
                  <a:schemeClr val="tx1"/>
                </a:solidFill>
                <a:effectLst/>
                <a:latin typeface="+mn-lt"/>
                <a:ea typeface="+mn-ea"/>
                <a:cs typeface="+mn-cs"/>
              </a:rPr>
              <a:t> sections.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domestic was combined with the exotic.</a:t>
            </a:r>
          </a:p>
          <a:p>
            <a:endParaRPr lang="en-GB" b="0" i="0" dirty="0">
              <a:solidFill>
                <a:srgbClr val="222222"/>
              </a:solidFill>
              <a:effectLst/>
              <a:latin typeface="Poppins" pitchFamily="2" charset="77"/>
            </a:endParaRPr>
          </a:p>
          <a:p>
            <a:r>
              <a:rPr lang="en-GB" b="0" i="0" dirty="0">
                <a:solidFill>
                  <a:srgbClr val="222222"/>
                </a:solidFill>
                <a:effectLst/>
                <a:latin typeface="Poppins" pitchFamily="2" charset="77"/>
              </a:rPr>
              <a:t>There was also an “</a:t>
            </a:r>
            <a:r>
              <a:rPr lang="en-GB" b="1" i="0" dirty="0">
                <a:solidFill>
                  <a:srgbClr val="222222"/>
                </a:solidFill>
                <a:effectLst/>
                <a:latin typeface="Poppins" pitchFamily="2" charset="77"/>
              </a:rPr>
              <a:t>ethnographic village</a:t>
            </a:r>
            <a:r>
              <a:rPr lang="en-GB" b="0" i="0" dirty="0">
                <a:solidFill>
                  <a:srgbClr val="222222"/>
                </a:solidFill>
                <a:effectLst/>
                <a:latin typeface="Poppins" pitchFamily="2" charset="77"/>
              </a:rPr>
              <a:t>” with European farmhouses and model schoolhouses.</a:t>
            </a:r>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18</a:t>
            </a:fld>
            <a:endParaRPr lang="en-GB"/>
          </a:p>
        </p:txBody>
      </p:sp>
    </p:spTree>
    <p:extLst>
      <p:ext uri="{BB962C8B-B14F-4D97-AF65-F5344CB8AC3E}">
        <p14:creationId xmlns:p14="http://schemas.microsoft.com/office/powerpoint/2010/main" val="2976637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d</a:t>
            </a:r>
            <a:r>
              <a:rPr lang="en-GB" sz="1200" kern="1200" dirty="0" err="1">
                <a:solidFill>
                  <a:schemeClr val="tx1"/>
                </a:solidFill>
                <a:effectLst/>
                <a:latin typeface="+mn-lt"/>
                <a:ea typeface="+mn-ea"/>
                <a:cs typeface="+mn-cs"/>
              </a:rPr>
              <a:t>isplays</a:t>
            </a:r>
            <a:r>
              <a:rPr lang="en-GB" sz="1200" kern="1200" dirty="0">
                <a:solidFill>
                  <a:schemeClr val="tx1"/>
                </a:solidFill>
                <a:effectLst/>
                <a:latin typeface="+mn-lt"/>
                <a:ea typeface="+mn-ea"/>
                <a:cs typeface="+mn-cs"/>
              </a:rPr>
              <a:t> of the individual nations of the Habsburg monarchy, the minorities were usually portrayed as </a:t>
            </a:r>
            <a:r>
              <a:rPr lang="en-GB" sz="1200" b="1" kern="1200" dirty="0">
                <a:solidFill>
                  <a:schemeClr val="tx1"/>
                </a:solidFill>
                <a:effectLst/>
                <a:latin typeface="+mn-lt"/>
                <a:ea typeface="+mn-ea"/>
                <a:cs typeface="+mn-cs"/>
              </a:rPr>
              <a:t>rural and backward</a:t>
            </a:r>
          </a:p>
          <a:p>
            <a:r>
              <a:rPr lang="en-GB" sz="1200" kern="1200" dirty="0">
                <a:solidFill>
                  <a:schemeClr val="tx1"/>
                </a:solidFill>
                <a:effectLst/>
                <a:latin typeface="+mn-lt"/>
                <a:ea typeface="+mn-ea"/>
                <a:cs typeface="+mn-cs"/>
              </a:rPr>
              <a:t>On the one hand countryside of the provinces usually poor, but this emphasised by the state – to justify the dominant </a:t>
            </a:r>
            <a:r>
              <a:rPr lang="en-GB" sz="1200" b="1" kern="1200" dirty="0">
                <a:solidFill>
                  <a:schemeClr val="tx1"/>
                </a:solidFill>
                <a:effectLst/>
                <a:latin typeface="+mn-lt"/>
                <a:ea typeface="+mn-ea"/>
                <a:cs typeface="+mn-cs"/>
              </a:rPr>
              <a:t>ruler, who brings progress and education </a:t>
            </a:r>
          </a:p>
          <a:p>
            <a:r>
              <a:rPr lang="en-GB" sz="1200" b="1" kern="1200" dirty="0">
                <a:solidFill>
                  <a:schemeClr val="tx1"/>
                </a:solidFill>
                <a:effectLst/>
                <a:latin typeface="+mn-lt"/>
                <a:ea typeface="+mn-ea"/>
                <a:cs typeface="+mn-cs"/>
              </a:rPr>
              <a:t>= colonial mindset</a:t>
            </a:r>
          </a:p>
          <a:p>
            <a:r>
              <a:rPr lang="en-GB" sz="1200" kern="1200" dirty="0">
                <a:solidFill>
                  <a:schemeClr val="tx1"/>
                </a:solidFill>
                <a:effectLst/>
                <a:latin typeface="+mn-lt"/>
                <a:ea typeface="+mn-ea"/>
                <a:cs typeface="+mn-cs"/>
              </a:rPr>
              <a:t>In Vienna, there was for example a display of farmhouses from Upper Austria, Transylvania, cottage from Galicia, Croatia, mostly in wood, putting emphasis on the traditional (and obsolete) way of building. </a:t>
            </a:r>
          </a:p>
          <a:p>
            <a:r>
              <a:rPr lang="en-GB" sz="1200" kern="1200" dirty="0">
                <a:solidFill>
                  <a:schemeClr val="tx1"/>
                </a:solidFill>
                <a:effectLst/>
                <a:latin typeface="+mn-lt"/>
                <a:ea typeface="+mn-ea"/>
                <a:cs typeface="+mn-cs"/>
              </a:rPr>
              <a:t>This supported an emphasis on </a:t>
            </a:r>
            <a:r>
              <a:rPr lang="en-GB" sz="1200" b="1" kern="1200" dirty="0">
                <a:solidFill>
                  <a:schemeClr val="tx1"/>
                </a:solidFill>
                <a:effectLst/>
                <a:latin typeface="+mn-lt"/>
                <a:ea typeface="+mn-ea"/>
                <a:cs typeface="+mn-cs"/>
              </a:rPr>
              <a:t>hierarchy</a:t>
            </a:r>
            <a:r>
              <a:rPr lang="en-GB" sz="1200" kern="1200" dirty="0">
                <a:solidFill>
                  <a:schemeClr val="tx1"/>
                </a:solidFill>
                <a:effectLst/>
                <a:latin typeface="+mn-lt"/>
                <a:ea typeface="+mn-ea"/>
                <a:cs typeface="+mn-cs"/>
              </a:rPr>
              <a:t> – Germanic (Austrian, Viennese) culture was at the top, while at the bottom were the cultures of Romania, Slovakia, Galicia ... – these were the economic peripheries which the Emperor needed to protect.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museums, open-air museums </a:t>
            </a: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19</a:t>
            </a:fld>
            <a:endParaRPr lang="en-GB"/>
          </a:p>
        </p:txBody>
      </p:sp>
    </p:spTree>
    <p:extLst>
      <p:ext uri="{BB962C8B-B14F-4D97-AF65-F5344CB8AC3E}">
        <p14:creationId xmlns:p14="http://schemas.microsoft.com/office/powerpoint/2010/main" val="3371159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381000" y="685800"/>
            <a:ext cx="6096000" cy="3429000"/>
          </a:xfrm>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mn-lt"/>
                <a:ea typeface="+mn-ea"/>
                <a:cs typeface="+mn-cs"/>
              </a:rPr>
              <a:t>Some of the display items ended in collections in Vienna</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Other types of museums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ethnographic displays had a growing tradition in Europe. The recently opened </a:t>
            </a:r>
            <a:r>
              <a:rPr lang="en-GB" sz="1200" kern="1200" dirty="0" err="1">
                <a:solidFill>
                  <a:schemeClr val="tx1"/>
                </a:solidFill>
                <a:effectLst/>
                <a:latin typeface="+mn-lt"/>
                <a:ea typeface="+mn-ea"/>
                <a:cs typeface="+mn-cs"/>
              </a:rPr>
              <a:t>Skansen</a:t>
            </a:r>
            <a:r>
              <a:rPr lang="en-GB" sz="1200" kern="1200" dirty="0">
                <a:solidFill>
                  <a:schemeClr val="tx1"/>
                </a:solidFill>
                <a:effectLst/>
                <a:latin typeface="+mn-lt"/>
                <a:ea typeface="+mn-ea"/>
                <a:cs typeface="+mn-cs"/>
              </a:rPr>
              <a:t> open air museum in Stockholm featured Swedish village houses with guides in traditional costumes and demonstrations of dances, songs and craft making. </a:t>
            </a:r>
            <a:r>
              <a:rPr lang="en-GB" sz="1200" kern="1200" dirty="0">
                <a:solidFill>
                  <a:schemeClr val="tx1"/>
                </a:solidFill>
                <a:effectLst/>
                <a:latin typeface="Times New Roman" pitchFamily="18" charset="0"/>
                <a:ea typeface="ＭＳ Ｐゴシック" pitchFamily="34" charset="-128"/>
                <a:cs typeface="+mn-cs"/>
              </a:rPr>
              <a:t>The </a:t>
            </a:r>
            <a:r>
              <a:rPr lang="en-GB" sz="1200" kern="1200" dirty="0" err="1">
                <a:solidFill>
                  <a:schemeClr val="tx1"/>
                </a:solidFill>
                <a:effectLst/>
                <a:latin typeface="+mn-lt"/>
                <a:ea typeface="+mn-ea"/>
                <a:cs typeface="+mn-cs"/>
              </a:rPr>
              <a:t>Skansen</a:t>
            </a:r>
            <a:r>
              <a:rPr lang="en-GB" sz="1200" kern="1200" dirty="0">
                <a:solidFill>
                  <a:schemeClr val="tx1"/>
                </a:solidFill>
                <a:effectLst/>
                <a:latin typeface="+mn-lt"/>
                <a:ea typeface="+mn-ea"/>
                <a:cs typeface="+mn-cs"/>
              </a:rPr>
              <a:t>, which gave a name to the open air museum, was founded in Sweden by Artur </a:t>
            </a:r>
            <a:r>
              <a:rPr lang="en-GB" sz="1200" kern="1200" dirty="0" err="1">
                <a:solidFill>
                  <a:schemeClr val="tx1"/>
                </a:solidFill>
                <a:effectLst/>
                <a:latin typeface="+mn-lt"/>
                <a:ea typeface="+mn-ea"/>
                <a:cs typeface="+mn-cs"/>
              </a:rPr>
              <a:t>Hazelius</a:t>
            </a:r>
            <a:r>
              <a:rPr lang="en-GB" sz="1200" kern="1200" dirty="0">
                <a:solidFill>
                  <a:schemeClr val="tx1"/>
                </a:solidFill>
                <a:effectLst/>
                <a:latin typeface="+mn-lt"/>
                <a:ea typeface="+mn-ea"/>
                <a:cs typeface="+mn-cs"/>
              </a:rPr>
              <a:t> (1833–1901) in </a:t>
            </a:r>
            <a:r>
              <a:rPr lang="en-GB" sz="1200" b="1" kern="1200" dirty="0">
                <a:solidFill>
                  <a:schemeClr val="tx1"/>
                </a:solidFill>
                <a:effectLst/>
                <a:latin typeface="+mn-lt"/>
                <a:ea typeface="+mn-ea"/>
                <a:cs typeface="+mn-cs"/>
              </a:rPr>
              <a:t>1891</a:t>
            </a:r>
            <a:r>
              <a:rPr lang="en-GB" sz="1200" kern="1200" dirty="0">
                <a:solidFill>
                  <a:schemeClr val="tx1"/>
                </a:solidFill>
                <a:effectLst/>
                <a:latin typeface="+mn-lt"/>
                <a:ea typeface="+mn-ea"/>
                <a:cs typeface="+mn-cs"/>
              </a:rPr>
              <a:t>. These museums were set up as a reaction to industrialisation and an attempt to preserve the traditional life and culture. </a:t>
            </a:r>
            <a:r>
              <a:rPr lang="en-GB" sz="1200" kern="1200" dirty="0" err="1">
                <a:solidFill>
                  <a:schemeClr val="tx1"/>
                </a:solidFill>
                <a:effectLst/>
                <a:latin typeface="+mn-lt"/>
                <a:ea typeface="+mn-ea"/>
                <a:cs typeface="+mn-cs"/>
              </a:rPr>
              <a:t>Hazelius</a:t>
            </a:r>
            <a:r>
              <a:rPr lang="en-GB" sz="1200" kern="1200" dirty="0">
                <a:solidFill>
                  <a:schemeClr val="tx1"/>
                </a:solidFill>
                <a:effectLst/>
                <a:latin typeface="+mn-lt"/>
                <a:ea typeface="+mn-ea"/>
                <a:cs typeface="+mn-cs"/>
              </a:rPr>
              <a:t> bought around </a:t>
            </a:r>
            <a:r>
              <a:rPr lang="en-GB" sz="1200" b="1" kern="1200" dirty="0">
                <a:solidFill>
                  <a:schemeClr val="tx1"/>
                </a:solidFill>
                <a:effectLst/>
                <a:latin typeface="+mn-lt"/>
                <a:ea typeface="+mn-ea"/>
                <a:cs typeface="+mn-cs"/>
              </a:rPr>
              <a:t>150 houses from all over Sweden </a:t>
            </a:r>
            <a:r>
              <a:rPr lang="en-GB" sz="1200" kern="1200" dirty="0">
                <a:solidFill>
                  <a:schemeClr val="tx1"/>
                </a:solidFill>
                <a:effectLst/>
                <a:latin typeface="+mn-lt"/>
                <a:ea typeface="+mn-ea"/>
                <a:cs typeface="+mn-cs"/>
              </a:rPr>
              <a:t>and some from </a:t>
            </a:r>
            <a:r>
              <a:rPr lang="en-GB" sz="1200" b="1" kern="1200" dirty="0">
                <a:solidFill>
                  <a:schemeClr val="tx1"/>
                </a:solidFill>
                <a:effectLst/>
                <a:latin typeface="+mn-lt"/>
                <a:ea typeface="+mn-ea"/>
                <a:cs typeface="+mn-cs"/>
              </a:rPr>
              <a:t>Norway</a:t>
            </a:r>
            <a:r>
              <a:rPr lang="en-GB" sz="1200" kern="1200" dirty="0">
                <a:solidFill>
                  <a:schemeClr val="tx1"/>
                </a:solidFill>
                <a:effectLst/>
                <a:latin typeface="+mn-lt"/>
                <a:ea typeface="+mn-ea"/>
                <a:cs typeface="+mn-cs"/>
              </a:rPr>
              <a:t>, and had them shipped piece by piece to the museum, where they were rebuilt to provide a unique picture of traditional Sweden. Only three of the buildings in the museum are not original and were painstakingly copied from examples he had found. </a:t>
            </a:r>
          </a:p>
          <a:p>
            <a:endParaRPr lang="en-US" altLang="en-US" dirty="0">
              <a:latin typeface="Times New Roman" pitchFamily="18" charset="0"/>
              <a:ea typeface="ＭＳ Ｐゴシック" pitchFamily="34" charset="-128"/>
            </a:endParaRPr>
          </a:p>
        </p:txBody>
      </p:sp>
      <p:sp>
        <p:nvSpPr>
          <p:cNvPr id="9523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34528" algn="l"/>
                <a:tab pos="1269055" algn="l"/>
                <a:tab pos="1903583" algn="l"/>
                <a:tab pos="2538110" algn="l"/>
              </a:tabLst>
              <a:defRPr>
                <a:solidFill>
                  <a:schemeClr val="tx1"/>
                </a:solidFill>
                <a:latin typeface="Arial" charset="0"/>
                <a:ea typeface="ＭＳ Ｐゴシック" pitchFamily="34" charset="-128"/>
              </a:defRPr>
            </a:lvl1pPr>
            <a:lvl2pPr eaLnBrk="0">
              <a:tabLst>
                <a:tab pos="634528" algn="l"/>
                <a:tab pos="1269055" algn="l"/>
                <a:tab pos="1903583" algn="l"/>
                <a:tab pos="2538110" algn="l"/>
              </a:tabLst>
              <a:defRPr>
                <a:solidFill>
                  <a:schemeClr val="tx1"/>
                </a:solidFill>
                <a:latin typeface="Arial" charset="0"/>
                <a:ea typeface="ＭＳ Ｐゴシック" pitchFamily="34" charset="-128"/>
              </a:defRPr>
            </a:lvl2pPr>
            <a:lvl3pPr eaLnBrk="0">
              <a:tabLst>
                <a:tab pos="634528" algn="l"/>
                <a:tab pos="1269055" algn="l"/>
                <a:tab pos="1903583" algn="l"/>
                <a:tab pos="2538110" algn="l"/>
              </a:tabLst>
              <a:defRPr>
                <a:solidFill>
                  <a:schemeClr val="tx1"/>
                </a:solidFill>
                <a:latin typeface="Arial" charset="0"/>
                <a:ea typeface="ＭＳ Ｐゴシック" pitchFamily="34" charset="-128"/>
              </a:defRPr>
            </a:lvl3pPr>
            <a:lvl4pPr eaLnBrk="0">
              <a:tabLst>
                <a:tab pos="634528" algn="l"/>
                <a:tab pos="1269055" algn="l"/>
                <a:tab pos="1903583" algn="l"/>
                <a:tab pos="2538110" algn="l"/>
              </a:tabLst>
              <a:defRPr>
                <a:solidFill>
                  <a:schemeClr val="tx1"/>
                </a:solidFill>
                <a:latin typeface="Arial" charset="0"/>
                <a:ea typeface="ＭＳ Ｐゴシック" pitchFamily="34" charset="-128"/>
              </a:defRPr>
            </a:lvl4pPr>
            <a:lvl5pPr eaLnBrk="0">
              <a:tabLst>
                <a:tab pos="634528" algn="l"/>
                <a:tab pos="1269055" algn="l"/>
                <a:tab pos="1903583" algn="l"/>
                <a:tab pos="2538110" algn="l"/>
              </a:tabLst>
              <a:defRPr>
                <a:solidFill>
                  <a:schemeClr val="tx1"/>
                </a:solidFill>
                <a:latin typeface="Arial" charset="0"/>
                <a:ea typeface="ＭＳ Ｐゴシック" pitchFamily="34" charset="-128"/>
              </a:defRPr>
            </a:lvl5pPr>
            <a:lvl6pPr marL="2321227" indent="-211021" defTabSz="414715" eaLnBrk="0" fontAlgn="base" hangingPunct="0">
              <a:lnSpc>
                <a:spcPct val="93000"/>
              </a:lnSpc>
              <a:spcBef>
                <a:spcPct val="0"/>
              </a:spcBef>
              <a:spcAft>
                <a:spcPct val="0"/>
              </a:spcAft>
              <a:buClr>
                <a:srgbClr val="000000"/>
              </a:buClr>
              <a:buSzPct val="100000"/>
              <a:buFont typeface="Times New Roman" pitchFamily="18" charset="0"/>
              <a:tabLst>
                <a:tab pos="634528" algn="l"/>
                <a:tab pos="1269055" algn="l"/>
                <a:tab pos="1903583" algn="l"/>
                <a:tab pos="2538110" algn="l"/>
              </a:tabLst>
              <a:defRPr>
                <a:solidFill>
                  <a:schemeClr val="tx1"/>
                </a:solidFill>
                <a:latin typeface="Arial" charset="0"/>
                <a:ea typeface="ＭＳ Ｐゴシック" pitchFamily="34" charset="-128"/>
              </a:defRPr>
            </a:lvl6pPr>
            <a:lvl7pPr marL="2743269" indent="-211021" defTabSz="414715" eaLnBrk="0" fontAlgn="base" hangingPunct="0">
              <a:lnSpc>
                <a:spcPct val="93000"/>
              </a:lnSpc>
              <a:spcBef>
                <a:spcPct val="0"/>
              </a:spcBef>
              <a:spcAft>
                <a:spcPct val="0"/>
              </a:spcAft>
              <a:buClr>
                <a:srgbClr val="000000"/>
              </a:buClr>
              <a:buSzPct val="100000"/>
              <a:buFont typeface="Times New Roman" pitchFamily="18" charset="0"/>
              <a:tabLst>
                <a:tab pos="634528" algn="l"/>
                <a:tab pos="1269055" algn="l"/>
                <a:tab pos="1903583" algn="l"/>
                <a:tab pos="2538110" algn="l"/>
              </a:tabLst>
              <a:defRPr>
                <a:solidFill>
                  <a:schemeClr val="tx1"/>
                </a:solidFill>
                <a:latin typeface="Arial" charset="0"/>
                <a:ea typeface="ＭＳ Ｐゴシック" pitchFamily="34" charset="-128"/>
              </a:defRPr>
            </a:lvl7pPr>
            <a:lvl8pPr marL="3165310" indent="-211021" defTabSz="414715" eaLnBrk="0" fontAlgn="base" hangingPunct="0">
              <a:lnSpc>
                <a:spcPct val="93000"/>
              </a:lnSpc>
              <a:spcBef>
                <a:spcPct val="0"/>
              </a:spcBef>
              <a:spcAft>
                <a:spcPct val="0"/>
              </a:spcAft>
              <a:buClr>
                <a:srgbClr val="000000"/>
              </a:buClr>
              <a:buSzPct val="100000"/>
              <a:buFont typeface="Times New Roman" pitchFamily="18" charset="0"/>
              <a:tabLst>
                <a:tab pos="634528" algn="l"/>
                <a:tab pos="1269055" algn="l"/>
                <a:tab pos="1903583" algn="l"/>
                <a:tab pos="2538110" algn="l"/>
              </a:tabLst>
              <a:defRPr>
                <a:solidFill>
                  <a:schemeClr val="tx1"/>
                </a:solidFill>
                <a:latin typeface="Arial" charset="0"/>
                <a:ea typeface="ＭＳ Ｐゴシック" pitchFamily="34" charset="-128"/>
              </a:defRPr>
            </a:lvl8pPr>
            <a:lvl9pPr marL="3587351" indent="-211021" defTabSz="414715" eaLnBrk="0" fontAlgn="base" hangingPunct="0">
              <a:lnSpc>
                <a:spcPct val="93000"/>
              </a:lnSpc>
              <a:spcBef>
                <a:spcPct val="0"/>
              </a:spcBef>
              <a:spcAft>
                <a:spcPct val="0"/>
              </a:spcAft>
              <a:buClr>
                <a:srgbClr val="000000"/>
              </a:buClr>
              <a:buSzPct val="100000"/>
              <a:buFont typeface="Times New Roman" pitchFamily="18" charset="0"/>
              <a:tabLst>
                <a:tab pos="634528" algn="l"/>
                <a:tab pos="1269055" algn="l"/>
                <a:tab pos="1903583" algn="l"/>
                <a:tab pos="2538110" algn="l"/>
              </a:tabLst>
              <a:defRPr>
                <a:solidFill>
                  <a:schemeClr val="tx1"/>
                </a:solidFill>
                <a:latin typeface="Arial" charset="0"/>
                <a:ea typeface="ＭＳ Ｐゴシック" pitchFamily="34" charset="-128"/>
              </a:defRPr>
            </a:lvl9pPr>
          </a:lstStyle>
          <a:p>
            <a:pPr eaLnBrk="1"/>
            <a:fld id="{89DF345A-298C-4057-B8FA-258CE8E1F4FE}" type="slidenum">
              <a:rPr lang="en-GB" altLang="en-US" smtClean="0">
                <a:solidFill>
                  <a:srgbClr val="000000"/>
                </a:solidFill>
                <a:latin typeface="Times New Roman" pitchFamily="18" charset="0"/>
              </a:rPr>
              <a:pPr eaLnBrk="1"/>
              <a:t>20</a:t>
            </a:fld>
            <a:endParaRPr lang="en-GB" altLang="en-US">
              <a:solidFill>
                <a:srgbClr val="000000"/>
              </a:solidFill>
              <a:latin typeface="Times New Roman" pitchFamily="18" charset="0"/>
            </a:endParaRPr>
          </a:p>
        </p:txBody>
      </p:sp>
    </p:spTree>
    <p:extLst>
      <p:ext uri="{BB962C8B-B14F-4D97-AF65-F5344CB8AC3E}">
        <p14:creationId xmlns:p14="http://schemas.microsoft.com/office/powerpoint/2010/main" val="2461589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rural ‘primitivism’ on display here consisted of peasant houses and outbuildings, costumes and objects of everyday and festive life. Placed next to the technical, cultural and scientific achievements of the ‘</a:t>
            </a:r>
            <a:r>
              <a:rPr lang="en-GB" sz="1200" b="1" kern="1200" dirty="0">
                <a:solidFill>
                  <a:schemeClr val="tx1"/>
                </a:solidFill>
                <a:effectLst/>
                <a:latin typeface="+mn-lt"/>
                <a:ea typeface="+mn-ea"/>
                <a:cs typeface="+mn-cs"/>
              </a:rPr>
              <a:t>civilized’ urban middle classes</a:t>
            </a:r>
            <a:r>
              <a:rPr lang="en-GB" sz="1200" kern="1200" dirty="0">
                <a:solidFill>
                  <a:schemeClr val="tx1"/>
                </a:solidFill>
                <a:effectLst/>
                <a:latin typeface="+mn-lt"/>
                <a:ea typeface="+mn-ea"/>
                <a:cs typeface="+mn-cs"/>
              </a:rPr>
              <a:t>, it provided a </a:t>
            </a:r>
            <a:r>
              <a:rPr lang="en-GB" sz="1200" b="1" kern="1200" dirty="0">
                <a:solidFill>
                  <a:schemeClr val="tx1"/>
                </a:solidFill>
                <a:effectLst/>
                <a:latin typeface="+mn-lt"/>
                <a:ea typeface="+mn-ea"/>
                <a:cs typeface="+mn-cs"/>
              </a:rPr>
              <a:t>stark contrast </a:t>
            </a:r>
            <a:r>
              <a:rPr lang="en-GB" sz="1200" kern="1200" dirty="0">
                <a:solidFill>
                  <a:schemeClr val="tx1"/>
                </a:solidFill>
                <a:effectLst/>
                <a:latin typeface="+mn-lt"/>
                <a:ea typeface="+mn-ea"/>
                <a:cs typeface="+mn-cs"/>
              </a:rPr>
              <a:t>between the more developed, urban culture and the “</a:t>
            </a:r>
            <a:r>
              <a:rPr lang="en-GB" sz="1200" b="1" kern="1200" dirty="0">
                <a:solidFill>
                  <a:schemeClr val="tx1"/>
                </a:solidFill>
                <a:effectLst/>
                <a:latin typeface="+mn-lt"/>
                <a:ea typeface="+mn-ea"/>
                <a:cs typeface="+mn-cs"/>
              </a:rPr>
              <a:t>backward” rural regions</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was often symbolised through the contrast between </a:t>
            </a:r>
            <a:r>
              <a:rPr lang="en-GB" sz="1200" b="1" kern="1200" dirty="0">
                <a:solidFill>
                  <a:schemeClr val="tx1"/>
                </a:solidFill>
                <a:effectLst/>
                <a:latin typeface="+mn-lt"/>
                <a:ea typeface="+mn-ea"/>
                <a:cs typeface="+mn-cs"/>
              </a:rPr>
              <a:t>wildness of the countryside </a:t>
            </a:r>
            <a:r>
              <a:rPr lang="en-GB" sz="1200" kern="1200" dirty="0">
                <a:solidFill>
                  <a:schemeClr val="tx1"/>
                </a:solidFill>
                <a:effectLst/>
                <a:latin typeface="+mn-lt"/>
                <a:ea typeface="+mn-ea"/>
                <a:cs typeface="+mn-cs"/>
              </a:rPr>
              <a:t>(local or foreign) and the </a:t>
            </a:r>
            <a:r>
              <a:rPr lang="en-GB" sz="1200" b="1" kern="1200" dirty="0">
                <a:solidFill>
                  <a:schemeClr val="tx1"/>
                </a:solidFill>
                <a:effectLst/>
                <a:latin typeface="+mn-lt"/>
                <a:ea typeface="+mn-ea"/>
                <a:cs typeface="+mn-cs"/>
              </a:rPr>
              <a:t>civility of the city</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contrast between </a:t>
            </a:r>
            <a:r>
              <a:rPr lang="en-GB" sz="1200" b="1" kern="1200" dirty="0">
                <a:solidFill>
                  <a:schemeClr val="tx1"/>
                </a:solidFill>
                <a:effectLst/>
                <a:latin typeface="+mn-lt"/>
                <a:ea typeface="+mn-ea"/>
                <a:cs typeface="+mn-cs"/>
              </a:rPr>
              <a:t>nature x culture</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black x white </a:t>
            </a:r>
            <a:r>
              <a:rPr lang="en-GB" sz="1200" kern="1200" dirty="0">
                <a:solidFill>
                  <a:schemeClr val="tx1"/>
                </a:solidFill>
                <a:effectLst/>
                <a:latin typeface="+mn-lt"/>
                <a:ea typeface="+mn-ea"/>
                <a:cs typeface="+mn-cs"/>
              </a:rPr>
              <a:t>in the way people were classified racially, and also the contrast between the </a:t>
            </a:r>
            <a:r>
              <a:rPr lang="en-GB" sz="1200" b="1" kern="1200" dirty="0">
                <a:solidFill>
                  <a:schemeClr val="tx1"/>
                </a:solidFill>
                <a:effectLst/>
                <a:latin typeface="+mn-lt"/>
                <a:ea typeface="+mn-ea"/>
                <a:cs typeface="+mn-cs"/>
              </a:rPr>
              <a:t>male x the female </a:t>
            </a:r>
            <a:r>
              <a:rPr lang="en-GB" sz="1200" kern="1200" dirty="0">
                <a:solidFill>
                  <a:schemeClr val="tx1"/>
                </a:solidFill>
                <a:effectLst/>
                <a:latin typeface="+mn-lt"/>
                <a:ea typeface="+mn-ea"/>
                <a:cs typeface="+mn-cs"/>
              </a:rPr>
              <a:t>– where women were often exoticized in the roles of dancers, performers or hosts.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exotic references and contrasts were also often displayed through live pictures, or tableaux </a:t>
            </a:r>
            <a:r>
              <a:rPr lang="en-GB" sz="1200" kern="1200" dirty="0" err="1">
                <a:solidFill>
                  <a:schemeClr val="tx1"/>
                </a:solidFill>
                <a:effectLst/>
                <a:latin typeface="+mn-lt"/>
                <a:ea typeface="+mn-ea"/>
                <a:cs typeface="+mn-cs"/>
              </a:rPr>
              <a:t>vivants</a:t>
            </a:r>
            <a:r>
              <a:rPr lang="en-GB" sz="1200" kern="1200" dirty="0">
                <a:solidFill>
                  <a:schemeClr val="tx1"/>
                </a:solidFill>
                <a:effectLst/>
                <a:latin typeface="+mn-lt"/>
                <a:ea typeface="+mn-ea"/>
                <a:cs typeface="+mn-cs"/>
              </a:rPr>
              <a:t>, performances such as dances and music, or through recreations of various customs, traditions and habits.</a:t>
            </a:r>
          </a:p>
          <a:p>
            <a:endParaRPr lang="en-US" dirty="0"/>
          </a:p>
          <a:p>
            <a:r>
              <a:rPr lang="en-US" dirty="0"/>
              <a:t>Often </a:t>
            </a:r>
            <a:r>
              <a:rPr lang="en-US" b="1" dirty="0"/>
              <a:t>presented as spectacle </a:t>
            </a:r>
            <a:r>
              <a:rPr lang="en-US" dirty="0"/>
              <a:t>but with deeper meaning and </a:t>
            </a:r>
            <a:r>
              <a:rPr lang="en-US" dirty="0" err="1"/>
              <a:t>ideologz</a:t>
            </a:r>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21</a:t>
            </a:fld>
            <a:endParaRPr lang="en-GB"/>
          </a:p>
        </p:txBody>
      </p:sp>
    </p:spTree>
    <p:extLst>
      <p:ext uri="{BB962C8B-B14F-4D97-AF65-F5344CB8AC3E}">
        <p14:creationId xmlns:p14="http://schemas.microsoft.com/office/powerpoint/2010/main" val="72741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Exhibitions of all sizes served as crucial </a:t>
            </a:r>
            <a:r>
              <a:rPr lang="en-GB" sz="1200" b="1" kern="1200" dirty="0">
                <a:solidFill>
                  <a:schemeClr val="tx1"/>
                </a:solidFill>
                <a:effectLst/>
                <a:latin typeface="+mn-lt"/>
                <a:ea typeface="+mn-ea"/>
                <a:cs typeface="+mn-cs"/>
              </a:rPr>
              <a:t>vehicles of communicating modernity</a:t>
            </a:r>
            <a:r>
              <a:rPr lang="en-GB" sz="1200" kern="1200" dirty="0">
                <a:solidFill>
                  <a:schemeClr val="tx1"/>
                </a:solidFill>
                <a:effectLst/>
                <a:latin typeface="+mn-lt"/>
                <a:ea typeface="+mn-ea"/>
                <a:cs typeface="+mn-cs"/>
              </a:rPr>
              <a:t>; they were linked to </a:t>
            </a:r>
            <a:r>
              <a:rPr lang="en-GB" sz="1200" b="1" kern="1200" dirty="0">
                <a:solidFill>
                  <a:schemeClr val="tx1"/>
                </a:solidFill>
                <a:effectLst/>
                <a:latin typeface="+mn-lt"/>
                <a:ea typeface="+mn-ea"/>
                <a:cs typeface="+mn-cs"/>
              </a:rPr>
              <a:t>industrialisation</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progress, </a:t>
            </a:r>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growth of consumer culture</a:t>
            </a:r>
            <a:r>
              <a:rPr lang="en-GB" sz="1200" kern="1200" dirty="0">
                <a:solidFill>
                  <a:schemeClr val="tx1"/>
                </a:solidFill>
                <a:effectLst/>
                <a:latin typeface="+mn-lt"/>
                <a:ea typeface="+mn-ea"/>
                <a:cs typeface="+mn-cs"/>
              </a:rPr>
              <a:t> and the history of these exhibitions in many ways reflects the </a:t>
            </a:r>
            <a:r>
              <a:rPr lang="en-GB" sz="1200" b="1" kern="1200" dirty="0">
                <a:solidFill>
                  <a:schemeClr val="tx1"/>
                </a:solidFill>
                <a:effectLst/>
                <a:latin typeface="+mn-lt"/>
                <a:ea typeface="+mn-ea"/>
                <a:cs typeface="+mn-cs"/>
              </a:rPr>
              <a:t>history of progress</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second half of the nineteenth century, </a:t>
            </a:r>
            <a:r>
              <a:rPr lang="en-GB" sz="1200" b="1" kern="1200" dirty="0">
                <a:solidFill>
                  <a:schemeClr val="tx1"/>
                </a:solidFill>
                <a:effectLst/>
                <a:latin typeface="+mn-lt"/>
                <a:ea typeface="+mn-ea"/>
                <a:cs typeface="+mn-cs"/>
              </a:rPr>
              <a:t>many large cities and metropolises </a:t>
            </a:r>
            <a:r>
              <a:rPr lang="en-GB" sz="1200" kern="1200" dirty="0">
                <a:solidFill>
                  <a:schemeClr val="tx1"/>
                </a:solidFill>
                <a:effectLst/>
                <a:latin typeface="+mn-lt"/>
                <a:ea typeface="+mn-ea"/>
                <a:cs typeface="+mn-cs"/>
              </a:rPr>
              <a:t>planned to host a national or international exhibition that would display the region’s or country’s </a:t>
            </a:r>
            <a:r>
              <a:rPr lang="en-GB" sz="1200" b="1" kern="1200" dirty="0">
                <a:solidFill>
                  <a:schemeClr val="tx1"/>
                </a:solidFill>
                <a:effectLst/>
                <a:latin typeface="+mn-lt"/>
                <a:ea typeface="+mn-ea"/>
                <a:cs typeface="+mn-cs"/>
              </a:rPr>
              <a:t>achievements</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inventions</a:t>
            </a:r>
            <a:r>
              <a:rPr lang="en-GB" sz="1200" kern="1200" dirty="0">
                <a:solidFill>
                  <a:schemeClr val="tx1"/>
                </a:solidFill>
                <a:effectLst/>
                <a:latin typeface="+mn-lt"/>
                <a:ea typeface="+mn-ea"/>
                <a:cs typeface="+mn-cs"/>
              </a:rPr>
              <a:t> to date. International exhibitions soon became important events that created political visions about exhibiting nations and states and about the exhibited objects. </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World's fairs are </a:t>
            </a:r>
            <a:r>
              <a:rPr lang="en-GB" sz="1200" b="1" kern="1200" dirty="0">
                <a:solidFill>
                  <a:schemeClr val="tx1"/>
                </a:solidFill>
                <a:effectLst/>
                <a:latin typeface="+mn-lt"/>
                <a:ea typeface="+mn-ea"/>
                <a:cs typeface="+mn-cs"/>
              </a:rPr>
              <a:t>large, international exhibitions </a:t>
            </a:r>
            <a:r>
              <a:rPr lang="en-GB" sz="1200" kern="1200" dirty="0">
                <a:solidFill>
                  <a:schemeClr val="tx1"/>
                </a:solidFill>
                <a:effectLst/>
                <a:latin typeface="+mn-lt"/>
                <a:ea typeface="+mn-ea"/>
                <a:cs typeface="+mn-cs"/>
              </a:rPr>
              <a:t>that date back to the mid-19</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They were initially founded to promote </a:t>
            </a:r>
            <a:r>
              <a:rPr lang="en-GB" sz="1200" b="1" kern="1200" dirty="0">
                <a:solidFill>
                  <a:schemeClr val="tx1"/>
                </a:solidFill>
                <a:effectLst/>
                <a:latin typeface="+mn-lt"/>
                <a:ea typeface="+mn-ea"/>
                <a:cs typeface="+mn-cs"/>
              </a:rPr>
              <a:t>global free trade</a:t>
            </a:r>
            <a:r>
              <a:rPr lang="en-GB" sz="1200" kern="1200" dirty="0">
                <a:solidFill>
                  <a:schemeClr val="tx1"/>
                </a:solidFill>
                <a:effectLst/>
                <a:latin typeface="+mn-lt"/>
                <a:ea typeface="+mn-ea"/>
                <a:cs typeface="+mn-cs"/>
              </a:rPr>
              <a:t>, but inevitably came to function as vehicles of </a:t>
            </a:r>
            <a:r>
              <a:rPr lang="en-GB" sz="1200" b="1" kern="1200" dirty="0">
                <a:solidFill>
                  <a:schemeClr val="tx1"/>
                </a:solidFill>
                <a:effectLst/>
                <a:latin typeface="+mn-lt"/>
                <a:ea typeface="+mn-ea"/>
                <a:cs typeface="+mn-cs"/>
              </a:rPr>
              <a:t>cultural and political self-definition</a:t>
            </a:r>
            <a:r>
              <a:rPr lang="en-GB" sz="1200" kern="1200" dirty="0">
                <a:solidFill>
                  <a:schemeClr val="tx1"/>
                </a:solidFill>
                <a:effectLst/>
                <a:latin typeface="+mn-lt"/>
                <a:ea typeface="+mn-ea"/>
                <a:cs typeface="+mn-cs"/>
              </a:rPr>
              <a:t>. These events also </a:t>
            </a:r>
            <a:r>
              <a:rPr lang="en-GB" sz="1200" b="1" kern="1200" dirty="0">
                <a:solidFill>
                  <a:schemeClr val="tx1"/>
                </a:solidFill>
                <a:effectLst/>
                <a:latin typeface="+mn-lt"/>
                <a:ea typeface="+mn-ea"/>
                <a:cs typeface="+mn-cs"/>
              </a:rPr>
              <a:t>mirrored the rapid changes in culture, society, politics and economy</a:t>
            </a:r>
            <a:r>
              <a:rPr lang="en-GB" sz="1200" kern="1200" dirty="0">
                <a:solidFill>
                  <a:schemeClr val="tx1"/>
                </a:solidFill>
                <a:effectLst/>
                <a:latin typeface="+mn-lt"/>
                <a:ea typeface="+mn-ea"/>
                <a:cs typeface="+mn-cs"/>
              </a:rPr>
              <a:t> that took place at the time = </a:t>
            </a:r>
            <a:r>
              <a:rPr lang="en-GB" sz="1200" b="1" kern="1200" dirty="0">
                <a:solidFill>
                  <a:schemeClr val="tx1"/>
                </a:solidFill>
                <a:effectLst/>
                <a:latin typeface="+mn-lt"/>
                <a:ea typeface="+mn-ea"/>
                <a:cs typeface="+mn-cs"/>
              </a:rPr>
              <a:t>modern world</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Inventions</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industrial advancements</a:t>
            </a:r>
            <a:r>
              <a:rPr lang="en-GB" sz="1200" kern="1200" dirty="0">
                <a:solidFill>
                  <a:schemeClr val="tx1"/>
                </a:solidFill>
                <a:effectLst/>
                <a:latin typeface="+mn-lt"/>
                <a:ea typeface="+mn-ea"/>
                <a:cs typeface="+mn-cs"/>
              </a:rPr>
              <a:t>, the increasing importance of international trade and competition, or the rise and decline of colonial empires were projected into exhibitions. In many ways, they summarized and reimagined the modern experience in the physical and </a:t>
            </a:r>
            <a:r>
              <a:rPr lang="en-GB" sz="1200" b="1" kern="1200" dirty="0">
                <a:solidFill>
                  <a:schemeClr val="tx1"/>
                </a:solidFill>
                <a:effectLst/>
                <a:latin typeface="+mn-lt"/>
                <a:ea typeface="+mn-ea"/>
                <a:cs typeface="+mn-cs"/>
              </a:rPr>
              <a:t>condensed space </a:t>
            </a:r>
            <a:r>
              <a:rPr lang="en-GB" sz="1200" kern="1200" dirty="0">
                <a:solidFill>
                  <a:schemeClr val="tx1"/>
                </a:solidFill>
                <a:effectLst/>
                <a:latin typeface="+mn-lt"/>
                <a:ea typeface="+mn-ea"/>
                <a:cs typeface="+mn-cs"/>
              </a:rPr>
              <a:t>of the exhibition 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Inventions</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industrial advancements</a:t>
            </a:r>
            <a:r>
              <a:rPr lang="en-GB" sz="1200" kern="1200" dirty="0">
                <a:solidFill>
                  <a:schemeClr val="tx1"/>
                </a:solidFill>
                <a:effectLst/>
                <a:latin typeface="+mn-lt"/>
                <a:ea typeface="+mn-ea"/>
                <a:cs typeface="+mn-cs"/>
              </a:rPr>
              <a:t>, the increasing importance of </a:t>
            </a:r>
            <a:r>
              <a:rPr lang="en-GB" sz="1200" b="1" kern="1200" dirty="0">
                <a:solidFill>
                  <a:schemeClr val="tx1"/>
                </a:solidFill>
                <a:effectLst/>
                <a:latin typeface="+mn-lt"/>
                <a:ea typeface="+mn-ea"/>
                <a:cs typeface="+mn-cs"/>
              </a:rPr>
              <a:t>international trade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competition</a:t>
            </a:r>
            <a:r>
              <a:rPr lang="en-GB" sz="1200" kern="1200" dirty="0">
                <a:solidFill>
                  <a:schemeClr val="tx1"/>
                </a:solidFill>
                <a:effectLst/>
                <a:latin typeface="+mn-lt"/>
                <a:ea typeface="+mn-ea"/>
                <a:cs typeface="+mn-cs"/>
              </a:rPr>
              <a:t>, or the </a:t>
            </a:r>
            <a:r>
              <a:rPr lang="en-GB" sz="1200" b="1" kern="1200" dirty="0">
                <a:solidFill>
                  <a:schemeClr val="tx1"/>
                </a:solidFill>
                <a:effectLst/>
                <a:latin typeface="+mn-lt"/>
                <a:ea typeface="+mn-ea"/>
                <a:cs typeface="+mn-cs"/>
              </a:rPr>
              <a:t>rise and decline of colonial empires </a:t>
            </a:r>
            <a:r>
              <a:rPr lang="en-GB" sz="1200" kern="1200" dirty="0">
                <a:solidFill>
                  <a:schemeClr val="tx1"/>
                </a:solidFill>
                <a:effectLst/>
                <a:latin typeface="+mn-lt"/>
                <a:ea typeface="+mn-ea"/>
                <a:cs typeface="+mn-cs"/>
              </a:rPr>
              <a:t>were projected into exhibitions. In many ways, they summarized and reimagined the modern experience in the physical and </a:t>
            </a:r>
            <a:r>
              <a:rPr lang="en-GB" sz="1200" b="1" kern="1200" dirty="0">
                <a:solidFill>
                  <a:schemeClr val="tx1"/>
                </a:solidFill>
                <a:effectLst/>
                <a:latin typeface="+mn-lt"/>
                <a:ea typeface="+mn-ea"/>
                <a:cs typeface="+mn-cs"/>
              </a:rPr>
              <a:t>condensed space </a:t>
            </a:r>
            <a:r>
              <a:rPr lang="en-GB" sz="1200" kern="1200" dirty="0">
                <a:solidFill>
                  <a:schemeClr val="tx1"/>
                </a:solidFill>
                <a:effectLst/>
                <a:latin typeface="+mn-lt"/>
                <a:ea typeface="+mn-ea"/>
                <a:cs typeface="+mn-cs"/>
              </a:rPr>
              <a:t>of the exhibition 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3</a:t>
            </a:fld>
            <a:endParaRPr lang="en-GB"/>
          </a:p>
        </p:txBody>
      </p:sp>
    </p:spTree>
    <p:extLst>
      <p:ext uri="{BB962C8B-B14F-4D97-AF65-F5344CB8AC3E}">
        <p14:creationId xmlns:p14="http://schemas.microsoft.com/office/powerpoint/2010/main" val="3006289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Male, white middle-class self, the savage other (a woman, a primitive, dark skin,)</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F44BF88-A223-4F3F-9A0B-E34B5D525A60}"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few example</a:t>
            </a:r>
          </a:p>
        </p:txBody>
      </p:sp>
      <p:sp>
        <p:nvSpPr>
          <p:cNvPr id="4" name="Slide Number Placeholder 3"/>
          <p:cNvSpPr>
            <a:spLocks noGrp="1"/>
          </p:cNvSpPr>
          <p:nvPr>
            <p:ph type="sldNum" sz="quarter" idx="10"/>
          </p:nvPr>
        </p:nvSpPr>
        <p:spPr/>
        <p:txBody>
          <a:bodyPr/>
          <a:lstStyle/>
          <a:p>
            <a:fld id="{8F44BF88-A223-4F3F-9A0B-E34B5D525A60}"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1889 a negro village – human zoos, also Carl </a:t>
            </a:r>
            <a:r>
              <a:rPr lang="en-GB" sz="1200" kern="1200" dirty="0" err="1">
                <a:solidFill>
                  <a:schemeClr val="tx1"/>
                </a:solidFill>
                <a:latin typeface="+mn-lt"/>
                <a:ea typeface="+mn-ea"/>
                <a:cs typeface="+mn-cs"/>
              </a:rPr>
              <a:t>Hagenbeck</a:t>
            </a:r>
            <a:endParaRPr lang="en-GB"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Paris: Here </a:t>
            </a:r>
            <a:r>
              <a:rPr lang="en-GB" sz="1200" b="1" kern="1200" dirty="0">
                <a:solidFill>
                  <a:schemeClr val="tx1"/>
                </a:solidFill>
                <a:latin typeface="+mn-lt"/>
                <a:ea typeface="+mn-ea"/>
                <a:cs typeface="+mn-cs"/>
              </a:rPr>
              <a:t>400</a:t>
            </a:r>
            <a:r>
              <a:rPr lang="en-GB" sz="1200" kern="1200" dirty="0">
                <a:solidFill>
                  <a:schemeClr val="tx1"/>
                </a:solidFill>
                <a:latin typeface="+mn-lt"/>
                <a:ea typeface="+mn-ea"/>
                <a:cs typeface="+mn-cs"/>
              </a:rPr>
              <a:t> people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Non-Western people, under control of the white men, of the organizers, - global hierarchy of races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 </a:t>
            </a:r>
            <a:r>
              <a:rPr lang="en-GB" sz="1200" b="1" kern="1200" dirty="0">
                <a:solidFill>
                  <a:schemeClr val="tx1"/>
                </a:solidFill>
                <a:latin typeface="+mn-lt"/>
                <a:ea typeface="+mn-ea"/>
                <a:cs typeface="+mn-cs"/>
              </a:rPr>
              <a:t>village</a:t>
            </a:r>
            <a:r>
              <a:rPr lang="en-GB" sz="1200" kern="1200" dirty="0">
                <a:solidFill>
                  <a:schemeClr val="tx1"/>
                </a:solidFill>
                <a:latin typeface="+mn-lt"/>
                <a:ea typeface="+mn-ea"/>
                <a:cs typeface="+mn-cs"/>
              </a:rPr>
              <a:t> placed in </a:t>
            </a:r>
            <a:r>
              <a:rPr lang="en-GB" sz="1200" b="1" kern="1200" dirty="0">
                <a:solidFill>
                  <a:schemeClr val="tx1"/>
                </a:solidFill>
                <a:latin typeface="+mn-lt"/>
                <a:ea typeface="+mn-ea"/>
                <a:cs typeface="+mn-cs"/>
              </a:rPr>
              <a:t>contrast with grand buildings</a:t>
            </a:r>
            <a:r>
              <a:rPr lang="en-GB" sz="1200" kern="1200" dirty="0">
                <a:solidFill>
                  <a:schemeClr val="tx1"/>
                </a:solidFill>
                <a:latin typeface="+mn-lt"/>
                <a:ea typeface="+mn-ea"/>
                <a:cs typeface="+mn-cs"/>
              </a:rPr>
              <a:t>, displaying latest inventions, fine art works – to show the primitive nature of the natives, with their huts, tools, habits – to portray them as savages,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France as </a:t>
            </a:r>
            <a:r>
              <a:rPr lang="en-GB" sz="1200" b="1" kern="1200" dirty="0">
                <a:solidFill>
                  <a:schemeClr val="tx1"/>
                </a:solidFill>
                <a:latin typeface="+mn-lt"/>
                <a:ea typeface="+mn-ea"/>
                <a:cs typeface="+mn-cs"/>
              </a:rPr>
              <a:t>protector of its people</a:t>
            </a:r>
            <a:r>
              <a:rPr lang="en-GB" sz="1200" kern="1200" dirty="0">
                <a:solidFill>
                  <a:schemeClr val="tx1"/>
                </a:solidFill>
                <a:latin typeface="+mn-lt"/>
                <a:ea typeface="+mn-ea"/>
                <a:cs typeface="+mn-cs"/>
              </a:rPr>
              <a:t>, colonies – the more educated, powerful, advanced</a:t>
            </a:r>
            <a:endParaRPr lang="en-US" sz="12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Villages considered as </a:t>
            </a:r>
            <a:r>
              <a:rPr lang="en-GB" sz="1200" b="1" kern="1200" dirty="0">
                <a:solidFill>
                  <a:schemeClr val="tx1"/>
                </a:solidFill>
                <a:latin typeface="+mn-lt"/>
                <a:ea typeface="+mn-ea"/>
                <a:cs typeface="+mn-cs"/>
              </a:rPr>
              <a:t>scientifically accurate</a:t>
            </a:r>
            <a:r>
              <a:rPr lang="en-GB" sz="1200" kern="1200" dirty="0">
                <a:solidFill>
                  <a:schemeClr val="tx1"/>
                </a:solidFill>
                <a:latin typeface="+mn-lt"/>
                <a:ea typeface="+mn-ea"/>
                <a:cs typeface="+mn-cs"/>
              </a:rPr>
              <a:t>, based on </a:t>
            </a:r>
            <a:r>
              <a:rPr lang="en-GB" sz="1200" b="1" kern="1200" dirty="0">
                <a:solidFill>
                  <a:schemeClr val="tx1"/>
                </a:solidFill>
                <a:latin typeface="+mn-lt"/>
                <a:ea typeface="+mn-ea"/>
                <a:cs typeface="+mn-cs"/>
              </a:rPr>
              <a:t>drawings, writing, research</a:t>
            </a:r>
            <a:r>
              <a:rPr lang="en-GB" sz="1200" kern="1200" dirty="0">
                <a:solidFill>
                  <a:schemeClr val="tx1"/>
                </a:solidFill>
                <a:latin typeface="+mn-lt"/>
                <a:ea typeface="+mn-ea"/>
                <a:cs typeface="+mn-cs"/>
              </a:rPr>
              <a:t>, but in fact </a:t>
            </a:r>
            <a:r>
              <a:rPr lang="en-GB" sz="1200" b="1" kern="1200" dirty="0">
                <a:solidFill>
                  <a:schemeClr val="tx1"/>
                </a:solidFill>
                <a:latin typeface="+mn-lt"/>
                <a:ea typeface="+mn-ea"/>
                <a:cs typeface="+mn-cs"/>
              </a:rPr>
              <a:t>imagined</a:t>
            </a:r>
            <a:r>
              <a:rPr lang="en-GB" sz="1200" kern="1200" dirty="0">
                <a:solidFill>
                  <a:schemeClr val="tx1"/>
                </a:solidFill>
                <a:latin typeface="+mn-lt"/>
                <a:ea typeface="+mn-ea"/>
                <a:cs typeface="+mn-cs"/>
              </a:rPr>
              <a:t> to fit the intention of the organizers </a:t>
            </a:r>
            <a:endParaRPr lang="en-US" sz="1200" kern="1200" dirty="0">
              <a:solidFill>
                <a:schemeClr val="tx1"/>
              </a:solidFill>
              <a:latin typeface="+mn-lt"/>
              <a:ea typeface="+mn-ea"/>
              <a:cs typeface="+mn-cs"/>
            </a:endParaRPr>
          </a:p>
          <a:p>
            <a:r>
              <a:rPr lang="en-GB" sz="1200" kern="1200" dirty="0">
                <a:solidFill>
                  <a:schemeClr val="tx1"/>
                </a:solidFill>
                <a:latin typeface="+mn-lt"/>
                <a:ea typeface="+mn-ea"/>
                <a:cs typeface="+mn-cs"/>
              </a:rPr>
              <a:t>Needed to be presented as a </a:t>
            </a:r>
            <a:r>
              <a:rPr lang="en-GB" sz="1200" b="1" kern="1200" dirty="0">
                <a:solidFill>
                  <a:schemeClr val="tx1"/>
                </a:solidFill>
                <a:latin typeface="+mn-lt"/>
                <a:ea typeface="+mn-ea"/>
                <a:cs typeface="+mn-cs"/>
              </a:rPr>
              <a:t>spectacle</a:t>
            </a:r>
            <a:r>
              <a:rPr lang="en-GB" sz="1200" kern="1200" dirty="0">
                <a:solidFill>
                  <a:schemeClr val="tx1"/>
                </a:solidFill>
                <a:latin typeface="+mn-lt"/>
                <a:ea typeface="+mn-ea"/>
                <a:cs typeface="+mn-cs"/>
              </a:rPr>
              <a:t>, </a:t>
            </a:r>
            <a:r>
              <a:rPr lang="en-GB" sz="1200" b="1" kern="1200" dirty="0">
                <a:solidFill>
                  <a:schemeClr val="tx1"/>
                </a:solidFill>
                <a:latin typeface="+mn-lt"/>
                <a:ea typeface="+mn-ea"/>
                <a:cs typeface="+mn-cs"/>
              </a:rPr>
              <a:t>entertaining</a:t>
            </a:r>
            <a:r>
              <a:rPr lang="en-GB" sz="1200" kern="1200" dirty="0">
                <a:solidFill>
                  <a:schemeClr val="tx1"/>
                </a:solidFill>
                <a:latin typeface="+mn-lt"/>
                <a:ea typeface="+mn-ea"/>
                <a:cs typeface="+mn-cs"/>
              </a:rPr>
              <a:t>, e.g. </a:t>
            </a:r>
            <a:r>
              <a:rPr lang="en-US" sz="1200" kern="1200" dirty="0">
                <a:solidFill>
                  <a:schemeClr val="tx1"/>
                </a:solidFill>
                <a:latin typeface="+mn-lt"/>
                <a:ea typeface="+mn-ea"/>
                <a:cs typeface="+mn-cs"/>
              </a:rPr>
              <a:t>local daily life, in which weddings or shopping at a bazaar were enacted</a:t>
            </a:r>
            <a:r>
              <a:rPr lang="en-GB" sz="1200" kern="1200" dirty="0">
                <a:solidFill>
                  <a:schemeClr val="tx1"/>
                </a:solidFill>
                <a:latin typeface="+mn-lt"/>
                <a:ea typeface="+mn-ea"/>
                <a:cs typeface="+mn-cs"/>
              </a:rPr>
              <a:t> – brought the experience of the orient to Paris</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F44BF88-A223-4F3F-9A0B-E34B5D525A60}"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D55831-8F5E-46FD-8349-554DB71ED411}" type="slidenum">
              <a:rPr lang="cs-CZ"/>
              <a:pPr/>
              <a:t>25</a:t>
            </a:fld>
            <a:endParaRPr lang="cs-CZ"/>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dirty="0"/>
              <a:t>They don’t have what defines western civilisation </a:t>
            </a:r>
          </a:p>
          <a:p>
            <a:r>
              <a:rPr lang="en-GB" dirty="0"/>
              <a:t>In art, this means that art works are seen as primitive, underdeveloped, sometimes pure, expressions of the people</a:t>
            </a:r>
          </a:p>
          <a:p>
            <a:r>
              <a:rPr lang="en-GB" dirty="0"/>
              <a:t>Art is looked at from the western point of view, through a westernised </a:t>
            </a:r>
            <a:r>
              <a:rPr lang="en-GB" dirty="0" err="1"/>
              <a:t>lense</a:t>
            </a:r>
            <a:endParaRPr lang="en-GB" dirty="0"/>
          </a:p>
          <a:p>
            <a:endParaRPr lang="en-GB" dirty="0"/>
          </a:p>
          <a:p>
            <a:r>
              <a:rPr lang="en-GB" dirty="0"/>
              <a:t>Art and culture as a curiosity </a:t>
            </a:r>
          </a:p>
          <a:p>
            <a:endParaRPr lang="cs-CZ"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27</a:t>
            </a:fld>
            <a:endParaRPr lang="en-GB"/>
          </a:p>
        </p:txBody>
      </p:sp>
    </p:spTree>
    <p:extLst>
      <p:ext uri="{BB962C8B-B14F-4D97-AF65-F5344CB8AC3E}">
        <p14:creationId xmlns:p14="http://schemas.microsoft.com/office/powerpoint/2010/main" val="1258985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Colonisation</a:t>
            </a:r>
            <a:r>
              <a:rPr lang="en-US" dirty="0"/>
              <a:t> explicitly displayed in France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Displays of </a:t>
            </a:r>
            <a:r>
              <a:rPr lang="en-GB" sz="1200" b="1" kern="1200" dirty="0">
                <a:solidFill>
                  <a:schemeClr val="tx1"/>
                </a:solidFill>
                <a:effectLst/>
                <a:latin typeface="+mn-lt"/>
                <a:ea typeface="+mn-ea"/>
                <a:cs typeface="+mn-cs"/>
              </a:rPr>
              <a:t>technology, inventions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1867 exposition in Paris established an important division of foreign participations into </a:t>
            </a:r>
            <a:r>
              <a:rPr lang="en-GB" sz="1200" b="1" kern="1200" dirty="0">
                <a:solidFill>
                  <a:schemeClr val="tx1"/>
                </a:solidFill>
                <a:effectLst/>
                <a:latin typeface="+mn-lt"/>
                <a:ea typeface="+mn-ea"/>
                <a:cs typeface="+mn-cs"/>
              </a:rPr>
              <a:t>national pavilions</a:t>
            </a:r>
            <a:r>
              <a:rPr lang="en-GB" sz="1200" kern="1200" dirty="0">
                <a:solidFill>
                  <a:schemeClr val="tx1"/>
                </a:solidFill>
                <a:effectLst/>
                <a:latin typeface="+mn-lt"/>
                <a:ea typeface="+mn-ea"/>
                <a:cs typeface="+mn-cs"/>
              </a:rPr>
              <a:t>. There was, for example, a British, American, or Japanese pavilion, the latter played an important role in communicating to the public what Japanese art, especially woodcuts, looked like. </a:t>
            </a: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28</a:t>
            </a:fld>
            <a:endParaRPr lang="en-GB"/>
          </a:p>
        </p:txBody>
      </p:sp>
    </p:spTree>
    <p:extLst>
      <p:ext uri="{BB962C8B-B14F-4D97-AF65-F5344CB8AC3E}">
        <p14:creationId xmlns:p14="http://schemas.microsoft.com/office/powerpoint/2010/main" val="3725960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Parisian expositions also constructed various </a:t>
            </a:r>
            <a:r>
              <a:rPr lang="en-GB" sz="1200" b="1" kern="1200" dirty="0">
                <a:solidFill>
                  <a:schemeClr val="tx1"/>
                </a:solidFill>
                <a:effectLst/>
                <a:latin typeface="+mn-lt"/>
                <a:ea typeface="+mn-ea"/>
                <a:cs typeface="+mn-cs"/>
              </a:rPr>
              <a:t>villages of native people </a:t>
            </a:r>
            <a:r>
              <a:rPr lang="en-GB" sz="1200" kern="1200" dirty="0">
                <a:solidFill>
                  <a:schemeClr val="tx1"/>
                </a:solidFill>
                <a:effectLst/>
                <a:latin typeface="+mn-lt"/>
                <a:ea typeface="+mn-ea"/>
                <a:cs typeface="+mn-cs"/>
              </a:rPr>
              <a:t>from the colonies and recreated </a:t>
            </a:r>
            <a:r>
              <a:rPr lang="en-GB" sz="1200" b="1" kern="1200" dirty="0">
                <a:solidFill>
                  <a:schemeClr val="tx1"/>
                </a:solidFill>
                <a:effectLst/>
                <a:latin typeface="+mn-lt"/>
                <a:ea typeface="+mn-ea"/>
                <a:cs typeface="+mn-cs"/>
              </a:rPr>
              <a:t>entire streets</a:t>
            </a:r>
            <a:r>
              <a:rPr lang="en-GB" sz="1200" kern="1200" dirty="0">
                <a:solidFill>
                  <a:schemeClr val="tx1"/>
                </a:solidFill>
                <a:effectLst/>
                <a:latin typeface="+mn-lt"/>
                <a:ea typeface="+mn-ea"/>
                <a:cs typeface="+mn-cs"/>
              </a:rPr>
              <a:t>. One of the most famous was the Rue de </a:t>
            </a:r>
            <a:r>
              <a:rPr lang="en-GB" sz="1200" b="0" kern="1200" dirty="0">
                <a:solidFill>
                  <a:schemeClr val="tx1"/>
                </a:solidFill>
                <a:effectLst/>
                <a:latin typeface="+mn-lt"/>
                <a:ea typeface="+mn-ea"/>
                <a:cs typeface="+mn-cs"/>
              </a:rPr>
              <a:t>Cairo in 1889, which consisted of Egyptian architecture as well as the native African people, who were also put on display here.</a:t>
            </a:r>
            <a:r>
              <a:rPr lang="en-GB" sz="1200" kern="1200" dirty="0">
                <a:solidFill>
                  <a:schemeClr val="tx1"/>
                </a:solidFill>
                <a:effectLst/>
                <a:latin typeface="+mn-lt"/>
                <a:ea typeface="+mn-ea"/>
                <a:cs typeface="+mn-cs"/>
              </a:rPr>
              <a:t> (At this time, French colonies included Algeria, large parts of NW Africa, India, Syria and the Near East.)</a:t>
            </a: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29</a:t>
            </a:fld>
            <a:endParaRPr lang="en-GB"/>
          </a:p>
        </p:txBody>
      </p:sp>
    </p:spTree>
    <p:extLst>
      <p:ext uri="{BB962C8B-B14F-4D97-AF65-F5344CB8AC3E}">
        <p14:creationId xmlns:p14="http://schemas.microsoft.com/office/powerpoint/2010/main" val="3035468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 </a:t>
            </a:r>
            <a:r>
              <a:rPr lang="cs-CZ" sz="1800" i="1" dirty="0" err="1">
                <a:effectLst/>
                <a:latin typeface="Calibri" panose="020F0502020204030204" pitchFamily="34" charset="0"/>
                <a:ea typeface="Times New Roman" panose="02020603050405020304" pitchFamily="18" charset="0"/>
              </a:rPr>
              <a:t>Exposition</a:t>
            </a:r>
            <a:r>
              <a:rPr lang="cs-CZ" sz="1800" i="1" dirty="0">
                <a:effectLst/>
                <a:latin typeface="Calibri" panose="020F0502020204030204" pitchFamily="34" charset="0"/>
                <a:ea typeface="Times New Roman" panose="02020603050405020304" pitchFamily="18" charset="0"/>
              </a:rPr>
              <a:t> </a:t>
            </a:r>
            <a:r>
              <a:rPr lang="cs-CZ" sz="1800" i="1" dirty="0" err="1">
                <a:effectLst/>
                <a:latin typeface="Calibri" panose="020F0502020204030204" pitchFamily="34" charset="0"/>
                <a:ea typeface="Times New Roman" panose="02020603050405020304" pitchFamily="18" charset="0"/>
              </a:rPr>
              <a:t>Internationale</a:t>
            </a:r>
            <a:r>
              <a:rPr lang="cs-CZ" sz="1800" i="1" dirty="0">
                <a:effectLst/>
                <a:latin typeface="Calibri" panose="020F0502020204030204" pitchFamily="34" charset="0"/>
                <a:ea typeface="Times New Roman" panose="02020603050405020304" pitchFamily="18" charset="0"/>
              </a:rPr>
              <a:t> des </a:t>
            </a:r>
            <a:r>
              <a:rPr lang="cs-CZ" sz="1800" i="1" dirty="0" err="1">
                <a:effectLst/>
                <a:latin typeface="Calibri" panose="020F0502020204030204" pitchFamily="34" charset="0"/>
                <a:ea typeface="Times New Roman" panose="02020603050405020304" pitchFamily="18" charset="0"/>
              </a:rPr>
              <a:t>Arts</a:t>
            </a:r>
            <a:r>
              <a:rPr lang="cs-CZ" sz="1800" i="1" dirty="0">
                <a:effectLst/>
                <a:latin typeface="Calibri" panose="020F0502020204030204" pitchFamily="34" charset="0"/>
                <a:ea typeface="Times New Roman" panose="02020603050405020304" pitchFamily="18" charset="0"/>
              </a:rPr>
              <a:t> </a:t>
            </a:r>
            <a:r>
              <a:rPr lang="cs-CZ" sz="1800" i="1" dirty="0" err="1">
                <a:effectLst/>
                <a:latin typeface="Calibri" panose="020F0502020204030204" pitchFamily="34" charset="0"/>
                <a:ea typeface="Times New Roman" panose="02020603050405020304" pitchFamily="18" charset="0"/>
              </a:rPr>
              <a:t>Décoratifs</a:t>
            </a:r>
            <a:r>
              <a:rPr lang="cs-CZ" sz="1800" i="1" dirty="0">
                <a:effectLst/>
                <a:latin typeface="Calibri" panose="020F0502020204030204" pitchFamily="34" charset="0"/>
                <a:ea typeface="Times New Roman" panose="02020603050405020304" pitchFamily="18" charset="0"/>
              </a:rPr>
              <a:t> et </a:t>
            </a:r>
            <a:r>
              <a:rPr lang="cs-CZ" sz="1800" i="1" dirty="0" err="1">
                <a:effectLst/>
                <a:latin typeface="Calibri" panose="020F0502020204030204" pitchFamily="34" charset="0"/>
                <a:ea typeface="Times New Roman" panose="02020603050405020304" pitchFamily="18" charset="0"/>
              </a:rPr>
              <a:t>Industriels</a:t>
            </a:r>
            <a:r>
              <a:rPr lang="cs-CZ" sz="1800" i="1" dirty="0">
                <a:effectLst/>
                <a:latin typeface="Calibri" panose="020F0502020204030204" pitchFamily="34" charset="0"/>
                <a:ea typeface="Times New Roman" panose="02020603050405020304" pitchFamily="18" charset="0"/>
              </a:rPr>
              <a:t> </a:t>
            </a:r>
            <a:r>
              <a:rPr lang="cs-CZ" sz="1800" i="1" dirty="0" err="1">
                <a:effectLst/>
                <a:latin typeface="Calibri" panose="020F0502020204030204" pitchFamily="34" charset="0"/>
                <a:ea typeface="Times New Roman" panose="02020603050405020304" pitchFamily="18" charset="0"/>
              </a:rPr>
              <a:t>Modernes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was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supposed</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bring</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together</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nations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world</a:t>
            </a:r>
            <a:r>
              <a:rPr lang="cs-CZ" sz="1800" dirty="0">
                <a:effectLst/>
                <a:latin typeface="Calibri" panose="020F0502020204030204" pitchFamily="34" charset="0"/>
                <a:ea typeface="Times New Roman" panose="02020603050405020304" pitchFamily="18" charset="0"/>
              </a:rPr>
              <a:t> and to show, </a:t>
            </a:r>
            <a:r>
              <a:rPr lang="cs-CZ" sz="1800" dirty="0" err="1">
                <a:effectLst/>
                <a:latin typeface="Calibri" panose="020F0502020204030204" pitchFamily="34" charset="0"/>
                <a:ea typeface="Times New Roman" panose="02020603050405020304" pitchFamily="18" charset="0"/>
              </a:rPr>
              <a:t>if</a:t>
            </a:r>
            <a:r>
              <a:rPr lang="cs-CZ" sz="1800" dirty="0">
                <a:effectLst/>
                <a:latin typeface="Calibri" panose="020F0502020204030204" pitchFamily="34" charset="0"/>
                <a:ea typeface="Times New Roman" panose="02020603050405020304" pitchFamily="18" charset="0"/>
              </a:rPr>
              <a:t> not </a:t>
            </a:r>
            <a:r>
              <a:rPr lang="cs-CZ" sz="1800" dirty="0" err="1">
                <a:effectLst/>
                <a:latin typeface="Calibri" panose="020F0502020204030204" pitchFamily="34" charset="0"/>
                <a:ea typeface="Times New Roman" panose="02020603050405020304" pitchFamily="18" charset="0"/>
              </a:rPr>
              <a:t>quite</a:t>
            </a:r>
            <a:r>
              <a:rPr lang="cs-CZ" sz="1800" dirty="0">
                <a:effectLst/>
                <a:latin typeface="Calibri" panose="020F0502020204030204" pitchFamily="34" charset="0"/>
                <a:ea typeface="Times New Roman" panose="02020603050405020304" pitchFamily="18" charset="0"/>
              </a:rPr>
              <a:t> a </a:t>
            </a:r>
            <a:r>
              <a:rPr lang="cs-CZ" sz="1800" dirty="0" err="1">
                <a:effectLst/>
                <a:latin typeface="Calibri" panose="020F0502020204030204" pitchFamily="34" charset="0"/>
                <a:ea typeface="Times New Roman" panose="02020603050405020304" pitchFamily="18" charset="0"/>
              </a:rPr>
              <a:t>unified</a:t>
            </a:r>
            <a:r>
              <a:rPr lang="cs-CZ" sz="1800" dirty="0">
                <a:effectLst/>
                <a:latin typeface="Calibri" panose="020F0502020204030204" pitchFamily="34" charset="0"/>
                <a:ea typeface="Times New Roman" panose="02020603050405020304" pitchFamily="18" charset="0"/>
              </a:rPr>
              <a:t> front, </a:t>
            </a:r>
            <a:r>
              <a:rPr lang="cs-CZ" sz="1800" dirty="0" err="1">
                <a:effectLst/>
                <a:latin typeface="Calibri" panose="020F0502020204030204" pitchFamily="34" charset="0"/>
                <a:ea typeface="Times New Roman" panose="02020603050405020304" pitchFamily="18" charset="0"/>
              </a:rPr>
              <a:t>at</a:t>
            </a:r>
            <a:r>
              <a:rPr lang="cs-CZ" sz="1800" dirty="0">
                <a:effectLst/>
                <a:latin typeface="Calibri" panose="020F0502020204030204" pitchFamily="34" charset="0"/>
                <a:ea typeface="Times New Roman" panose="02020603050405020304" pitchFamily="18" charset="0"/>
              </a:rPr>
              <a:t> least </a:t>
            </a:r>
            <a:r>
              <a:rPr lang="cs-CZ" sz="1800" dirty="0" err="1">
                <a:effectLst/>
                <a:latin typeface="Calibri" panose="020F0502020204030204" pitchFamily="34" charset="0"/>
                <a:ea typeface="Times New Roman" panose="02020603050405020304" pitchFamily="18" charset="0"/>
              </a:rPr>
              <a:t>some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sense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a </a:t>
            </a:r>
            <a:r>
              <a:rPr lang="cs-CZ" sz="1800" dirty="0" err="1">
                <a:effectLst/>
                <a:latin typeface="Calibri" panose="020F0502020204030204" pitchFamily="34" charset="0"/>
                <a:ea typeface="Times New Roman" panose="02020603050405020304" pitchFamily="18" charset="0"/>
              </a:rPr>
              <a:t>developing</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common</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aesthetic</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among</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practitioners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decorative</a:t>
            </a:r>
            <a:r>
              <a:rPr lang="cs-CZ" sz="1800" dirty="0">
                <a:effectLst/>
                <a:latin typeface="Calibri" panose="020F0502020204030204" pitchFamily="34" charset="0"/>
                <a:ea typeface="Times New Roman" panose="02020603050405020304" pitchFamily="18" charset="0"/>
              </a:rPr>
              <a:t> art and </a:t>
            </a:r>
            <a:r>
              <a:rPr lang="cs-CZ" sz="1800" dirty="0" err="1">
                <a:effectLst/>
                <a:latin typeface="Calibri" panose="020F0502020204030204" pitchFamily="34" charset="0"/>
                <a:ea typeface="Times New Roman" panose="02020603050405020304" pitchFamily="18" charset="0"/>
              </a:rPr>
              <a:t>architecture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However</a:t>
            </a:r>
            <a:r>
              <a:rPr lang="cs-CZ" sz="1800" dirty="0">
                <a:effectLst/>
                <a:latin typeface="Calibri" panose="020F0502020204030204" pitchFamily="34" charset="0"/>
                <a:ea typeface="Times New Roman" panose="02020603050405020304" pitchFamily="18" charset="0"/>
              </a:rPr>
              <a:t>, many </a:t>
            </a:r>
            <a:r>
              <a:rPr lang="cs-CZ" sz="1800" dirty="0" err="1">
                <a:effectLst/>
                <a:latin typeface="Calibri" panose="020F0502020204030204" pitchFamily="34" charset="0"/>
                <a:ea typeface="Times New Roman" panose="02020603050405020304" pitchFamily="18" charset="0"/>
              </a:rPr>
              <a:t>nations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chose</a:t>
            </a:r>
            <a:r>
              <a:rPr lang="cs-CZ" sz="1800" dirty="0">
                <a:effectLst/>
                <a:latin typeface="Calibri" panose="020F0502020204030204" pitchFamily="34" charset="0"/>
                <a:ea typeface="Times New Roman" panose="02020603050405020304" pitchFamily="18" charset="0"/>
              </a:rPr>
              <a:t> not to </a:t>
            </a:r>
            <a:r>
              <a:rPr lang="cs-CZ" sz="1800" dirty="0" err="1">
                <a:effectLst/>
                <a:latin typeface="Calibri" panose="020F0502020204030204" pitchFamily="34" charset="0"/>
                <a:ea typeface="Times New Roman" panose="02020603050405020304" pitchFamily="18" charset="0"/>
              </a:rPr>
              <a:t>participate</a:t>
            </a:r>
            <a:r>
              <a:rPr lang="cs-CZ"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cs-CZ"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This exhibition </a:t>
            </a:r>
            <a:r>
              <a:rPr lang="en-GB" sz="1800" dirty="0">
                <a:effectLst/>
                <a:latin typeface="Calibri" panose="020F0502020204030204" pitchFamily="34" charset="0"/>
                <a:ea typeface="Times New Roman" panose="02020603050405020304" pitchFamily="18" charset="0"/>
              </a:rPr>
              <a:t>was – as the name suggests – focused on </a:t>
            </a:r>
            <a:r>
              <a:rPr lang="en-GB" sz="1800" b="1" dirty="0">
                <a:effectLst/>
                <a:latin typeface="Calibri" panose="020F0502020204030204" pitchFamily="34" charset="0"/>
                <a:ea typeface="Times New Roman" panose="02020603050405020304" pitchFamily="18" charset="0"/>
              </a:rPr>
              <a:t>art and design </a:t>
            </a:r>
            <a:r>
              <a:rPr lang="en-GB" sz="1800" dirty="0">
                <a:effectLst/>
                <a:latin typeface="Calibri" panose="020F0502020204030204" pitchFamily="34" charset="0"/>
                <a:ea typeface="Times New Roman" panose="02020603050405020304" pitchFamily="18" charset="0"/>
              </a:rPr>
              <a:t>rather than purely on economy and trade, even though there was an undeniable </a:t>
            </a:r>
            <a:r>
              <a:rPr lang="en-GB" sz="1800" b="1" dirty="0">
                <a:effectLst/>
                <a:latin typeface="Calibri" panose="020F0502020204030204" pitchFamily="34" charset="0"/>
                <a:ea typeface="Times New Roman" panose="02020603050405020304" pitchFamily="18" charset="0"/>
              </a:rPr>
              <a:t>commercial benefit </a:t>
            </a:r>
            <a:r>
              <a:rPr lang="en-GB" sz="1800" dirty="0">
                <a:effectLst/>
                <a:latin typeface="Calibri" panose="020F0502020204030204" pitchFamily="34" charset="0"/>
                <a:ea typeface="Times New Roman" panose="02020603050405020304" pitchFamily="18" charset="0"/>
              </a:rPr>
              <a:t>sought by the organizers and exhibitors. In terms of the exhibition politics, it was motivated by France's ambitions in the </a:t>
            </a:r>
            <a:r>
              <a:rPr lang="en-GB" sz="1800" dirty="0" err="1">
                <a:effectLst/>
                <a:latin typeface="Calibri" panose="020F0502020204030204" pitchFamily="34" charset="0"/>
                <a:ea typeface="Times New Roman" panose="02020603050405020304" pitchFamily="18" charset="0"/>
              </a:rPr>
              <a:t>postwar</a:t>
            </a:r>
            <a:r>
              <a:rPr lang="en-GB" sz="1800" dirty="0">
                <a:effectLst/>
                <a:latin typeface="Calibri" panose="020F0502020204030204" pitchFamily="34" charset="0"/>
                <a:ea typeface="Times New Roman" panose="02020603050405020304" pitchFamily="18" charset="0"/>
              </a:rPr>
              <a:t> years to promote </a:t>
            </a:r>
            <a:r>
              <a:rPr lang="en-GB" sz="1800" b="1" dirty="0">
                <a:effectLst/>
                <a:latin typeface="Calibri" panose="020F0502020204030204" pitchFamily="34" charset="0"/>
                <a:ea typeface="Times New Roman" panose="02020603050405020304" pitchFamily="18" charset="0"/>
              </a:rPr>
              <a:t>French taste and luxury goods</a:t>
            </a:r>
            <a:r>
              <a:rPr lang="en-GB" sz="1800" dirty="0">
                <a:effectLst/>
                <a:latin typeface="Calibri" panose="020F0502020204030204" pitchFamily="34" charset="0"/>
                <a:ea typeface="Times New Roman" panose="02020603050405020304" pitchFamily="18" charset="0"/>
              </a:rPr>
              <a:t>. The French organizers aimed to showcase a new style that became known as Art Deco.</a:t>
            </a:r>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8AF131-1C99-4AB3-878B-DA72A0C699FD}" type="slidenum">
              <a:rPr lang="en-GB" smtClean="0"/>
              <a:t>30</a:t>
            </a:fld>
            <a:endParaRPr lang="en-GB"/>
          </a:p>
        </p:txBody>
      </p:sp>
    </p:spTree>
    <p:extLst>
      <p:ext uri="{BB962C8B-B14F-4D97-AF65-F5344CB8AC3E}">
        <p14:creationId xmlns:p14="http://schemas.microsoft.com/office/powerpoint/2010/main" val="687933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31</a:t>
            </a:fld>
            <a:endParaRPr lang="en-GB"/>
          </a:p>
        </p:txBody>
      </p:sp>
    </p:spTree>
    <p:extLst>
      <p:ext uri="{BB962C8B-B14F-4D97-AF65-F5344CB8AC3E}">
        <p14:creationId xmlns:p14="http://schemas.microsoft.com/office/powerpoint/2010/main" val="1570094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8AF131-1C99-4AB3-878B-DA72A0C699FD}" type="slidenum">
              <a:rPr lang="en-GB" smtClean="0"/>
              <a:t>32</a:t>
            </a:fld>
            <a:endParaRPr lang="en-GB"/>
          </a:p>
        </p:txBody>
      </p:sp>
    </p:spTree>
    <p:extLst>
      <p:ext uri="{BB962C8B-B14F-4D97-AF65-F5344CB8AC3E}">
        <p14:creationId xmlns:p14="http://schemas.microsoft.com/office/powerpoint/2010/main" val="12086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Various theorists examined world’s fairs from many points of views. Here are some examples which have been significant in exhibition studies.</a:t>
            </a:r>
          </a:p>
          <a:p>
            <a:endParaRPr lang="en-US" dirty="0"/>
          </a:p>
          <a:p>
            <a:r>
              <a:rPr lang="en-US" dirty="0"/>
              <a:t>The </a:t>
            </a:r>
            <a:r>
              <a:rPr lang="en-US" sz="1200" kern="1200" dirty="0">
                <a:solidFill>
                  <a:schemeClr val="tx1"/>
                </a:solidFill>
                <a:effectLst/>
                <a:latin typeface="+mn-lt"/>
                <a:ea typeface="+mn-ea"/>
                <a:cs typeface="+mn-cs"/>
              </a:rPr>
              <a:t>cultural theorist Tony Bennett described the so-called “</a:t>
            </a:r>
            <a:r>
              <a:rPr lang="en-US" sz="1200" b="1" kern="1200" dirty="0">
                <a:solidFill>
                  <a:schemeClr val="tx1"/>
                </a:solidFill>
                <a:effectLst/>
                <a:latin typeface="+mn-lt"/>
                <a:ea typeface="+mn-ea"/>
                <a:cs typeface="+mn-cs"/>
              </a:rPr>
              <a:t>exhibition complexes</a:t>
            </a:r>
            <a:r>
              <a:rPr lang="en-US" sz="1200" kern="1200" dirty="0">
                <a:solidFill>
                  <a:schemeClr val="tx1"/>
                </a:solidFill>
                <a:effectLst/>
                <a:latin typeface="+mn-lt"/>
                <a:ea typeface="+mn-ea"/>
                <a:cs typeface="+mn-cs"/>
              </a:rPr>
              <a:t>,” where the various displays, pavilion designs, and even the flow of the crowd were aligned with </a:t>
            </a:r>
            <a:r>
              <a:rPr lang="en-US" sz="1200" b="1" kern="1200" dirty="0">
                <a:solidFill>
                  <a:schemeClr val="tx1"/>
                </a:solidFill>
                <a:effectLst/>
                <a:latin typeface="+mn-lt"/>
                <a:ea typeface="+mn-ea"/>
                <a:cs typeface="+mn-cs"/>
              </a:rPr>
              <a:t>the official ideological system of the ruling class</a:t>
            </a:r>
            <a:r>
              <a:rPr lang="en-US" sz="1200" kern="1200" dirty="0">
                <a:solidFill>
                  <a:schemeClr val="tx1"/>
                </a:solidFill>
                <a:effectLst/>
                <a:latin typeface="+mn-lt"/>
                <a:ea typeface="+mn-ea"/>
                <a:cs typeface="+mn-cs"/>
              </a:rPr>
              <a:t>—a system supported by the exhibition itself</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Bennett, Tony. “The </a:t>
            </a:r>
            <a:r>
              <a:rPr lang="en-GB" sz="1200" kern="1200" dirty="0" err="1">
                <a:solidFill>
                  <a:schemeClr val="tx1"/>
                </a:solidFill>
                <a:effectLst/>
                <a:latin typeface="+mn-lt"/>
                <a:ea typeface="+mn-ea"/>
                <a:cs typeface="+mn-cs"/>
              </a:rPr>
              <a:t>Exhibitionary</a:t>
            </a:r>
            <a:r>
              <a:rPr lang="en-GB" sz="1200" kern="1200" dirty="0">
                <a:solidFill>
                  <a:schemeClr val="tx1"/>
                </a:solidFill>
                <a:effectLst/>
                <a:latin typeface="+mn-lt"/>
                <a:ea typeface="+mn-ea"/>
                <a:cs typeface="+mn-cs"/>
              </a:rPr>
              <a:t> Complex,” </a:t>
            </a:r>
            <a:r>
              <a:rPr lang="en-GB" sz="1200" i="1" kern="1200" dirty="0">
                <a:solidFill>
                  <a:schemeClr val="tx1"/>
                </a:solidFill>
                <a:effectLst/>
                <a:latin typeface="+mn-lt"/>
                <a:ea typeface="+mn-ea"/>
                <a:cs typeface="+mn-cs"/>
              </a:rPr>
              <a:t>New Formations </a:t>
            </a:r>
            <a:r>
              <a:rPr lang="en-GB" sz="1200" kern="1200" dirty="0">
                <a:solidFill>
                  <a:schemeClr val="tx1"/>
                </a:solidFill>
                <a:effectLst/>
                <a:latin typeface="+mn-lt"/>
                <a:ea typeface="+mn-ea"/>
                <a:cs typeface="+mn-cs"/>
              </a:rPr>
              <a:t>4 (Spring 1998): 73–102.</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Walter Benjamin, talking about the 19</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a:t>
            </a:r>
            <a:r>
              <a:rPr lang="en-GB" sz="1200" b="1" kern="1200" dirty="0">
                <a:solidFill>
                  <a:schemeClr val="tx1"/>
                </a:solidFill>
                <a:effectLst/>
                <a:latin typeface="+mn-lt"/>
                <a:ea typeface="+mn-ea"/>
                <a:cs typeface="+mn-cs"/>
              </a:rPr>
              <a:t>Parisian</a:t>
            </a:r>
            <a:r>
              <a:rPr lang="en-GB" sz="1200" kern="1200" dirty="0">
                <a:solidFill>
                  <a:schemeClr val="tx1"/>
                </a:solidFill>
                <a:effectLst/>
                <a:latin typeface="+mn-lt"/>
                <a:ea typeface="+mn-ea"/>
                <a:cs typeface="+mn-cs"/>
              </a:rPr>
              <a:t> expositions, described them as </a:t>
            </a:r>
            <a:r>
              <a:rPr lang="en-GB" sz="1200" b="1" kern="1200" dirty="0">
                <a:solidFill>
                  <a:schemeClr val="tx1"/>
                </a:solidFill>
                <a:effectLst/>
                <a:latin typeface="+mn-lt"/>
                <a:ea typeface="+mn-ea"/>
                <a:cs typeface="+mn-cs"/>
              </a:rPr>
              <a:t>pilgrimage sites </a:t>
            </a:r>
            <a:r>
              <a:rPr lang="en-GB" sz="1200" kern="1200" dirty="0">
                <a:solidFill>
                  <a:schemeClr val="tx1"/>
                </a:solidFill>
                <a:effectLst/>
                <a:latin typeface="+mn-lt"/>
                <a:ea typeface="+mn-ea"/>
                <a:cs typeface="+mn-cs"/>
              </a:rPr>
              <a:t>where </a:t>
            </a:r>
            <a:r>
              <a:rPr lang="en-GB" sz="1200" b="1" kern="1200" dirty="0">
                <a:solidFill>
                  <a:schemeClr val="tx1"/>
                </a:solidFill>
                <a:effectLst/>
                <a:latin typeface="+mn-lt"/>
                <a:ea typeface="+mn-ea"/>
                <a:cs typeface="+mn-cs"/>
              </a:rPr>
              <a:t>commodities</a:t>
            </a:r>
            <a:r>
              <a:rPr lang="en-GB" sz="1200" kern="1200" dirty="0">
                <a:solidFill>
                  <a:schemeClr val="tx1"/>
                </a:solidFill>
                <a:effectLst/>
                <a:latin typeface="+mn-lt"/>
                <a:ea typeface="+mn-ea"/>
                <a:cs typeface="+mn-cs"/>
              </a:rPr>
              <a:t> are </a:t>
            </a:r>
            <a:r>
              <a:rPr lang="en-GB" sz="1200" b="1" kern="1200" dirty="0">
                <a:solidFill>
                  <a:schemeClr val="tx1"/>
                </a:solidFill>
                <a:effectLst/>
                <a:latin typeface="+mn-lt"/>
                <a:ea typeface="+mn-ea"/>
                <a:cs typeface="+mn-cs"/>
              </a:rPr>
              <a:t>fetishized</a:t>
            </a:r>
            <a:r>
              <a:rPr lang="en-GB" sz="1200" kern="1200" dirty="0">
                <a:solidFill>
                  <a:schemeClr val="tx1"/>
                </a:solidFill>
                <a:effectLst/>
                <a:latin typeface="+mn-lt"/>
                <a:ea typeface="+mn-ea"/>
                <a:cs typeface="+mn-cs"/>
              </a:rPr>
              <a:t> through display.</a:t>
            </a:r>
          </a:p>
          <a:p>
            <a:r>
              <a:rPr lang="en-GB" sz="1200" kern="1200" dirty="0">
                <a:solidFill>
                  <a:schemeClr val="tx1"/>
                </a:solidFill>
                <a:effectLst/>
                <a:latin typeface="+mn-lt"/>
                <a:ea typeface="+mn-ea"/>
                <a:cs typeface="+mn-cs"/>
              </a:rPr>
              <a:t>Benjamin, Walter. “Paris, die </a:t>
            </a:r>
            <a:r>
              <a:rPr lang="en-GB" sz="1200" kern="1200" dirty="0" err="1">
                <a:solidFill>
                  <a:schemeClr val="tx1"/>
                </a:solidFill>
                <a:effectLst/>
                <a:latin typeface="+mn-lt"/>
                <a:ea typeface="+mn-ea"/>
                <a:cs typeface="+mn-cs"/>
              </a:rPr>
              <a:t>Hauptstadtd</a:t>
            </a:r>
            <a:r>
              <a:rPr lang="en-GB" sz="1200" kern="1200" dirty="0">
                <a:solidFill>
                  <a:schemeClr val="tx1"/>
                </a:solidFill>
                <a:effectLst/>
                <a:latin typeface="+mn-lt"/>
                <a:ea typeface="+mn-ea"/>
                <a:cs typeface="+mn-cs"/>
              </a:rPr>
              <a:t> es XIX. </a:t>
            </a:r>
            <a:r>
              <a:rPr lang="en-GB" sz="1200" kern="1200" dirty="0" err="1">
                <a:solidFill>
                  <a:schemeClr val="tx1"/>
                </a:solidFill>
                <a:effectLst/>
                <a:latin typeface="+mn-lt"/>
                <a:ea typeface="+mn-ea"/>
                <a:cs typeface="+mn-cs"/>
              </a:rPr>
              <a:t>Jahrhunderts</a:t>
            </a:r>
            <a:r>
              <a:rPr lang="en-GB" sz="1200" kern="1200" dirty="0">
                <a:solidFill>
                  <a:schemeClr val="tx1"/>
                </a:solidFill>
                <a:effectLst/>
                <a:latin typeface="+mn-lt"/>
                <a:ea typeface="+mn-ea"/>
                <a:cs typeface="+mn-cs"/>
              </a:rPr>
              <a:t>,” In </a:t>
            </a:r>
            <a:r>
              <a:rPr lang="en-GB" sz="1200" i="1" kern="1200" dirty="0" err="1">
                <a:solidFill>
                  <a:schemeClr val="tx1"/>
                </a:solidFill>
                <a:effectLst/>
                <a:latin typeface="+mn-lt"/>
                <a:ea typeface="+mn-ea"/>
                <a:cs typeface="+mn-cs"/>
              </a:rPr>
              <a:t>Allegorien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kultureller</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Erfahrung</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Ausgewihlte</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Schriften</a:t>
            </a:r>
            <a:r>
              <a:rPr lang="en-GB" sz="1200" i="1" kern="1200" dirty="0">
                <a:solidFill>
                  <a:schemeClr val="tx1"/>
                </a:solidFill>
                <a:effectLst/>
                <a:latin typeface="+mn-lt"/>
                <a:ea typeface="+mn-ea"/>
                <a:cs typeface="+mn-cs"/>
              </a:rPr>
              <a:t> 1920-1940</a:t>
            </a:r>
            <a:r>
              <a:rPr lang="en-GB" sz="1200" kern="1200" dirty="0">
                <a:solidFill>
                  <a:schemeClr val="tx1"/>
                </a:solidFill>
                <a:effectLst/>
                <a:latin typeface="+mn-lt"/>
                <a:ea typeface="+mn-ea"/>
                <a:cs typeface="+mn-cs"/>
              </a:rPr>
              <a:t>. Leipzig: </a:t>
            </a:r>
            <a:r>
              <a:rPr lang="en-GB" sz="1200" kern="1200" dirty="0" err="1">
                <a:solidFill>
                  <a:schemeClr val="tx1"/>
                </a:solidFill>
                <a:effectLst/>
                <a:latin typeface="+mn-lt"/>
                <a:ea typeface="+mn-ea"/>
                <a:cs typeface="+mn-cs"/>
              </a:rPr>
              <a:t>Reclam</a:t>
            </a:r>
            <a:r>
              <a:rPr lang="en-GB" sz="1200" kern="1200" dirty="0">
                <a:solidFill>
                  <a:schemeClr val="tx1"/>
                </a:solidFill>
                <a:effectLst/>
                <a:latin typeface="+mn-lt"/>
                <a:ea typeface="+mn-ea"/>
                <a:cs typeface="+mn-cs"/>
              </a:rPr>
              <a:t>. 1984.</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Paul Greenhalgh described world’s fairs as </a:t>
            </a:r>
            <a:r>
              <a:rPr lang="en-GB" sz="1200" b="1" kern="1200" dirty="0">
                <a:solidFill>
                  <a:schemeClr val="tx1"/>
                </a:solidFill>
                <a:effectLst/>
                <a:latin typeface="+mn-lt"/>
                <a:ea typeface="+mn-ea"/>
                <a:cs typeface="+mn-cs"/>
              </a:rPr>
              <a:t>ephemeral</a:t>
            </a:r>
            <a:r>
              <a:rPr lang="en-GB" sz="1200" kern="1200" dirty="0">
                <a:solidFill>
                  <a:schemeClr val="tx1"/>
                </a:solidFill>
                <a:effectLst/>
                <a:latin typeface="+mn-lt"/>
                <a:ea typeface="+mn-ea"/>
                <a:cs typeface="+mn-cs"/>
              </a:rPr>
              <a:t> – they didn’t survive, they were temporary, but still made an </a:t>
            </a:r>
            <a:r>
              <a:rPr lang="en-GB" sz="1200" b="1" kern="1200" dirty="0">
                <a:solidFill>
                  <a:schemeClr val="tx1"/>
                </a:solidFill>
                <a:effectLst/>
                <a:latin typeface="+mn-lt"/>
                <a:ea typeface="+mn-ea"/>
                <a:cs typeface="+mn-cs"/>
              </a:rPr>
              <a:t>incredible mark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impact</a:t>
            </a:r>
            <a:r>
              <a:rPr lang="en-GB" sz="1200" kern="1200" dirty="0">
                <a:solidFill>
                  <a:schemeClr val="tx1"/>
                </a:solidFill>
                <a:effectLst/>
                <a:latin typeface="+mn-lt"/>
                <a:ea typeface="+mn-ea"/>
                <a:cs typeface="+mn-cs"/>
              </a:rPr>
              <a:t> in contemporary culture, society and economy.</a:t>
            </a:r>
          </a:p>
          <a:p>
            <a:r>
              <a:rPr lang="en-GB" sz="1200" kern="1200" dirty="0">
                <a:solidFill>
                  <a:schemeClr val="tx1"/>
                </a:solidFill>
                <a:effectLst/>
                <a:latin typeface="+mn-lt"/>
                <a:ea typeface="+mn-ea"/>
                <a:cs typeface="+mn-cs"/>
              </a:rPr>
              <a:t>Greenhalgh, Paul.</a:t>
            </a:r>
            <a:r>
              <a:rPr lang="en-GB" sz="1200" i="1" kern="1200" dirty="0">
                <a:solidFill>
                  <a:schemeClr val="tx1"/>
                </a:solidFill>
                <a:effectLst/>
                <a:latin typeface="+mn-lt"/>
                <a:ea typeface="+mn-ea"/>
                <a:cs typeface="+mn-cs"/>
              </a:rPr>
              <a:t> Ephemeral Vistas: The Expositions </a:t>
            </a:r>
            <a:r>
              <a:rPr lang="en-GB" sz="1200" i="1" kern="1200" dirty="0" err="1">
                <a:solidFill>
                  <a:schemeClr val="tx1"/>
                </a:solidFill>
                <a:effectLst/>
                <a:latin typeface="+mn-lt"/>
                <a:ea typeface="+mn-ea"/>
                <a:cs typeface="+mn-cs"/>
              </a:rPr>
              <a:t>Universelles</a:t>
            </a:r>
            <a:r>
              <a:rPr lang="en-GB" sz="1200" i="1" kern="1200" dirty="0">
                <a:solidFill>
                  <a:schemeClr val="tx1"/>
                </a:solidFill>
                <a:effectLst/>
                <a:latin typeface="+mn-lt"/>
                <a:ea typeface="+mn-ea"/>
                <a:cs typeface="+mn-cs"/>
              </a:rPr>
              <a:t>, Great Exhibitions and World's Fairs, 1851-1939. </a:t>
            </a:r>
            <a:r>
              <a:rPr lang="en-GB" sz="1200" kern="1200" dirty="0">
                <a:solidFill>
                  <a:schemeClr val="tx1"/>
                </a:solidFill>
                <a:effectLst/>
                <a:latin typeface="+mn-lt"/>
                <a:ea typeface="+mn-ea"/>
                <a:cs typeface="+mn-cs"/>
              </a:rPr>
              <a:t>Manchester, U.K.: Manchester University Press, 2000.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Robert Rydell focuses mostly on American fairs, which he sees as “</a:t>
            </a:r>
            <a:r>
              <a:rPr lang="en-GB" sz="1200" b="1" kern="1200" dirty="0">
                <a:solidFill>
                  <a:schemeClr val="tx1"/>
                </a:solidFill>
                <a:effectLst/>
                <a:latin typeface="+mn-lt"/>
                <a:ea typeface="+mn-ea"/>
                <a:cs typeface="+mn-cs"/>
              </a:rPr>
              <a:t>contested terrains</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sites of struggle</a:t>
            </a:r>
            <a:r>
              <a:rPr lang="en-GB" sz="1200" kern="1200" dirty="0">
                <a:solidFill>
                  <a:schemeClr val="tx1"/>
                </a:solidFill>
                <a:effectLst/>
                <a:latin typeface="+mn-lt"/>
                <a:ea typeface="+mn-ea"/>
                <a:cs typeface="+mn-cs"/>
              </a:rPr>
              <a:t>” between various groups, dominant and subordinate. </a:t>
            </a:r>
          </a:p>
          <a:p>
            <a:r>
              <a:rPr lang="en-GB" sz="1200" kern="1200" dirty="0">
                <a:solidFill>
                  <a:schemeClr val="tx1"/>
                </a:solidFill>
                <a:effectLst/>
                <a:latin typeface="+mn-lt"/>
                <a:ea typeface="+mn-ea"/>
                <a:cs typeface="+mn-cs"/>
              </a:rPr>
              <a:t>Rydell, Robert W. </a:t>
            </a:r>
            <a:r>
              <a:rPr lang="en-GB" sz="1200" i="1" kern="1200" dirty="0">
                <a:solidFill>
                  <a:schemeClr val="tx1"/>
                </a:solidFill>
                <a:effectLst/>
                <a:latin typeface="+mn-lt"/>
                <a:ea typeface="+mn-ea"/>
                <a:cs typeface="+mn-cs"/>
              </a:rPr>
              <a:t>All the World’s a Fair: Visions of Empire at American International Expositions, 1876 – 1916.</a:t>
            </a:r>
            <a:r>
              <a:rPr lang="en-GB" sz="1200" kern="1200" dirty="0">
                <a:solidFill>
                  <a:schemeClr val="tx1"/>
                </a:solidFill>
                <a:effectLst/>
                <a:latin typeface="+mn-lt"/>
                <a:ea typeface="+mn-ea"/>
                <a:cs typeface="+mn-cs"/>
              </a:rPr>
              <a:t>Chicago: University of Chicago Press, 1984. Rydell, Robert W. </a:t>
            </a:r>
            <a:r>
              <a:rPr lang="en-GB" sz="1200" i="1" kern="1200" dirty="0">
                <a:solidFill>
                  <a:schemeClr val="tx1"/>
                </a:solidFill>
                <a:effectLst/>
                <a:latin typeface="+mn-lt"/>
                <a:ea typeface="+mn-ea"/>
                <a:cs typeface="+mn-cs"/>
              </a:rPr>
              <a:t>World of Fairs: The Century-of-Progress Expositions</a:t>
            </a:r>
            <a:r>
              <a:rPr lang="en-GB" sz="1200" kern="1200" dirty="0">
                <a:solidFill>
                  <a:schemeClr val="tx1"/>
                </a:solidFill>
                <a:effectLst/>
                <a:latin typeface="+mn-lt"/>
                <a:ea typeface="+mn-ea"/>
                <a:cs typeface="+mn-cs"/>
              </a:rPr>
              <a:t>. Chicago: University of Chicago Press, 1993. </a:t>
            </a:r>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4</a:t>
            </a:fld>
            <a:endParaRPr lang="en-GB"/>
          </a:p>
        </p:txBody>
      </p:sp>
    </p:spTree>
    <p:extLst>
      <p:ext uri="{BB962C8B-B14F-4D97-AF65-F5344CB8AC3E}">
        <p14:creationId xmlns:p14="http://schemas.microsoft.com/office/powerpoint/2010/main" val="1669116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33</a:t>
            </a:fld>
            <a:endParaRPr lang="en-GB"/>
          </a:p>
        </p:txBody>
      </p:sp>
    </p:spTree>
    <p:extLst>
      <p:ext uri="{BB962C8B-B14F-4D97-AF65-F5344CB8AC3E}">
        <p14:creationId xmlns:p14="http://schemas.microsoft.com/office/powerpoint/2010/main" val="3160793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Times New Roman" panose="02020603050405020304" pitchFamily="18" charset="0"/>
              </a:rPr>
              <a:t>architect, </a:t>
            </a:r>
            <a:r>
              <a:rPr lang="en-GB" sz="1800" u="sng" dirty="0">
                <a:solidFill>
                  <a:srgbClr val="000000"/>
                </a:solidFill>
                <a:effectLst/>
                <a:latin typeface="Calibri" panose="020F0502020204030204" pitchFamily="34" charset="0"/>
                <a:ea typeface="Times New Roman" panose="02020603050405020304" pitchFamily="18" charset="0"/>
              </a:rPr>
              <a:t>Josef Hoffmann</a:t>
            </a:r>
            <a:r>
              <a:rPr lang="en-GB" sz="1800" dirty="0">
                <a:solidFill>
                  <a:srgbClr val="000000"/>
                </a:solidFill>
                <a:effectLst/>
                <a:latin typeface="Calibri" panose="020F0502020204030204" pitchFamily="34" charset="0"/>
                <a:ea typeface="Times New Roman" panose="02020603050405020304" pitchFamily="18" charset="0"/>
              </a:rPr>
              <a:t>: </a:t>
            </a:r>
            <a:r>
              <a:rPr lang="en-GB" sz="1800" i="1" dirty="0">
                <a:solidFill>
                  <a:srgbClr val="000000"/>
                </a:solidFill>
                <a:effectLst/>
                <a:latin typeface="Calibri" panose="020F0502020204030204" pitchFamily="34" charset="0"/>
                <a:ea typeface="Times New Roman" panose="02020603050405020304" pitchFamily="18" charset="0"/>
              </a:rPr>
              <a:t>Built of </a:t>
            </a:r>
            <a:r>
              <a:rPr lang="en-GB" sz="1800" u="sng" dirty="0">
                <a:solidFill>
                  <a:srgbClr val="000000"/>
                </a:solidFill>
                <a:effectLst/>
                <a:latin typeface="Calibri" panose="020F0502020204030204" pitchFamily="34" charset="0"/>
                <a:ea typeface="Times New Roman" panose="02020603050405020304" pitchFamily="18" charset="0"/>
              </a:rPr>
              <a:t>concrete</a:t>
            </a:r>
            <a:r>
              <a:rPr lang="en-GB" sz="1800" i="1" dirty="0">
                <a:solidFill>
                  <a:srgbClr val="000000"/>
                </a:solidFill>
                <a:effectLst/>
                <a:latin typeface="Calibri" panose="020F0502020204030204" pitchFamily="34" charset="0"/>
                <a:ea typeface="Times New Roman" panose="02020603050405020304" pitchFamily="18" charset="0"/>
              </a:rPr>
              <a:t> with bold horizontally moulded walls, the mass of this Pavilion was striking. It was </a:t>
            </a:r>
            <a:r>
              <a:rPr lang="en-GB" sz="1800" i="1" u="sng" dirty="0">
                <a:solidFill>
                  <a:srgbClr val="000000"/>
                </a:solidFill>
                <a:effectLst/>
                <a:latin typeface="Calibri" panose="020F0502020204030204" pitchFamily="34" charset="0"/>
                <a:ea typeface="Times New Roman" panose="02020603050405020304" pitchFamily="18" charset="0"/>
              </a:rPr>
              <a:t>top lit</a:t>
            </a:r>
            <a:r>
              <a:rPr lang="en-GB" sz="1800" i="1" dirty="0">
                <a:solidFill>
                  <a:srgbClr val="000000"/>
                </a:solidFill>
                <a:effectLst/>
                <a:latin typeface="Calibri" panose="020F0502020204030204" pitchFamily="34" charset="0"/>
                <a:ea typeface="Times New Roman" panose="02020603050405020304" pitchFamily="18" charset="0"/>
              </a:rPr>
              <a:t> except for the vestibule, and contained an excellent gallery</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both the exterior and interior decorated in “exuberant floral- and folk-derived calligraphy” of </a:t>
            </a:r>
            <a:r>
              <a:rPr lang="en-GB" sz="1800" u="sng" dirty="0">
                <a:solidFill>
                  <a:srgbClr val="000000"/>
                </a:solidFill>
                <a:effectLst/>
                <a:latin typeface="Calibri" panose="020F0502020204030204" pitchFamily="34" charset="0"/>
                <a:ea typeface="Times New Roman" panose="02020603050405020304" pitchFamily="18" charset="0"/>
              </a:rPr>
              <a:t>Dagobert </a:t>
            </a:r>
            <a:r>
              <a:rPr lang="en-GB" sz="1800" u="sng" dirty="0" err="1">
                <a:solidFill>
                  <a:srgbClr val="000000"/>
                </a:solidFill>
                <a:effectLst/>
                <a:latin typeface="Calibri" panose="020F0502020204030204" pitchFamily="34" charset="0"/>
                <a:ea typeface="Times New Roman" panose="02020603050405020304" pitchFamily="18" charset="0"/>
              </a:rPr>
              <a:t>Peche</a:t>
            </a:r>
            <a:r>
              <a:rPr lang="en-GB" sz="1800" dirty="0">
                <a:solidFill>
                  <a:srgbClr val="000000"/>
                </a:solidFill>
                <a:effectLst/>
                <a:latin typeface="Calibri" panose="020F0502020204030204" pitchFamily="34" charset="0"/>
                <a:ea typeface="Times New Roman" panose="02020603050405020304" pitchFamily="18" charset="0"/>
              </a:rPr>
              <a:t>, a recently deceased director of the Wiener </a:t>
            </a:r>
            <a:r>
              <a:rPr lang="en-GB" sz="1800" dirty="0" err="1">
                <a:solidFill>
                  <a:srgbClr val="000000"/>
                </a:solidFill>
                <a:effectLst/>
                <a:latin typeface="Calibri" panose="020F0502020204030204" pitchFamily="34" charset="0"/>
                <a:ea typeface="Times New Roman" panose="02020603050405020304" pitchFamily="18" charset="0"/>
              </a:rPr>
              <a:t>Werkstätte</a:t>
            </a:r>
            <a:r>
              <a:rPr lang="en-GB" sz="1800" dirty="0">
                <a:solidFill>
                  <a:srgbClr val="000000"/>
                </a:solidFill>
                <a:effectLst/>
                <a:latin typeface="Calibri" panose="020F0502020204030204" pitchFamily="34" charset="0"/>
                <a:ea typeface="Times New Roman" panose="02020603050405020304" pitchFamily="18" charset="0"/>
              </a:rPr>
              <a:t>, making the pavilion the organisation’s showcase. The heavy decorations were criticized by the architect Adolf Loos, who saw them as a symptom of Vienna’s conservativism bordering on kitsch.</a:t>
            </a:r>
            <a:endParaRPr lang="en-GB" sz="1800" dirty="0">
              <a:effectLst/>
              <a:latin typeface="Times New Roman" panose="02020603050405020304" pitchFamily="18" charset="0"/>
              <a:ea typeface="Times New Roman" panose="02020603050405020304" pitchFamily="18" charset="0"/>
            </a:endParaRPr>
          </a:p>
          <a:p>
            <a:endParaRPr lang="en-US" dirty="0"/>
          </a:p>
          <a:p>
            <a:r>
              <a:rPr lang="en-US" dirty="0" err="1"/>
              <a:t>Criticised</a:t>
            </a:r>
            <a:r>
              <a:rPr lang="en-US" dirty="0"/>
              <a:t> by Loos </a:t>
            </a:r>
          </a:p>
        </p:txBody>
      </p:sp>
      <p:sp>
        <p:nvSpPr>
          <p:cNvPr id="4" name="Slide Number Placeholder 3"/>
          <p:cNvSpPr>
            <a:spLocks noGrp="1"/>
          </p:cNvSpPr>
          <p:nvPr>
            <p:ph type="sldNum" sz="quarter" idx="5"/>
          </p:nvPr>
        </p:nvSpPr>
        <p:spPr/>
        <p:txBody>
          <a:bodyPr/>
          <a:lstStyle/>
          <a:p>
            <a:fld id="{DD8AF131-1C99-4AB3-878B-DA72A0C699FD}" type="slidenum">
              <a:rPr lang="en-GB" smtClean="0"/>
              <a:t>35</a:t>
            </a:fld>
            <a:endParaRPr lang="en-GB"/>
          </a:p>
        </p:txBody>
      </p:sp>
    </p:spTree>
    <p:extLst>
      <p:ext uri="{BB962C8B-B14F-4D97-AF65-F5344CB8AC3E}">
        <p14:creationId xmlns:p14="http://schemas.microsoft.com/office/powerpoint/2010/main" val="1089120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79635B5-218B-6746-8AFD-D14E8F040012}"/>
              </a:ext>
            </a:extLst>
          </p:cNvPr>
          <p:cNvSpPr>
            <a:spLocks noGrp="1" noChangeArrowheads="1"/>
          </p:cNvSpPr>
          <p:nvPr>
            <p:ph type="sldNum" sz="quarter" idx="5"/>
          </p:nvPr>
        </p:nvSpPr>
        <p:spPr>
          <a:ln/>
        </p:spPr>
        <p:txBody>
          <a:bodyPr/>
          <a:lstStyle/>
          <a:p>
            <a:fld id="{9F994929-F886-8A44-A8CA-A622F00EFC52}" type="slidenum">
              <a:rPr lang="cs-CZ" altLang="en-US"/>
              <a:pPr/>
              <a:t>36</a:t>
            </a:fld>
            <a:endParaRPr lang="cs-CZ" altLang="en-US"/>
          </a:p>
        </p:txBody>
      </p:sp>
      <p:sp>
        <p:nvSpPr>
          <p:cNvPr id="22530" name="Rectangle 2">
            <a:extLst>
              <a:ext uri="{FF2B5EF4-FFF2-40B4-BE49-F238E27FC236}">
                <a16:creationId xmlns:a16="http://schemas.microsoft.com/office/drawing/2014/main" id="{A4F8B52D-C186-0445-8A73-7BFAE612A2FA}"/>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D7FEA58A-816B-0546-A415-45BCB42C6E67}"/>
              </a:ext>
            </a:extLst>
          </p:cNvPr>
          <p:cNvSpPr>
            <a:spLocks noGrp="1" noChangeArrowheads="1"/>
          </p:cNvSpPr>
          <p:nvPr>
            <p:ph type="body" idx="1"/>
          </p:nvPr>
        </p:nvSpPr>
        <p:spPr/>
        <p:txBody>
          <a:bodyPr/>
          <a:lstStyle/>
          <a:p>
            <a:r>
              <a:rPr lang="en-GB" sz="1800" b="1" dirty="0" err="1">
                <a:effectLst/>
                <a:latin typeface="Calibri" panose="020F0502020204030204" pitchFamily="34" charset="0"/>
                <a:ea typeface="Times New Roman" panose="02020603050405020304" pitchFamily="18" charset="0"/>
              </a:rPr>
              <a:t>Alternativy</a:t>
            </a:r>
            <a:r>
              <a:rPr lang="en-GB" sz="1800" b="1" dirty="0">
                <a:effectLst/>
                <a:latin typeface="Calibri" panose="020F0502020204030204" pitchFamily="34" charset="0"/>
                <a:ea typeface="Times New Roman" panose="02020603050405020304" pitchFamily="18" charset="0"/>
              </a:rPr>
              <a:t> </a:t>
            </a:r>
          </a:p>
          <a:p>
            <a:endParaRPr lang="en-GB" sz="1800" b="1" dirty="0">
              <a:effectLst/>
              <a:latin typeface="Calibri" panose="020F0502020204030204" pitchFamily="34" charset="0"/>
              <a:ea typeface="Times New Roman" panose="02020603050405020304" pitchFamily="18" charset="0"/>
            </a:endParaRPr>
          </a:p>
          <a:p>
            <a:r>
              <a:rPr lang="en-GB" sz="1800" b="1" dirty="0">
                <a:effectLst/>
                <a:latin typeface="Calibri" panose="020F0502020204030204" pitchFamily="34" charset="0"/>
                <a:ea typeface="Times New Roman" panose="02020603050405020304" pitchFamily="18" charset="0"/>
              </a:rPr>
              <a:t>There’s not ONE modernism </a:t>
            </a:r>
          </a:p>
          <a:p>
            <a:endParaRPr lang="en-GB"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Konstantin Melnikov’s Soviet pavilion or Le Corbusier’s </a:t>
            </a:r>
            <a:r>
              <a:rPr lang="en-GB" sz="1800" dirty="0" err="1">
                <a:solidFill>
                  <a:srgbClr val="000000"/>
                </a:solidFill>
                <a:effectLst/>
                <a:latin typeface="Calibri" panose="020F0502020204030204" pitchFamily="34" charset="0"/>
                <a:ea typeface="Times New Roman" panose="02020603050405020304" pitchFamily="18" charset="0"/>
              </a:rPr>
              <a:t>L’Esprit</a:t>
            </a:r>
            <a:r>
              <a:rPr lang="en-GB" sz="1800" dirty="0">
                <a:solidFill>
                  <a:srgbClr val="000000"/>
                </a:solidFill>
                <a:effectLst/>
                <a:latin typeface="Calibri" panose="020F0502020204030204" pitchFamily="34" charset="0"/>
                <a:ea typeface="Times New Roman" panose="02020603050405020304" pitchFamily="18" charset="0"/>
              </a:rPr>
              <a:t> Nouveau, were more innovative in their approach to the architectural </a:t>
            </a:r>
            <a:r>
              <a:rPr lang="en-GB" sz="1800" u="sng" dirty="0">
                <a:solidFill>
                  <a:srgbClr val="000000"/>
                </a:solidFill>
                <a:effectLst/>
                <a:latin typeface="Calibri" panose="020F0502020204030204" pitchFamily="34" charset="0"/>
                <a:ea typeface="Times New Roman" panose="02020603050405020304" pitchFamily="18" charset="0"/>
              </a:rPr>
              <a:t>space, material, light and colour</a:t>
            </a:r>
            <a:r>
              <a:rPr lang="en-GB" sz="18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lgn="just">
              <a:lnSpc>
                <a:spcPct val="150000"/>
              </a:lnSpc>
              <a:spcAft>
                <a:spcPts val="600"/>
              </a:spcAft>
            </a:pPr>
            <a:r>
              <a:rPr lang="en-GB" sz="1800" dirty="0">
                <a:solidFill>
                  <a:srgbClr val="000000"/>
                </a:solidFill>
                <a:effectLst/>
                <a:latin typeface="Calibri" panose="020F0502020204030204" pitchFamily="34" charset="0"/>
                <a:ea typeface="Times New Roman" panose="02020603050405020304" pitchFamily="18" charset="0"/>
              </a:rPr>
              <a:t>The exhibition grounds therefore became a place of various competing views of the place of decoration and decorative arts in the modern world.</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Corbusier’s construction, using </a:t>
            </a:r>
            <a:r>
              <a:rPr lang="en-GB"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reinforced concrete</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glass and steel</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challenged the view of a </a:t>
            </a:r>
            <a:r>
              <a:rPr lang="en-GB"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model house</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Times New Roman" panose="02020603050405020304" pitchFamily="18" charset="0"/>
                <a:ea typeface="Times New Roman" panose="02020603050405020304" pitchFamily="18" charset="0"/>
                <a:cs typeface="Calibri" panose="020F0502020204030204" pitchFamily="34"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cs typeface="Calibri" panose="020F0502020204030204" pitchFamily="34" charset="0"/>
              </a:rPr>
              <a:t>the French architect Le Corbusier’s functionalist model house </a:t>
            </a:r>
            <a:r>
              <a:rPr lang="en-GB" sz="1800" u="sng" dirty="0" err="1">
                <a:effectLst/>
                <a:latin typeface="Times New Roman" panose="02020603050405020304" pitchFamily="18" charset="0"/>
                <a:ea typeface="Times New Roman" panose="02020603050405020304" pitchFamily="18" charset="0"/>
                <a:cs typeface="Calibri" panose="020F0502020204030204" pitchFamily="34" charset="0"/>
              </a:rPr>
              <a:t>l’Esprit</a:t>
            </a:r>
            <a:r>
              <a:rPr lang="en-GB" sz="1800" u="sng" dirty="0">
                <a:effectLst/>
                <a:latin typeface="Times New Roman" panose="02020603050405020304" pitchFamily="18" charset="0"/>
                <a:ea typeface="Times New Roman" panose="02020603050405020304" pitchFamily="18" charset="0"/>
                <a:cs typeface="Calibri" panose="020F0502020204030204" pitchFamily="34" charset="0"/>
              </a:rPr>
              <a:t> Nouveau</a:t>
            </a:r>
            <a:r>
              <a:rPr lang="en-GB" sz="1800" dirty="0">
                <a:effectLst/>
                <a:latin typeface="Times New Roman" panose="02020603050405020304" pitchFamily="18" charset="0"/>
                <a:ea typeface="Times New Roman" panose="02020603050405020304" pitchFamily="18" charset="0"/>
                <a:cs typeface="Calibri" panose="020F0502020204030204" pitchFamily="34" charset="0"/>
              </a:rPr>
              <a:t>, put emphasis on the </a:t>
            </a:r>
            <a:r>
              <a:rPr lang="en-GB" sz="1800" u="sng" dirty="0">
                <a:effectLst/>
                <a:latin typeface="Times New Roman" panose="02020603050405020304" pitchFamily="18" charset="0"/>
                <a:ea typeface="Times New Roman" panose="02020603050405020304" pitchFamily="18" charset="0"/>
                <a:cs typeface="Calibri" panose="020F0502020204030204" pitchFamily="34" charset="0"/>
              </a:rPr>
              <a:t>function</a:t>
            </a:r>
            <a:r>
              <a:rPr lang="en-GB" sz="1800" dirty="0">
                <a:effectLst/>
                <a:latin typeface="Times New Roman" panose="02020603050405020304" pitchFamily="18" charset="0"/>
                <a:ea typeface="Times New Roman" panose="02020603050405020304" pitchFamily="18" charset="0"/>
                <a:cs typeface="Calibri" panose="020F0502020204030204" pitchFamily="34" charset="0"/>
              </a:rPr>
              <a:t> of buildings and </a:t>
            </a:r>
            <a:r>
              <a:rPr lang="en-GB" sz="1800" u="sng" dirty="0">
                <a:effectLst/>
                <a:latin typeface="Times New Roman" panose="02020603050405020304" pitchFamily="18" charset="0"/>
                <a:ea typeface="Times New Roman" panose="02020603050405020304" pitchFamily="18" charset="0"/>
                <a:cs typeface="Calibri" panose="020F0502020204030204" pitchFamily="34" charset="0"/>
              </a:rPr>
              <a:t>denounced decoration</a:t>
            </a:r>
            <a:r>
              <a:rPr lang="en-GB" sz="1800" dirty="0">
                <a:effectLst/>
                <a:latin typeface="Times New Roman" panose="02020603050405020304" pitchFamily="18" charset="0"/>
                <a:ea typeface="Times New Roman" panose="02020603050405020304" pitchFamily="18" charset="0"/>
                <a:cs typeface="Calibri" panose="020F0502020204030204" pitchFamily="34" charset="0"/>
              </a:rPr>
              <a:t>. </a:t>
            </a:r>
            <a:r>
              <a:rPr lang="en-GB"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The abstract, geometric structure was deemed </a:t>
            </a:r>
            <a:r>
              <a:rPr lang="en-GB" sz="1800" u="sng"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incompatible</a:t>
            </a:r>
            <a:r>
              <a:rPr lang="en-GB"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with the overall concept of the exposition and a twenty-foot-high </a:t>
            </a:r>
            <a:r>
              <a:rPr lang="en-GB" sz="1800" u="sng"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fence</a:t>
            </a:r>
            <a:r>
              <a:rPr lang="en-GB"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was temporarily put up around it. </a:t>
            </a:r>
            <a:endParaRPr lang="en-GB" sz="1800" dirty="0">
              <a:effectLst/>
              <a:latin typeface="Times New Roman" panose="02020603050405020304" pitchFamily="18" charset="0"/>
              <a:ea typeface="Times New Roman" panose="02020603050405020304" pitchFamily="18" charset="0"/>
            </a:endParaRPr>
          </a:p>
          <a:p>
            <a:pPr algn="just">
              <a:lnSpc>
                <a:spcPct val="150000"/>
              </a:lnSpc>
              <a:spcAft>
                <a:spcPts val="600"/>
              </a:spcAft>
            </a:pPr>
            <a:r>
              <a:rPr lang="en-GB"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GB" sz="1800" dirty="0">
              <a:effectLst/>
              <a:latin typeface="Times New Roman" panose="02020603050405020304" pitchFamily="18" charset="0"/>
              <a:ea typeface="Times New Roman" panose="02020603050405020304" pitchFamily="18" charset="0"/>
            </a:endParaRPr>
          </a:p>
          <a:p>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Makaryk</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8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April in Paris</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Marilda</a:t>
            </a:r>
            <a:r>
              <a:rPr lang="en-GB" sz="1800" dirty="0">
                <a:effectLst/>
                <a:latin typeface="Calibri" panose="020F0502020204030204" pitchFamily="34" charset="0"/>
                <a:ea typeface="Calibri" panose="020F0502020204030204" pitchFamily="34" charset="0"/>
                <a:cs typeface="Times New Roman" panose="02020603050405020304" pitchFamily="18" charset="0"/>
              </a:rPr>
              <a:t> Azulay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Tapiero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Arquitectura</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española</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y la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exposición</a:t>
            </a:r>
            <a:endParaRPr lang="en-GB" sz="1800" dirty="0">
              <a:effectLst/>
              <a:latin typeface="Times New Roman" panose="02020603050405020304" pitchFamily="18" charset="0"/>
              <a:ea typeface="Times New Roman" panose="02020603050405020304" pitchFamily="18" charset="0"/>
            </a:endParaRPr>
          </a:p>
          <a:p>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internacional</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de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artes</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decorativas</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industriales</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modernas</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parís</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1925):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actitudes</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impresiones</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e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implicaciones</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in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Las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exposiciones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de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arquitectura</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y la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arquitectura</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de las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exposiciones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La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arquitectura</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Española y las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exposiciones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internacionales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(1929-1975)</a:t>
            </a:r>
            <a:r>
              <a:rPr lang="en-GB" sz="1800" dirty="0">
                <a:effectLst/>
                <a:latin typeface="Calibri" panose="020F0502020204030204" pitchFamily="34" charset="0"/>
                <a:ea typeface="Calibri" panose="020F0502020204030204" pitchFamily="34" charset="0"/>
                <a:cs typeface="Times New Roman" panose="02020603050405020304" pitchFamily="18" charset="0"/>
              </a:rPr>
              <a:t> (Pamplona: T6, 2014), 157-166; </a:t>
            </a: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Richard Anderson, ’</a:t>
            </a:r>
            <a:r>
              <a:rPr lang="fr-FR"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Ginés</a:t>
            </a: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Garrido, </a:t>
            </a:r>
            <a:r>
              <a:rPr lang="fr-FR"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Mélnikov</a:t>
            </a: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en </a:t>
            </a:r>
            <a:r>
              <a:rPr lang="fr-FR"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París</a:t>
            </a: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1925</a:t>
            </a: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Cahiers du monde russe</a:t>
            </a:r>
            <a:r>
              <a:rPr lang="en-GB"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55, no. 3-4 (2014): 406-410</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R. J.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Difford</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‘Infinite Horizons : Le Corbusier, the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Pavillon</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de </a:t>
            </a:r>
            <a:r>
              <a:rPr lang="en-GB" sz="18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l’Esprit</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Nouveau dioramas and the science of visual distance,’</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800" i="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Journal of Architecture</a:t>
            </a:r>
            <a:r>
              <a:rPr lang="en-GB"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22, no. 5 (2017): 825-853.</a:t>
            </a:r>
            <a:endParaRPr lang="en-GB" sz="1800" dirty="0">
              <a:effectLst/>
              <a:latin typeface="Times New Roman" panose="02020603050405020304" pitchFamily="18" charset="0"/>
              <a:ea typeface="Times New Roman" panose="02020603050405020304" pitchFamily="18" charset="0"/>
            </a:endParaRPr>
          </a:p>
          <a:p>
            <a:endParaRPr lang="en-US" altLang="en-US" dirty="0"/>
          </a:p>
        </p:txBody>
      </p:sp>
    </p:spTree>
    <p:extLst>
      <p:ext uri="{BB962C8B-B14F-4D97-AF65-F5344CB8AC3E}">
        <p14:creationId xmlns:p14="http://schemas.microsoft.com/office/powerpoint/2010/main" val="662497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37</a:t>
            </a:fld>
            <a:endParaRPr lang="en-GB"/>
          </a:p>
        </p:txBody>
      </p:sp>
    </p:spTree>
    <p:extLst>
      <p:ext uri="{BB962C8B-B14F-4D97-AF65-F5344CB8AC3E}">
        <p14:creationId xmlns:p14="http://schemas.microsoft.com/office/powerpoint/2010/main" val="557665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r>
              <a:rPr lang="en-GB"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Melnikov’s dynamic composition of the </a:t>
            </a:r>
            <a:r>
              <a:rPr lang="en-GB" sz="1800" u="sng"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different geometrical shapes</a:t>
            </a:r>
            <a:r>
              <a:rPr lang="en-GB"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joined by a </a:t>
            </a:r>
            <a:r>
              <a:rPr lang="en-GB" sz="1800" u="sng"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diagonal</a:t>
            </a:r>
            <a:r>
              <a:rPr lang="en-GB"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800" u="sng"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staircase</a:t>
            </a:r>
            <a:r>
              <a:rPr lang="en-GB" sz="18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disrupted what would be then seen as a traditional national pavilion</a:t>
            </a:r>
            <a:endParaRPr lang="en-GB" sz="1800" dirty="0">
              <a:effectLst/>
              <a:latin typeface="Times New Roman" panose="02020603050405020304" pitchFamily="18" charset="0"/>
              <a:ea typeface="Times New Roman" panose="02020603050405020304" pitchFamily="18" charset="0"/>
            </a:endParaRPr>
          </a:p>
          <a:p>
            <a:pPr algn="just">
              <a:lnSpc>
                <a:spcPct val="150000"/>
              </a:lnSpc>
              <a:spcAft>
                <a:spcPts val="600"/>
              </a:spcAft>
            </a:pPr>
            <a:r>
              <a:rPr lang="en-GB" sz="1800" dirty="0">
                <a:effectLst/>
                <a:latin typeface="Times New Roman" panose="02020603050405020304" pitchFamily="18" charset="0"/>
                <a:ea typeface="Times New Roman" panose="02020603050405020304" pitchFamily="18" charset="0"/>
                <a:cs typeface="Calibri" panose="020F0502020204030204" pitchFamily="34" charset="0"/>
              </a:rPr>
              <a:t> </a:t>
            </a:r>
            <a:endParaRPr lang="en-GB" sz="1800" dirty="0">
              <a:effectLst/>
              <a:latin typeface="Times New Roman" panose="02020603050405020304" pitchFamily="18" charset="0"/>
              <a:ea typeface="Times New Roman" panose="02020603050405020304" pitchFamily="18" charset="0"/>
            </a:endParaRPr>
          </a:p>
          <a:p>
            <a:pPr algn="just">
              <a:lnSpc>
                <a:spcPct val="150000"/>
              </a:lnSpc>
              <a:spcAft>
                <a:spcPts val="600"/>
              </a:spcAft>
            </a:pPr>
            <a:r>
              <a:rPr lang="en-GB" sz="1800" dirty="0">
                <a:effectLst/>
                <a:latin typeface="Times New Roman" panose="02020603050405020304" pitchFamily="18" charset="0"/>
                <a:ea typeface="Times New Roman" panose="02020603050405020304" pitchFamily="18" charset="0"/>
                <a:cs typeface="Calibri" panose="020F0502020204030204" pitchFamily="34" charset="0"/>
              </a:rPr>
              <a:t>The design of the Soviet pavilion at the 1925 Paris expo was by Melnikov and its dynamic composition was in </a:t>
            </a:r>
            <a:r>
              <a:rPr lang="en-GB" sz="1800" u="sng" dirty="0">
                <a:effectLst/>
                <a:latin typeface="Times New Roman" panose="02020603050405020304" pitchFamily="18" charset="0"/>
                <a:ea typeface="Times New Roman" panose="02020603050405020304" pitchFamily="18" charset="0"/>
                <a:cs typeface="Calibri" panose="020F0502020204030204" pitchFamily="34" charset="0"/>
              </a:rPr>
              <a:t>stark contrast to the middle class commercialised tone of the other pavilions</a:t>
            </a:r>
            <a:r>
              <a:rPr lang="en-GB" sz="1800" dirty="0">
                <a:effectLst/>
                <a:latin typeface="Times New Roman" panose="02020603050405020304" pitchFamily="18" charset="0"/>
                <a:ea typeface="Times New Roman" panose="02020603050405020304" pitchFamily="18" charset="0"/>
                <a:cs typeface="Calibri" panose="020F0502020204030204" pitchFamily="34" charset="0"/>
              </a:rPr>
              <a:t>, Melnikov used the aesthetic of the factory combined with the thrusting diagonal expression seen in </a:t>
            </a:r>
            <a:r>
              <a:rPr lang="en-GB" sz="1800" u="sng" dirty="0">
                <a:effectLst/>
                <a:latin typeface="Times New Roman" panose="02020603050405020304" pitchFamily="18" charset="0"/>
                <a:ea typeface="Times New Roman" panose="02020603050405020304" pitchFamily="18" charset="0"/>
                <a:cs typeface="Calibri" panose="020F0502020204030204" pitchFamily="34" charset="0"/>
              </a:rPr>
              <a:t>Constructivist compositions</a:t>
            </a:r>
            <a:r>
              <a:rPr lang="en-GB" sz="1800" dirty="0">
                <a:effectLst/>
                <a:latin typeface="Times New Roman" panose="02020603050405020304" pitchFamily="18" charset="0"/>
                <a:ea typeface="Times New Roman" panose="02020603050405020304" pitchFamily="18" charset="0"/>
                <a:cs typeface="Calibri" panose="020F0502020204030204" pitchFamily="34" charset="0"/>
              </a:rPr>
              <a:t>.  </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38</a:t>
            </a:fld>
            <a:endParaRPr lang="en-GB"/>
          </a:p>
        </p:txBody>
      </p:sp>
    </p:spTree>
    <p:extLst>
      <p:ext uri="{BB962C8B-B14F-4D97-AF65-F5344CB8AC3E}">
        <p14:creationId xmlns:p14="http://schemas.microsoft.com/office/powerpoint/2010/main" val="2444253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130202"/>
                </a:solidFill>
                <a:effectLst/>
                <a:latin typeface="Calibri" panose="020F0502020204030204" pitchFamily="34" charset="0"/>
                <a:ea typeface="Times New Roman" panose="02020603050405020304" pitchFamily="18" charset="0"/>
              </a:rPr>
              <a:t>Inside, the </a:t>
            </a:r>
            <a:r>
              <a:rPr lang="en-GB" sz="1800" u="sng" dirty="0">
                <a:solidFill>
                  <a:srgbClr val="130202"/>
                </a:solidFill>
                <a:effectLst/>
                <a:latin typeface="Calibri" panose="020F0502020204030204" pitchFamily="34" charset="0"/>
                <a:ea typeface="Times New Roman" panose="02020603050405020304" pitchFamily="18" charset="0"/>
              </a:rPr>
              <a:t>sparse decor emphasized worker solidarity</a:t>
            </a:r>
            <a:r>
              <a:rPr lang="en-GB" sz="1800" dirty="0">
                <a:solidFill>
                  <a:srgbClr val="130202"/>
                </a:solidFill>
                <a:effectLst/>
                <a:latin typeface="Calibri" panose="020F0502020204030204" pitchFamily="34" charset="0"/>
                <a:ea typeface="Times New Roman" panose="02020603050405020304" pitchFamily="18" charset="0"/>
              </a:rPr>
              <a:t>. </a:t>
            </a:r>
            <a:r>
              <a:rPr lang="en-GB" sz="1800" u="sng" dirty="0">
                <a:solidFill>
                  <a:srgbClr val="130202"/>
                </a:solidFill>
                <a:effectLst/>
                <a:latin typeface="Calibri" panose="020F0502020204030204" pitchFamily="34" charset="0"/>
                <a:ea typeface="Times New Roman" panose="02020603050405020304" pitchFamily="18" charset="0"/>
              </a:rPr>
              <a:t>Peasant art </a:t>
            </a:r>
            <a:r>
              <a:rPr lang="en-GB" sz="1800" dirty="0">
                <a:solidFill>
                  <a:srgbClr val="130202"/>
                </a:solidFill>
                <a:effectLst/>
                <a:latin typeface="Calibri" panose="020F0502020204030204" pitchFamily="34" charset="0"/>
                <a:ea typeface="Times New Roman" panose="02020603050405020304" pitchFamily="18" charset="0"/>
              </a:rPr>
              <a:t>was on display as a sign of eternal rural </a:t>
            </a:r>
            <a:r>
              <a:rPr lang="en-GB" sz="1800" dirty="0" err="1">
                <a:solidFill>
                  <a:srgbClr val="130202"/>
                </a:solidFill>
                <a:effectLst/>
                <a:latin typeface="Calibri" panose="020F0502020204030204" pitchFamily="34" charset="0"/>
                <a:ea typeface="Times New Roman" panose="02020603050405020304" pitchFamily="18" charset="0"/>
              </a:rPr>
              <a:t>vigor</a:t>
            </a:r>
            <a:r>
              <a:rPr lang="en-GB" sz="1800" dirty="0">
                <a:solidFill>
                  <a:srgbClr val="130202"/>
                </a:solidFill>
                <a:effectLst/>
                <a:latin typeface="Calibri" panose="020F0502020204030204" pitchFamily="34" charset="0"/>
                <a:ea typeface="Times New Roman" panose="02020603050405020304" pitchFamily="18" charset="0"/>
              </a:rPr>
              <a:t> in the Russian landscape. But it was </a:t>
            </a:r>
            <a:r>
              <a:rPr lang="en-GB" sz="1800" u="sng" dirty="0" err="1">
                <a:solidFill>
                  <a:srgbClr val="130202"/>
                </a:solidFill>
                <a:effectLst/>
                <a:latin typeface="Calibri" panose="020F0502020204030204" pitchFamily="34" charset="0"/>
                <a:ea typeface="Times New Roman" panose="02020603050405020304" pitchFamily="18" charset="0"/>
              </a:rPr>
              <a:t>Rodchenko's</a:t>
            </a:r>
            <a:r>
              <a:rPr lang="en-GB" sz="1800" u="sng" dirty="0">
                <a:solidFill>
                  <a:srgbClr val="130202"/>
                </a:solidFill>
                <a:effectLst/>
                <a:latin typeface="Calibri" panose="020F0502020204030204" pitchFamily="34" charset="0"/>
                <a:ea typeface="Times New Roman" panose="02020603050405020304" pitchFamily="18" charset="0"/>
              </a:rPr>
              <a:t> workers' club</a:t>
            </a:r>
            <a:r>
              <a:rPr lang="en-GB" sz="1800" dirty="0">
                <a:solidFill>
                  <a:srgbClr val="130202"/>
                </a:solidFill>
                <a:effectLst/>
                <a:latin typeface="Calibri" panose="020F0502020204030204" pitchFamily="34" charset="0"/>
                <a:ea typeface="Times New Roman" panose="02020603050405020304" pitchFamily="18" charset="0"/>
              </a:rPr>
              <a:t> that showed the vision of the urban </a:t>
            </a:r>
            <a:r>
              <a:rPr lang="en-GB" sz="1800" u="sng" dirty="0">
                <a:solidFill>
                  <a:srgbClr val="130202"/>
                </a:solidFill>
                <a:effectLst/>
                <a:latin typeface="Calibri" panose="020F0502020204030204" pitchFamily="34" charset="0"/>
                <a:ea typeface="Times New Roman" panose="02020603050405020304" pitchFamily="18" charset="0"/>
              </a:rPr>
              <a:t>future for Russia</a:t>
            </a:r>
            <a:r>
              <a:rPr lang="en-GB" sz="1800" dirty="0">
                <a:solidFill>
                  <a:srgbClr val="130202"/>
                </a:solidFill>
                <a:effectLst/>
                <a:latin typeface="Calibri" panose="020F0502020204030204" pitchFamily="34" charset="0"/>
                <a:ea typeface="Times New Roman" panose="02020603050405020304" pitchFamily="18" charset="0"/>
              </a:rPr>
              <a:t>: </a:t>
            </a:r>
            <a:r>
              <a:rPr lang="en-GB" sz="1800" u="sng" dirty="0">
                <a:solidFill>
                  <a:srgbClr val="130202"/>
                </a:solidFill>
                <a:effectLst/>
                <a:latin typeface="Calibri" panose="020F0502020204030204" pitchFamily="34" charset="0"/>
                <a:ea typeface="Times New Roman" panose="02020603050405020304" pitchFamily="18" charset="0"/>
              </a:rPr>
              <a:t>hard, geometric chairs without cushions</a:t>
            </a:r>
            <a:r>
              <a:rPr lang="en-GB" sz="1800" dirty="0">
                <a:solidFill>
                  <a:srgbClr val="130202"/>
                </a:solidFill>
                <a:effectLst/>
                <a:latin typeface="Calibri" panose="020F0502020204030204" pitchFamily="34" charset="0"/>
                <a:ea typeface="Times New Roman" panose="02020603050405020304" pitchFamily="18" charset="0"/>
              </a:rPr>
              <a:t> facing a </a:t>
            </a:r>
            <a:r>
              <a:rPr lang="en-GB" sz="1800" u="sng" dirty="0">
                <a:solidFill>
                  <a:srgbClr val="130202"/>
                </a:solidFill>
                <a:effectLst/>
                <a:latin typeface="Calibri" panose="020F0502020204030204" pitchFamily="34" charset="0"/>
                <a:ea typeface="Times New Roman" panose="02020603050405020304" pitchFamily="18" charset="0"/>
              </a:rPr>
              <a:t>common table designed to hold magazines and pamphlets</a:t>
            </a:r>
            <a:r>
              <a:rPr lang="en-GB" sz="1800" dirty="0">
                <a:solidFill>
                  <a:srgbClr val="130202"/>
                </a:solidFill>
                <a:effectLst/>
                <a:latin typeface="Calibri" panose="020F0502020204030204" pitchFamily="34" charset="0"/>
                <a:ea typeface="Times New Roman" panose="02020603050405020304" pitchFamily="18" charset="0"/>
              </a:rPr>
              <a:t>. On the walls are </a:t>
            </a:r>
            <a:r>
              <a:rPr lang="en-GB" sz="1800" u="sng" dirty="0">
                <a:solidFill>
                  <a:srgbClr val="130202"/>
                </a:solidFill>
                <a:effectLst/>
                <a:latin typeface="Calibri" panose="020F0502020204030204" pitchFamily="34" charset="0"/>
                <a:ea typeface="Times New Roman" panose="02020603050405020304" pitchFamily="18" charset="0"/>
              </a:rPr>
              <a:t>posters</a:t>
            </a:r>
            <a:r>
              <a:rPr lang="en-GB" sz="1800" dirty="0">
                <a:solidFill>
                  <a:srgbClr val="130202"/>
                </a:solidFill>
                <a:effectLst/>
                <a:latin typeface="Calibri" panose="020F0502020204030204" pitchFamily="34" charset="0"/>
                <a:ea typeface="Times New Roman" panose="02020603050405020304" pitchFamily="18" charset="0"/>
              </a:rPr>
              <a:t> proclaiming the good of the Soviet Republic, and </a:t>
            </a:r>
            <a:r>
              <a:rPr lang="en-GB" sz="1800" u="sng" dirty="0">
                <a:solidFill>
                  <a:srgbClr val="130202"/>
                </a:solidFill>
                <a:effectLst/>
                <a:latin typeface="Calibri" panose="020F0502020204030204" pitchFamily="34" charset="0"/>
                <a:ea typeface="Times New Roman" panose="02020603050405020304" pitchFamily="18" charset="0"/>
              </a:rPr>
              <a:t>racks of periodicals</a:t>
            </a:r>
            <a:r>
              <a:rPr lang="en-GB" sz="1800" dirty="0">
                <a:solidFill>
                  <a:srgbClr val="130202"/>
                </a:solidFill>
                <a:effectLst/>
                <a:latin typeface="Calibri" panose="020F0502020204030204" pitchFamily="34" charset="0"/>
                <a:ea typeface="Times New Roman" panose="02020603050405020304" pitchFamily="18" charset="0"/>
              </a:rPr>
              <a:t> for workers to read. The Soviet pavilion announced clearly that the Russian view of corporate life in the twentieth century that would eventually, inevitably, capture the higher echelons of political and economic power in the world.</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39</a:t>
            </a:fld>
            <a:endParaRPr lang="en-GB"/>
          </a:p>
        </p:txBody>
      </p:sp>
    </p:spTree>
    <p:extLst>
      <p:ext uri="{BB962C8B-B14F-4D97-AF65-F5344CB8AC3E}">
        <p14:creationId xmlns:p14="http://schemas.microsoft.com/office/powerpoint/2010/main" val="2684402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2"/>
                </a:solidFill>
                <a:effectLst/>
                <a:latin typeface="Arial" panose="020B0604020202020204" pitchFamily="34" charset="0"/>
              </a:rPr>
              <a:t>Other nations participated in the event, including the </a:t>
            </a:r>
            <a:r>
              <a:rPr lang="en-GB" b="0" i="0" u="none" strike="noStrike" dirty="0">
                <a:solidFill>
                  <a:srgbClr val="3366CC"/>
                </a:solidFill>
                <a:effectLst/>
                <a:latin typeface="Arial" panose="020B0604020202020204" pitchFamily="34" charset="0"/>
                <a:hlinkClick r:id="rId3" tooltip="Netherlands"/>
              </a:rPr>
              <a:t>Netherlands</a:t>
            </a:r>
            <a:r>
              <a:rPr lang="en-GB" b="0" i="0" dirty="0">
                <a:solidFill>
                  <a:srgbClr val="202122"/>
                </a:solidFill>
                <a:effectLst/>
                <a:latin typeface="Arial" panose="020B0604020202020204" pitchFamily="34" charset="0"/>
              </a:rPr>
              <a:t>, </a:t>
            </a:r>
            <a:r>
              <a:rPr lang="en-GB" b="0" i="0" u="none" strike="noStrike" dirty="0">
                <a:solidFill>
                  <a:srgbClr val="3366CC"/>
                </a:solidFill>
                <a:effectLst/>
                <a:latin typeface="Arial" panose="020B0604020202020204" pitchFamily="34" charset="0"/>
                <a:hlinkClick r:id="rId4" tooltip="Belgium"/>
              </a:rPr>
              <a:t>Belgium</a:t>
            </a:r>
            <a:r>
              <a:rPr lang="en-GB" b="0" i="0" dirty="0">
                <a:solidFill>
                  <a:srgbClr val="202122"/>
                </a:solidFill>
                <a:effectLst/>
                <a:latin typeface="Arial" panose="020B0604020202020204" pitchFamily="34" charset="0"/>
              </a:rPr>
              <a:t>, </a:t>
            </a:r>
            <a:r>
              <a:rPr lang="en-GB" b="0" i="0" u="none" strike="noStrike" dirty="0">
                <a:solidFill>
                  <a:srgbClr val="3366CC"/>
                </a:solidFill>
                <a:effectLst/>
                <a:latin typeface="Arial" panose="020B0604020202020204" pitchFamily="34" charset="0"/>
                <a:hlinkClick r:id="rId5" tooltip="Italy"/>
              </a:rPr>
              <a:t>Italy</a:t>
            </a:r>
            <a:r>
              <a:rPr lang="en-GB" b="0" i="0" dirty="0">
                <a:solidFill>
                  <a:srgbClr val="202122"/>
                </a:solidFill>
                <a:effectLst/>
                <a:latin typeface="Arial" panose="020B0604020202020204" pitchFamily="34" charset="0"/>
              </a:rPr>
              <a:t> (with a pavilion designed by </a:t>
            </a:r>
            <a:r>
              <a:rPr lang="en-GB" b="0" i="0" u="none" strike="noStrike" dirty="0">
                <a:solidFill>
                  <a:srgbClr val="3366CC"/>
                </a:solidFill>
                <a:effectLst/>
                <a:latin typeface="Arial" panose="020B0604020202020204" pitchFamily="34" charset="0"/>
                <a:hlinkClick r:id="rId6" tooltip="Armando Brasini"/>
              </a:rPr>
              <a:t>Armando Brasini</a:t>
            </a:r>
            <a:r>
              <a:rPr lang="en-GB" b="0" i="0" dirty="0">
                <a:solidFill>
                  <a:srgbClr val="202122"/>
                </a:solidFill>
                <a:effectLst/>
                <a:latin typeface="Arial" panose="020B0604020202020204" pitchFamily="34" charset="0"/>
              </a:rPr>
              <a:t>), </a:t>
            </a:r>
            <a:r>
              <a:rPr lang="en-GB" b="0" i="0" u="none" strike="noStrike" dirty="0">
                <a:solidFill>
                  <a:srgbClr val="3366CC"/>
                </a:solidFill>
                <a:effectLst/>
                <a:latin typeface="Arial" panose="020B0604020202020204" pitchFamily="34" charset="0"/>
                <a:hlinkClick r:id="rId7" tooltip="Japan"/>
              </a:rPr>
              <a:t>Japan</a:t>
            </a:r>
            <a:r>
              <a:rPr lang="en-GB" b="0" i="0" dirty="0">
                <a:solidFill>
                  <a:srgbClr val="202122"/>
                </a:solidFill>
                <a:effectLst/>
                <a:latin typeface="Arial" panose="020B0604020202020204" pitchFamily="34" charset="0"/>
              </a:rPr>
              <a:t>, </a:t>
            </a:r>
            <a:r>
              <a:rPr lang="en-GB" b="0" i="0" u="none" strike="noStrike" dirty="0">
                <a:solidFill>
                  <a:srgbClr val="3366CC"/>
                </a:solidFill>
                <a:effectLst/>
                <a:latin typeface="Arial" panose="020B0604020202020204" pitchFamily="34" charset="0"/>
                <a:hlinkClick r:id="rId8" tooltip="Portugal"/>
              </a:rPr>
              <a:t>Portugal</a:t>
            </a:r>
            <a:r>
              <a:rPr lang="en-GB" b="0" i="0" dirty="0">
                <a:solidFill>
                  <a:srgbClr val="202122"/>
                </a:solidFill>
                <a:effectLst/>
                <a:latin typeface="Arial" panose="020B0604020202020204" pitchFamily="34" charset="0"/>
              </a:rPr>
              <a:t>, the </a:t>
            </a:r>
            <a:r>
              <a:rPr lang="en-GB" b="0" i="0" u="none" strike="noStrike" dirty="0">
                <a:solidFill>
                  <a:srgbClr val="3366CC"/>
                </a:solidFill>
                <a:effectLst/>
                <a:latin typeface="Arial" panose="020B0604020202020204" pitchFamily="34" charset="0"/>
                <a:hlinkClick r:id="rId9" tooltip="United Kingdom"/>
              </a:rPr>
              <a:t>United Kingdom</a:t>
            </a:r>
            <a:r>
              <a:rPr lang="en-GB" b="0" i="0" dirty="0">
                <a:solidFill>
                  <a:srgbClr val="202122"/>
                </a:solidFill>
                <a:effectLst/>
                <a:latin typeface="Arial" panose="020B0604020202020204" pitchFamily="34" charset="0"/>
              </a:rPr>
              <a:t>, and the </a:t>
            </a:r>
            <a:r>
              <a:rPr lang="en-GB" b="0" i="0" u="none" strike="noStrike" dirty="0">
                <a:solidFill>
                  <a:srgbClr val="3366CC"/>
                </a:solidFill>
                <a:effectLst/>
                <a:latin typeface="Arial" panose="020B0604020202020204" pitchFamily="34" charset="0"/>
                <a:hlinkClick r:id="rId10" tooltip="United States"/>
              </a:rPr>
              <a:t>United States</a:t>
            </a:r>
            <a:endParaRPr lang="en-GB" b="0" i="0" dirty="0">
              <a:solidFill>
                <a:srgbClr val="202122"/>
              </a:solidFill>
              <a:effectLst/>
              <a:latin typeface="Arial" panose="020B0604020202020204" pitchFamily="34" charset="0"/>
            </a:endParaRPr>
          </a:p>
          <a:p>
            <a:endParaRPr lang="en-GB" b="0" i="0" dirty="0">
              <a:solidFill>
                <a:srgbClr val="202122"/>
              </a:solidFill>
              <a:effectLst/>
              <a:latin typeface="Arial" panose="020B0604020202020204" pitchFamily="34" charset="0"/>
            </a:endParaRPr>
          </a:p>
          <a:p>
            <a:r>
              <a:rPr lang="en-GB" b="0" i="0" dirty="0">
                <a:solidFill>
                  <a:srgbClr val="202122"/>
                </a:solidFill>
                <a:effectLst/>
                <a:latin typeface="Arial" panose="020B0604020202020204" pitchFamily="34" charset="0"/>
              </a:rPr>
              <a:t>Politically, France hoped the exposition would paint its colonial empire in a beneficial light, showing the mutual exchange of cultures and the benefit of France's efforts overseas. </a:t>
            </a:r>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40</a:t>
            </a:fld>
            <a:endParaRPr lang="en-GB"/>
          </a:p>
        </p:txBody>
      </p:sp>
    </p:spTree>
    <p:extLst>
      <p:ext uri="{BB962C8B-B14F-4D97-AF65-F5344CB8AC3E}">
        <p14:creationId xmlns:p14="http://schemas.microsoft.com/office/powerpoint/2010/main" val="2050129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value-sans-regular"/>
              </a:rPr>
              <a:t> Most exhibition pavilions showcased native architecture from various Asian and African colonies, as well as efforts by the colonialists to improve the lives of the colonised peoples, in an attempt to justify and glorify the notion of colonialism. As such, displays of agricultural production and a wide variety of statistics, as well as the history of Indochina were exhibited at the Cambodian Pavilion. </a:t>
            </a:r>
          </a:p>
          <a:p>
            <a:endParaRPr lang="en-GB" b="0" i="0" dirty="0">
              <a:solidFill>
                <a:srgbClr val="000000"/>
              </a:solidFill>
              <a:effectLst/>
              <a:latin typeface="value-sans-regular"/>
            </a:endParaRPr>
          </a:p>
          <a:p>
            <a:r>
              <a:rPr lang="en-GB" b="1" i="0" dirty="0">
                <a:solidFill>
                  <a:srgbClr val="130202"/>
                </a:solidFill>
                <a:effectLst/>
                <a:latin typeface="Times New Roman" panose="02020603050405020304" pitchFamily="18" charset="0"/>
              </a:rPr>
              <a:t>French colonial policy makers felt genuinely that France could and should exert her powerful civilizing influence on the under-developed nations of the world.</a:t>
            </a:r>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41</a:t>
            </a:fld>
            <a:endParaRPr lang="en-GB"/>
          </a:p>
        </p:txBody>
      </p:sp>
    </p:spTree>
    <p:extLst>
      <p:ext uri="{BB962C8B-B14F-4D97-AF65-F5344CB8AC3E}">
        <p14:creationId xmlns:p14="http://schemas.microsoft.com/office/powerpoint/2010/main" val="3386701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junicode"/>
              </a:rPr>
              <a:t>Angkor Wat, testimony to the decayed Khmer high culture of the 12th century – the original of which was a vine-covered ruin when it was “discovered” by Europeans in the mid-19th century –, was copied by the architects Charles and Gabriel Blanche in 1931 in Paris and protected – this was the gesture – from being forgotten, as it was linked with western art and placed under the watchful eye of the metropolitan police.</a:t>
            </a:r>
          </a:p>
          <a:p>
            <a:endParaRPr lang="en-GB" b="0" i="0" dirty="0">
              <a:solidFill>
                <a:srgbClr val="000000"/>
              </a:solidFill>
              <a:effectLst/>
              <a:latin typeface="junicode"/>
            </a:endParaRPr>
          </a:p>
          <a:p>
            <a:r>
              <a:rPr lang="en-GB" b="0" i="0" dirty="0">
                <a:solidFill>
                  <a:srgbClr val="000000"/>
                </a:solidFill>
                <a:effectLst/>
                <a:latin typeface="junicode"/>
              </a:rPr>
              <a:t>Plaster casts</a:t>
            </a:r>
          </a:p>
          <a:p>
            <a:endParaRPr lang="en-GB" b="0" i="0" dirty="0">
              <a:solidFill>
                <a:srgbClr val="000000"/>
              </a:solidFill>
              <a:effectLst/>
              <a:latin typeface="junicode"/>
            </a:endParaRPr>
          </a:p>
          <a:p>
            <a:r>
              <a:rPr lang="en-GB" b="0" i="0" dirty="0">
                <a:solidFill>
                  <a:srgbClr val="131314"/>
                </a:solidFill>
                <a:effectLst/>
                <a:latin typeface="Inter Var"/>
              </a:rPr>
              <a:t>On the outside the Angkor Wat pavilion was a stunningly detailed replica made possible by the disciplinary complex of social sciences studying colonized cultures. Simultaneously, the inside demonstrated the use of this knowledge to reconstitute Khmer culture and to make it the basis for a revitalized Cambodian culture.</a:t>
            </a:r>
          </a:p>
          <a:p>
            <a:endParaRPr lang="en-GB" b="0" i="0" dirty="0">
              <a:solidFill>
                <a:srgbClr val="131314"/>
              </a:solidFill>
              <a:effectLst/>
              <a:latin typeface="Inter Var"/>
            </a:endParaRPr>
          </a:p>
          <a:p>
            <a:r>
              <a:rPr lang="en-GB" b="0" i="0" dirty="0">
                <a:solidFill>
                  <a:srgbClr val="131314"/>
                </a:solidFill>
                <a:effectLst/>
                <a:latin typeface="Inter Var"/>
              </a:rPr>
              <a:t>Video </a:t>
            </a:r>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42</a:t>
            </a:fld>
            <a:endParaRPr lang="en-GB"/>
          </a:p>
        </p:txBody>
      </p:sp>
    </p:spTree>
    <p:extLst>
      <p:ext uri="{BB962C8B-B14F-4D97-AF65-F5344CB8AC3E}">
        <p14:creationId xmlns:p14="http://schemas.microsoft.com/office/powerpoint/2010/main" val="2672543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30202"/>
                </a:solidFill>
                <a:effectLst/>
                <a:latin typeface="Times New Roman" panose="02020603050405020304" pitchFamily="18" charset="0"/>
              </a:rPr>
              <a:t>Mentioned</a:t>
            </a:r>
            <a:r>
              <a:rPr lang="en-GB" b="1" i="0" dirty="0">
                <a:solidFill>
                  <a:srgbClr val="130202"/>
                </a:solidFill>
                <a:effectLst/>
                <a:latin typeface="Times New Roman" panose="02020603050405020304" pitchFamily="18" charset="0"/>
              </a:rPr>
              <a:t> </a:t>
            </a:r>
            <a:r>
              <a:rPr lang="en-GB" b="0" i="0" dirty="0">
                <a:solidFill>
                  <a:srgbClr val="130202"/>
                </a:solidFill>
                <a:effectLst/>
                <a:latin typeface="Times New Roman" panose="02020603050405020304" pitchFamily="18" charset="0"/>
              </a:rPr>
              <a:t>in lecture on primitivism</a:t>
            </a:r>
          </a:p>
          <a:p>
            <a:endParaRPr lang="en-GB" b="1" i="0" dirty="0">
              <a:solidFill>
                <a:srgbClr val="130202"/>
              </a:solidFill>
              <a:effectLst/>
              <a:latin typeface="Times New Roman" panose="02020603050405020304" pitchFamily="18" charset="0"/>
            </a:endParaRPr>
          </a:p>
          <a:p>
            <a:r>
              <a:rPr lang="en-GB" b="1" i="0" dirty="0">
                <a:solidFill>
                  <a:srgbClr val="130202"/>
                </a:solidFill>
                <a:effectLst/>
                <a:latin typeface="Times New Roman" panose="02020603050405020304" pitchFamily="18" charset="0"/>
              </a:rPr>
              <a:t>the socialist leader Léon Blum commented acidly: "Here we have rebuilt the </a:t>
            </a:r>
            <a:r>
              <a:rPr lang="en-GB" b="1" i="0" dirty="0" err="1">
                <a:solidFill>
                  <a:srgbClr val="130202"/>
                </a:solidFill>
                <a:effectLst/>
                <a:latin typeface="Times New Roman" panose="02020603050405020304" pitchFamily="18" charset="0"/>
              </a:rPr>
              <a:t>marvelous</a:t>
            </a:r>
            <a:r>
              <a:rPr lang="en-GB" b="1" i="0" dirty="0">
                <a:solidFill>
                  <a:srgbClr val="130202"/>
                </a:solidFill>
                <a:effectLst/>
                <a:latin typeface="Times New Roman" panose="02020603050405020304" pitchFamily="18" charset="0"/>
              </a:rPr>
              <a:t> stairway of the temple of Angor Wat, and we watch enthralled the sacred dancers; but, in Indo-China, we are shooting, we are deporting, we are imprisoning these people.” "</a:t>
            </a:r>
            <a:r>
              <a:rPr lang="en-GB" b="1" i="0" dirty="0" err="1">
                <a:solidFill>
                  <a:srgbClr val="130202"/>
                </a:solidFill>
                <a:effectLst/>
                <a:latin typeface="Times New Roman" panose="02020603050405020304" pitchFamily="18" charset="0"/>
              </a:rPr>
              <a:t>Moins</a:t>
            </a:r>
            <a:r>
              <a:rPr lang="en-GB" b="1" i="0" dirty="0">
                <a:solidFill>
                  <a:srgbClr val="130202"/>
                </a:solidFill>
                <a:effectLst/>
                <a:latin typeface="Times New Roman" panose="02020603050405020304" pitchFamily="18" charset="0"/>
              </a:rPr>
              <a:t> de fêtes et de </a:t>
            </a:r>
            <a:r>
              <a:rPr lang="en-GB" b="1" i="0" dirty="0" err="1">
                <a:solidFill>
                  <a:srgbClr val="130202"/>
                </a:solidFill>
                <a:effectLst/>
                <a:latin typeface="Times New Roman" panose="02020603050405020304" pitchFamily="18" charset="0"/>
              </a:rPr>
              <a:t>discours</a:t>
            </a:r>
            <a:r>
              <a:rPr lang="en-GB" b="1" i="0" dirty="0">
                <a:solidFill>
                  <a:srgbClr val="130202"/>
                </a:solidFill>
                <a:effectLst/>
                <a:latin typeface="Times New Roman" panose="02020603050405020304" pitchFamily="18" charset="0"/>
              </a:rPr>
              <a:t>, plus </a:t>
            </a:r>
            <a:r>
              <a:rPr lang="en-GB" b="1" i="0" dirty="0" err="1">
                <a:solidFill>
                  <a:srgbClr val="130202"/>
                </a:solidFill>
                <a:effectLst/>
                <a:latin typeface="Times New Roman" panose="02020603050405020304" pitchFamily="18" charset="0"/>
              </a:rPr>
              <a:t>d'intelligence</a:t>
            </a:r>
            <a:r>
              <a:rPr lang="en-GB" b="1" i="0" dirty="0">
                <a:solidFill>
                  <a:srgbClr val="130202"/>
                </a:solidFill>
                <a:effectLst/>
                <a:latin typeface="Times New Roman" panose="02020603050405020304" pitchFamily="18" charset="0"/>
              </a:rPr>
              <a:t> </a:t>
            </a:r>
            <a:r>
              <a:rPr lang="en-GB" b="1" i="0" dirty="0" err="1">
                <a:solidFill>
                  <a:srgbClr val="130202"/>
                </a:solidFill>
                <a:effectLst/>
                <a:latin typeface="Times New Roman" panose="02020603050405020304" pitchFamily="18" charset="0"/>
              </a:rPr>
              <a:t>humaine</a:t>
            </a:r>
            <a:r>
              <a:rPr lang="en-GB" b="1" i="0" dirty="0">
                <a:solidFill>
                  <a:srgbClr val="130202"/>
                </a:solidFill>
                <a:effectLst/>
                <a:latin typeface="Times New Roman" panose="02020603050405020304" pitchFamily="18" charset="0"/>
              </a:rPr>
              <a:t>," in </a:t>
            </a:r>
            <a:r>
              <a:rPr lang="en-GB" b="1" i="1" dirty="0">
                <a:solidFill>
                  <a:srgbClr val="130202"/>
                </a:solidFill>
                <a:effectLst/>
                <a:latin typeface="Times New Roman" panose="02020603050405020304" pitchFamily="18" charset="0"/>
              </a:rPr>
              <a:t>Le Populaire</a:t>
            </a:r>
            <a:r>
              <a:rPr lang="en-GB" b="1" i="0" dirty="0">
                <a:solidFill>
                  <a:srgbClr val="130202"/>
                </a:solidFill>
                <a:effectLst/>
                <a:latin typeface="Times New Roman" panose="02020603050405020304" pitchFamily="18" charset="0"/>
              </a:rPr>
              <a:t>, May 7, 1931</a:t>
            </a:r>
          </a:p>
          <a:p>
            <a:endParaRPr lang="en-GB" b="1" i="0" dirty="0">
              <a:solidFill>
                <a:srgbClr val="130202"/>
              </a:solidFill>
              <a:effectLst/>
              <a:latin typeface="Times New Roman" panose="02020603050405020304" pitchFamily="18" charset="0"/>
            </a:endParaRPr>
          </a:p>
          <a:p>
            <a:r>
              <a:rPr lang="en-GB" b="1" i="0" dirty="0">
                <a:solidFill>
                  <a:srgbClr val="130202"/>
                </a:solidFill>
                <a:effectLst/>
                <a:latin typeface="Times New Roman" panose="02020603050405020304" pitchFamily="18" charset="0"/>
              </a:rPr>
              <a:t>Do not visit the exhibition https://</a:t>
            </a:r>
            <a:r>
              <a:rPr lang="en-GB" b="1" i="0" dirty="0" err="1">
                <a:solidFill>
                  <a:srgbClr val="130202"/>
                </a:solidFill>
                <a:effectLst/>
                <a:latin typeface="Times New Roman" panose="02020603050405020304" pitchFamily="18" charset="0"/>
              </a:rPr>
              <a:t>www.arthurchandler.com</a:t>
            </a:r>
            <a:r>
              <a:rPr lang="en-GB" b="1" i="0" dirty="0">
                <a:solidFill>
                  <a:srgbClr val="130202"/>
                </a:solidFill>
                <a:effectLst/>
                <a:latin typeface="Times New Roman" panose="02020603050405020304" pitchFamily="18" charset="0"/>
              </a:rPr>
              <a:t>/</a:t>
            </a:r>
            <a:r>
              <a:rPr lang="en-GB" b="1" i="0" dirty="0" err="1">
                <a:solidFill>
                  <a:srgbClr val="130202"/>
                </a:solidFill>
                <a:effectLst/>
                <a:latin typeface="Times New Roman" panose="02020603050405020304" pitchFamily="18" charset="0"/>
              </a:rPr>
              <a:t>aragon</a:t>
            </a:r>
            <a:r>
              <a:rPr lang="en-GB" b="1" i="0" dirty="0">
                <a:solidFill>
                  <a:srgbClr val="130202"/>
                </a:solidFill>
                <a:effectLst/>
                <a:latin typeface="Times New Roman" panose="02020603050405020304" pitchFamily="18" charset="0"/>
              </a:rPr>
              <a:t>-text</a:t>
            </a:r>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43</a:t>
            </a:fld>
            <a:endParaRPr lang="en-GB"/>
          </a:p>
        </p:txBody>
      </p:sp>
    </p:spTree>
    <p:extLst>
      <p:ext uri="{BB962C8B-B14F-4D97-AF65-F5344CB8AC3E}">
        <p14:creationId xmlns:p14="http://schemas.microsoft.com/office/powerpoint/2010/main" val="388732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phenomenon of an international exhibition, world’s fair or exposition </a:t>
            </a:r>
            <a:r>
              <a:rPr lang="en-US" sz="1200" kern="1200" dirty="0" err="1">
                <a:solidFill>
                  <a:schemeClr val="tx1"/>
                </a:solidFill>
                <a:latin typeface="+mn-lt"/>
                <a:ea typeface="+mn-ea"/>
                <a:cs typeface="+mn-cs"/>
              </a:rPr>
              <a:t>universelle</a:t>
            </a:r>
            <a:r>
              <a:rPr lang="en-US" sz="1200" kern="1200" dirty="0">
                <a:solidFill>
                  <a:schemeClr val="tx1"/>
                </a:solidFill>
                <a:latin typeface="+mn-lt"/>
                <a:ea typeface="+mn-ea"/>
                <a:cs typeface="+mn-cs"/>
              </a:rPr>
              <a:t>, as they were known, was very popular in the second half of the 19</a:t>
            </a:r>
            <a:r>
              <a:rPr lang="en-US" sz="1200" kern="1200" baseline="30000" dirty="0">
                <a:solidFill>
                  <a:schemeClr val="tx1"/>
                </a:solidFill>
                <a:latin typeface="+mn-lt"/>
                <a:ea typeface="+mn-ea"/>
                <a:cs typeface="+mn-cs"/>
              </a:rPr>
              <a:t>th</a:t>
            </a:r>
            <a:r>
              <a:rPr lang="en-US" sz="1200" kern="1200" dirty="0">
                <a:solidFill>
                  <a:schemeClr val="tx1"/>
                </a:solidFill>
                <a:latin typeface="+mn-lt"/>
                <a:ea typeface="+mn-ea"/>
                <a:cs typeface="+mn-cs"/>
              </a:rPr>
              <a:t> and first half of the 20</a:t>
            </a:r>
            <a:r>
              <a:rPr lang="en-US" sz="1200" kern="1200" baseline="30000" dirty="0">
                <a:solidFill>
                  <a:schemeClr val="tx1"/>
                </a:solidFill>
                <a:latin typeface="+mn-lt"/>
                <a:ea typeface="+mn-ea"/>
                <a:cs typeface="+mn-cs"/>
              </a:rPr>
              <a:t>th</a:t>
            </a:r>
            <a:r>
              <a:rPr lang="en-US" sz="1200" kern="1200" dirty="0">
                <a:solidFill>
                  <a:schemeClr val="tx1"/>
                </a:solidFill>
                <a:latin typeface="+mn-lt"/>
                <a:ea typeface="+mn-ea"/>
                <a:cs typeface="+mn-cs"/>
              </a:rPr>
              <a:t> century. These are just a few examples of such events that took place around the globe.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F44BF88-A223-4F3F-9A0B-E34B5D525A60}" type="slidenum">
              <a:rPr lang="en-US" smtClean="0"/>
              <a:pPr/>
              <a:t>5</a:t>
            </a:fld>
            <a:endParaRPr lang="en-US"/>
          </a:p>
        </p:txBody>
      </p:sp>
    </p:spTree>
    <p:extLst>
      <p:ext uri="{BB962C8B-B14F-4D97-AF65-F5344CB8AC3E}">
        <p14:creationId xmlns:p14="http://schemas.microsoft.com/office/powerpoint/2010/main" val="1292817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Congo</a:t>
            </a:r>
          </a:p>
          <a:p>
            <a:r>
              <a:rPr lang="en-GB" b="0" i="0" dirty="0">
                <a:solidFill>
                  <a:srgbClr val="000000"/>
                </a:solidFill>
                <a:effectLst/>
                <a:latin typeface="expo-sans"/>
              </a:rPr>
              <a:t>The first hall on the right was devoted to works of civilisation and the Catholic missions. </a:t>
            </a:r>
            <a:endParaRPr lang="en-US" b="0" i="0" dirty="0">
              <a:solidFill>
                <a:srgbClr val="000000"/>
              </a:solidFill>
              <a:effectLst/>
              <a:latin typeface="expo-sans"/>
            </a:endParaRPr>
          </a:p>
          <a:p>
            <a:r>
              <a:rPr lang="en-GB" b="0" i="0" dirty="0">
                <a:solidFill>
                  <a:srgbClr val="000000"/>
                </a:solidFill>
                <a:effectLst/>
                <a:latin typeface="expo-sans"/>
              </a:rPr>
              <a:t>colonial education, teaching in the Congo</a:t>
            </a:r>
          </a:p>
          <a:p>
            <a:endParaRPr lang="en-GB" b="0" i="0" dirty="0">
              <a:solidFill>
                <a:srgbClr val="000000"/>
              </a:solidFill>
              <a:effectLst/>
              <a:latin typeface="expo-sans"/>
            </a:endParaRPr>
          </a:p>
          <a:p>
            <a:r>
              <a:rPr lang="en-GB" b="0" i="0" dirty="0">
                <a:solidFill>
                  <a:srgbClr val="000000"/>
                </a:solidFill>
                <a:effectLst/>
                <a:latin typeface="expo-sans"/>
              </a:rPr>
              <a:t>Indian village </a:t>
            </a:r>
          </a:p>
          <a:p>
            <a:r>
              <a:rPr lang="en-GB" b="0" i="0" dirty="0">
                <a:solidFill>
                  <a:srgbClr val="000000"/>
                </a:solidFill>
                <a:effectLst/>
                <a:latin typeface="expo-sans"/>
              </a:rPr>
              <a:t>This set of buildings, of a rigorous and colourful authenticity, had been realized by the "Associated American Indian Group", </a:t>
            </a:r>
          </a:p>
          <a:p>
            <a:r>
              <a:rPr lang="en-GB" b="0" i="0" dirty="0">
                <a:solidFill>
                  <a:srgbClr val="000000"/>
                </a:solidFill>
                <a:effectLst/>
                <a:latin typeface="expo-sans"/>
              </a:rPr>
              <a:t>A whole tribe</a:t>
            </a:r>
          </a:p>
          <a:p>
            <a:r>
              <a:rPr lang="en-GB" b="0" i="0" dirty="0">
                <a:solidFill>
                  <a:srgbClr val="000000"/>
                </a:solidFill>
                <a:effectLst/>
                <a:latin typeface="expo-sans"/>
              </a:rPr>
              <a:t>Now business </a:t>
            </a:r>
          </a:p>
          <a:p>
            <a:endParaRPr lang="en-GB" b="0" i="0" dirty="0">
              <a:solidFill>
                <a:srgbClr val="000000"/>
              </a:solidFill>
              <a:effectLst/>
              <a:latin typeface="expo-sans"/>
            </a:endParaRPr>
          </a:p>
          <a:p>
            <a:endParaRPr lang="en-GB" b="0" i="0" dirty="0">
              <a:solidFill>
                <a:srgbClr val="000000"/>
              </a:solidFill>
              <a:effectLst/>
              <a:latin typeface="expo-sans"/>
            </a:endParaRP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46</a:t>
            </a:fld>
            <a:endParaRPr lang="en-GB"/>
          </a:p>
        </p:txBody>
      </p:sp>
    </p:spTree>
    <p:extLst>
      <p:ext uri="{BB962C8B-B14F-4D97-AF65-F5344CB8AC3E}">
        <p14:creationId xmlns:p14="http://schemas.microsoft.com/office/powerpoint/2010/main" val="2914609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11111"/>
                </a:solidFill>
                <a:effectLst/>
                <a:latin typeface="Georgia" panose="02040502050405020303" pitchFamily="18" charset="0"/>
              </a:rPr>
              <a:t>Geronimo also kept a stash of hats to sell and sold pictures of himself. He was a celebrity and marketed himself, even as others marketed him for their own purposes. He regularly appeared at fairs–notably the 1904 World’s Fair in St. Louis–</a:t>
            </a:r>
          </a:p>
          <a:p>
            <a:endParaRPr lang="en-GB" b="0" i="0" dirty="0">
              <a:solidFill>
                <a:srgbClr val="111111"/>
              </a:solidFill>
              <a:effectLst/>
              <a:latin typeface="Georgia" panose="02040502050405020303" pitchFamily="18" charset="0"/>
            </a:endParaRPr>
          </a:p>
          <a:p>
            <a:r>
              <a:rPr lang="en-GB" b="0" i="0" dirty="0">
                <a:solidFill>
                  <a:srgbClr val="111111"/>
                </a:solidFill>
                <a:effectLst/>
                <a:latin typeface="Georgia" panose="02040502050405020303" pitchFamily="18" charset="0"/>
              </a:rPr>
              <a:t>It is noteworthy that many Indians took jobs in Wild West shows and appeared in fairs, and early Western films. </a:t>
            </a:r>
          </a:p>
          <a:p>
            <a:endParaRPr lang="en-GB" b="0" i="0" dirty="0">
              <a:solidFill>
                <a:srgbClr val="111111"/>
              </a:solidFill>
              <a:effectLst/>
              <a:latin typeface="Georgia" panose="02040502050405020303" pitchFamily="18" charset="0"/>
            </a:endParaRPr>
          </a:p>
          <a:p>
            <a:r>
              <a:rPr lang="en-GB" b="0" i="0" dirty="0">
                <a:solidFill>
                  <a:srgbClr val="111111"/>
                </a:solidFill>
                <a:effectLst/>
                <a:latin typeface="Georgia" panose="02040502050405020303" pitchFamily="18" charset="0"/>
              </a:rPr>
              <a:t>Geronimo and Native peoples were, like other people in the U.S., becoming modern. By 1905 some were using cars as a practical means of transportation. The experience of Native Americans has been distinct, of course, in that modernity came for them as part of defeat and policies of coercive assimilate.</a:t>
            </a:r>
          </a:p>
          <a:p>
            <a:endParaRPr lang="en-GB" b="0" i="0" dirty="0">
              <a:solidFill>
                <a:srgbClr val="111111"/>
              </a:solidFill>
              <a:effectLst/>
              <a:latin typeface="Georgia" panose="02040502050405020303" pitchFamily="18" charset="0"/>
            </a:endParaRPr>
          </a:p>
          <a:p>
            <a:r>
              <a:rPr lang="en-US" dirty="0"/>
              <a:t>https://</a:t>
            </a:r>
            <a:r>
              <a:rPr lang="en-US" dirty="0" err="1"/>
              <a:t>historicalhorizons.org</a:t>
            </a:r>
            <a:r>
              <a:rPr lang="en-US" dirty="0"/>
              <a:t>/2015/12/18/what-do-we-see-in-a-picture-of-</a:t>
            </a:r>
            <a:r>
              <a:rPr lang="en-US" dirty="0" err="1"/>
              <a:t>geronimo</a:t>
            </a:r>
            <a:r>
              <a:rPr lang="en-US" dirty="0"/>
              <a:t>/</a:t>
            </a:r>
          </a:p>
        </p:txBody>
      </p:sp>
      <p:sp>
        <p:nvSpPr>
          <p:cNvPr id="4" name="Slide Number Placeholder 3"/>
          <p:cNvSpPr>
            <a:spLocks noGrp="1"/>
          </p:cNvSpPr>
          <p:nvPr>
            <p:ph type="sldNum" sz="quarter" idx="5"/>
          </p:nvPr>
        </p:nvSpPr>
        <p:spPr/>
        <p:txBody>
          <a:bodyPr/>
          <a:lstStyle/>
          <a:p>
            <a:fld id="{DD8AF131-1C99-4AB3-878B-DA72A0C699FD}" type="slidenum">
              <a:rPr lang="en-GB" smtClean="0"/>
              <a:t>48</a:t>
            </a:fld>
            <a:endParaRPr lang="en-GB"/>
          </a:p>
        </p:txBody>
      </p:sp>
    </p:spTree>
    <p:extLst>
      <p:ext uri="{BB962C8B-B14F-4D97-AF65-F5344CB8AC3E}">
        <p14:creationId xmlns:p14="http://schemas.microsoft.com/office/powerpoint/2010/main" val="3209373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cs-CZ" sz="1800" dirty="0">
                <a:effectLst/>
                <a:highlight>
                  <a:srgbClr val="D3D3D3"/>
                </a:highlight>
                <a:latin typeface="Calibri" panose="020F0502020204030204" pitchFamily="34" charset="0"/>
                <a:ea typeface="Times New Roman" panose="02020603050405020304" pitchFamily="18" charset="0"/>
              </a:rPr>
              <a:t>X</a:t>
            </a:r>
            <a:r>
              <a:rPr lang="en-GB" sz="1800" dirty="0">
                <a:effectLst/>
                <a:latin typeface="Calibri" panose="020F0502020204030204" pitchFamily="34" charset="0"/>
                <a:ea typeface="Times New Roman" panose="02020603050405020304" pitchFamily="18" charset="0"/>
              </a:rPr>
              <a:t> </a:t>
            </a:r>
            <a:r>
              <a:rPr lang="en-GB" sz="1800" dirty="0" err="1">
                <a:effectLst/>
                <a:latin typeface="Calibri" panose="020F0502020204030204" pitchFamily="34" charset="0"/>
                <a:ea typeface="Times New Roman" panose="02020603050405020304" pitchFamily="18" charset="0"/>
              </a:rPr>
              <a:t>Perisphere</a:t>
            </a:r>
            <a:r>
              <a:rPr lang="en-GB" sz="1800" dirty="0">
                <a:effectLst/>
                <a:latin typeface="Calibri" panose="020F0502020204030204" pitchFamily="34" charset="0"/>
                <a:ea typeface="Times New Roman" panose="02020603050405020304" pitchFamily="18" charset="0"/>
              </a:rPr>
              <a:t>, </a:t>
            </a:r>
            <a:r>
              <a:rPr lang="en-GB" sz="1800" dirty="0" err="1">
                <a:effectLst/>
                <a:latin typeface="Calibri" panose="020F0502020204030204" pitchFamily="34" charset="0"/>
                <a:ea typeface="Times New Roman" panose="02020603050405020304" pitchFamily="18" charset="0"/>
              </a:rPr>
              <a:t>Trylon</a:t>
            </a:r>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solidFill>
                  <a:srgbClr val="000000"/>
                </a:solidFill>
                <a:effectLst/>
                <a:latin typeface="Calibri" panose="020F0502020204030204" pitchFamily="34" charset="0"/>
                <a:ea typeface="Times New Roman" panose="02020603050405020304" pitchFamily="18" charset="0"/>
              </a:rPr>
              <a:t>The 1939–40 New York World's Fair was a </a:t>
            </a:r>
            <a:r>
              <a:rPr lang="en-GB" sz="1800" kern="1200" dirty="0">
                <a:solidFill>
                  <a:srgbClr val="000000"/>
                </a:solidFill>
                <a:effectLst/>
                <a:latin typeface="Calibri" panose="020F0502020204030204" pitchFamily="34" charset="0"/>
                <a:ea typeface="Times New Roman" panose="02020603050405020304" pitchFamily="18" charset="0"/>
                <a:cs typeface="+mn-cs"/>
                <a:hlinkClick r:id="rId3" tooltip="World Exhibition">
                  <a:extLst>
                    <a:ext uri="{A12FA001-AC4F-418D-AE19-62706E023703}">
                      <ahyp:hlinkClr xmlns:ahyp="http://schemas.microsoft.com/office/drawing/2018/hyperlinkcolor" val="tx"/>
                    </a:ext>
                  </a:extLst>
                </a:hlinkClick>
              </a:rPr>
              <a:t>world's fair</a:t>
            </a:r>
            <a:r>
              <a:rPr lang="en-GB" sz="1800" kern="1200" dirty="0">
                <a:solidFill>
                  <a:srgbClr val="000000"/>
                </a:solidFill>
                <a:effectLst/>
                <a:latin typeface="Calibri" panose="020F0502020204030204" pitchFamily="34" charset="0"/>
                <a:ea typeface="Times New Roman" panose="02020603050405020304" pitchFamily="18" charset="0"/>
                <a:cs typeface="+mn-cs"/>
              </a:rPr>
              <a:t> held </a:t>
            </a:r>
            <a:r>
              <a:rPr lang="en-GB" sz="1800" dirty="0">
                <a:solidFill>
                  <a:srgbClr val="000000"/>
                </a:solidFill>
                <a:effectLst/>
                <a:latin typeface="Calibri" panose="020F0502020204030204" pitchFamily="34" charset="0"/>
                <a:ea typeface="Times New Roman" panose="02020603050405020304" pitchFamily="18" charset="0"/>
              </a:rPr>
              <a:t>at Flush­ing Meadows–Corona </a:t>
            </a:r>
            <a:r>
              <a:rPr lang="en-GB" sz="1800" dirty="0">
                <a:solidFill>
                  <a:schemeClr val="bg1"/>
                </a:solidFill>
                <a:effectLst/>
                <a:latin typeface="Calibri" panose="020F0502020204030204" pitchFamily="34" charset="0"/>
                <a:ea typeface="Times New Roman" panose="02020603050405020304" pitchFamily="18" charset="0"/>
              </a:rPr>
              <a:t>Park in </a:t>
            </a:r>
            <a:r>
              <a:rPr lang="en-GB" sz="1800" u="sng" dirty="0">
                <a:solidFill>
                  <a:schemeClr val="bg1"/>
                </a:solidFill>
                <a:effectLst/>
                <a:latin typeface="Calibri" panose="020F0502020204030204" pitchFamily="34" charset="0"/>
                <a:ea typeface="Times New Roman" panose="02020603050405020304" pitchFamily="18" charset="0"/>
                <a:hlinkClick r:id="rId4" tooltip="Queens">
                  <a:extLst>
                    <a:ext uri="{A12FA001-AC4F-418D-AE19-62706E023703}">
                      <ahyp:hlinkClr xmlns:ahyp="http://schemas.microsoft.com/office/drawing/2018/hyperlinkcolor" val="tx"/>
                    </a:ext>
                  </a:extLst>
                </a:hlinkClick>
              </a:rPr>
              <a:t>Queens</a:t>
            </a:r>
            <a:r>
              <a:rPr lang="en-GB" sz="1800" dirty="0">
                <a:solidFill>
                  <a:schemeClr val="bg1"/>
                </a:solidFill>
                <a:effectLst/>
                <a:latin typeface="Calibri" panose="020F0502020204030204" pitchFamily="34" charset="0"/>
                <a:ea typeface="Times New Roman" panose="02020603050405020304" pitchFamily="18" charset="0"/>
              </a:rPr>
              <a:t>, New York, United States. It was the second-most ex­pen­sive Amer­i­can world's fair of all time, ex­ceeded only by St. Louis's Louisiana Pur­chase Ex­po­si­tion of 1904. Many coun­tries around the world par­tic­i­pated in it, and </a:t>
            </a:r>
            <a:r>
              <a:rPr lang="en-GB" sz="1800" dirty="0">
                <a:solidFill>
                  <a:srgbClr val="000000"/>
                </a:solidFill>
                <a:effectLst/>
                <a:latin typeface="Calibri" panose="020F0502020204030204" pitchFamily="34" charset="0"/>
                <a:ea typeface="Times New Roman" panose="02020603050405020304" pitchFamily="18" charset="0"/>
              </a:rPr>
              <a:t>over 44 million peo­ple at­tended its ex­hibits in two sea­sons.</a:t>
            </a:r>
            <a:r>
              <a:rPr lang="en-GB" sz="1800" u="sng" spc="-75" baseline="30000" dirty="0">
                <a:solidFill>
                  <a:srgbClr val="000000"/>
                </a:solidFill>
                <a:effectLst/>
                <a:latin typeface="Calibri" panose="020F0502020204030204" pitchFamily="34" charset="0"/>
                <a:ea typeface="Times New Roman" panose="02020603050405020304" pitchFamily="18" charset="0"/>
                <a:hlinkClick r:id="rId5"/>
              </a:rPr>
              <a:t>[2]</a:t>
            </a:r>
            <a:r>
              <a:rPr lang="en-GB" sz="1800" dirty="0">
                <a:solidFill>
                  <a:srgbClr val="000000"/>
                </a:solidFill>
                <a:effectLst/>
                <a:latin typeface="Calibri" panose="020F0502020204030204" pitchFamily="34" charset="0"/>
                <a:ea typeface="Times New Roman" panose="02020603050405020304" pitchFamily="18" charset="0"/>
              </a:rPr>
              <a:t> It was the first ex­po­si­tion to be based on the fu­ture, with an open­ing slo­gan of »Dawn of a New Day«, and it al­lowed all vis­i­tors to take a look at »the world of to­mor­row«.</a:t>
            </a:r>
            <a:endParaRPr lang="en-GB" sz="1800" dirty="0">
              <a:effectLst/>
              <a:latin typeface="Times New Roman" panose="02020603050405020304" pitchFamily="18" charset="0"/>
              <a:ea typeface="Times New Roman" panose="02020603050405020304" pitchFamily="18" charset="0"/>
            </a:endParaRPr>
          </a:p>
          <a:p>
            <a:endParaRPr lang="en-GB" b="0" i="0" dirty="0">
              <a:solidFill>
                <a:srgbClr val="444444"/>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DD8AF131-1C99-4AB3-878B-DA72A0C699FD}" type="slidenum">
              <a:rPr lang="en-GB" smtClean="0"/>
              <a:t>50</a:t>
            </a:fld>
            <a:endParaRPr lang="en-GB"/>
          </a:p>
        </p:txBody>
      </p:sp>
    </p:spTree>
    <p:extLst>
      <p:ext uri="{BB962C8B-B14F-4D97-AF65-F5344CB8AC3E}">
        <p14:creationId xmlns:p14="http://schemas.microsoft.com/office/powerpoint/2010/main" val="3114985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err="1">
                <a:effectLst/>
                <a:latin typeface="Calibri" panose="020F0502020204030204" pitchFamily="34" charset="0"/>
                <a:ea typeface="Times New Roman" panose="02020603050405020304" pitchFamily="18" charset="0"/>
              </a:rPr>
              <a:t>Technologie</a:t>
            </a:r>
            <a:r>
              <a:rPr lang="en-GB" sz="1800" dirty="0">
                <a:effectLst/>
                <a:latin typeface="Calibri" panose="020F0502020204030204" pitchFamily="34" charset="0"/>
                <a:ea typeface="Times New Roman" panose="02020603050405020304" pitchFamily="18" charset="0"/>
              </a:rPr>
              <a:t> je </a:t>
            </a:r>
            <a:r>
              <a:rPr lang="en-GB" sz="1800" dirty="0" err="1">
                <a:effectLst/>
                <a:latin typeface="Calibri" panose="020F0502020204030204" pitchFamily="34" charset="0"/>
                <a:ea typeface="Times New Roman" panose="02020603050405020304" pitchFamily="18" charset="0"/>
              </a:rPr>
              <a:t>budoucnost</a:t>
            </a:r>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More things for more people </a:t>
            </a:r>
            <a:endParaRPr lang="en-GB" sz="1800" dirty="0">
              <a:effectLst/>
              <a:latin typeface="Times New Roman" panose="02020603050405020304" pitchFamily="18" charset="0"/>
              <a:ea typeface="Times New Roman" panose="02020603050405020304" pitchFamily="18" charset="0"/>
            </a:endParaRPr>
          </a:p>
          <a:p>
            <a:r>
              <a:rPr lang="cs-CZ" sz="1800" b="1" dirty="0" err="1">
                <a:effectLst/>
                <a:latin typeface="Calibri" panose="020F0502020204030204" pitchFamily="34" charset="0"/>
                <a:ea typeface="Times New Roman" panose="02020603050405020304" pitchFamily="18" charset="0"/>
              </a:rPr>
              <a:t>Futurama</a:t>
            </a:r>
            <a:r>
              <a:rPr lang="en-GB" sz="1800" dirty="0">
                <a:solidFill>
                  <a:srgbClr val="202122"/>
                </a:solidFill>
                <a:effectLst/>
                <a:latin typeface="Calibri" panose="020F0502020204030204" pitchFamily="34" charset="0"/>
                <a:ea typeface="Times New Roman" panose="02020603050405020304" pitchFamily="18" charset="0"/>
              </a:rPr>
              <a:t> Bel Geddes designed the </a:t>
            </a:r>
            <a:r>
              <a:rPr lang="en-GB" sz="1800" kern="1200" dirty="0">
                <a:solidFill>
                  <a:srgbClr val="202122"/>
                </a:solidFill>
                <a:effectLst/>
                <a:latin typeface="Calibri" panose="020F0502020204030204" pitchFamily="34" charset="0"/>
                <a:ea typeface="Times New Roman" panose="02020603050405020304" pitchFamily="18" charset="0"/>
                <a:cs typeface="+mn-cs"/>
                <a:hlinkClick r:id="rId3" tooltip="General Motors Corporation">
                  <a:extLst>
                    <a:ext uri="{A12FA001-AC4F-418D-AE19-62706E023703}">
                      <ahyp:hlinkClr xmlns:ahyp="http://schemas.microsoft.com/office/drawing/2018/hyperlinkcolor" val="tx"/>
                    </a:ext>
                  </a:extLst>
                </a:hlinkClick>
              </a:rPr>
              <a:t>General Motors</a:t>
            </a:r>
            <a:r>
              <a:rPr lang="en-GB" sz="1800" kern="1200" dirty="0">
                <a:solidFill>
                  <a:srgbClr val="202122"/>
                </a:solidFill>
                <a:effectLst/>
                <a:latin typeface="Calibri" panose="020F0502020204030204" pitchFamily="34" charset="0"/>
                <a:ea typeface="Times New Roman" panose="02020603050405020304" pitchFamily="18" charset="0"/>
                <a:cs typeface="+mn-cs"/>
              </a:rPr>
              <a:t> Pavilion, known as </a:t>
            </a:r>
            <a:r>
              <a:rPr lang="en-GB" sz="1800" kern="1200" dirty="0">
                <a:solidFill>
                  <a:srgbClr val="202122"/>
                </a:solidFill>
                <a:effectLst/>
                <a:latin typeface="Calibri" panose="020F0502020204030204" pitchFamily="34" charset="0"/>
                <a:ea typeface="Times New Roman" panose="02020603050405020304" pitchFamily="18" charset="0"/>
                <a:cs typeface="+mn-cs"/>
                <a:hlinkClick r:id="rId4" tooltip="Futurama (New York World's Fair)">
                  <a:extLst>
                    <a:ext uri="{A12FA001-AC4F-418D-AE19-62706E023703}">
                      <ahyp:hlinkClr xmlns:ahyp="http://schemas.microsoft.com/office/drawing/2018/hyperlinkcolor" val="tx"/>
                    </a:ext>
                  </a:extLst>
                </a:hlinkClick>
              </a:rPr>
              <a:t>Futurama</a:t>
            </a:r>
            <a:r>
              <a:rPr lang="en-GB" sz="1800" kern="1200" dirty="0">
                <a:solidFill>
                  <a:srgbClr val="202122"/>
                </a:solidFill>
                <a:effectLst/>
                <a:latin typeface="Calibri" panose="020F0502020204030204" pitchFamily="34" charset="0"/>
                <a:ea typeface="Times New Roman" panose="02020603050405020304" pitchFamily="18" charset="0"/>
                <a:cs typeface="+mn-cs"/>
              </a:rPr>
              <a:t>, for the </a:t>
            </a:r>
            <a:r>
              <a:rPr lang="en-GB" sz="1800" kern="1200" dirty="0">
                <a:solidFill>
                  <a:srgbClr val="202122"/>
                </a:solidFill>
                <a:effectLst/>
                <a:latin typeface="Calibri" panose="020F0502020204030204" pitchFamily="34" charset="0"/>
                <a:ea typeface="Times New Roman" panose="02020603050405020304" pitchFamily="18" charset="0"/>
                <a:cs typeface="+mn-cs"/>
                <a:hlinkClick r:id="rId5" tooltip="1939 New York World's Fair">
                  <a:extLst>
                    <a:ext uri="{A12FA001-AC4F-418D-AE19-62706E023703}">
                      <ahyp:hlinkClr xmlns:ahyp="http://schemas.microsoft.com/office/drawing/2018/hyperlinkcolor" val="tx"/>
                    </a:ext>
                  </a:extLst>
                </a:hlinkClick>
              </a:rPr>
              <a:t>1939 New York World's Fair</a:t>
            </a:r>
            <a:r>
              <a:rPr lang="en-GB" sz="1800" kern="1200" dirty="0">
                <a:solidFill>
                  <a:srgbClr val="202122"/>
                </a:solidFill>
                <a:effectLst/>
                <a:latin typeface="Calibri" panose="020F0502020204030204" pitchFamily="34" charset="0"/>
                <a:ea typeface="Times New Roman" panose="02020603050405020304" pitchFamily="18" charset="0"/>
                <a:cs typeface="+mn-cs"/>
              </a:rPr>
              <a:t>. For that famous and enormously influential installation, Bel Geddes exploited his earlier work in the same vein: he had designed a "Metropolis City of 1960" in 1936</a:t>
            </a:r>
            <a:r>
              <a:rPr lang="en-GB" sz="1800" kern="1200" dirty="0">
                <a:solidFill>
                  <a:srgbClr val="202122"/>
                </a:solidFill>
                <a:effectLst/>
                <a:latin typeface="Calibri" panose="020F0502020204030204" pitchFamily="34" charset="0"/>
                <a:cs typeface="+mn-cs"/>
              </a:rPr>
              <a:t> </a:t>
            </a:r>
            <a:endParaRPr lang="en-GB" sz="1800" kern="1200" dirty="0">
              <a:solidFill>
                <a:srgbClr val="202122"/>
              </a:solidFill>
              <a:effectLst/>
              <a:latin typeface="Calibri" panose="020F0502020204030204" pitchFamily="34" charset="0"/>
              <a:ea typeface="Times New Roman" panose="02020603050405020304" pitchFamily="18" charset="0"/>
              <a:cs typeface="+mn-cs"/>
            </a:endParaRPr>
          </a:p>
          <a:p>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b="1" dirty="0">
                <a:effectLst/>
                <a:latin typeface="Calibri" panose="020F0502020204030204" pitchFamily="34" charset="0"/>
                <a:ea typeface="Times New Roman" panose="02020603050405020304" pitchFamily="18" charset="0"/>
              </a:rPr>
              <a:t>Vice </a:t>
            </a:r>
            <a:r>
              <a:rPr lang="en-GB" sz="1800" b="1" dirty="0" err="1">
                <a:effectLst/>
                <a:latin typeface="Calibri" panose="020F0502020204030204" pitchFamily="34" charset="0"/>
                <a:ea typeface="Times New Roman" panose="02020603050405020304" pitchFamily="18" charset="0"/>
              </a:rPr>
              <a:t>věcí</a:t>
            </a:r>
            <a:r>
              <a:rPr lang="en-GB" sz="1800" b="1" dirty="0">
                <a:effectLst/>
                <a:latin typeface="Calibri" panose="020F0502020204030204" pitchFamily="34" charset="0"/>
                <a:ea typeface="Times New Roman" panose="02020603050405020304" pitchFamily="18" charset="0"/>
              </a:rPr>
              <a:t> pro vice </a:t>
            </a:r>
            <a:r>
              <a:rPr lang="en-GB" sz="1800" b="1" dirty="0" err="1">
                <a:effectLst/>
                <a:latin typeface="Calibri" panose="020F0502020204030204" pitchFamily="34" charset="0"/>
                <a:ea typeface="Times New Roman" panose="02020603050405020304" pitchFamily="18" charset="0"/>
              </a:rPr>
              <a:t>lidí</a:t>
            </a:r>
            <a:r>
              <a:rPr lang="en-GB" sz="1800" b="1" dirty="0">
                <a:effectLst/>
                <a:latin typeface="Calibri" panose="020F0502020204030204" pitchFamily="34" charset="0"/>
                <a:ea typeface="Times New Roman" panose="02020603050405020304" pitchFamily="18" charset="0"/>
              </a:rPr>
              <a:t> </a:t>
            </a:r>
            <a:endParaRPr lang="en-GB" sz="1800" b="1"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51</a:t>
            </a:fld>
            <a:endParaRPr lang="en-GB"/>
          </a:p>
        </p:txBody>
      </p:sp>
    </p:spTree>
    <p:extLst>
      <p:ext uri="{BB962C8B-B14F-4D97-AF65-F5344CB8AC3E}">
        <p14:creationId xmlns:p14="http://schemas.microsoft.com/office/powerpoint/2010/main" val="3798495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a:t>
            </a:r>
          </a:p>
          <a:p>
            <a:r>
              <a:rPr lang="en-US" dirty="0"/>
              <a:t>World’s fairs, international exhibitions and expositions </a:t>
            </a:r>
            <a:r>
              <a:rPr lang="en-US" dirty="0" err="1"/>
              <a:t>universelle</a:t>
            </a:r>
            <a:r>
              <a:rPr lang="en-US" dirty="0"/>
              <a:t> </a:t>
            </a:r>
            <a:r>
              <a:rPr lang="en-US" b="1" dirty="0"/>
              <a:t>carefully constructed an idealized image of reality </a:t>
            </a:r>
            <a:r>
              <a:rPr lang="en-US" dirty="0"/>
              <a:t>– these exhi</a:t>
            </a:r>
            <a:r>
              <a:rPr lang="en-US" sz="1200" kern="1200" dirty="0">
                <a:solidFill>
                  <a:schemeClr val="tx1"/>
                </a:solidFill>
                <a:effectLst/>
                <a:latin typeface="+mn-lt"/>
                <a:ea typeface="+mn-ea"/>
                <a:cs typeface="+mn-cs"/>
              </a:rPr>
              <a:t>bition projecting a </a:t>
            </a:r>
            <a:r>
              <a:rPr lang="en-US" sz="1200" b="1" kern="1200" dirty="0">
                <a:solidFill>
                  <a:schemeClr val="tx1"/>
                </a:solidFill>
                <a:effectLst/>
                <a:latin typeface="+mn-lt"/>
                <a:ea typeface="+mn-ea"/>
                <a:cs typeface="+mn-cs"/>
              </a:rPr>
              <a:t>miniature, idealized version of the state </a:t>
            </a:r>
            <a:r>
              <a:rPr lang="en-US" sz="1200" kern="1200" dirty="0">
                <a:solidFill>
                  <a:schemeClr val="tx1"/>
                </a:solidFill>
                <a:effectLst/>
                <a:latin typeface="+mn-lt"/>
                <a:ea typeface="+mn-ea"/>
                <a:cs typeface="+mn-cs"/>
              </a:rPr>
              <a:t>or locality accessible to a </a:t>
            </a:r>
            <a:r>
              <a:rPr lang="en-US" sz="1200" b="1" kern="1200" dirty="0">
                <a:solidFill>
                  <a:schemeClr val="tx1"/>
                </a:solidFill>
                <a:effectLst/>
                <a:latin typeface="+mn-lt"/>
                <a:ea typeface="+mn-ea"/>
                <a:cs typeface="+mn-cs"/>
              </a:rPr>
              <a:t>mass audience</a:t>
            </a:r>
            <a:r>
              <a:rPr lang="en-US" sz="1200" kern="1200" dirty="0">
                <a:solidFill>
                  <a:schemeClr val="tx1"/>
                </a:solidFill>
                <a:effectLst/>
                <a:latin typeface="+mn-lt"/>
                <a:ea typeface="+mn-ea"/>
                <a:cs typeface="+mn-cs"/>
              </a:rPr>
              <a:t>. Such exhibitions therefore told the story of the ruling ideology in which minorities were often under- or misrepresented.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National, international and universal exhibitions that originated in the so-called west can be very much seen as a </a:t>
            </a:r>
            <a:r>
              <a:rPr lang="en-GB" sz="1200" b="1" kern="1200" dirty="0">
                <a:solidFill>
                  <a:schemeClr val="tx1"/>
                </a:solidFill>
                <a:effectLst/>
                <a:latin typeface="+mn-lt"/>
                <a:ea typeface="+mn-ea"/>
                <a:cs typeface="+mn-cs"/>
              </a:rPr>
              <a:t>western phenomenon</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ideas of what is modern </a:t>
            </a: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52</a:t>
            </a:fld>
            <a:endParaRPr lang="en-GB"/>
          </a:p>
        </p:txBody>
      </p:sp>
    </p:spTree>
    <p:extLst>
      <p:ext uri="{BB962C8B-B14F-4D97-AF65-F5344CB8AC3E}">
        <p14:creationId xmlns:p14="http://schemas.microsoft.com/office/powerpoint/2010/main" val="253668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From </a:t>
            </a:r>
            <a:r>
              <a:rPr lang="en-GB" sz="1200" b="1" kern="1200" dirty="0">
                <a:solidFill>
                  <a:schemeClr val="tx1"/>
                </a:solidFill>
                <a:effectLst/>
                <a:latin typeface="+mn-lt"/>
                <a:ea typeface="+mn-ea"/>
                <a:cs typeface="+mn-cs"/>
              </a:rPr>
              <a:t>London</a:t>
            </a:r>
            <a:r>
              <a:rPr lang="en-GB" sz="1200" b="0" kern="1200" dirty="0">
                <a:solidFill>
                  <a:schemeClr val="tx1"/>
                </a:solidFill>
                <a:effectLst/>
                <a:latin typeface="+mn-lt"/>
                <a:ea typeface="+mn-ea"/>
                <a:cs typeface="+mn-cs"/>
              </a:rPr>
              <a:t>, the phenomenon of exhibitions spread to other countries. They often contained a </a:t>
            </a:r>
            <a:r>
              <a:rPr lang="en-GB" sz="1200" b="1" kern="1200" dirty="0">
                <a:solidFill>
                  <a:schemeClr val="tx1"/>
                </a:solidFill>
                <a:effectLst/>
                <a:latin typeface="+mn-lt"/>
                <a:ea typeface="+mn-ea"/>
                <a:cs typeface="+mn-cs"/>
              </a:rPr>
              <a:t>similar range of exhibits and pavilions</a:t>
            </a:r>
            <a:r>
              <a:rPr lang="en-GB" sz="1200" b="0" kern="1200" dirty="0">
                <a:solidFill>
                  <a:schemeClr val="tx1"/>
                </a:solidFill>
                <a:effectLst/>
                <a:latin typeface="+mn-lt"/>
                <a:ea typeface="+mn-ea"/>
                <a:cs typeface="+mn-cs"/>
              </a:rPr>
              <a:t>, that included displays of industrial products, inventions, technology, colonial possessions, cultural achievements, exotic and local animals, plants and foodstuffs, fine art and design. </a:t>
            </a:r>
          </a:p>
          <a:p>
            <a:endParaRPr lang="en-GB"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6</a:t>
            </a:fld>
            <a:endParaRPr lang="en-GB"/>
          </a:p>
        </p:txBody>
      </p:sp>
    </p:spTree>
    <p:extLst>
      <p:ext uri="{BB962C8B-B14F-4D97-AF65-F5344CB8AC3E}">
        <p14:creationId xmlns:p14="http://schemas.microsoft.com/office/powerpoint/2010/main" val="157063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first large exhibition took place in London in 1851 under the official name </a:t>
            </a:r>
            <a:r>
              <a:rPr lang="en-GB" sz="1200" b="0" i="0" kern="1200" dirty="0">
                <a:solidFill>
                  <a:schemeClr val="tx1"/>
                </a:solidFill>
                <a:effectLst/>
                <a:latin typeface="+mn-lt"/>
                <a:ea typeface="+mn-ea"/>
                <a:cs typeface="+mn-cs"/>
              </a:rPr>
              <a:t>The Great Exhibition of the Works of Industry of All Nations. Housed in the Crystal Palace, Although the original aim of the world fair had been as a celebration of art in industry for the benefit of </a:t>
            </a:r>
            <a:r>
              <a:rPr lang="en-GB" sz="1200" b="1" i="0" kern="1200" dirty="0">
                <a:solidFill>
                  <a:schemeClr val="tx1"/>
                </a:solidFill>
                <a:effectLst/>
                <a:latin typeface="+mn-lt"/>
                <a:ea typeface="+mn-ea"/>
                <a:cs typeface="+mn-cs"/>
              </a:rPr>
              <a:t>All Nations</a:t>
            </a:r>
            <a:r>
              <a:rPr lang="en-GB" sz="1200" b="0" i="0" kern="1200" dirty="0">
                <a:solidFill>
                  <a:schemeClr val="tx1"/>
                </a:solidFill>
                <a:effectLst/>
                <a:latin typeface="+mn-lt"/>
                <a:ea typeface="+mn-ea"/>
                <a:cs typeface="+mn-cs"/>
              </a:rPr>
              <a:t>, in practice it appears to have been turned into more of a </a:t>
            </a:r>
            <a:r>
              <a:rPr lang="en-GB" sz="1200" b="1" i="0" kern="1200" dirty="0">
                <a:solidFill>
                  <a:schemeClr val="tx1"/>
                </a:solidFill>
                <a:effectLst/>
                <a:latin typeface="+mn-lt"/>
                <a:ea typeface="+mn-ea"/>
                <a:cs typeface="+mn-cs"/>
              </a:rPr>
              <a:t>showcase for British manufacturing</a:t>
            </a:r>
            <a:r>
              <a:rPr lang="en-GB" sz="1200" b="0" i="0" kern="1200" dirty="0">
                <a:solidFill>
                  <a:schemeClr val="tx1"/>
                </a:solidFill>
                <a:effectLst/>
                <a:latin typeface="+mn-lt"/>
                <a:ea typeface="+mn-ea"/>
                <a:cs typeface="+mn-cs"/>
              </a:rPr>
              <a:t>: more than half the </a:t>
            </a:r>
            <a:r>
              <a:rPr lang="en-GB" sz="1200" b="1" i="0" kern="1200" dirty="0">
                <a:solidFill>
                  <a:schemeClr val="tx1"/>
                </a:solidFill>
                <a:effectLst/>
                <a:latin typeface="+mn-lt"/>
                <a:ea typeface="+mn-ea"/>
                <a:cs typeface="+mn-cs"/>
              </a:rPr>
              <a:t>100,000 exhibits</a:t>
            </a:r>
            <a:r>
              <a:rPr lang="en-GB" sz="1200" b="0" i="0" kern="1200" dirty="0">
                <a:solidFill>
                  <a:schemeClr val="tx1"/>
                </a:solidFill>
                <a:effectLst/>
                <a:latin typeface="+mn-lt"/>
                <a:ea typeface="+mn-ea"/>
                <a:cs typeface="+mn-cs"/>
              </a:rPr>
              <a:t> on display were from Britain or the British Empire.</a:t>
            </a:r>
          </a:p>
          <a:p>
            <a:r>
              <a:rPr lang="en-GB"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7</a:t>
            </a:fld>
            <a:endParaRPr lang="en-GB"/>
          </a:p>
        </p:txBody>
      </p:sp>
    </p:spTree>
    <p:extLst>
      <p:ext uri="{BB962C8B-B14F-4D97-AF65-F5344CB8AC3E}">
        <p14:creationId xmlns:p14="http://schemas.microsoft.com/office/powerpoint/2010/main" val="3284064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8</a:t>
            </a:fld>
            <a:endParaRPr lang="en-GB"/>
          </a:p>
        </p:txBody>
      </p:sp>
    </p:spTree>
    <p:extLst>
      <p:ext uri="{BB962C8B-B14F-4D97-AF65-F5344CB8AC3E}">
        <p14:creationId xmlns:p14="http://schemas.microsoft.com/office/powerpoint/2010/main" val="194888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exhibition showed many great things of the Victorian age, including pottery, porcelain, ironwork, furniture, perfumes, pianos, firearms, fabrics, steam hammers, hydraulic presses etc. </a:t>
            </a:r>
          </a:p>
        </p:txBody>
      </p:sp>
      <p:sp>
        <p:nvSpPr>
          <p:cNvPr id="4" name="Slide Number Placeholder 3"/>
          <p:cNvSpPr>
            <a:spLocks noGrp="1"/>
          </p:cNvSpPr>
          <p:nvPr>
            <p:ph type="sldNum" sz="quarter" idx="5"/>
          </p:nvPr>
        </p:nvSpPr>
        <p:spPr/>
        <p:txBody>
          <a:bodyPr/>
          <a:lstStyle/>
          <a:p>
            <a:fld id="{DD8AF131-1C99-4AB3-878B-DA72A0C699FD}" type="slidenum">
              <a:rPr lang="en-GB" smtClean="0"/>
              <a:t>9</a:t>
            </a:fld>
            <a:endParaRPr lang="en-GB"/>
          </a:p>
        </p:txBody>
      </p:sp>
    </p:spTree>
    <p:extLst>
      <p:ext uri="{BB962C8B-B14F-4D97-AF65-F5344CB8AC3E}">
        <p14:creationId xmlns:p14="http://schemas.microsoft.com/office/powerpoint/2010/main" val="356420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solidFill>
                  <a:srgbClr val="1D1D20"/>
                </a:solidFill>
                <a:effectLst/>
                <a:latin typeface="Calibri" panose="020F0502020204030204" pitchFamily="34" charset="0"/>
                <a:ea typeface="Calibri" panose="020F0502020204030204" pitchFamily="34" charset="0"/>
                <a:cs typeface="Calibri" panose="020F0502020204030204" pitchFamily="34" charset="0"/>
              </a:rPr>
              <a:t>Henry Cole</a:t>
            </a:r>
            <a:r>
              <a:rPr lang="en-US" sz="1800" dirty="0">
                <a:solidFill>
                  <a:srgbClr val="1D1D20"/>
                </a:solidFill>
                <a:effectLst/>
                <a:latin typeface="Calibri" panose="020F0502020204030204" pitchFamily="34" charset="0"/>
                <a:ea typeface="Calibri" panose="020F0502020204030204" pitchFamily="34" charset="0"/>
                <a:cs typeface="Calibri" panose="020F0502020204030204" pitchFamily="34" charset="0"/>
              </a:rPr>
              <a:t>, the V&amp;A's first Director, declared that the Museum should be a "</a:t>
            </a:r>
            <a:r>
              <a:rPr lang="en-US" sz="1800" b="1" dirty="0">
                <a:solidFill>
                  <a:srgbClr val="1D1D20"/>
                </a:solidFill>
                <a:effectLst/>
                <a:latin typeface="Calibri" panose="020F0502020204030204" pitchFamily="34" charset="0"/>
                <a:ea typeface="Calibri" panose="020F0502020204030204" pitchFamily="34" charset="0"/>
                <a:cs typeface="Calibri" panose="020F0502020204030204" pitchFamily="34" charset="0"/>
              </a:rPr>
              <a:t>schoolroom for everyone</a:t>
            </a:r>
            <a:r>
              <a:rPr lang="en-US" sz="1800" dirty="0">
                <a:solidFill>
                  <a:srgbClr val="1D1D20"/>
                </a:solidFill>
                <a:effectLst/>
                <a:latin typeface="Calibri" panose="020F0502020204030204" pitchFamily="34" charset="0"/>
                <a:ea typeface="Calibri" panose="020F0502020204030204" pitchFamily="34" charset="0"/>
                <a:cs typeface="Calibri" panose="020F0502020204030204" pitchFamily="34" charset="0"/>
              </a:rPr>
              <a:t>". Its mission was to improve the standards of British industry by educating designers, manufacturers and consumers in art and science.  Acquiring and displaying the </a:t>
            </a:r>
            <a:r>
              <a:rPr lang="en-US" sz="1800" b="1" dirty="0">
                <a:solidFill>
                  <a:srgbClr val="1D1D20"/>
                </a:solidFill>
                <a:effectLst/>
                <a:latin typeface="Calibri" panose="020F0502020204030204" pitchFamily="34" charset="0"/>
                <a:ea typeface="Calibri" panose="020F0502020204030204" pitchFamily="34" charset="0"/>
                <a:cs typeface="Calibri" panose="020F0502020204030204" pitchFamily="34" charset="0"/>
              </a:rPr>
              <a:t>best examples of art and design</a:t>
            </a:r>
            <a:r>
              <a:rPr lang="en-US" sz="1800" dirty="0">
                <a:solidFill>
                  <a:srgbClr val="1D1D20"/>
                </a:solidFill>
                <a:effectLst/>
                <a:latin typeface="Calibri" panose="020F0502020204030204" pitchFamily="34" charset="0"/>
                <a:ea typeface="Calibri" panose="020F0502020204030204" pitchFamily="34" charset="0"/>
                <a:cs typeface="Calibri" panose="020F0502020204030204" pitchFamily="34" charset="0"/>
              </a:rPr>
              <a:t> contributed to this mission, but the 'schoolroom' itself was also intended to demonstrate exemplary design and decoration.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US" sz="1800" dirty="0">
              <a:solidFill>
                <a:srgbClr val="1D1E2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r>
              <a:rPr lang="en-US" sz="1800" dirty="0">
                <a:solidFill>
                  <a:srgbClr val="1D1E20"/>
                </a:solidFill>
                <a:effectLst/>
                <a:latin typeface="Calibri" panose="020F0502020204030204" pitchFamily="34" charset="0"/>
                <a:ea typeface="Calibri" panose="020F0502020204030204" pitchFamily="34" charset="0"/>
                <a:cs typeface="Calibri" panose="020F0502020204030204" pitchFamily="34" charset="0"/>
              </a:rPr>
              <a:t>The Museum's founding principles, therefore, were to inst</a:t>
            </a:r>
            <a:r>
              <a:rPr lang="en-US" sz="1800" b="1" dirty="0">
                <a:solidFill>
                  <a:srgbClr val="1D1E20"/>
                </a:solidFill>
                <a:effectLst/>
                <a:latin typeface="Calibri" panose="020F0502020204030204" pitchFamily="34" charset="0"/>
                <a:ea typeface="Calibri" panose="020F0502020204030204" pitchFamily="34" charset="0"/>
                <a:cs typeface="Calibri" panose="020F0502020204030204" pitchFamily="34" charset="0"/>
              </a:rPr>
              <a:t>ruct the public on all matters relating to good design</a:t>
            </a:r>
            <a:r>
              <a:rPr lang="en-US" sz="1800" dirty="0">
                <a:solidFill>
                  <a:srgbClr val="1D1E20"/>
                </a:solidFill>
                <a:effectLst/>
                <a:latin typeface="Calibri" panose="020F0502020204030204" pitchFamily="34" charset="0"/>
                <a:ea typeface="Calibri" panose="020F0502020204030204" pitchFamily="34" charset="0"/>
                <a:cs typeface="Calibri" panose="020F0502020204030204" pitchFamily="34" charset="0"/>
              </a:rPr>
              <a:t>. And what better way, Cole felt, to demonstrate </a:t>
            </a:r>
            <a:r>
              <a:rPr lang="en-US" sz="1800" b="1" dirty="0">
                <a:solidFill>
                  <a:srgbClr val="1D1E20"/>
                </a:solidFill>
                <a:effectLst/>
                <a:latin typeface="Calibri" panose="020F0502020204030204" pitchFamily="34" charset="0"/>
                <a:ea typeface="Calibri" panose="020F0502020204030204" pitchFamily="34" charset="0"/>
                <a:cs typeface="Calibri" panose="020F0502020204030204" pitchFamily="34" charset="0"/>
              </a:rPr>
              <a:t>'correct' design</a:t>
            </a:r>
            <a:r>
              <a:rPr lang="en-US" sz="1800" dirty="0">
                <a:solidFill>
                  <a:srgbClr val="1D1E20"/>
                </a:solidFill>
                <a:effectLst/>
                <a:latin typeface="Calibri" panose="020F0502020204030204" pitchFamily="34" charset="0"/>
                <a:ea typeface="Calibri" panose="020F0502020204030204" pitchFamily="34" charset="0"/>
                <a:cs typeface="Calibri" panose="020F0502020204030204" pitchFamily="34" charset="0"/>
              </a:rPr>
              <a:t> and </a:t>
            </a:r>
            <a:r>
              <a:rPr lang="en-US" sz="1800" b="1" dirty="0">
                <a:solidFill>
                  <a:srgbClr val="1D1E20"/>
                </a:solidFill>
                <a:effectLst/>
                <a:latin typeface="Calibri" panose="020F0502020204030204" pitchFamily="34" charset="0"/>
                <a:ea typeface="Calibri" panose="020F0502020204030204" pitchFamily="34" charset="0"/>
                <a:cs typeface="Calibri" panose="020F0502020204030204" pitchFamily="34" charset="0"/>
              </a:rPr>
              <a:t>good taste</a:t>
            </a:r>
            <a:r>
              <a:rPr lang="en-US" sz="1800" dirty="0">
                <a:solidFill>
                  <a:srgbClr val="1D1E20"/>
                </a:solidFill>
                <a:effectLst/>
                <a:latin typeface="Calibri" panose="020F0502020204030204" pitchFamily="34" charset="0"/>
                <a:ea typeface="Calibri" panose="020F0502020204030204" pitchFamily="34" charset="0"/>
                <a:cs typeface="Calibri" panose="020F0502020204030204" pitchFamily="34" charset="0"/>
              </a:rPr>
              <a:t> than to provide a display of all that should be seen as its antithesis? Alongside displays of outstanding furniture, ceramics, textiles, glass and metalwork that would, he hoped, create public demand for "improvements in the character of our national manufactures", visitors were also presented with a </a:t>
            </a:r>
            <a:r>
              <a:rPr lang="en-US" sz="1800" b="1" dirty="0">
                <a:solidFill>
                  <a:srgbClr val="1D1E20"/>
                </a:solidFill>
                <a:effectLst/>
                <a:latin typeface="Calibri" panose="020F0502020204030204" pitchFamily="34" charset="0"/>
                <a:ea typeface="Calibri" panose="020F0502020204030204" pitchFamily="34" charset="0"/>
                <a:cs typeface="Calibri" panose="020F0502020204030204" pitchFamily="34" charset="0"/>
              </a:rPr>
              <a:t>Gallery of False Principles</a:t>
            </a:r>
            <a:r>
              <a:rPr lang="en-US" sz="1800" dirty="0">
                <a:solidFill>
                  <a:srgbClr val="1D1E20"/>
                </a:solidFill>
                <a:effectLst/>
                <a:latin typeface="Calibri" panose="020F0502020204030204" pitchFamily="34" charset="0"/>
                <a:ea typeface="Calibri" panose="020F0502020204030204" pitchFamily="34" charset="0"/>
                <a:cs typeface="Calibri" panose="020F0502020204030204" pitchFamily="34"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https://</a:t>
            </a:r>
            <a:r>
              <a:rPr lang="en-GB" sz="1800" dirty="0" err="1">
                <a:effectLst/>
                <a:latin typeface="Times New Roman" panose="02020603050405020304" pitchFamily="18" charset="0"/>
                <a:ea typeface="Times New Roman" panose="02020603050405020304" pitchFamily="18" charset="0"/>
              </a:rPr>
              <a:t>www.vam.ac.uk</a:t>
            </a:r>
            <a:r>
              <a:rPr lang="en-GB" sz="1800" dirty="0">
                <a:effectLst/>
                <a:latin typeface="Times New Roman" panose="02020603050405020304" pitchFamily="18" charset="0"/>
                <a:ea typeface="Times New Roman" panose="02020603050405020304" pitchFamily="18" charset="0"/>
              </a:rPr>
              <a:t>/articles/</a:t>
            </a:r>
            <a:r>
              <a:rPr lang="en-GB" sz="1800" dirty="0" err="1">
                <a:effectLst/>
                <a:latin typeface="Times New Roman" panose="02020603050405020304" pitchFamily="18" charset="0"/>
                <a:ea typeface="Times New Roman" panose="02020603050405020304" pitchFamily="18" charset="0"/>
              </a:rPr>
              <a:t>building-the-museum#slideshow</a:t>
            </a:r>
            <a:r>
              <a:rPr lang="en-GB" sz="1800" dirty="0">
                <a:effectLst/>
                <a:latin typeface="Times New Roman" panose="02020603050405020304" pitchFamily="18" charset="0"/>
                <a:ea typeface="Times New Roman" panose="02020603050405020304" pitchFamily="18" charset="0"/>
              </a:rPr>
              <a:t>=31131014&amp;slide=0</a:t>
            </a:r>
          </a:p>
          <a:p>
            <a:endParaRPr lang="en-US" dirty="0"/>
          </a:p>
        </p:txBody>
      </p:sp>
      <p:sp>
        <p:nvSpPr>
          <p:cNvPr id="4" name="Slide Number Placeholder 3"/>
          <p:cNvSpPr>
            <a:spLocks noGrp="1"/>
          </p:cNvSpPr>
          <p:nvPr>
            <p:ph type="sldNum" sz="quarter" idx="5"/>
          </p:nvPr>
        </p:nvSpPr>
        <p:spPr/>
        <p:txBody>
          <a:bodyPr/>
          <a:lstStyle/>
          <a:p>
            <a:fld id="{DD8AF131-1C99-4AB3-878B-DA72A0C699FD}" type="slidenum">
              <a:rPr lang="en-GB" smtClean="0"/>
              <a:t>10</a:t>
            </a:fld>
            <a:endParaRPr lang="en-GB"/>
          </a:p>
        </p:txBody>
      </p:sp>
    </p:spTree>
    <p:extLst>
      <p:ext uri="{BB962C8B-B14F-4D97-AF65-F5344CB8AC3E}">
        <p14:creationId xmlns:p14="http://schemas.microsoft.com/office/powerpoint/2010/main" val="416565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4028725-0F66-4260-9102-E0F97B9B60B9}" type="datetimeFigureOut">
              <a:rPr lang="en-GB" smtClean="0"/>
              <a:t>21/03/2024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B00487-035C-4FD9-B619-0A8516EAD912}" type="slidenum">
              <a:rPr lang="en-GB" smtClean="0"/>
              <a:t>‹#›</a:t>
            </a:fld>
            <a:endParaRPr lang="en-GB"/>
          </a:p>
        </p:txBody>
      </p:sp>
    </p:spTree>
    <p:extLst>
      <p:ext uri="{BB962C8B-B14F-4D97-AF65-F5344CB8AC3E}">
        <p14:creationId xmlns:p14="http://schemas.microsoft.com/office/powerpoint/2010/main" val="89344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4028725-0F66-4260-9102-E0F97B9B60B9}" type="datetimeFigureOut">
              <a:rPr lang="en-GB" smtClean="0"/>
              <a:t>21/03/2024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B00487-035C-4FD9-B619-0A8516EAD912}" type="slidenum">
              <a:rPr lang="en-GB" smtClean="0"/>
              <a:t>‹#›</a:t>
            </a:fld>
            <a:endParaRPr lang="en-GB"/>
          </a:p>
        </p:txBody>
      </p:sp>
    </p:spTree>
    <p:extLst>
      <p:ext uri="{BB962C8B-B14F-4D97-AF65-F5344CB8AC3E}">
        <p14:creationId xmlns:p14="http://schemas.microsoft.com/office/powerpoint/2010/main" val="3886551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4028725-0F66-4260-9102-E0F97B9B60B9}" type="datetimeFigureOut">
              <a:rPr lang="en-GB" smtClean="0"/>
              <a:t>21/03/2024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B00487-035C-4FD9-B619-0A8516EAD912}" type="slidenum">
              <a:rPr lang="en-GB" smtClean="0"/>
              <a:t>‹#›</a:t>
            </a:fld>
            <a:endParaRPr lang="en-GB"/>
          </a:p>
        </p:txBody>
      </p:sp>
    </p:spTree>
    <p:extLst>
      <p:ext uri="{BB962C8B-B14F-4D97-AF65-F5344CB8AC3E}">
        <p14:creationId xmlns:p14="http://schemas.microsoft.com/office/powerpoint/2010/main" val="328661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4028725-0F66-4260-9102-E0F97B9B60B9}" type="datetimeFigureOut">
              <a:rPr lang="en-GB" smtClean="0"/>
              <a:t>21/03/2024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B00487-035C-4FD9-B619-0A8516EAD912}" type="slidenum">
              <a:rPr lang="en-GB" smtClean="0"/>
              <a:t>‹#›</a:t>
            </a:fld>
            <a:endParaRPr lang="en-GB"/>
          </a:p>
        </p:txBody>
      </p:sp>
    </p:spTree>
    <p:extLst>
      <p:ext uri="{BB962C8B-B14F-4D97-AF65-F5344CB8AC3E}">
        <p14:creationId xmlns:p14="http://schemas.microsoft.com/office/powerpoint/2010/main" val="323379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028725-0F66-4260-9102-E0F97B9B60B9}" type="datetimeFigureOut">
              <a:rPr lang="en-GB" smtClean="0"/>
              <a:t>21/03/2024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B00487-035C-4FD9-B619-0A8516EAD912}" type="slidenum">
              <a:rPr lang="en-GB" smtClean="0"/>
              <a:t>‹#›</a:t>
            </a:fld>
            <a:endParaRPr lang="en-GB"/>
          </a:p>
        </p:txBody>
      </p:sp>
    </p:spTree>
    <p:extLst>
      <p:ext uri="{BB962C8B-B14F-4D97-AF65-F5344CB8AC3E}">
        <p14:creationId xmlns:p14="http://schemas.microsoft.com/office/powerpoint/2010/main" val="336190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4028725-0F66-4260-9102-E0F97B9B60B9}" type="datetimeFigureOut">
              <a:rPr lang="en-GB" smtClean="0"/>
              <a:t>21/03/2024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B00487-035C-4FD9-B619-0A8516EAD912}" type="slidenum">
              <a:rPr lang="en-GB" smtClean="0"/>
              <a:t>‹#›</a:t>
            </a:fld>
            <a:endParaRPr lang="en-GB"/>
          </a:p>
        </p:txBody>
      </p:sp>
    </p:spTree>
    <p:extLst>
      <p:ext uri="{BB962C8B-B14F-4D97-AF65-F5344CB8AC3E}">
        <p14:creationId xmlns:p14="http://schemas.microsoft.com/office/powerpoint/2010/main" val="1808758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4028725-0F66-4260-9102-E0F97B9B60B9}" type="datetimeFigureOut">
              <a:rPr lang="en-GB" smtClean="0"/>
              <a:t>21/03/2024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6B00487-035C-4FD9-B619-0A8516EAD912}" type="slidenum">
              <a:rPr lang="en-GB" smtClean="0"/>
              <a:t>‹#›</a:t>
            </a:fld>
            <a:endParaRPr lang="en-GB"/>
          </a:p>
        </p:txBody>
      </p:sp>
    </p:spTree>
    <p:extLst>
      <p:ext uri="{BB962C8B-B14F-4D97-AF65-F5344CB8AC3E}">
        <p14:creationId xmlns:p14="http://schemas.microsoft.com/office/powerpoint/2010/main" val="2876506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4028725-0F66-4260-9102-E0F97B9B60B9}" type="datetimeFigureOut">
              <a:rPr lang="en-GB" smtClean="0"/>
              <a:t>21/03/2024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6B00487-035C-4FD9-B619-0A8516EAD912}" type="slidenum">
              <a:rPr lang="en-GB" smtClean="0"/>
              <a:t>‹#›</a:t>
            </a:fld>
            <a:endParaRPr lang="en-GB"/>
          </a:p>
        </p:txBody>
      </p:sp>
    </p:spTree>
    <p:extLst>
      <p:ext uri="{BB962C8B-B14F-4D97-AF65-F5344CB8AC3E}">
        <p14:creationId xmlns:p14="http://schemas.microsoft.com/office/powerpoint/2010/main" val="554463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028725-0F66-4260-9102-E0F97B9B60B9}" type="datetimeFigureOut">
              <a:rPr lang="en-GB" smtClean="0"/>
              <a:t>21/03/2024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6B00487-035C-4FD9-B619-0A8516EAD912}" type="slidenum">
              <a:rPr lang="en-GB" smtClean="0"/>
              <a:t>‹#›</a:t>
            </a:fld>
            <a:endParaRPr lang="en-GB"/>
          </a:p>
        </p:txBody>
      </p:sp>
    </p:spTree>
    <p:extLst>
      <p:ext uri="{BB962C8B-B14F-4D97-AF65-F5344CB8AC3E}">
        <p14:creationId xmlns:p14="http://schemas.microsoft.com/office/powerpoint/2010/main" val="772873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028725-0F66-4260-9102-E0F97B9B60B9}" type="datetimeFigureOut">
              <a:rPr lang="en-GB" smtClean="0"/>
              <a:t>21/03/2024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B00487-035C-4FD9-B619-0A8516EAD912}" type="slidenum">
              <a:rPr lang="en-GB" smtClean="0"/>
              <a:t>‹#›</a:t>
            </a:fld>
            <a:endParaRPr lang="en-GB"/>
          </a:p>
        </p:txBody>
      </p:sp>
    </p:spTree>
    <p:extLst>
      <p:ext uri="{BB962C8B-B14F-4D97-AF65-F5344CB8AC3E}">
        <p14:creationId xmlns:p14="http://schemas.microsoft.com/office/powerpoint/2010/main" val="408642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028725-0F66-4260-9102-E0F97B9B60B9}" type="datetimeFigureOut">
              <a:rPr lang="en-GB" smtClean="0"/>
              <a:t>21/03/2024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B00487-035C-4FD9-B619-0A8516EAD912}" type="slidenum">
              <a:rPr lang="en-GB" smtClean="0"/>
              <a:t>‹#›</a:t>
            </a:fld>
            <a:endParaRPr lang="en-GB"/>
          </a:p>
        </p:txBody>
      </p:sp>
    </p:spTree>
    <p:extLst>
      <p:ext uri="{BB962C8B-B14F-4D97-AF65-F5344CB8AC3E}">
        <p14:creationId xmlns:p14="http://schemas.microsoft.com/office/powerpoint/2010/main" val="1579192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28725-0F66-4260-9102-E0F97B9B60B9}" type="datetimeFigureOut">
              <a:rPr lang="en-GB" smtClean="0"/>
              <a:t>21/03/2024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00487-035C-4FD9-B619-0A8516EAD912}" type="slidenum">
              <a:rPr lang="en-GB" smtClean="0"/>
              <a:t>‹#›</a:t>
            </a:fld>
            <a:endParaRPr lang="en-GB"/>
          </a:p>
        </p:txBody>
      </p:sp>
    </p:spTree>
    <p:extLst>
      <p:ext uri="{BB962C8B-B14F-4D97-AF65-F5344CB8AC3E}">
        <p14:creationId xmlns:p14="http://schemas.microsoft.com/office/powerpoint/2010/main" val="218189685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hyperlink" Target="http://upload.wikimedia.org/wikipedia/commons/0/0c/Persisches_Haus.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7.tiff"/><Relationship Id="rId4" Type="http://schemas.openxmlformats.org/officeDocument/2006/relationships/image" Target="../media/image26.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tiff"/></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5.tiff"/><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tiff"/><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facebook.com/watch/?v=123303443045963"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List_of_world_expositions"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www.youtube.com/watch?v=2oupj4d75LY" TargetMode="External"/><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9sDj8VquIQY"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700809"/>
            <a:ext cx="7772400" cy="1470025"/>
          </a:xfrm>
        </p:spPr>
        <p:txBody>
          <a:bodyPr>
            <a:normAutofit/>
          </a:bodyPr>
          <a:lstStyle/>
          <a:p>
            <a:r>
              <a:rPr lang="en-GB" dirty="0"/>
              <a:t>Modernism at the Fair</a:t>
            </a:r>
          </a:p>
        </p:txBody>
      </p:sp>
      <p:sp>
        <p:nvSpPr>
          <p:cNvPr id="3" name="TextBox 2">
            <a:extLst>
              <a:ext uri="{FF2B5EF4-FFF2-40B4-BE49-F238E27FC236}">
                <a16:creationId xmlns:a16="http://schemas.microsoft.com/office/drawing/2014/main" id="{AB56E74B-42EA-D207-0023-31C0D1DDF71E}"/>
              </a:ext>
            </a:extLst>
          </p:cNvPr>
          <p:cNvSpPr txBox="1"/>
          <p:nvPr/>
        </p:nvSpPr>
        <p:spPr>
          <a:xfrm>
            <a:off x="4876800" y="4436533"/>
            <a:ext cx="2531462" cy="1015663"/>
          </a:xfrm>
          <a:prstGeom prst="rect">
            <a:avLst/>
          </a:prstGeom>
          <a:noFill/>
        </p:spPr>
        <p:txBody>
          <a:bodyPr wrap="none" rtlCol="0">
            <a:spAutoFit/>
          </a:bodyPr>
          <a:lstStyle/>
          <a:p>
            <a:r>
              <a:rPr lang="en-US" sz="2400" dirty="0"/>
              <a:t>Other modernisms</a:t>
            </a:r>
          </a:p>
          <a:p>
            <a:endParaRPr lang="en-US" dirty="0"/>
          </a:p>
          <a:p>
            <a:r>
              <a:rPr lang="en-US" dirty="0"/>
              <a:t>8 November 2023</a:t>
            </a:r>
          </a:p>
        </p:txBody>
      </p:sp>
    </p:spTree>
    <p:extLst>
      <p:ext uri="{BB962C8B-B14F-4D97-AF65-F5344CB8AC3E}">
        <p14:creationId xmlns:p14="http://schemas.microsoft.com/office/powerpoint/2010/main" val="1269709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FD165A-1FEB-5C43-93A2-5839FD4FE344}"/>
              </a:ext>
            </a:extLst>
          </p:cNvPr>
          <p:cNvSpPr>
            <a:spLocks noGrp="1"/>
          </p:cNvSpPr>
          <p:nvPr>
            <p:ph sz="half" idx="1"/>
          </p:nvPr>
        </p:nvSpPr>
        <p:spPr>
          <a:xfrm>
            <a:off x="351309" y="1591734"/>
            <a:ext cx="5384800" cy="4525963"/>
          </a:xfrm>
        </p:spPr>
        <p:txBody>
          <a:bodyPr>
            <a:normAutofit/>
          </a:bodyPr>
          <a:lstStyle/>
          <a:p>
            <a:pPr marL="0" indent="0" algn="ctr">
              <a:buNone/>
            </a:pPr>
            <a:r>
              <a:rPr lang="en-US" sz="2000" dirty="0"/>
              <a:t>Prince Albert (1819-1861)</a:t>
            </a:r>
          </a:p>
        </p:txBody>
      </p:sp>
      <p:sp>
        <p:nvSpPr>
          <p:cNvPr id="4" name="Content Placeholder 3">
            <a:extLst>
              <a:ext uri="{FF2B5EF4-FFF2-40B4-BE49-F238E27FC236}">
                <a16:creationId xmlns:a16="http://schemas.microsoft.com/office/drawing/2014/main" id="{0B5C160F-8575-C745-B8E3-6B14D8E2BBE3}"/>
              </a:ext>
            </a:extLst>
          </p:cNvPr>
          <p:cNvSpPr>
            <a:spLocks noGrp="1"/>
          </p:cNvSpPr>
          <p:nvPr>
            <p:ph sz="half" idx="2"/>
          </p:nvPr>
        </p:nvSpPr>
        <p:spPr>
          <a:xfrm>
            <a:off x="6221635" y="1591735"/>
            <a:ext cx="5384800" cy="4525963"/>
          </a:xfrm>
        </p:spPr>
        <p:txBody>
          <a:bodyPr>
            <a:normAutofit/>
          </a:bodyPr>
          <a:lstStyle/>
          <a:p>
            <a:pPr marL="0" indent="0" algn="ctr">
              <a:buNone/>
            </a:pPr>
            <a:r>
              <a:rPr lang="en-US" sz="2000" dirty="0"/>
              <a:t>Henry Cole (1808-1882)</a:t>
            </a:r>
          </a:p>
        </p:txBody>
      </p:sp>
      <p:pic>
        <p:nvPicPr>
          <p:cNvPr id="1026" name="Picture 2" descr="princ albert manžel viktorie – Seznam.cz">
            <a:extLst>
              <a:ext uri="{FF2B5EF4-FFF2-40B4-BE49-F238E27FC236}">
                <a16:creationId xmlns:a16="http://schemas.microsoft.com/office/drawing/2014/main" id="{3322DCD6-766F-5549-85BE-7E08941211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5462" y="2561697"/>
            <a:ext cx="4165600" cy="355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nry Cole - Wikipedia">
            <a:extLst>
              <a:ext uri="{FF2B5EF4-FFF2-40B4-BE49-F238E27FC236}">
                <a16:creationId xmlns:a16="http://schemas.microsoft.com/office/drawing/2014/main" id="{39667CF6-A1B8-7147-9254-A23052FCAC7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03826" y="2239975"/>
            <a:ext cx="3420417" cy="434338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51BC66F-D909-1828-959D-768E0D273A51}"/>
              </a:ext>
            </a:extLst>
          </p:cNvPr>
          <p:cNvSpPr>
            <a:spLocks noGrp="1"/>
          </p:cNvSpPr>
          <p:nvPr>
            <p:ph type="title"/>
          </p:nvPr>
        </p:nvSpPr>
        <p:spPr/>
        <p:txBody>
          <a:bodyPr>
            <a:normAutofit/>
          </a:bodyPr>
          <a:lstStyle/>
          <a:p>
            <a:r>
              <a:rPr lang="en-US" sz="3200" dirty="0"/>
              <a:t>Initiators</a:t>
            </a:r>
          </a:p>
        </p:txBody>
      </p:sp>
    </p:spTree>
    <p:extLst>
      <p:ext uri="{BB962C8B-B14F-4D97-AF65-F5344CB8AC3E}">
        <p14:creationId xmlns:p14="http://schemas.microsoft.com/office/powerpoint/2010/main" val="2152539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2F22A-4AA0-3445-95CD-BE67891CB796}"/>
              </a:ext>
            </a:extLst>
          </p:cNvPr>
          <p:cNvSpPr>
            <a:spLocks noGrp="1"/>
          </p:cNvSpPr>
          <p:nvPr>
            <p:ph type="title"/>
          </p:nvPr>
        </p:nvSpPr>
        <p:spPr/>
        <p:txBody>
          <a:bodyPr>
            <a:normAutofit/>
          </a:bodyPr>
          <a:lstStyle/>
          <a:p>
            <a:r>
              <a:rPr lang="en-US" sz="3200" dirty="0"/>
              <a:t>Henry Cole </a:t>
            </a:r>
          </a:p>
        </p:txBody>
      </p:sp>
      <p:sp>
        <p:nvSpPr>
          <p:cNvPr id="3" name="Content Placeholder 2">
            <a:extLst>
              <a:ext uri="{FF2B5EF4-FFF2-40B4-BE49-F238E27FC236}">
                <a16:creationId xmlns:a16="http://schemas.microsoft.com/office/drawing/2014/main" id="{980F94B1-6786-9749-9B2D-714AF9C0449B}"/>
              </a:ext>
            </a:extLst>
          </p:cNvPr>
          <p:cNvSpPr>
            <a:spLocks noGrp="1"/>
          </p:cNvSpPr>
          <p:nvPr>
            <p:ph sz="half" idx="1"/>
          </p:nvPr>
        </p:nvSpPr>
        <p:spPr/>
        <p:txBody>
          <a:bodyPr/>
          <a:lstStyle/>
          <a:p>
            <a:r>
              <a:rPr lang="en-US" dirty="0"/>
              <a:t>”good design” x “bad design”</a:t>
            </a:r>
          </a:p>
          <a:p>
            <a:endParaRPr lang="en-US" dirty="0"/>
          </a:p>
          <a:p>
            <a:r>
              <a:rPr lang="en-GB" sz="2800" strike="sngStrike" dirty="0">
                <a:effectLst/>
                <a:latin typeface="Calibri" panose="020F0502020204030204" pitchFamily="34" charset="0"/>
                <a:ea typeface="Times New Roman" panose="02020603050405020304" pitchFamily="18" charset="0"/>
                <a:cs typeface="Calibri" panose="020F0502020204030204" pitchFamily="34" charset="0"/>
              </a:rPr>
              <a:t>naturalistic images</a:t>
            </a:r>
          </a:p>
          <a:p>
            <a:r>
              <a:rPr lang="en-GB" sz="2800" strike="sngStrike" dirty="0">
                <a:effectLst/>
                <a:latin typeface="Calibri" panose="020F0502020204030204" pitchFamily="34" charset="0"/>
                <a:ea typeface="Times New Roman" panose="02020603050405020304" pitchFamily="18" charset="0"/>
                <a:cs typeface="Calibri" panose="020F0502020204030204" pitchFamily="34" charset="0"/>
              </a:rPr>
              <a:t>excessive ornamentation</a:t>
            </a:r>
          </a:p>
          <a:p>
            <a:r>
              <a:rPr lang="en-GB" strike="sngStrike" dirty="0">
                <a:latin typeface="Calibri" panose="020F0502020204030204" pitchFamily="34" charset="0"/>
                <a:cs typeface="Calibri" panose="020F0502020204030204" pitchFamily="34" charset="0"/>
              </a:rPr>
              <a:t>Replicating perspective</a:t>
            </a:r>
          </a:p>
          <a:p>
            <a:r>
              <a:rPr lang="en-GB" strike="sngStrike" dirty="0">
                <a:latin typeface="Calibri" panose="020F0502020204030204" pitchFamily="34" charset="0"/>
                <a:cs typeface="Calibri" panose="020F0502020204030204" pitchFamily="34" charset="0"/>
              </a:rPr>
              <a:t>Illogical use of material </a:t>
            </a:r>
            <a:endParaRPr lang="en-US" strike="sngStrike" dirty="0"/>
          </a:p>
        </p:txBody>
      </p:sp>
      <p:sp>
        <p:nvSpPr>
          <p:cNvPr id="4" name="Content Placeholder 3">
            <a:extLst>
              <a:ext uri="{FF2B5EF4-FFF2-40B4-BE49-F238E27FC236}">
                <a16:creationId xmlns:a16="http://schemas.microsoft.com/office/drawing/2014/main" id="{C5BD7F93-076D-1A4D-B834-A4322C5CE7C3}"/>
              </a:ext>
            </a:extLst>
          </p:cNvPr>
          <p:cNvSpPr>
            <a:spLocks noGrp="1"/>
          </p:cNvSpPr>
          <p:nvPr>
            <p:ph sz="half" idx="2"/>
          </p:nvPr>
        </p:nvSpPr>
        <p:spPr>
          <a:xfrm>
            <a:off x="5980101" y="1600200"/>
            <a:ext cx="4038600" cy="4525963"/>
          </a:xfrm>
        </p:spPr>
        <p:txBody>
          <a:bodyPr/>
          <a:lstStyle/>
          <a:p>
            <a:r>
              <a:rPr lang="en-GB" dirty="0"/>
              <a:t>The False Principles Gallery </a:t>
            </a:r>
            <a:endParaRPr lang="en-US" dirty="0"/>
          </a:p>
        </p:txBody>
      </p:sp>
      <p:pic>
        <p:nvPicPr>
          <p:cNvPr id="5" name="Picture 2" descr="The worst possible taste: 1852 design exhibition defiantly revived | Design  | The Guardian">
            <a:extLst>
              <a:ext uri="{FF2B5EF4-FFF2-40B4-BE49-F238E27FC236}">
                <a16:creationId xmlns:a16="http://schemas.microsoft.com/office/drawing/2014/main" id="{5AB06FBB-CE68-8785-ED4A-CC4EE5F5B03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28928" y="2798335"/>
            <a:ext cx="4680520" cy="351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49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13A1-AF4D-774C-65A5-22D9908AAA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C577F5-4E89-6291-7C50-97E00B62308A}"/>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617285C2-6801-7E18-6216-BC00A9610422}"/>
              </a:ext>
            </a:extLst>
          </p:cNvPr>
          <p:cNvSpPr>
            <a:spLocks noGrp="1"/>
          </p:cNvSpPr>
          <p:nvPr>
            <p:ph sz="half" idx="2"/>
          </p:nvPr>
        </p:nvSpPr>
        <p:spPr/>
        <p:txBody>
          <a:bodyPr/>
          <a:lstStyle/>
          <a:p>
            <a:endParaRPr lang="en-US"/>
          </a:p>
        </p:txBody>
      </p:sp>
      <p:pic>
        <p:nvPicPr>
          <p:cNvPr id="3074" name="Picture 2" descr="The horse-pattern wallpaper from the exhibition.">
            <a:extLst>
              <a:ext uri="{FF2B5EF4-FFF2-40B4-BE49-F238E27FC236}">
                <a16:creationId xmlns:a16="http://schemas.microsoft.com/office/drawing/2014/main" id="{F3E263C5-58DE-F85A-BA21-75F731CBBB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3249"/>
            <a:ext cx="5651500" cy="5651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convulvulus gas fitting, one of the exhibits in the design ‘chamber of horrorrs’.">
            <a:extLst>
              <a:ext uri="{FF2B5EF4-FFF2-40B4-BE49-F238E27FC236}">
                <a16:creationId xmlns:a16="http://schemas.microsoft.com/office/drawing/2014/main" id="{B5B427C9-9069-7AE8-90F0-E412681F85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8362" y="2766007"/>
            <a:ext cx="3248843" cy="40587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7E588AB-9A75-8238-0715-8574C914810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87205" y="33288"/>
            <a:ext cx="3736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383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BD10-753C-7143-BE5F-CB9E2DEC9BD0}"/>
              </a:ext>
            </a:extLst>
          </p:cNvPr>
          <p:cNvSpPr>
            <a:spLocks noGrp="1"/>
          </p:cNvSpPr>
          <p:nvPr>
            <p:ph type="title"/>
          </p:nvPr>
        </p:nvSpPr>
        <p:spPr/>
        <p:txBody>
          <a:bodyPr>
            <a:normAutofit/>
          </a:bodyPr>
          <a:lstStyle/>
          <a:p>
            <a:r>
              <a:rPr lang="en-US" sz="3200" dirty="0"/>
              <a:t>Victoria and Albert Museum</a:t>
            </a:r>
          </a:p>
        </p:txBody>
      </p:sp>
      <p:sp>
        <p:nvSpPr>
          <p:cNvPr id="3" name="Content Placeholder 2">
            <a:extLst>
              <a:ext uri="{FF2B5EF4-FFF2-40B4-BE49-F238E27FC236}">
                <a16:creationId xmlns:a16="http://schemas.microsoft.com/office/drawing/2014/main" id="{FFC02345-70C8-E94D-81E2-3773D7A0F9BC}"/>
              </a:ext>
            </a:extLst>
          </p:cNvPr>
          <p:cNvSpPr>
            <a:spLocks noGrp="1"/>
          </p:cNvSpPr>
          <p:nvPr>
            <p:ph sz="half" idx="1"/>
          </p:nvPr>
        </p:nvSpPr>
        <p:spPr>
          <a:xfrm>
            <a:off x="558867" y="1476906"/>
            <a:ext cx="5384800" cy="4525963"/>
          </a:xfrm>
        </p:spPr>
        <p:txBody>
          <a:bodyPr>
            <a:normAutofit/>
          </a:bodyPr>
          <a:lstStyle/>
          <a:p>
            <a:r>
              <a:rPr lang="en-US" sz="2400" dirty="0"/>
              <a:t>Museum of Manufactures </a:t>
            </a:r>
          </a:p>
          <a:p>
            <a:r>
              <a:rPr lang="en-US" sz="2400" dirty="0"/>
              <a:t>South Kensington Museum </a:t>
            </a:r>
          </a:p>
          <a:p>
            <a:r>
              <a:rPr lang="en-US" sz="2400" dirty="0"/>
              <a:t>from 1899 Victoria &amp; Albert Museum</a:t>
            </a:r>
          </a:p>
          <a:p>
            <a:r>
              <a:rPr lang="en-US" sz="2400" dirty="0"/>
              <a:t>the largest museum of applied art, crafts and design in the world</a:t>
            </a:r>
          </a:p>
        </p:txBody>
      </p:sp>
      <p:sp>
        <p:nvSpPr>
          <p:cNvPr id="4" name="Content Placeholder 3">
            <a:extLst>
              <a:ext uri="{FF2B5EF4-FFF2-40B4-BE49-F238E27FC236}">
                <a16:creationId xmlns:a16="http://schemas.microsoft.com/office/drawing/2014/main" id="{1AA36474-1EF9-C041-B501-82B94F4B584B}"/>
              </a:ext>
            </a:extLst>
          </p:cNvPr>
          <p:cNvSpPr>
            <a:spLocks noGrp="1"/>
          </p:cNvSpPr>
          <p:nvPr>
            <p:ph sz="half" idx="2"/>
          </p:nvPr>
        </p:nvSpPr>
        <p:spPr>
          <a:xfrm>
            <a:off x="6248335" y="1476906"/>
            <a:ext cx="5384800" cy="4525963"/>
          </a:xfrm>
        </p:spPr>
        <p:txBody>
          <a:bodyPr>
            <a:normAutofit/>
          </a:bodyPr>
          <a:lstStyle/>
          <a:p>
            <a:r>
              <a:rPr lang="en-US" sz="2400" dirty="0"/>
              <a:t>Museum as a classroom for everyone</a:t>
            </a:r>
          </a:p>
          <a:p>
            <a:r>
              <a:rPr lang="en-US" sz="2400" dirty="0"/>
              <a:t>A showcase of good design and good taste</a:t>
            </a:r>
          </a:p>
        </p:txBody>
      </p:sp>
      <p:pic>
        <p:nvPicPr>
          <p:cNvPr id="5" name="Picture 4" descr="6a architects – Victoria &amp;amp; Albert Museum">
            <a:extLst>
              <a:ext uri="{FF2B5EF4-FFF2-40B4-BE49-F238E27FC236}">
                <a16:creationId xmlns:a16="http://schemas.microsoft.com/office/drawing/2014/main" id="{50EDD7B8-E0D4-A6F7-43A5-33ECACB329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4152" y="3530278"/>
            <a:ext cx="4277906" cy="3300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Victoria and Albert Museum Careers and Current Employee Profiles | Find  referrals | LinkedIn">
            <a:extLst>
              <a:ext uri="{FF2B5EF4-FFF2-40B4-BE49-F238E27FC236}">
                <a16:creationId xmlns:a16="http://schemas.microsoft.com/office/drawing/2014/main" id="{1DEBA5E8-3BF0-E527-6967-7F15FD4F8BE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865" y="3932060"/>
            <a:ext cx="5796136" cy="289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108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8313-9197-0F2C-AE49-EEFBD974B896}"/>
              </a:ext>
            </a:extLst>
          </p:cNvPr>
          <p:cNvSpPr>
            <a:spLocks noGrp="1"/>
          </p:cNvSpPr>
          <p:nvPr>
            <p:ph type="title"/>
          </p:nvPr>
        </p:nvSpPr>
        <p:spPr/>
        <p:txBody>
          <a:bodyPr>
            <a:normAutofit/>
          </a:bodyPr>
          <a:lstStyle/>
          <a:p>
            <a:r>
              <a:rPr lang="en-US" sz="3200" dirty="0"/>
              <a:t>Exhibitions introduce</a:t>
            </a:r>
          </a:p>
        </p:txBody>
      </p:sp>
      <p:sp>
        <p:nvSpPr>
          <p:cNvPr id="3" name="Content Placeholder 2">
            <a:extLst>
              <a:ext uri="{FF2B5EF4-FFF2-40B4-BE49-F238E27FC236}">
                <a16:creationId xmlns:a16="http://schemas.microsoft.com/office/drawing/2014/main" id="{41E0A614-2E6B-B2F5-7AE7-4A382E5EF5BB}"/>
              </a:ext>
            </a:extLst>
          </p:cNvPr>
          <p:cNvSpPr>
            <a:spLocks noGrp="1"/>
          </p:cNvSpPr>
          <p:nvPr>
            <p:ph sz="half" idx="1"/>
          </p:nvPr>
        </p:nvSpPr>
        <p:spPr>
          <a:xfrm>
            <a:off x="609600" y="2276872"/>
            <a:ext cx="5384800" cy="3849292"/>
          </a:xfrm>
        </p:spPr>
        <p:txBody>
          <a:bodyPr/>
          <a:lstStyle/>
          <a:p>
            <a:r>
              <a:rPr lang="en-US" dirty="0"/>
              <a:t>Taste </a:t>
            </a:r>
          </a:p>
          <a:p>
            <a:r>
              <a:rPr lang="en-US" dirty="0"/>
              <a:t>What is good design</a:t>
            </a:r>
          </a:p>
          <a:p>
            <a:r>
              <a:rPr lang="en-US" dirty="0"/>
              <a:t>Means of new technology </a:t>
            </a:r>
          </a:p>
          <a:p>
            <a:r>
              <a:rPr lang="en-US" dirty="0"/>
              <a:t>Canon of modern art and design</a:t>
            </a:r>
          </a:p>
          <a:p>
            <a:pPr marL="0" indent="0">
              <a:buNone/>
            </a:pPr>
            <a:r>
              <a:rPr lang="en-US" dirty="0"/>
              <a:t> </a:t>
            </a:r>
          </a:p>
          <a:p>
            <a:pPr marL="0" indent="0">
              <a:buNone/>
            </a:pPr>
            <a:endParaRPr lang="en-US" dirty="0"/>
          </a:p>
        </p:txBody>
      </p:sp>
      <p:sp>
        <p:nvSpPr>
          <p:cNvPr id="4" name="Content Placeholder 3">
            <a:extLst>
              <a:ext uri="{FF2B5EF4-FFF2-40B4-BE49-F238E27FC236}">
                <a16:creationId xmlns:a16="http://schemas.microsoft.com/office/drawing/2014/main" id="{DD38EAF4-6160-9D25-A59F-82C5197C3D1A}"/>
              </a:ext>
            </a:extLst>
          </p:cNvPr>
          <p:cNvSpPr>
            <a:spLocks noGrp="1"/>
          </p:cNvSpPr>
          <p:nvPr>
            <p:ph sz="half" idx="2"/>
          </p:nvPr>
        </p:nvSpPr>
        <p:spPr>
          <a:xfrm>
            <a:off x="6197600" y="2276872"/>
            <a:ext cx="5384800" cy="3849292"/>
          </a:xfrm>
        </p:spPr>
        <p:txBody>
          <a:bodyPr/>
          <a:lstStyle/>
          <a:p>
            <a:r>
              <a:rPr lang="en-US" dirty="0"/>
              <a:t>Museums </a:t>
            </a:r>
          </a:p>
        </p:txBody>
      </p:sp>
    </p:spTree>
    <p:extLst>
      <p:ext uri="{BB962C8B-B14F-4D97-AF65-F5344CB8AC3E}">
        <p14:creationId xmlns:p14="http://schemas.microsoft.com/office/powerpoint/2010/main" val="1434951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5" name="Picture 2" descr="http://upload.wikimedia.org/wikipedia/commons/7/7f/Montage_Plan_Weltausstellung_1873.jpg">
            <a:extLst>
              <a:ext uri="{FF2B5EF4-FFF2-40B4-BE49-F238E27FC236}">
                <a16:creationId xmlns:a16="http://schemas.microsoft.com/office/drawing/2014/main" id="{3A3221C0-8B5F-709D-9E42-DCD41095C3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9456" y="-21560"/>
            <a:ext cx="9590283" cy="6879560"/>
          </a:xfrm>
          <a:prstGeom prst="rect">
            <a:avLst/>
          </a:prstGeom>
          <a:noFill/>
        </p:spPr>
      </p:pic>
      <p:sp>
        <p:nvSpPr>
          <p:cNvPr id="8" name="TextBox 7">
            <a:extLst>
              <a:ext uri="{FF2B5EF4-FFF2-40B4-BE49-F238E27FC236}">
                <a16:creationId xmlns:a16="http://schemas.microsoft.com/office/drawing/2014/main" id="{5E91484E-BF63-C5C4-E002-754D544C964C}"/>
              </a:ext>
            </a:extLst>
          </p:cNvPr>
          <p:cNvSpPr txBox="1"/>
          <p:nvPr/>
        </p:nvSpPr>
        <p:spPr>
          <a:xfrm>
            <a:off x="5375920" y="6199694"/>
            <a:ext cx="1440160" cy="584775"/>
          </a:xfrm>
          <a:prstGeom prst="rect">
            <a:avLst/>
          </a:prstGeom>
          <a:noFill/>
        </p:spPr>
        <p:txBody>
          <a:bodyPr wrap="square" rtlCol="0">
            <a:spAutoFit/>
          </a:bodyPr>
          <a:lstStyle/>
          <a:p>
            <a:r>
              <a:rPr lang="en-US" sz="3200" dirty="0">
                <a:solidFill>
                  <a:schemeClr val="bg1"/>
                </a:solidFill>
              </a:rPr>
              <a:t>Vienna</a:t>
            </a:r>
          </a:p>
        </p:txBody>
      </p:sp>
    </p:spTree>
    <p:extLst>
      <p:ext uri="{BB962C8B-B14F-4D97-AF65-F5344CB8AC3E}">
        <p14:creationId xmlns:p14="http://schemas.microsoft.com/office/powerpoint/2010/main" val="1946694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World’s fair, 1873, Vienna</a:t>
            </a:r>
            <a:endParaRPr lang="en-US" sz="3200" dirty="0"/>
          </a:p>
        </p:txBody>
      </p:sp>
      <p:sp>
        <p:nvSpPr>
          <p:cNvPr id="3" name="Content Placeholder 2"/>
          <p:cNvSpPr>
            <a:spLocks noGrp="1"/>
          </p:cNvSpPr>
          <p:nvPr>
            <p:ph sz="half" idx="1"/>
          </p:nvPr>
        </p:nvSpPr>
        <p:spPr>
          <a:xfrm>
            <a:off x="507999" y="2512213"/>
            <a:ext cx="4536504" cy="3861772"/>
          </a:xfrm>
        </p:spPr>
        <p:txBody>
          <a:bodyPr>
            <a:normAutofit/>
          </a:bodyPr>
          <a:lstStyle/>
          <a:p>
            <a:pPr marL="180975" indent="-1588">
              <a:buNone/>
            </a:pPr>
            <a:r>
              <a:rPr lang="en-GB" sz="2400" dirty="0"/>
              <a:t>“To direct the gaze of the world towards Austria and ensure the recognition of the participation of our fatherland in the promotion of the wellbeing of mankind through work and instruction.”</a:t>
            </a:r>
          </a:p>
          <a:p>
            <a:pPr marL="180975" indent="-1588" algn="r">
              <a:buNone/>
            </a:pPr>
            <a:r>
              <a:rPr lang="en-GB" sz="2400" dirty="0"/>
              <a:t>Archduke Carl Ludwig, 1873</a:t>
            </a:r>
          </a:p>
          <a:p>
            <a:pPr marL="180975" indent="-1588">
              <a:buNone/>
            </a:pPr>
            <a:endParaRPr lang="en-US" sz="2400" dirty="0"/>
          </a:p>
        </p:txBody>
      </p:sp>
      <p:sp>
        <p:nvSpPr>
          <p:cNvPr id="4" name="Content Placeholder 3"/>
          <p:cNvSpPr>
            <a:spLocks noGrp="1"/>
          </p:cNvSpPr>
          <p:nvPr>
            <p:ph sz="half" idx="2"/>
          </p:nvPr>
        </p:nvSpPr>
        <p:spPr>
          <a:xfrm>
            <a:off x="6166965" y="1700808"/>
            <a:ext cx="4714876" cy="4125923"/>
          </a:xfrm>
        </p:spPr>
        <p:txBody>
          <a:bodyPr>
            <a:normAutofit/>
          </a:bodyPr>
          <a:lstStyle/>
          <a:p>
            <a:pPr>
              <a:buNone/>
            </a:pPr>
            <a:r>
              <a:rPr lang="en-GB" dirty="0"/>
              <a:t>Motto “Culture and Education”</a:t>
            </a:r>
            <a:endParaRPr lang="en-US" dirty="0"/>
          </a:p>
        </p:txBody>
      </p:sp>
      <p:pic>
        <p:nvPicPr>
          <p:cNvPr id="20484" name="Picture 4" descr="http://www.inst.at/trans/12Nr/04_9.jpg"/>
          <p:cNvPicPr>
            <a:picLocks noChangeAspect="1" noChangeArrowheads="1"/>
          </p:cNvPicPr>
          <p:nvPr/>
        </p:nvPicPr>
        <p:blipFill>
          <a:blip r:embed="rId3" cstate="print"/>
          <a:srcRect/>
          <a:stretch>
            <a:fillRect/>
          </a:stretch>
        </p:blipFill>
        <p:spPr bwMode="auto">
          <a:xfrm>
            <a:off x="6109816" y="2512213"/>
            <a:ext cx="4772025" cy="3790950"/>
          </a:xfrm>
          <a:prstGeom prst="rect">
            <a:avLst/>
          </a:prstGeom>
          <a:noFill/>
        </p:spPr>
      </p:pic>
    </p:spTree>
    <p:extLst>
      <p:ext uri="{BB962C8B-B14F-4D97-AF65-F5344CB8AC3E}">
        <p14:creationId xmlns:p14="http://schemas.microsoft.com/office/powerpoint/2010/main" val="3542574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B06D-5032-9FCC-19E4-022E3E8506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2C0C13-DDD4-209B-CF25-59DC48B84206}"/>
              </a:ext>
            </a:extLst>
          </p:cNvPr>
          <p:cNvSpPr>
            <a:spLocks noGrp="1"/>
          </p:cNvSpPr>
          <p:nvPr>
            <p:ph sz="half" idx="1"/>
          </p:nvPr>
        </p:nvSpPr>
        <p:spPr>
          <a:xfrm>
            <a:off x="335360" y="5589240"/>
            <a:ext cx="5384800" cy="536924"/>
          </a:xfrm>
        </p:spPr>
        <p:txBody>
          <a:bodyPr>
            <a:normAutofit fontScale="92500" lnSpcReduction="10000"/>
          </a:bodyPr>
          <a:lstStyle/>
          <a:p>
            <a:pPr marL="0" indent="0">
              <a:buNone/>
            </a:pPr>
            <a:r>
              <a:rPr lang="en-US" dirty="0" err="1"/>
              <a:t>Lobmeyr</a:t>
            </a:r>
            <a:r>
              <a:rPr lang="en-US" dirty="0"/>
              <a:t> glass factory</a:t>
            </a:r>
          </a:p>
        </p:txBody>
      </p:sp>
      <p:sp>
        <p:nvSpPr>
          <p:cNvPr id="4" name="Content Placeholder 3">
            <a:extLst>
              <a:ext uri="{FF2B5EF4-FFF2-40B4-BE49-F238E27FC236}">
                <a16:creationId xmlns:a16="http://schemas.microsoft.com/office/drawing/2014/main" id="{17953790-73F5-DBC6-9329-5E4AD79706CD}"/>
              </a:ext>
            </a:extLst>
          </p:cNvPr>
          <p:cNvSpPr>
            <a:spLocks noGrp="1"/>
          </p:cNvSpPr>
          <p:nvPr>
            <p:ph sz="half" idx="2"/>
          </p:nvPr>
        </p:nvSpPr>
        <p:spPr>
          <a:xfrm>
            <a:off x="7067798" y="5662597"/>
            <a:ext cx="4514602" cy="463567"/>
          </a:xfrm>
        </p:spPr>
        <p:txBody>
          <a:bodyPr>
            <a:normAutofit fontScale="92500" lnSpcReduction="10000"/>
          </a:bodyPr>
          <a:lstStyle/>
          <a:p>
            <a:pPr marL="0" indent="0">
              <a:buNone/>
            </a:pPr>
            <a:r>
              <a:rPr lang="en-US" dirty="0"/>
              <a:t>Machine hall</a:t>
            </a:r>
          </a:p>
        </p:txBody>
      </p:sp>
      <p:pic>
        <p:nvPicPr>
          <p:cNvPr id="4098" name="Picture 2">
            <a:extLst>
              <a:ext uri="{FF2B5EF4-FFF2-40B4-BE49-F238E27FC236}">
                <a16:creationId xmlns:a16="http://schemas.microsoft.com/office/drawing/2014/main" id="{0F737C12-876E-DE04-721C-CDC4C68177F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360" y="253678"/>
            <a:ext cx="6433095" cy="48374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e Welt ausstellen – Wien als Schauplatz der Weltausstellung | Die Welt  der Habsburger">
            <a:extLst>
              <a:ext uri="{FF2B5EF4-FFF2-40B4-BE49-F238E27FC236}">
                <a16:creationId xmlns:a16="http://schemas.microsoft.com/office/drawing/2014/main" id="{CEF4B277-35C4-A7B3-4A23-B27A95FA9F3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67798" y="846138"/>
            <a:ext cx="4805610" cy="3768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317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000"/>
          </a:p>
        </p:txBody>
      </p:sp>
      <p:sp>
        <p:nvSpPr>
          <p:cNvPr id="3" name="Content Placeholder 2"/>
          <p:cNvSpPr>
            <a:spLocks noGrp="1"/>
          </p:cNvSpPr>
          <p:nvPr>
            <p:ph sz="half" idx="1"/>
          </p:nvPr>
        </p:nvSpPr>
        <p:spPr/>
        <p:txBody>
          <a:bodyPr>
            <a:normAutofit/>
          </a:bodyPr>
          <a:lstStyle/>
          <a:p>
            <a:endParaRPr lang="en-US" sz="2000"/>
          </a:p>
        </p:txBody>
      </p:sp>
      <p:sp>
        <p:nvSpPr>
          <p:cNvPr id="4" name="Content Placeholder 3"/>
          <p:cNvSpPr>
            <a:spLocks noGrp="1"/>
          </p:cNvSpPr>
          <p:nvPr>
            <p:ph sz="half" idx="2"/>
          </p:nvPr>
        </p:nvSpPr>
        <p:spPr>
          <a:xfrm>
            <a:off x="7293723" y="6199193"/>
            <a:ext cx="4643470" cy="768337"/>
          </a:xfrm>
        </p:spPr>
        <p:txBody>
          <a:bodyPr>
            <a:normAutofit/>
          </a:bodyPr>
          <a:lstStyle/>
          <a:p>
            <a:pPr marL="79375" indent="17463">
              <a:buNone/>
            </a:pPr>
            <a:r>
              <a:rPr lang="en-GB" sz="2000" dirty="0"/>
              <a:t>Ottoman pavilion</a:t>
            </a:r>
            <a:endParaRPr lang="en-US" sz="2000" dirty="0"/>
          </a:p>
        </p:txBody>
      </p:sp>
      <p:pic>
        <p:nvPicPr>
          <p:cNvPr id="29698" name="Picture 2" descr="http://pro.corbis.com/images/IH161842.jpg?size=67&amp;uid=93710EA3-EFD2-47ED-92DE-F1046E7F47C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54446" y="2697140"/>
            <a:ext cx="4522025" cy="3429024"/>
          </a:xfrm>
          <a:prstGeom prst="rect">
            <a:avLst/>
          </a:prstGeom>
          <a:noFill/>
        </p:spPr>
      </p:pic>
      <p:pic>
        <p:nvPicPr>
          <p:cNvPr id="29700" name="Picture 4" descr="Datei:Persisches Haus.jpg">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0502" y="790598"/>
            <a:ext cx="4071934" cy="5276804"/>
          </a:xfrm>
          <a:prstGeom prst="rect">
            <a:avLst/>
          </a:prstGeom>
          <a:noFill/>
        </p:spPr>
      </p:pic>
      <p:pic>
        <p:nvPicPr>
          <p:cNvPr id="6146" name="Picture 2" descr="Leopoldstadt: Das war die Weltausstellung 1873 - Leopoldstadt">
            <a:extLst>
              <a:ext uri="{FF2B5EF4-FFF2-40B4-BE49-F238E27FC236}">
                <a16:creationId xmlns:a16="http://schemas.microsoft.com/office/drawing/2014/main" id="{2C9F1ACD-51F0-D394-D95B-03225C65A5E8}"/>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708586" y="130497"/>
            <a:ext cx="3782939" cy="2920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D9278A-4C8A-6305-F2BF-5FF9CD8D94E4}"/>
              </a:ext>
            </a:extLst>
          </p:cNvPr>
          <p:cNvSpPr txBox="1"/>
          <p:nvPr/>
        </p:nvSpPr>
        <p:spPr>
          <a:xfrm>
            <a:off x="8695199" y="323981"/>
            <a:ext cx="1787733" cy="400110"/>
          </a:xfrm>
          <a:prstGeom prst="rect">
            <a:avLst/>
          </a:prstGeom>
          <a:noFill/>
        </p:spPr>
        <p:txBody>
          <a:bodyPr wrap="none" rtlCol="0">
            <a:spAutoFit/>
          </a:bodyPr>
          <a:lstStyle/>
          <a:p>
            <a:r>
              <a:rPr lang="en-US" sz="2000" dirty="0"/>
              <a:t>Chinese display</a:t>
            </a:r>
          </a:p>
        </p:txBody>
      </p:sp>
      <p:sp>
        <p:nvSpPr>
          <p:cNvPr id="6" name="TextBox 5">
            <a:extLst>
              <a:ext uri="{FF2B5EF4-FFF2-40B4-BE49-F238E27FC236}">
                <a16:creationId xmlns:a16="http://schemas.microsoft.com/office/drawing/2014/main" id="{1AE857E9-3639-2F0C-3FD1-C76CC9B0C668}"/>
              </a:ext>
            </a:extLst>
          </p:cNvPr>
          <p:cNvSpPr txBox="1"/>
          <p:nvPr/>
        </p:nvSpPr>
        <p:spPr>
          <a:xfrm>
            <a:off x="336241" y="6249965"/>
            <a:ext cx="1818831" cy="400110"/>
          </a:xfrm>
          <a:prstGeom prst="rect">
            <a:avLst/>
          </a:prstGeom>
          <a:noFill/>
        </p:spPr>
        <p:txBody>
          <a:bodyPr wrap="none" rtlCol="0">
            <a:spAutoFit/>
          </a:bodyPr>
          <a:lstStyle/>
          <a:p>
            <a:r>
              <a:rPr lang="en-GB" sz="2000" dirty="0"/>
              <a:t>Persian pavilion</a:t>
            </a: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179" y="6194862"/>
            <a:ext cx="5909003" cy="648072"/>
          </a:xfrm>
        </p:spPr>
        <p:txBody>
          <a:bodyPr>
            <a:normAutofit/>
          </a:bodyPr>
          <a:lstStyle/>
          <a:p>
            <a:pPr algn="l"/>
            <a:r>
              <a:rPr lang="hu-HU" sz="1800" dirty="0"/>
              <a:t>The </a:t>
            </a:r>
            <a:r>
              <a:rPr lang="hu-HU" sz="1800" dirty="0" err="1"/>
              <a:t>peasant</a:t>
            </a:r>
            <a:r>
              <a:rPr lang="hu-HU" sz="1800" dirty="0"/>
              <a:t> ʻ</a:t>
            </a:r>
            <a:r>
              <a:rPr lang="hu-HU" sz="1800" dirty="0" err="1"/>
              <a:t>village</a:t>
            </a:r>
            <a:r>
              <a:rPr lang="hu-HU" sz="1800" dirty="0"/>
              <a:t>’ </a:t>
            </a:r>
            <a:r>
              <a:rPr lang="hu-HU" sz="1800" dirty="0" err="1"/>
              <a:t>at</a:t>
            </a:r>
            <a:r>
              <a:rPr lang="hu-HU" sz="1800" dirty="0"/>
              <a:t> </a:t>
            </a:r>
            <a:r>
              <a:rPr lang="hu-HU" sz="1800" dirty="0" err="1"/>
              <a:t>the</a:t>
            </a:r>
            <a:r>
              <a:rPr lang="hu-HU" sz="1800" dirty="0"/>
              <a:t> 1873 </a:t>
            </a:r>
            <a:r>
              <a:rPr lang="hu-HU" sz="1800" dirty="0" err="1"/>
              <a:t>Vienna</a:t>
            </a:r>
            <a:r>
              <a:rPr lang="hu-HU" sz="1800" dirty="0"/>
              <a:t> World’s Fair</a:t>
            </a:r>
            <a:endParaRPr lang="en-GB" sz="1800"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105179" y="3014265"/>
            <a:ext cx="4490182" cy="3168352"/>
          </a:xfrm>
        </p:spPr>
      </p:pic>
      <p:sp>
        <p:nvSpPr>
          <p:cNvPr id="3" name="TextBox 2">
            <a:extLst>
              <a:ext uri="{FF2B5EF4-FFF2-40B4-BE49-F238E27FC236}">
                <a16:creationId xmlns:a16="http://schemas.microsoft.com/office/drawing/2014/main" id="{8E9BB561-DF2A-407C-B276-A451B3D4445A}"/>
              </a:ext>
            </a:extLst>
          </p:cNvPr>
          <p:cNvSpPr txBox="1"/>
          <p:nvPr/>
        </p:nvSpPr>
        <p:spPr>
          <a:xfrm>
            <a:off x="768274" y="758099"/>
            <a:ext cx="5578176" cy="523220"/>
          </a:xfrm>
          <a:prstGeom prst="rect">
            <a:avLst/>
          </a:prstGeom>
          <a:noFill/>
        </p:spPr>
        <p:txBody>
          <a:bodyPr wrap="square" rtlCol="0">
            <a:spAutoFit/>
          </a:bodyPr>
          <a:lstStyle/>
          <a:p>
            <a:r>
              <a:rPr lang="hu-HU" sz="2800" dirty="0" err="1"/>
              <a:t>Large</a:t>
            </a:r>
            <a:r>
              <a:rPr lang="hu-HU" sz="2800" dirty="0"/>
              <a:t> </a:t>
            </a:r>
            <a:r>
              <a:rPr lang="hu-HU" sz="2800" dirty="0" err="1"/>
              <a:t>ethnographic</a:t>
            </a:r>
            <a:r>
              <a:rPr lang="hu-HU" sz="2800" dirty="0"/>
              <a:t> displays: </a:t>
            </a:r>
            <a:r>
              <a:rPr lang="hu-HU" sz="2800" dirty="0" err="1"/>
              <a:t>Vienna</a:t>
            </a:r>
            <a:endParaRPr lang="hu-HU" sz="2800" dirty="0"/>
          </a:p>
        </p:txBody>
      </p:sp>
      <p:sp>
        <p:nvSpPr>
          <p:cNvPr id="4" name="Content Placeholder 3">
            <a:extLst>
              <a:ext uri="{FF2B5EF4-FFF2-40B4-BE49-F238E27FC236}">
                <a16:creationId xmlns:a16="http://schemas.microsoft.com/office/drawing/2014/main" id="{CF4A931A-91E0-994D-B136-BA3FF2FB2907}"/>
              </a:ext>
            </a:extLst>
          </p:cNvPr>
          <p:cNvSpPr>
            <a:spLocks noGrp="1"/>
          </p:cNvSpPr>
          <p:nvPr>
            <p:ph sz="half" idx="2"/>
          </p:nvPr>
        </p:nvSpPr>
        <p:spPr>
          <a:xfrm>
            <a:off x="4955402" y="2260504"/>
            <a:ext cx="3083458" cy="3873464"/>
          </a:xfrm>
        </p:spPr>
        <p:txBody>
          <a:bodyPr>
            <a:normAutofit/>
          </a:bodyPr>
          <a:lstStyle/>
          <a:p>
            <a:pPr marL="0" indent="0">
              <a:buNone/>
            </a:pPr>
            <a:r>
              <a:rPr lang="en-US" sz="2200" dirty="0"/>
              <a:t>Examples of other foreign displays: </a:t>
            </a:r>
          </a:p>
          <a:p>
            <a:r>
              <a:rPr lang="en-US" sz="2200" dirty="0"/>
              <a:t>American wigwam</a:t>
            </a:r>
          </a:p>
          <a:p>
            <a:r>
              <a:rPr lang="en-US" sz="2200" dirty="0"/>
              <a:t>Japanese garden </a:t>
            </a:r>
          </a:p>
        </p:txBody>
      </p:sp>
      <p:pic>
        <p:nvPicPr>
          <p:cNvPr id="7" name="Picture 6">
            <a:extLst>
              <a:ext uri="{FF2B5EF4-FFF2-40B4-BE49-F238E27FC236}">
                <a16:creationId xmlns:a16="http://schemas.microsoft.com/office/drawing/2014/main" id="{BEB5CED6-5C4D-C842-9511-1B6B3E0BEF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37497" y="123892"/>
            <a:ext cx="2707211" cy="3665147"/>
          </a:xfrm>
          <a:prstGeom prst="rect">
            <a:avLst/>
          </a:prstGeom>
        </p:spPr>
      </p:pic>
      <p:pic>
        <p:nvPicPr>
          <p:cNvPr id="9" name="Picture 8">
            <a:extLst>
              <a:ext uri="{FF2B5EF4-FFF2-40B4-BE49-F238E27FC236}">
                <a16:creationId xmlns:a16="http://schemas.microsoft.com/office/drawing/2014/main" id="{AC0BABAD-56AD-FD48-ABC3-3BD07B86D06F}"/>
              </a:ext>
            </a:extLst>
          </p:cNvPr>
          <p:cNvPicPr>
            <a:picLocks noChangeAspect="1"/>
          </p:cNvPicPr>
          <p:nvPr/>
        </p:nvPicPr>
        <p:blipFill>
          <a:blip r:embed="rId5"/>
          <a:stretch>
            <a:fillRect/>
          </a:stretch>
        </p:blipFill>
        <p:spPr>
          <a:xfrm>
            <a:off x="7236599" y="3910827"/>
            <a:ext cx="3939718" cy="2808312"/>
          </a:xfrm>
          <a:prstGeom prst="rect">
            <a:avLst/>
          </a:prstGeom>
        </p:spPr>
      </p:pic>
    </p:spTree>
    <p:extLst>
      <p:ext uri="{BB962C8B-B14F-4D97-AF65-F5344CB8AC3E}">
        <p14:creationId xmlns:p14="http://schemas.microsoft.com/office/powerpoint/2010/main" val="189542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1D78-D904-DE54-E5C0-014F0944AAED}"/>
              </a:ext>
            </a:extLst>
          </p:cNvPr>
          <p:cNvSpPr>
            <a:spLocks noGrp="1"/>
          </p:cNvSpPr>
          <p:nvPr>
            <p:ph type="title"/>
          </p:nvPr>
        </p:nvSpPr>
        <p:spPr/>
        <p:txBody>
          <a:bodyPr>
            <a:normAutofit/>
          </a:bodyPr>
          <a:lstStyle/>
          <a:p>
            <a:r>
              <a:rPr lang="en-US" sz="3200" dirty="0"/>
              <a:t>Introduction</a:t>
            </a:r>
          </a:p>
        </p:txBody>
      </p:sp>
      <p:sp>
        <p:nvSpPr>
          <p:cNvPr id="3" name="Content Placeholder 2">
            <a:extLst>
              <a:ext uri="{FF2B5EF4-FFF2-40B4-BE49-F238E27FC236}">
                <a16:creationId xmlns:a16="http://schemas.microsoft.com/office/drawing/2014/main" id="{69FB5A15-EE14-1605-16EB-A083E73B2D03}"/>
              </a:ext>
            </a:extLst>
          </p:cNvPr>
          <p:cNvSpPr>
            <a:spLocks noGrp="1"/>
          </p:cNvSpPr>
          <p:nvPr>
            <p:ph idx="1"/>
          </p:nvPr>
        </p:nvSpPr>
        <p:spPr>
          <a:xfrm>
            <a:off x="7752184" y="2132856"/>
            <a:ext cx="4047728" cy="4145708"/>
          </a:xfrm>
        </p:spPr>
        <p:txBody>
          <a:bodyPr>
            <a:normAutofit/>
          </a:bodyPr>
          <a:lstStyle/>
          <a:p>
            <a:r>
              <a:rPr lang="en-US" dirty="0"/>
              <a:t>New materials</a:t>
            </a:r>
          </a:p>
          <a:p>
            <a:r>
              <a:rPr lang="en-US" dirty="0"/>
              <a:t>New ideas</a:t>
            </a:r>
          </a:p>
          <a:p>
            <a:r>
              <a:rPr lang="en-US" dirty="0"/>
              <a:t>Discoveries </a:t>
            </a:r>
          </a:p>
          <a:p>
            <a:r>
              <a:rPr lang="en-US" dirty="0"/>
              <a:t>Progress </a:t>
            </a:r>
          </a:p>
          <a:p>
            <a:endParaRPr lang="en-US" dirty="0"/>
          </a:p>
          <a:p>
            <a:endParaRPr lang="en-US" dirty="0"/>
          </a:p>
          <a:p>
            <a:endParaRPr lang="en-US" dirty="0"/>
          </a:p>
        </p:txBody>
      </p:sp>
      <p:sp>
        <p:nvSpPr>
          <p:cNvPr id="4" name="TextBox 3">
            <a:extLst>
              <a:ext uri="{FF2B5EF4-FFF2-40B4-BE49-F238E27FC236}">
                <a16:creationId xmlns:a16="http://schemas.microsoft.com/office/drawing/2014/main" id="{C5324C6F-B823-2CD1-C806-D45A51C0419F}"/>
              </a:ext>
            </a:extLst>
          </p:cNvPr>
          <p:cNvSpPr txBox="1"/>
          <p:nvPr/>
        </p:nvSpPr>
        <p:spPr>
          <a:xfrm>
            <a:off x="8890000" y="1693333"/>
            <a:ext cx="184731" cy="646331"/>
          </a:xfrm>
          <a:prstGeom prst="rect">
            <a:avLst/>
          </a:prstGeom>
          <a:noFill/>
        </p:spPr>
        <p:txBody>
          <a:bodyPr wrap="none" rtlCol="0">
            <a:spAutoFit/>
          </a:bodyPr>
          <a:lstStyle/>
          <a:p>
            <a:endParaRPr lang="en-US" dirty="0"/>
          </a:p>
          <a:p>
            <a:endParaRPr lang="en-US" dirty="0"/>
          </a:p>
        </p:txBody>
      </p:sp>
      <p:sp>
        <p:nvSpPr>
          <p:cNvPr id="5" name="Content Placeholder 2">
            <a:extLst>
              <a:ext uri="{FF2B5EF4-FFF2-40B4-BE49-F238E27FC236}">
                <a16:creationId xmlns:a16="http://schemas.microsoft.com/office/drawing/2014/main" id="{E6707AA9-BFC8-5C21-8096-CC6A5F1FE8DA}"/>
              </a:ext>
            </a:extLst>
          </p:cNvPr>
          <p:cNvSpPr txBox="1">
            <a:spLocks/>
          </p:cNvSpPr>
          <p:nvPr/>
        </p:nvSpPr>
        <p:spPr>
          <a:xfrm>
            <a:off x="404581" y="2132856"/>
            <a:ext cx="7358608" cy="41457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London: Great Exhibition, 1851</a:t>
            </a:r>
          </a:p>
          <a:p>
            <a:r>
              <a:rPr lang="en-US" dirty="0"/>
              <a:t>Vienna: </a:t>
            </a:r>
            <a:r>
              <a:rPr lang="en-US" dirty="0" err="1"/>
              <a:t>Weltausstellung</a:t>
            </a:r>
            <a:r>
              <a:rPr lang="en-US" dirty="0"/>
              <a:t>, 1873</a:t>
            </a:r>
          </a:p>
          <a:p>
            <a:r>
              <a:rPr lang="en-US" dirty="0"/>
              <a:t>Paris: </a:t>
            </a:r>
            <a:r>
              <a:rPr lang="en-GB" dirty="0"/>
              <a:t>International Exhibition of Modern Decorative and Industrial Arts, </a:t>
            </a:r>
            <a:r>
              <a:rPr lang="en-US" dirty="0"/>
              <a:t>1925</a:t>
            </a:r>
          </a:p>
          <a:p>
            <a:r>
              <a:rPr lang="en-US" dirty="0"/>
              <a:t>Paris: Colonial Exhibition, 1931</a:t>
            </a:r>
          </a:p>
          <a:p>
            <a:endParaRPr lang="en-US" dirty="0"/>
          </a:p>
          <a:p>
            <a:endParaRPr lang="en-US" dirty="0"/>
          </a:p>
        </p:txBody>
      </p:sp>
    </p:spTree>
    <p:extLst>
      <p:ext uri="{BB962C8B-B14F-4D97-AF65-F5344CB8AC3E}">
        <p14:creationId xmlns:p14="http://schemas.microsoft.com/office/powerpoint/2010/main" val="715803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C8AAF-2542-46A4-B4A9-D0DA47DB23C5}"/>
              </a:ext>
            </a:extLst>
          </p:cNvPr>
          <p:cNvSpPr txBox="1"/>
          <p:nvPr/>
        </p:nvSpPr>
        <p:spPr>
          <a:xfrm>
            <a:off x="960574" y="4695527"/>
            <a:ext cx="8676456" cy="923330"/>
          </a:xfrm>
          <a:prstGeom prst="rect">
            <a:avLst/>
          </a:prstGeom>
          <a:noFill/>
        </p:spPr>
        <p:txBody>
          <a:bodyPr wrap="square" rtlCol="0">
            <a:spAutoFit/>
          </a:bodyPr>
          <a:lstStyle/>
          <a:p>
            <a:pPr algn="ctr"/>
            <a:endParaRPr lang="hu-HU" dirty="0"/>
          </a:p>
          <a:p>
            <a:pPr algn="just"/>
            <a:endParaRPr lang="hu-HU" dirty="0"/>
          </a:p>
          <a:p>
            <a:pPr algn="just"/>
            <a:r>
              <a:rPr lang="en-GB" altLang="en-US" dirty="0" err="1"/>
              <a:t>Skansen</a:t>
            </a:r>
            <a:r>
              <a:rPr lang="en-GB" altLang="en-US" dirty="0"/>
              <a:t> by Artur </a:t>
            </a:r>
            <a:r>
              <a:rPr lang="en-GB" altLang="en-US" dirty="0" err="1"/>
              <a:t>Hazelius</a:t>
            </a:r>
            <a:r>
              <a:rPr lang="en-GB" altLang="en-US" dirty="0"/>
              <a:t> (1833–1901)</a:t>
            </a:r>
            <a:endParaRPr lang="hu-HU" dirty="0"/>
          </a:p>
        </p:txBody>
      </p:sp>
      <p:pic>
        <p:nvPicPr>
          <p:cNvPr id="4" name="Picture 3">
            <a:extLst>
              <a:ext uri="{FF2B5EF4-FFF2-40B4-BE49-F238E27FC236}">
                <a16:creationId xmlns:a16="http://schemas.microsoft.com/office/drawing/2014/main" id="{44F95417-AC6F-48FD-8CC8-D4E9C8EBAA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9997" y="2492896"/>
            <a:ext cx="5371321" cy="3686069"/>
          </a:xfrm>
          <a:prstGeom prst="rect">
            <a:avLst/>
          </a:prstGeom>
        </p:spPr>
      </p:pic>
      <p:sp>
        <p:nvSpPr>
          <p:cNvPr id="5" name="TextBox 4">
            <a:extLst>
              <a:ext uri="{FF2B5EF4-FFF2-40B4-BE49-F238E27FC236}">
                <a16:creationId xmlns:a16="http://schemas.microsoft.com/office/drawing/2014/main" id="{F8334D6B-53A9-429D-A7CB-9CBCD28057B0}"/>
              </a:ext>
            </a:extLst>
          </p:cNvPr>
          <p:cNvSpPr txBox="1"/>
          <p:nvPr/>
        </p:nvSpPr>
        <p:spPr>
          <a:xfrm>
            <a:off x="6711404" y="6303261"/>
            <a:ext cx="4896544" cy="400110"/>
          </a:xfrm>
          <a:prstGeom prst="rect">
            <a:avLst/>
          </a:prstGeom>
          <a:noFill/>
        </p:spPr>
        <p:txBody>
          <a:bodyPr wrap="square" rtlCol="0">
            <a:spAutoFit/>
          </a:bodyPr>
          <a:lstStyle/>
          <a:p>
            <a:r>
              <a:rPr lang="hu-HU" sz="2000" dirty="0"/>
              <a:t>Folk dance at the Skansen in 1904</a:t>
            </a:r>
          </a:p>
        </p:txBody>
      </p:sp>
      <p:pic>
        <p:nvPicPr>
          <p:cNvPr id="3" name="Picture 2">
            <a:extLst>
              <a:ext uri="{FF2B5EF4-FFF2-40B4-BE49-F238E27FC236}">
                <a16:creationId xmlns:a16="http://schemas.microsoft.com/office/drawing/2014/main" id="{17C17715-59B2-9949-A8D7-3D061DBD4A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360" y="1700808"/>
            <a:ext cx="5452298" cy="3402234"/>
          </a:xfrm>
          <a:prstGeom prst="rect">
            <a:avLst/>
          </a:prstGeom>
        </p:spPr>
      </p:pic>
      <p:sp>
        <p:nvSpPr>
          <p:cNvPr id="8" name="TextBox 7">
            <a:extLst>
              <a:ext uri="{FF2B5EF4-FFF2-40B4-BE49-F238E27FC236}">
                <a16:creationId xmlns:a16="http://schemas.microsoft.com/office/drawing/2014/main" id="{DDD1FA27-6791-7748-8786-F9F49867A50F}"/>
              </a:ext>
            </a:extLst>
          </p:cNvPr>
          <p:cNvSpPr txBox="1"/>
          <p:nvPr/>
        </p:nvSpPr>
        <p:spPr>
          <a:xfrm>
            <a:off x="2739658" y="427106"/>
            <a:ext cx="6096000" cy="584775"/>
          </a:xfrm>
          <a:prstGeom prst="rect">
            <a:avLst/>
          </a:prstGeom>
          <a:noFill/>
        </p:spPr>
        <p:txBody>
          <a:bodyPr wrap="square">
            <a:spAutoFit/>
          </a:bodyPr>
          <a:lstStyle/>
          <a:p>
            <a:pPr algn="ctr"/>
            <a:r>
              <a:rPr lang="hu-HU" sz="3200" dirty="0"/>
              <a:t>Open air </a:t>
            </a:r>
            <a:r>
              <a:rPr lang="hu-HU" sz="3200" dirty="0" err="1"/>
              <a:t>museums</a:t>
            </a:r>
            <a:endParaRPr lang="hu-HU" sz="3200" dirty="0"/>
          </a:p>
        </p:txBody>
      </p:sp>
    </p:spTree>
    <p:extLst>
      <p:ext uri="{BB962C8B-B14F-4D97-AF65-F5344CB8AC3E}">
        <p14:creationId xmlns:p14="http://schemas.microsoft.com/office/powerpoint/2010/main" val="537887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b="1" dirty="0"/>
              <a:t>The spectacle of the exhibition</a:t>
            </a:r>
            <a:endParaRPr lang="en-US" sz="3200" b="1" dirty="0"/>
          </a:p>
        </p:txBody>
      </p:sp>
      <p:sp>
        <p:nvSpPr>
          <p:cNvPr id="3" name="Content Placeholder 2"/>
          <p:cNvSpPr>
            <a:spLocks noGrp="1"/>
          </p:cNvSpPr>
          <p:nvPr>
            <p:ph sz="half" idx="1"/>
          </p:nvPr>
        </p:nvSpPr>
        <p:spPr/>
        <p:txBody>
          <a:bodyPr>
            <a:normAutofit lnSpcReduction="10000"/>
          </a:bodyPr>
          <a:lstStyle/>
          <a:p>
            <a:r>
              <a:rPr lang="en-GB" dirty="0"/>
              <a:t>Pageants / tableaux </a:t>
            </a:r>
            <a:r>
              <a:rPr lang="en-GB" dirty="0" err="1"/>
              <a:t>vivants</a:t>
            </a:r>
            <a:endParaRPr lang="en-GB" dirty="0"/>
          </a:p>
          <a:p>
            <a:r>
              <a:rPr lang="en-GB" dirty="0"/>
              <a:t>Life performances</a:t>
            </a:r>
          </a:p>
          <a:p>
            <a:r>
              <a:rPr lang="en-GB" dirty="0"/>
              <a:t>Human zoos</a:t>
            </a:r>
          </a:p>
          <a:p>
            <a:r>
              <a:rPr lang="en-GB" dirty="0"/>
              <a:t>Recreations of streets, villages, e.g. Rue de </a:t>
            </a:r>
            <a:r>
              <a:rPr lang="en-GB" dirty="0" err="1"/>
              <a:t>Caire</a:t>
            </a:r>
            <a:endParaRPr lang="en-US" dirty="0"/>
          </a:p>
        </p:txBody>
      </p:sp>
      <p:sp>
        <p:nvSpPr>
          <p:cNvPr id="4" name="Content Placeholder 3"/>
          <p:cNvSpPr>
            <a:spLocks noGrp="1"/>
          </p:cNvSpPr>
          <p:nvPr>
            <p:ph sz="half" idx="2"/>
          </p:nvPr>
        </p:nvSpPr>
        <p:spPr>
          <a:xfrm>
            <a:off x="4445667" y="4672017"/>
            <a:ext cx="4038600" cy="1911345"/>
          </a:xfrm>
        </p:spPr>
        <p:txBody>
          <a:bodyPr>
            <a:normAutofit lnSpcReduction="10000"/>
          </a:bodyPr>
          <a:lstStyle/>
          <a:p>
            <a:r>
              <a:rPr lang="en-US" dirty="0"/>
              <a:t>wildness and civility </a:t>
            </a:r>
          </a:p>
          <a:p>
            <a:r>
              <a:rPr lang="en-US" dirty="0"/>
              <a:t>nature and culture</a:t>
            </a:r>
          </a:p>
          <a:p>
            <a:r>
              <a:rPr lang="en-GB" dirty="0"/>
              <a:t>black and white </a:t>
            </a:r>
          </a:p>
          <a:p>
            <a:r>
              <a:rPr lang="en-GB" dirty="0"/>
              <a:t>female and male</a:t>
            </a:r>
            <a:endParaRPr lang="en-US" dirty="0"/>
          </a:p>
        </p:txBody>
      </p:sp>
      <p:pic>
        <p:nvPicPr>
          <p:cNvPr id="5" name="Picture 4">
            <a:extLst>
              <a:ext uri="{FF2B5EF4-FFF2-40B4-BE49-F238E27FC236}">
                <a16:creationId xmlns:a16="http://schemas.microsoft.com/office/drawing/2014/main" id="{1D8A8587-E714-D94C-A89D-3AA3B7421808}"/>
              </a:ext>
            </a:extLst>
          </p:cNvPr>
          <p:cNvPicPr>
            <a:picLocks noChangeAspect="1"/>
          </p:cNvPicPr>
          <p:nvPr/>
        </p:nvPicPr>
        <p:blipFill>
          <a:blip r:embed="rId3"/>
          <a:stretch>
            <a:fillRect/>
          </a:stretch>
        </p:blipFill>
        <p:spPr>
          <a:xfrm>
            <a:off x="885044" y="4181862"/>
            <a:ext cx="3202000" cy="2401500"/>
          </a:xfrm>
          <a:prstGeom prst="rect">
            <a:avLst/>
          </a:prstGeom>
        </p:spPr>
      </p:pic>
      <p:pic>
        <p:nvPicPr>
          <p:cNvPr id="7" name="Picture 6">
            <a:extLst>
              <a:ext uri="{FF2B5EF4-FFF2-40B4-BE49-F238E27FC236}">
                <a16:creationId xmlns:a16="http://schemas.microsoft.com/office/drawing/2014/main" id="{887A79B5-7FF3-6942-8C1B-2E74173F20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1712" y="853758"/>
            <a:ext cx="3065700" cy="2264662"/>
          </a:xfrm>
          <a:prstGeom prst="rect">
            <a:avLst/>
          </a:prstGeom>
        </p:spPr>
      </p:pic>
      <p:sp>
        <p:nvSpPr>
          <p:cNvPr id="9" name="TextBox 8">
            <a:extLst>
              <a:ext uri="{FF2B5EF4-FFF2-40B4-BE49-F238E27FC236}">
                <a16:creationId xmlns:a16="http://schemas.microsoft.com/office/drawing/2014/main" id="{D7DC6BD4-2D69-321D-85CB-C8CA568F7E33}"/>
              </a:ext>
            </a:extLst>
          </p:cNvPr>
          <p:cNvSpPr txBox="1"/>
          <p:nvPr/>
        </p:nvSpPr>
        <p:spPr>
          <a:xfrm>
            <a:off x="3503712" y="3244334"/>
            <a:ext cx="6096000" cy="369332"/>
          </a:xfrm>
          <a:prstGeom prst="rect">
            <a:avLst/>
          </a:prstGeom>
          <a:noFill/>
        </p:spPr>
        <p:txBody>
          <a:bodyPr wrap="square">
            <a:spAutoFit/>
          </a:bodyPr>
          <a:lstStyle/>
          <a:p>
            <a:r>
              <a:rPr lang="en-GB" b="0" i="0" dirty="0">
                <a:solidFill>
                  <a:srgbClr val="000000"/>
                </a:solidFill>
                <a:effectLst/>
                <a:latin typeface="Calibri" panose="020F0502020204030204" pitchFamily="34" charset="0"/>
              </a:rPr>
              <a:t>​</a:t>
            </a:r>
            <a:endParaRPr lang="en-US" dirty="0"/>
          </a:p>
        </p:txBody>
      </p:sp>
      <p:pic>
        <p:nvPicPr>
          <p:cNvPr id="14338" name="Picture 2" descr="Colonial Exhibition in Paris African dance. France, 1931.">
            <a:extLst>
              <a:ext uri="{FF2B5EF4-FFF2-40B4-BE49-F238E27FC236}">
                <a16:creationId xmlns:a16="http://schemas.microsoft.com/office/drawing/2014/main" id="{6F1CC9D4-75D7-B6B7-A366-3A39FDA4E9D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78011" y="3976284"/>
            <a:ext cx="3661627" cy="260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679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0673"/>
            <a:ext cx="8229600" cy="1143000"/>
          </a:xfrm>
        </p:spPr>
        <p:txBody>
          <a:bodyPr>
            <a:normAutofit/>
          </a:bodyPr>
          <a:lstStyle/>
          <a:p>
            <a:r>
              <a:rPr lang="en-GB" sz="3200" b="1" dirty="0"/>
              <a:t>The spectacle and the other</a:t>
            </a:r>
            <a:endParaRPr lang="en-US" sz="3200" b="1" dirty="0"/>
          </a:p>
        </p:txBody>
      </p:sp>
      <p:pic>
        <p:nvPicPr>
          <p:cNvPr id="7170" name="Picture 2" descr="Burlesque and the Subtle Tease of Sally Rand | ATOMIC Ballroom | Irvine, CA  in Orange County (OC)">
            <a:extLst>
              <a:ext uri="{FF2B5EF4-FFF2-40B4-BE49-F238E27FC236}">
                <a16:creationId xmlns:a16="http://schemas.microsoft.com/office/drawing/2014/main" id="{FD043AFD-7056-3C21-16A9-D1E19BD3B51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10548" y="473933"/>
            <a:ext cx="3676534" cy="56825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 Legacy of Theatricality: Antonin Artaud's Encounter with Balinese Gamelan  - Smithsonian's National Museum of Asian Art">
            <a:extLst>
              <a:ext uri="{FF2B5EF4-FFF2-40B4-BE49-F238E27FC236}">
                <a16:creationId xmlns:a16="http://schemas.microsoft.com/office/drawing/2014/main" id="{FB1691A8-C761-A6E4-24B1-1D9034ECE3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85036" y="2134930"/>
            <a:ext cx="3489176" cy="31402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4BCFAB3-A1A2-F01A-D009-1A51BD90D3A5}"/>
              </a:ext>
            </a:extLst>
          </p:cNvPr>
          <p:cNvSpPr txBox="1"/>
          <p:nvPr/>
        </p:nvSpPr>
        <p:spPr>
          <a:xfrm>
            <a:off x="4877903" y="5517232"/>
            <a:ext cx="2503442" cy="369332"/>
          </a:xfrm>
          <a:prstGeom prst="rect">
            <a:avLst/>
          </a:prstGeom>
          <a:noFill/>
        </p:spPr>
        <p:txBody>
          <a:bodyPr wrap="none" rtlCol="0">
            <a:spAutoFit/>
          </a:bodyPr>
          <a:lstStyle/>
          <a:p>
            <a:r>
              <a:rPr lang="en-US" dirty="0"/>
              <a:t>Balinese dancers in 1931</a:t>
            </a:r>
          </a:p>
        </p:txBody>
      </p:sp>
      <p:sp>
        <p:nvSpPr>
          <p:cNvPr id="11" name="TextBox 10">
            <a:extLst>
              <a:ext uri="{FF2B5EF4-FFF2-40B4-BE49-F238E27FC236}">
                <a16:creationId xmlns:a16="http://schemas.microsoft.com/office/drawing/2014/main" id="{A011CF01-5429-9577-5F7A-5ECFA77E64C6}"/>
              </a:ext>
            </a:extLst>
          </p:cNvPr>
          <p:cNvSpPr txBox="1"/>
          <p:nvPr/>
        </p:nvSpPr>
        <p:spPr>
          <a:xfrm>
            <a:off x="9048328" y="6322490"/>
            <a:ext cx="2678618" cy="369332"/>
          </a:xfrm>
          <a:prstGeom prst="rect">
            <a:avLst/>
          </a:prstGeom>
          <a:noFill/>
        </p:spPr>
        <p:txBody>
          <a:bodyPr wrap="none" rtlCol="0">
            <a:spAutoFit/>
          </a:bodyPr>
          <a:lstStyle/>
          <a:p>
            <a:r>
              <a:rPr lang="en-US" dirty="0"/>
              <a:t>Sally Rand in Chicago 1933</a:t>
            </a:r>
          </a:p>
        </p:txBody>
      </p:sp>
      <p:pic>
        <p:nvPicPr>
          <p:cNvPr id="12" name="Picture 11">
            <a:extLst>
              <a:ext uri="{FF2B5EF4-FFF2-40B4-BE49-F238E27FC236}">
                <a16:creationId xmlns:a16="http://schemas.microsoft.com/office/drawing/2014/main" id="{FFC0D3E0-457C-79D3-E999-39CDF7889538}"/>
              </a:ext>
            </a:extLst>
          </p:cNvPr>
          <p:cNvPicPr>
            <a:picLocks noChangeAspect="1"/>
          </p:cNvPicPr>
          <p:nvPr/>
        </p:nvPicPr>
        <p:blipFill>
          <a:blip r:embed="rId5"/>
          <a:stretch>
            <a:fillRect/>
          </a:stretch>
        </p:blipFill>
        <p:spPr>
          <a:xfrm>
            <a:off x="204103" y="1272102"/>
            <a:ext cx="3676534" cy="4864337"/>
          </a:xfrm>
          <a:prstGeom prst="rect">
            <a:avLst/>
          </a:prstGeom>
        </p:spPr>
      </p:pic>
      <p:sp>
        <p:nvSpPr>
          <p:cNvPr id="13" name="TextBox 12">
            <a:extLst>
              <a:ext uri="{FF2B5EF4-FFF2-40B4-BE49-F238E27FC236}">
                <a16:creationId xmlns:a16="http://schemas.microsoft.com/office/drawing/2014/main" id="{EB0E3C58-D6F5-DCC4-C3A6-69AC3ABDCE4F}"/>
              </a:ext>
            </a:extLst>
          </p:cNvPr>
          <p:cNvSpPr txBox="1"/>
          <p:nvPr/>
        </p:nvSpPr>
        <p:spPr>
          <a:xfrm>
            <a:off x="701721" y="6299321"/>
            <a:ext cx="2819233" cy="369332"/>
          </a:xfrm>
          <a:prstGeom prst="rect">
            <a:avLst/>
          </a:prstGeom>
          <a:noFill/>
        </p:spPr>
        <p:txBody>
          <a:bodyPr wrap="none" rtlCol="0">
            <a:spAutoFit/>
          </a:bodyPr>
          <a:lstStyle/>
          <a:p>
            <a:r>
              <a:rPr lang="en-US" dirty="0"/>
              <a:t>Little Egypt in Chicago, 1893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360" y="319059"/>
            <a:ext cx="4932040" cy="1143000"/>
          </a:xfrm>
        </p:spPr>
        <p:txBody>
          <a:bodyPr>
            <a:normAutofit/>
          </a:bodyPr>
          <a:lstStyle/>
          <a:p>
            <a:r>
              <a:rPr lang="en-GB" sz="3200" b="1" dirty="0"/>
              <a:t>Exhibited colonies</a:t>
            </a:r>
            <a:endParaRPr lang="en-US" sz="3200" b="1" dirty="0"/>
          </a:p>
        </p:txBody>
      </p:sp>
      <p:pic>
        <p:nvPicPr>
          <p:cNvPr id="2052" name="Picture 4" descr="figure">
            <a:extLst>
              <a:ext uri="{FF2B5EF4-FFF2-40B4-BE49-F238E27FC236}">
                <a16:creationId xmlns:a16="http://schemas.microsoft.com/office/drawing/2014/main" id="{179C180E-E123-1143-B3F0-8A1E3B9B27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699" y="1944030"/>
            <a:ext cx="5916996" cy="41483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8212BEE-8985-D64B-BA8F-8D66DE968E6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80176" y="1143000"/>
            <a:ext cx="3791125" cy="49494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F16803-6404-734D-8E52-1A07F80378A1}"/>
              </a:ext>
            </a:extLst>
          </p:cNvPr>
          <p:cNvSpPr txBox="1"/>
          <p:nvPr/>
        </p:nvSpPr>
        <p:spPr>
          <a:xfrm>
            <a:off x="4511824" y="6228876"/>
            <a:ext cx="3168352" cy="369332"/>
          </a:xfrm>
          <a:prstGeom prst="rect">
            <a:avLst/>
          </a:prstGeom>
          <a:noFill/>
        </p:spPr>
        <p:txBody>
          <a:bodyPr wrap="square" rtlCol="0">
            <a:spAutoFit/>
          </a:bodyPr>
          <a:lstStyle/>
          <a:p>
            <a:pPr algn="ctr"/>
            <a:r>
              <a:rPr lang="en-US" dirty="0"/>
              <a:t>Rue de Cairo, Paris, 1889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Colonial displays</a:t>
            </a:r>
            <a:endParaRPr lang="en-US" sz="3200" b="1" dirty="0"/>
          </a:p>
        </p:txBody>
      </p:sp>
      <p:sp>
        <p:nvSpPr>
          <p:cNvPr id="3" name="Content Placeholder 2"/>
          <p:cNvSpPr>
            <a:spLocks noGrp="1"/>
          </p:cNvSpPr>
          <p:nvPr>
            <p:ph sz="half" idx="1"/>
          </p:nvPr>
        </p:nvSpPr>
        <p:spPr>
          <a:xfrm>
            <a:off x="821335" y="1967137"/>
            <a:ext cx="10549329" cy="714381"/>
          </a:xfrm>
        </p:spPr>
        <p:txBody>
          <a:bodyPr>
            <a:normAutofit/>
          </a:bodyPr>
          <a:lstStyle/>
          <a:p>
            <a:pPr algn="ctr">
              <a:buNone/>
            </a:pPr>
            <a:r>
              <a:rPr lang="en-GB" sz="2400" dirty="0"/>
              <a:t>1878 Algerian village in front of Trocadero Palace, Exposition </a:t>
            </a:r>
            <a:r>
              <a:rPr lang="en-GB" sz="2400" dirty="0" err="1"/>
              <a:t>universelle</a:t>
            </a:r>
            <a:r>
              <a:rPr lang="en-GB" sz="2400" dirty="0"/>
              <a:t>, Paris</a:t>
            </a:r>
            <a:endParaRPr lang="en-US" sz="2400" dirty="0"/>
          </a:p>
        </p:txBody>
      </p:sp>
      <p:pic>
        <p:nvPicPr>
          <p:cNvPr id="5" name="Picture 3"/>
          <p:cNvPicPr>
            <a:picLocks noChangeAspect="1" noChangeArrowheads="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821335" y="2924944"/>
            <a:ext cx="10549329" cy="3528339"/>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542645" y="2348880"/>
            <a:ext cx="6527416" cy="1569660"/>
          </a:xfrm>
          <a:prstGeom prst="rect">
            <a:avLst/>
          </a:prstGeom>
          <a:noFill/>
          <a:ln w="9525">
            <a:noFill/>
            <a:miter lim="800000"/>
            <a:headEnd/>
            <a:tailEnd/>
          </a:ln>
          <a:effectLst/>
        </p:spPr>
        <p:txBody>
          <a:bodyPr wrap="square">
            <a:spAutoFit/>
          </a:bodyPr>
          <a:lstStyle/>
          <a:p>
            <a:pPr eaLnBrk="0" hangingPunct="0">
              <a:spcBef>
                <a:spcPct val="50000"/>
              </a:spcBef>
            </a:pPr>
            <a:r>
              <a:rPr lang="en-GB" sz="2400" dirty="0"/>
              <a:t>A recurrent notion was: ‘they’ </a:t>
            </a:r>
            <a:r>
              <a:rPr lang="en-GB" sz="2400" i="1" dirty="0"/>
              <a:t>are</a:t>
            </a:r>
            <a:r>
              <a:rPr lang="en-GB" sz="2400" dirty="0"/>
              <a:t> where ‘we’ </a:t>
            </a:r>
            <a:r>
              <a:rPr lang="en-GB" sz="2400" i="1" dirty="0"/>
              <a:t>were</a:t>
            </a:r>
            <a:r>
              <a:rPr lang="en-GB" sz="2400" dirty="0"/>
              <a:t>. I.e. they remained stuck at a primitive stage of existence whereas ‘we’ (i.e. the West) have developed, moved on.</a:t>
            </a:r>
          </a:p>
        </p:txBody>
      </p:sp>
      <p:pic>
        <p:nvPicPr>
          <p:cNvPr id="13318" name="Picture 6" descr="F:\Documents\teaching\leeds\inter decor\Art Deco\pav_afriq_1925.jpg"/>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7080760" y="3674071"/>
            <a:ext cx="4782616" cy="2872042"/>
          </a:xfrm>
          <a:prstGeom prst="rect">
            <a:avLst/>
          </a:prstGeom>
          <a:noFill/>
        </p:spPr>
      </p:pic>
      <p:pic>
        <p:nvPicPr>
          <p:cNvPr id="4098" name="Picture 2" descr="http://ia310831.us.archive.org/BookReader/BookReaderImages.php?zip=/0/items/crystalpalaceits00lond/crystalpalaceits00lond_jp2.zip&amp;file=crystalpalaceits00lond_jp2/crystalpalaceits00lond_0021.jp2&amp;scale=4&amp;rotate=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84033" y="276180"/>
            <a:ext cx="4579343" cy="321471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11270" name="Picture 6" descr="cartoon"/>
          <p:cNvPicPr>
            <a:picLocks noChangeAspect="1" noChangeArrowheads="1"/>
          </p:cNvPicPr>
          <p:nvPr/>
        </p:nvPicPr>
        <p:blipFill>
          <a:blip r:embed="rId2" cstate="print">
            <a:lum bright="6000"/>
          </a:blip>
          <a:srcRect/>
          <a:stretch>
            <a:fillRect/>
          </a:stretch>
        </p:blipFill>
        <p:spPr bwMode="auto">
          <a:xfrm>
            <a:off x="839416" y="269884"/>
            <a:ext cx="4462463" cy="6248400"/>
          </a:xfrm>
          <a:prstGeom prst="rect">
            <a:avLst/>
          </a:prstGeom>
          <a:noFill/>
        </p:spPr>
      </p:pic>
      <p:sp>
        <p:nvSpPr>
          <p:cNvPr id="11266" name="Text Box 2"/>
          <p:cNvSpPr txBox="1">
            <a:spLocks noChangeArrowheads="1"/>
          </p:cNvSpPr>
          <p:nvPr/>
        </p:nvSpPr>
        <p:spPr bwMode="auto">
          <a:xfrm>
            <a:off x="5953124" y="2002452"/>
            <a:ext cx="4181476" cy="923330"/>
          </a:xfrm>
          <a:prstGeom prst="rect">
            <a:avLst/>
          </a:prstGeom>
          <a:noFill/>
          <a:ln w="9525">
            <a:noFill/>
            <a:miter lim="800000"/>
            <a:headEnd/>
            <a:tailEnd/>
          </a:ln>
          <a:effectLst/>
        </p:spPr>
        <p:txBody>
          <a:bodyPr wrap="square">
            <a:spAutoFit/>
          </a:bodyPr>
          <a:lstStyle/>
          <a:p>
            <a:pPr marL="377825" indent="-377825" eaLnBrk="0" hangingPunct="0">
              <a:spcBef>
                <a:spcPct val="50000"/>
              </a:spcBef>
            </a:pPr>
            <a:r>
              <a:rPr lang="en-GB" dirty="0"/>
              <a:t>1. European powers came into direct control of ca. ¾ of the world’s population. </a:t>
            </a:r>
          </a:p>
        </p:txBody>
      </p:sp>
      <p:sp>
        <p:nvSpPr>
          <p:cNvPr id="11267" name="Text Box 3"/>
          <p:cNvSpPr txBox="1">
            <a:spLocks noChangeArrowheads="1"/>
          </p:cNvSpPr>
          <p:nvPr/>
        </p:nvSpPr>
        <p:spPr bwMode="auto">
          <a:xfrm>
            <a:off x="5953124" y="2960558"/>
            <a:ext cx="4181476" cy="1754326"/>
          </a:xfrm>
          <a:prstGeom prst="rect">
            <a:avLst/>
          </a:prstGeom>
          <a:noFill/>
          <a:ln w="9525">
            <a:noFill/>
            <a:miter lim="800000"/>
            <a:headEnd/>
            <a:tailEnd/>
          </a:ln>
          <a:effectLst/>
        </p:spPr>
        <p:txBody>
          <a:bodyPr wrap="square">
            <a:spAutoFit/>
          </a:bodyPr>
          <a:lstStyle/>
          <a:p>
            <a:pPr marL="277813" indent="-277813" eaLnBrk="0" hangingPunct="0">
              <a:spcBef>
                <a:spcPct val="50000"/>
              </a:spcBef>
            </a:pPr>
            <a:r>
              <a:rPr lang="en-GB" dirty="0"/>
              <a:t>2. It brought Europeans into contact with cultures that technologically were far less advanced (Sub-Saharan Africa, North America, South Seas) or who had radically alien customs and beliefs (Central America).</a:t>
            </a:r>
          </a:p>
        </p:txBody>
      </p:sp>
      <p:sp>
        <p:nvSpPr>
          <p:cNvPr id="11268" name="Text Box 4"/>
          <p:cNvSpPr txBox="1">
            <a:spLocks noChangeArrowheads="1"/>
          </p:cNvSpPr>
          <p:nvPr/>
        </p:nvSpPr>
        <p:spPr bwMode="auto">
          <a:xfrm>
            <a:off x="5953124" y="4714884"/>
            <a:ext cx="4714876" cy="1477328"/>
          </a:xfrm>
          <a:prstGeom prst="rect">
            <a:avLst/>
          </a:prstGeom>
          <a:noFill/>
          <a:ln w="9525">
            <a:noFill/>
            <a:miter lim="800000"/>
            <a:headEnd/>
            <a:tailEnd/>
          </a:ln>
          <a:effectLst/>
        </p:spPr>
        <p:txBody>
          <a:bodyPr wrap="square">
            <a:spAutoFit/>
          </a:bodyPr>
          <a:lstStyle/>
          <a:p>
            <a:pPr marL="277813" indent="-277813" eaLnBrk="0" hangingPunct="0">
              <a:spcBef>
                <a:spcPct val="50000"/>
              </a:spcBef>
            </a:pPr>
            <a:r>
              <a:rPr lang="en-GB" dirty="0"/>
              <a:t>3. It produced a close relation of economic interdependence and exploitation. E.g. black slavery in the  US, sugar plantations in the Caribbean, Tea plantations in India and Sri Lanka, rubber plantations in Malaysia etc.</a:t>
            </a:r>
          </a:p>
        </p:txBody>
      </p:sp>
      <p:sp>
        <p:nvSpPr>
          <p:cNvPr id="2" name="TextBox 1">
            <a:extLst>
              <a:ext uri="{FF2B5EF4-FFF2-40B4-BE49-F238E27FC236}">
                <a16:creationId xmlns:a16="http://schemas.microsoft.com/office/drawing/2014/main" id="{6A8CD192-77B8-FA16-B8F6-8548C8FEB70B}"/>
              </a:ext>
            </a:extLst>
          </p:cNvPr>
          <p:cNvSpPr txBox="1"/>
          <p:nvPr/>
        </p:nvSpPr>
        <p:spPr>
          <a:xfrm>
            <a:off x="6197600" y="948267"/>
            <a:ext cx="1922321" cy="523220"/>
          </a:xfrm>
          <a:prstGeom prst="rect">
            <a:avLst/>
          </a:prstGeom>
          <a:noFill/>
        </p:spPr>
        <p:txBody>
          <a:bodyPr wrap="none" rtlCol="0">
            <a:spAutoFit/>
          </a:bodyPr>
          <a:lstStyle/>
          <a:p>
            <a:r>
              <a:rPr lang="en-US" sz="2800" dirty="0"/>
              <a:t>Colonialism</a:t>
            </a:r>
            <a:r>
              <a:rPr lang="en-US" dirty="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31AA53C-F0E0-0D24-F318-9421624B20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03608"/>
            <a:ext cx="12192000" cy="46243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2F344D-2486-5560-6202-004A95029127}"/>
              </a:ext>
            </a:extLst>
          </p:cNvPr>
          <p:cNvSpPr txBox="1"/>
          <p:nvPr/>
        </p:nvSpPr>
        <p:spPr>
          <a:xfrm>
            <a:off x="4110007" y="692696"/>
            <a:ext cx="3971985" cy="584775"/>
          </a:xfrm>
          <a:prstGeom prst="rect">
            <a:avLst/>
          </a:prstGeom>
          <a:solidFill>
            <a:schemeClr val="bg1">
              <a:lumMod val="75000"/>
              <a:lumOff val="25000"/>
            </a:schemeClr>
          </a:solidFill>
        </p:spPr>
        <p:txBody>
          <a:bodyPr wrap="none" rtlCol="0">
            <a:spAutoFit/>
          </a:bodyPr>
          <a:lstStyle/>
          <a:p>
            <a:r>
              <a:rPr lang="en-US" sz="3200" dirty="0"/>
              <a:t>France and its colonies</a:t>
            </a:r>
          </a:p>
        </p:txBody>
      </p:sp>
    </p:spTree>
    <p:extLst>
      <p:ext uri="{BB962C8B-B14F-4D97-AF65-F5344CB8AC3E}">
        <p14:creationId xmlns:p14="http://schemas.microsoft.com/office/powerpoint/2010/main" val="898980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2D95-14DD-EE4D-B99C-5C7085DB98BD}"/>
              </a:ext>
            </a:extLst>
          </p:cNvPr>
          <p:cNvSpPr>
            <a:spLocks noGrp="1"/>
          </p:cNvSpPr>
          <p:nvPr>
            <p:ph type="title"/>
          </p:nvPr>
        </p:nvSpPr>
        <p:spPr>
          <a:xfrm>
            <a:off x="2209800" y="190500"/>
            <a:ext cx="7772400" cy="1143000"/>
          </a:xfrm>
        </p:spPr>
        <p:txBody>
          <a:bodyPr/>
          <a:lstStyle/>
          <a:p>
            <a:r>
              <a:rPr lang="en-US" sz="2800" dirty="0"/>
              <a:t>Paris exhibitions before 1900</a:t>
            </a:r>
          </a:p>
        </p:txBody>
      </p:sp>
      <p:sp>
        <p:nvSpPr>
          <p:cNvPr id="3" name="Content Placeholder 2">
            <a:extLst>
              <a:ext uri="{FF2B5EF4-FFF2-40B4-BE49-F238E27FC236}">
                <a16:creationId xmlns:a16="http://schemas.microsoft.com/office/drawing/2014/main" id="{FA444D47-BD0B-504A-B749-5B299AF3C52B}"/>
              </a:ext>
            </a:extLst>
          </p:cNvPr>
          <p:cNvSpPr>
            <a:spLocks noGrp="1"/>
          </p:cNvSpPr>
          <p:nvPr>
            <p:ph idx="1"/>
          </p:nvPr>
        </p:nvSpPr>
        <p:spPr>
          <a:xfrm>
            <a:off x="623392" y="1844824"/>
            <a:ext cx="4763438" cy="4611216"/>
          </a:xfrm>
        </p:spPr>
        <p:txBody>
          <a:bodyPr>
            <a:normAutofit fontScale="92500"/>
          </a:bodyPr>
          <a:lstStyle/>
          <a:p>
            <a:r>
              <a:rPr lang="en-US" sz="2400" dirty="0"/>
              <a:t>1855 </a:t>
            </a:r>
            <a:r>
              <a:rPr lang="en-GB" sz="2400" dirty="0"/>
              <a:t>Exposition </a:t>
            </a:r>
            <a:r>
              <a:rPr lang="en-GB" sz="2400" dirty="0" err="1"/>
              <a:t>universelle</a:t>
            </a:r>
            <a:r>
              <a:rPr lang="en-GB" sz="2400" dirty="0"/>
              <a:t> des </a:t>
            </a:r>
            <a:r>
              <a:rPr lang="en-GB" sz="2400" dirty="0" err="1"/>
              <a:t>produits</a:t>
            </a:r>
            <a:r>
              <a:rPr lang="en-GB" sz="2400" dirty="0"/>
              <a:t> de </a:t>
            </a:r>
            <a:r>
              <a:rPr lang="en-GB" sz="2400" dirty="0" err="1"/>
              <a:t>l'agriculture</a:t>
            </a:r>
            <a:r>
              <a:rPr lang="en-GB" sz="2400" dirty="0"/>
              <a:t>, de </a:t>
            </a:r>
            <a:r>
              <a:rPr lang="en-GB" sz="2400" dirty="0" err="1"/>
              <a:t>l'industrie</a:t>
            </a:r>
            <a:r>
              <a:rPr lang="en-GB" sz="2400" dirty="0"/>
              <a:t> et des beaux arts</a:t>
            </a:r>
          </a:p>
          <a:p>
            <a:r>
              <a:rPr lang="en-GB" sz="2400" dirty="0"/>
              <a:t>1867 Exposition </a:t>
            </a:r>
            <a:r>
              <a:rPr lang="en-GB" sz="2400" dirty="0" err="1"/>
              <a:t>Universelle</a:t>
            </a:r>
            <a:r>
              <a:rPr lang="en-GB" sz="2400" dirty="0"/>
              <a:t>: Agriculture, </a:t>
            </a:r>
            <a:r>
              <a:rPr lang="en-GB" sz="2400" dirty="0" err="1"/>
              <a:t>Industrie</a:t>
            </a:r>
            <a:r>
              <a:rPr lang="en-GB" sz="2400" dirty="0"/>
              <a:t> et Beaux-Arts</a:t>
            </a:r>
          </a:p>
          <a:p>
            <a:r>
              <a:rPr lang="en-GB" sz="2400" dirty="0"/>
              <a:t>1878 Exposition </a:t>
            </a:r>
            <a:r>
              <a:rPr lang="en-GB" sz="2400" dirty="0" err="1"/>
              <a:t>Universelle</a:t>
            </a:r>
            <a:r>
              <a:rPr lang="en-GB" sz="2400" dirty="0"/>
              <a:t>: Technologies Nouvelles</a:t>
            </a:r>
          </a:p>
          <a:p>
            <a:r>
              <a:rPr lang="en-GB" sz="2400" dirty="0"/>
              <a:t>1889 Exposition </a:t>
            </a:r>
            <a:r>
              <a:rPr lang="en-GB" sz="2400" dirty="0" err="1"/>
              <a:t>Universelle</a:t>
            </a:r>
            <a:r>
              <a:rPr lang="en-GB" sz="2400" dirty="0"/>
              <a:t>: </a:t>
            </a:r>
            <a:r>
              <a:rPr lang="en-GB" sz="2400" dirty="0" err="1"/>
              <a:t>Centenaire</a:t>
            </a:r>
            <a:r>
              <a:rPr lang="en-GB" sz="2400" dirty="0"/>
              <a:t> de la </a:t>
            </a:r>
            <a:r>
              <a:rPr lang="en-GB" sz="2400" dirty="0" err="1"/>
              <a:t>Révolution</a:t>
            </a:r>
            <a:r>
              <a:rPr lang="en-GB" sz="2400" dirty="0"/>
              <a:t> </a:t>
            </a:r>
            <a:r>
              <a:rPr lang="en-GB" sz="2400" dirty="0" err="1"/>
              <a:t>française</a:t>
            </a:r>
            <a:endParaRPr lang="en-GB" sz="2400" dirty="0"/>
          </a:p>
          <a:p>
            <a:r>
              <a:rPr lang="en-GB" sz="2400" dirty="0"/>
              <a:t>1900 Exposition </a:t>
            </a:r>
            <a:r>
              <a:rPr lang="en-GB" sz="2400" dirty="0" err="1"/>
              <a:t>Universelle</a:t>
            </a:r>
            <a:r>
              <a:rPr lang="en-GB" sz="2400" dirty="0"/>
              <a:t> et Internationale: Le </a:t>
            </a:r>
            <a:r>
              <a:rPr lang="en-GB" sz="2400" dirty="0" err="1"/>
              <a:t>bilan</a:t>
            </a:r>
            <a:r>
              <a:rPr lang="en-GB" sz="2400" dirty="0"/>
              <a:t> d'un siècle</a:t>
            </a:r>
          </a:p>
          <a:p>
            <a:endParaRPr lang="en-US" sz="2400" dirty="0"/>
          </a:p>
        </p:txBody>
      </p:sp>
      <p:pic>
        <p:nvPicPr>
          <p:cNvPr id="4" name="Picture 3">
            <a:extLst>
              <a:ext uri="{FF2B5EF4-FFF2-40B4-BE49-F238E27FC236}">
                <a16:creationId xmlns:a16="http://schemas.microsoft.com/office/drawing/2014/main" id="{8016DC13-5B47-9348-AA88-90FB1E70ED40}"/>
              </a:ext>
            </a:extLst>
          </p:cNvPr>
          <p:cNvPicPr>
            <a:picLocks noChangeAspect="1"/>
          </p:cNvPicPr>
          <p:nvPr/>
        </p:nvPicPr>
        <p:blipFill>
          <a:blip r:embed="rId3"/>
          <a:stretch>
            <a:fillRect/>
          </a:stretch>
        </p:blipFill>
        <p:spPr>
          <a:xfrm>
            <a:off x="6805172" y="1450481"/>
            <a:ext cx="3752116" cy="5014191"/>
          </a:xfrm>
          <a:prstGeom prst="rect">
            <a:avLst/>
          </a:prstGeom>
        </p:spPr>
      </p:pic>
    </p:spTree>
    <p:extLst>
      <p:ext uri="{BB962C8B-B14F-4D97-AF65-F5344CB8AC3E}">
        <p14:creationId xmlns:p14="http://schemas.microsoft.com/office/powerpoint/2010/main" val="1337290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D2F40-2037-7F43-963F-16F491D920D5}"/>
              </a:ext>
            </a:extLst>
          </p:cNvPr>
          <p:cNvSpPr>
            <a:spLocks noGrp="1"/>
          </p:cNvSpPr>
          <p:nvPr>
            <p:ph type="title"/>
          </p:nvPr>
        </p:nvSpPr>
        <p:spPr>
          <a:xfrm>
            <a:off x="609600" y="93260"/>
            <a:ext cx="10972800" cy="1143000"/>
          </a:xfrm>
        </p:spPr>
        <p:txBody>
          <a:bodyPr>
            <a:normAutofit/>
          </a:bodyPr>
          <a:lstStyle/>
          <a:p>
            <a:r>
              <a:rPr lang="en-US" sz="3200" dirty="0"/>
              <a:t>Exposition </a:t>
            </a:r>
            <a:r>
              <a:rPr lang="en-US" sz="3200" dirty="0" err="1"/>
              <a:t>universelle</a:t>
            </a:r>
            <a:r>
              <a:rPr lang="en-US" sz="3200" dirty="0"/>
              <a:t>, Paris 1889</a:t>
            </a:r>
          </a:p>
        </p:txBody>
      </p:sp>
      <p:sp>
        <p:nvSpPr>
          <p:cNvPr id="4" name="Content Placeholder 3">
            <a:extLst>
              <a:ext uri="{FF2B5EF4-FFF2-40B4-BE49-F238E27FC236}">
                <a16:creationId xmlns:a16="http://schemas.microsoft.com/office/drawing/2014/main" id="{08FD848A-9D6A-7847-888C-FC7A7FC056F6}"/>
              </a:ext>
            </a:extLst>
          </p:cNvPr>
          <p:cNvSpPr>
            <a:spLocks noGrp="1"/>
          </p:cNvSpPr>
          <p:nvPr>
            <p:ph sz="half" idx="2"/>
          </p:nvPr>
        </p:nvSpPr>
        <p:spPr>
          <a:xfrm>
            <a:off x="6197600" y="1700808"/>
            <a:ext cx="5384800" cy="4525963"/>
          </a:xfrm>
        </p:spPr>
        <p:txBody>
          <a:bodyPr>
            <a:normAutofit/>
          </a:bodyPr>
          <a:lstStyle/>
          <a:p>
            <a:pPr marL="0" indent="0" algn="r">
              <a:buNone/>
            </a:pPr>
            <a:r>
              <a:rPr lang="en-US" sz="1800" dirty="0"/>
              <a:t>Rue de Cairo</a:t>
            </a:r>
          </a:p>
        </p:txBody>
      </p:sp>
      <p:pic>
        <p:nvPicPr>
          <p:cNvPr id="6" name="Picture 5">
            <a:extLst>
              <a:ext uri="{FF2B5EF4-FFF2-40B4-BE49-F238E27FC236}">
                <a16:creationId xmlns:a16="http://schemas.microsoft.com/office/drawing/2014/main" id="{203AFB4D-5397-794B-ADA9-95D5831B4C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7968" y="2091296"/>
            <a:ext cx="5865876" cy="4673444"/>
          </a:xfrm>
          <a:prstGeom prst="rect">
            <a:avLst/>
          </a:prstGeom>
        </p:spPr>
      </p:pic>
      <p:pic>
        <p:nvPicPr>
          <p:cNvPr id="8194" name="Picture 2" descr="Exposition universelle de 1889, Paris. Vue du Palais des">
            <a:extLst>
              <a:ext uri="{FF2B5EF4-FFF2-40B4-BE49-F238E27FC236}">
                <a16:creationId xmlns:a16="http://schemas.microsoft.com/office/drawing/2014/main" id="{AA27CA30-9DCA-5B8C-C6CC-DDC5350516F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1404152"/>
            <a:ext cx="4753498" cy="53644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2A80F3-0267-7F3C-F1F0-A047B218F676}"/>
              </a:ext>
            </a:extLst>
          </p:cNvPr>
          <p:cNvSpPr txBox="1"/>
          <p:nvPr/>
        </p:nvSpPr>
        <p:spPr>
          <a:xfrm>
            <a:off x="479376" y="979191"/>
            <a:ext cx="2003625" cy="369332"/>
          </a:xfrm>
          <a:prstGeom prst="rect">
            <a:avLst/>
          </a:prstGeom>
          <a:noFill/>
        </p:spPr>
        <p:txBody>
          <a:bodyPr wrap="none" rtlCol="0">
            <a:spAutoFit/>
          </a:bodyPr>
          <a:lstStyle/>
          <a:p>
            <a:r>
              <a:rPr lang="en-US" dirty="0"/>
              <a:t>The Machinery Hall</a:t>
            </a:r>
          </a:p>
        </p:txBody>
      </p:sp>
    </p:spTree>
    <p:extLst>
      <p:ext uri="{BB962C8B-B14F-4D97-AF65-F5344CB8AC3E}">
        <p14:creationId xmlns:p14="http://schemas.microsoft.com/office/powerpoint/2010/main" val="1057627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4C426-F624-2343-979C-20D9261306FF}"/>
              </a:ext>
            </a:extLst>
          </p:cNvPr>
          <p:cNvSpPr>
            <a:spLocks noGrp="1"/>
          </p:cNvSpPr>
          <p:nvPr>
            <p:ph type="title"/>
          </p:nvPr>
        </p:nvSpPr>
        <p:spPr>
          <a:xfrm>
            <a:off x="1981200" y="38046"/>
            <a:ext cx="8229600" cy="1143000"/>
          </a:xfrm>
        </p:spPr>
        <p:txBody>
          <a:bodyPr>
            <a:normAutofit/>
          </a:bodyPr>
          <a:lstStyle/>
          <a:p>
            <a:r>
              <a:rPr lang="en-US" sz="2400" dirty="0"/>
              <a:t>World’s fairs, international exhibitions, expositions </a:t>
            </a:r>
            <a:r>
              <a:rPr lang="en-US" sz="2400" dirty="0" err="1"/>
              <a:t>universelles</a:t>
            </a:r>
            <a:endParaRPr lang="en-US" sz="2400" dirty="0"/>
          </a:p>
        </p:txBody>
      </p:sp>
      <p:pic>
        <p:nvPicPr>
          <p:cNvPr id="5" name="Picture 4">
            <a:extLst>
              <a:ext uri="{FF2B5EF4-FFF2-40B4-BE49-F238E27FC236}">
                <a16:creationId xmlns:a16="http://schemas.microsoft.com/office/drawing/2014/main" id="{B1744EDA-F159-E748-864F-84CECDD083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344" y="1684412"/>
            <a:ext cx="2500576" cy="3489176"/>
          </a:xfrm>
          <a:prstGeom prst="rect">
            <a:avLst/>
          </a:prstGeom>
        </p:spPr>
      </p:pic>
      <p:pic>
        <p:nvPicPr>
          <p:cNvPr id="6" name="Picture 5">
            <a:extLst>
              <a:ext uri="{FF2B5EF4-FFF2-40B4-BE49-F238E27FC236}">
                <a16:creationId xmlns:a16="http://schemas.microsoft.com/office/drawing/2014/main" id="{99A1343E-1268-1D4D-8437-B9A1C526C7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9472" y="1684412"/>
            <a:ext cx="2730500" cy="3718128"/>
          </a:xfrm>
          <a:prstGeom prst="rect">
            <a:avLst/>
          </a:prstGeom>
        </p:spPr>
      </p:pic>
      <p:pic>
        <p:nvPicPr>
          <p:cNvPr id="7" name="Picture 6">
            <a:extLst>
              <a:ext uri="{FF2B5EF4-FFF2-40B4-BE49-F238E27FC236}">
                <a16:creationId xmlns:a16="http://schemas.microsoft.com/office/drawing/2014/main" id="{F880A421-8DCA-9842-81C0-0FAB5A8991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7524" y="1052736"/>
            <a:ext cx="2560410" cy="5462716"/>
          </a:xfrm>
          <a:prstGeom prst="rect">
            <a:avLst/>
          </a:prstGeom>
        </p:spPr>
      </p:pic>
      <p:pic>
        <p:nvPicPr>
          <p:cNvPr id="1026" name="Picture 2" descr="Century of Progress - Wikipedia">
            <a:extLst>
              <a:ext uri="{FF2B5EF4-FFF2-40B4-BE49-F238E27FC236}">
                <a16:creationId xmlns:a16="http://schemas.microsoft.com/office/drawing/2014/main" id="{F39FFEFF-EEA6-2613-8FCF-39F97635D8B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75486" y="1684412"/>
            <a:ext cx="2584757"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27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AE2C-2B07-A14A-96C8-C6CE50B44C0A}"/>
              </a:ext>
            </a:extLst>
          </p:cNvPr>
          <p:cNvSpPr>
            <a:spLocks noGrp="1"/>
          </p:cNvSpPr>
          <p:nvPr>
            <p:ph type="title"/>
          </p:nvPr>
        </p:nvSpPr>
        <p:spPr>
          <a:xfrm>
            <a:off x="2209799" y="13568"/>
            <a:ext cx="7772400" cy="1143000"/>
          </a:xfrm>
        </p:spPr>
        <p:txBody>
          <a:bodyPr/>
          <a:lstStyle/>
          <a:p>
            <a:r>
              <a:rPr lang="cs-CZ" altLang="en-US" sz="2800" dirty="0" err="1"/>
              <a:t>Exposition</a:t>
            </a:r>
            <a:r>
              <a:rPr lang="cs-CZ" altLang="en-US" sz="2800" dirty="0"/>
              <a:t> </a:t>
            </a:r>
            <a:r>
              <a:rPr lang="cs-CZ" altLang="en-US" sz="2800" dirty="0" err="1"/>
              <a:t>Internationale</a:t>
            </a:r>
            <a:r>
              <a:rPr lang="cs-CZ" altLang="en-US" sz="2800" dirty="0"/>
              <a:t> des </a:t>
            </a:r>
            <a:r>
              <a:rPr lang="cs-CZ" altLang="en-US" sz="2800" dirty="0" err="1"/>
              <a:t>Arts</a:t>
            </a:r>
            <a:r>
              <a:rPr lang="cs-CZ" altLang="en-US" sz="2800" dirty="0"/>
              <a:t> </a:t>
            </a:r>
            <a:r>
              <a:rPr lang="cs-CZ" altLang="en-US" sz="2800" dirty="0" err="1"/>
              <a:t>Décoratifs</a:t>
            </a:r>
            <a:r>
              <a:rPr lang="cs-CZ" altLang="en-US" sz="2800" dirty="0"/>
              <a:t> et </a:t>
            </a:r>
            <a:r>
              <a:rPr lang="cs-CZ" altLang="en-US" sz="2800" dirty="0" err="1"/>
              <a:t>Industriels</a:t>
            </a:r>
            <a:r>
              <a:rPr lang="cs-CZ" altLang="en-US" sz="2800" dirty="0"/>
              <a:t> </a:t>
            </a:r>
            <a:r>
              <a:rPr lang="cs-CZ" altLang="en-US" sz="2800" dirty="0" err="1"/>
              <a:t>Modernes</a:t>
            </a:r>
            <a:r>
              <a:rPr lang="cs-CZ" altLang="en-US" sz="2800" dirty="0"/>
              <a:t>, Paris, 1925</a:t>
            </a:r>
            <a:endParaRPr lang="en-US" sz="2800" dirty="0"/>
          </a:p>
        </p:txBody>
      </p:sp>
      <p:pic>
        <p:nvPicPr>
          <p:cNvPr id="2052" name="Picture 4" descr="Plan Général à l'exposition de Expo Paris 1925">
            <a:extLst>
              <a:ext uri="{FF2B5EF4-FFF2-40B4-BE49-F238E27FC236}">
                <a16:creationId xmlns:a16="http://schemas.microsoft.com/office/drawing/2014/main" id="{3447D35B-3869-1C46-93D1-35BA9E9F15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6462" y="1398717"/>
            <a:ext cx="7359075" cy="544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038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A5E7C90-BD65-3743-A82D-10A3FF633BD6}"/>
              </a:ext>
            </a:extLst>
          </p:cNvPr>
          <p:cNvSpPr>
            <a:spLocks noGrp="1" noChangeArrowheads="1"/>
          </p:cNvSpPr>
          <p:nvPr>
            <p:ph type="title"/>
          </p:nvPr>
        </p:nvSpPr>
        <p:spPr>
          <a:xfrm>
            <a:off x="6686872" y="238634"/>
            <a:ext cx="4114800" cy="1143000"/>
          </a:xfrm>
        </p:spPr>
        <p:txBody>
          <a:bodyPr>
            <a:normAutofit/>
          </a:bodyPr>
          <a:lstStyle/>
          <a:p>
            <a:r>
              <a:rPr lang="en-GB" altLang="en-US" sz="3200" dirty="0"/>
              <a:t>Materials</a:t>
            </a:r>
            <a:endParaRPr lang="cs-CZ" altLang="en-US" sz="3200" dirty="0"/>
          </a:p>
        </p:txBody>
      </p:sp>
      <p:sp>
        <p:nvSpPr>
          <p:cNvPr id="30724" name="Rectangle 4">
            <a:extLst>
              <a:ext uri="{FF2B5EF4-FFF2-40B4-BE49-F238E27FC236}">
                <a16:creationId xmlns:a16="http://schemas.microsoft.com/office/drawing/2014/main" id="{9FEB0798-D5A9-474C-A223-FE7A9CEF5C30}"/>
              </a:ext>
            </a:extLst>
          </p:cNvPr>
          <p:cNvSpPr>
            <a:spLocks noChangeArrowheads="1"/>
          </p:cNvSpPr>
          <p:nvPr/>
        </p:nvSpPr>
        <p:spPr bwMode="auto">
          <a:xfrm>
            <a:off x="623392" y="722329"/>
            <a:ext cx="4572000" cy="541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GB" altLang="en-US" sz="2800" dirty="0"/>
              <a:t> diverse, often precious (expensive) materials</a:t>
            </a:r>
          </a:p>
          <a:p>
            <a:pPr>
              <a:spcBef>
                <a:spcPct val="50000"/>
              </a:spcBef>
              <a:buFontTx/>
              <a:buChar char="•"/>
            </a:pPr>
            <a:r>
              <a:rPr lang="en-GB" altLang="en-US" sz="2800" dirty="0"/>
              <a:t> various combinations of man-made materials (plastic, </a:t>
            </a:r>
            <a:r>
              <a:rPr lang="cs-CZ" altLang="en-US" sz="2800" dirty="0"/>
              <a:t>bakelite, aluminium, </a:t>
            </a:r>
            <a:r>
              <a:rPr lang="cs-CZ" altLang="en-US" sz="2800" dirty="0" err="1"/>
              <a:t>reinforced</a:t>
            </a:r>
            <a:r>
              <a:rPr lang="cs-CZ" altLang="en-US" sz="2800" dirty="0"/>
              <a:t> </a:t>
            </a:r>
            <a:r>
              <a:rPr lang="cs-CZ" altLang="en-US" sz="2800" dirty="0" err="1"/>
              <a:t>concrete</a:t>
            </a:r>
            <a:r>
              <a:rPr lang="cs-CZ" altLang="en-US" sz="2800" dirty="0"/>
              <a:t>) and natural </a:t>
            </a:r>
            <a:r>
              <a:rPr lang="cs-CZ" altLang="en-US" sz="2800" dirty="0" err="1"/>
              <a:t>materials</a:t>
            </a:r>
            <a:r>
              <a:rPr lang="cs-CZ" altLang="en-US" sz="2800" dirty="0"/>
              <a:t> (</a:t>
            </a:r>
            <a:r>
              <a:rPr lang="cs-CZ" altLang="en-US" sz="2800" dirty="0" err="1"/>
              <a:t>nephrite</a:t>
            </a:r>
            <a:r>
              <a:rPr lang="cs-CZ" altLang="en-US" sz="2800" dirty="0"/>
              <a:t>, </a:t>
            </a:r>
            <a:r>
              <a:rPr lang="cs-CZ" altLang="en-US" sz="2800" dirty="0" err="1"/>
              <a:t>silver</a:t>
            </a:r>
            <a:r>
              <a:rPr lang="cs-CZ" altLang="en-US" sz="2800" dirty="0"/>
              <a:t>, </a:t>
            </a:r>
            <a:r>
              <a:rPr lang="cs-CZ" altLang="en-US" sz="2800" dirty="0" err="1"/>
              <a:t>ivory</a:t>
            </a:r>
            <a:r>
              <a:rPr lang="cs-CZ" altLang="en-US" sz="2800" dirty="0"/>
              <a:t>, </a:t>
            </a:r>
            <a:r>
              <a:rPr lang="cs-CZ" altLang="en-US" sz="2800" dirty="0" err="1"/>
              <a:t>obsidian</a:t>
            </a:r>
            <a:r>
              <a:rPr lang="cs-CZ" altLang="en-US" sz="2800" dirty="0"/>
              <a:t>, chrome, </a:t>
            </a:r>
            <a:r>
              <a:rPr lang="cs-CZ" altLang="en-US" sz="2800" dirty="0" err="1"/>
              <a:t>crystal</a:t>
            </a:r>
            <a:r>
              <a:rPr lang="en-GB" altLang="en-US" sz="2800" dirty="0"/>
              <a:t>, zebra skin</a:t>
            </a:r>
            <a:r>
              <a:rPr lang="cs-CZ" altLang="en-US" sz="2800" dirty="0"/>
              <a:t>).</a:t>
            </a:r>
            <a:endParaRPr lang="en-GB" altLang="en-US" sz="2800" dirty="0"/>
          </a:p>
          <a:p>
            <a:pPr>
              <a:spcBef>
                <a:spcPct val="50000"/>
              </a:spcBef>
              <a:buFontTx/>
              <a:buChar char="•"/>
            </a:pPr>
            <a:endParaRPr lang="en-GB" altLang="en-US" sz="2000" dirty="0"/>
          </a:p>
          <a:p>
            <a:pPr>
              <a:spcBef>
                <a:spcPct val="50000"/>
              </a:spcBef>
              <a:buFontTx/>
              <a:buChar char="•"/>
            </a:pPr>
            <a:r>
              <a:rPr lang="en-GB" altLang="en-US" sz="2000" dirty="0"/>
              <a:t>Emile-Jacques Ruhlmann, a table with rotating wooden top and ivory inlay, 1925</a:t>
            </a:r>
            <a:endParaRPr lang="cs-CZ" altLang="en-US" sz="2000" dirty="0"/>
          </a:p>
        </p:txBody>
      </p:sp>
      <p:pic>
        <p:nvPicPr>
          <p:cNvPr id="30726" name="Picture 6">
            <a:extLst>
              <a:ext uri="{FF2B5EF4-FFF2-40B4-BE49-F238E27FC236}">
                <a16:creationId xmlns:a16="http://schemas.microsoft.com/office/drawing/2014/main" id="{0BE8E804-458A-A04E-A262-7E87210C37D3}"/>
              </a:ext>
            </a:extLst>
          </p:cNvPr>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a:off x="6477001" y="1676400"/>
            <a:ext cx="4572000" cy="4942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745C5-7E62-0F40-996E-E6208A505644}"/>
              </a:ext>
            </a:extLst>
          </p:cNvPr>
          <p:cNvSpPr>
            <a:spLocks noGrp="1"/>
          </p:cNvSpPr>
          <p:nvPr>
            <p:ph idx="1"/>
          </p:nvPr>
        </p:nvSpPr>
        <p:spPr>
          <a:xfrm>
            <a:off x="263352" y="1043527"/>
            <a:ext cx="7772400" cy="4114800"/>
          </a:xfrm>
        </p:spPr>
        <p:txBody>
          <a:bodyPr/>
          <a:lstStyle/>
          <a:p>
            <a:pPr marL="0" indent="0">
              <a:buNone/>
            </a:pPr>
            <a:r>
              <a:rPr lang="en-US" dirty="0"/>
              <a:t>Sonia Delaunay</a:t>
            </a:r>
          </a:p>
        </p:txBody>
      </p:sp>
      <p:pic>
        <p:nvPicPr>
          <p:cNvPr id="10242" name="Picture 2" descr="Sonia Delaunay, Boutique Simultanée, Paris 1925 Exhibition | Sonia delaunay,  Delaunay, Design museum">
            <a:extLst>
              <a:ext uri="{FF2B5EF4-FFF2-40B4-BE49-F238E27FC236}">
                <a16:creationId xmlns:a16="http://schemas.microsoft.com/office/drawing/2014/main" id="{DD1F4F57-7440-0A4A-9AE6-88B89AA7CD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76150" y="2276872"/>
            <a:ext cx="2956926" cy="35454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onia Delaunay, Paris, 1925 Photo by Edward Steichen | Art deco  photography, Art, Edward steichen">
            <a:extLst>
              <a:ext uri="{FF2B5EF4-FFF2-40B4-BE49-F238E27FC236}">
                <a16:creationId xmlns:a16="http://schemas.microsoft.com/office/drawing/2014/main" id="{11FF6D07-A5F8-4E4C-8066-2DCDE07983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85063" y="1055607"/>
            <a:ext cx="2077847" cy="269639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onia Delaunay | Wall Street International Magazine">
            <a:extLst>
              <a:ext uri="{FF2B5EF4-FFF2-40B4-BE49-F238E27FC236}">
                <a16:creationId xmlns:a16="http://schemas.microsoft.com/office/drawing/2014/main" id="{DCB3BC9F-A96E-3141-A047-8F6CEA73F49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3352" y="3970653"/>
            <a:ext cx="4680520" cy="263198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Vogue Cover - Sonia Delaunay - WikiArt.org">
            <a:extLst>
              <a:ext uri="{FF2B5EF4-FFF2-40B4-BE49-F238E27FC236}">
                <a16:creationId xmlns:a16="http://schemas.microsoft.com/office/drawing/2014/main" id="{E5D639F2-361D-AB44-B7D6-9B5B3DC508B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84270" y="2276872"/>
            <a:ext cx="2841780" cy="3789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C79D8D-03F1-4547-911C-1EAD8F92E093}"/>
              </a:ext>
            </a:extLst>
          </p:cNvPr>
          <p:cNvSpPr txBox="1"/>
          <p:nvPr/>
        </p:nvSpPr>
        <p:spPr>
          <a:xfrm>
            <a:off x="6836888" y="6391078"/>
            <a:ext cx="1900457" cy="369332"/>
          </a:xfrm>
          <a:prstGeom prst="rect">
            <a:avLst/>
          </a:prstGeom>
          <a:noFill/>
        </p:spPr>
        <p:txBody>
          <a:bodyPr wrap="none" rtlCol="0">
            <a:spAutoFit/>
          </a:bodyPr>
          <a:lstStyle/>
          <a:p>
            <a:r>
              <a:rPr lang="en-US" dirty="0"/>
              <a:t>Vogue cover, 1926</a:t>
            </a:r>
          </a:p>
        </p:txBody>
      </p:sp>
      <p:sp>
        <p:nvSpPr>
          <p:cNvPr id="5" name="TextBox 4">
            <a:extLst>
              <a:ext uri="{FF2B5EF4-FFF2-40B4-BE49-F238E27FC236}">
                <a16:creationId xmlns:a16="http://schemas.microsoft.com/office/drawing/2014/main" id="{9654F79C-2AF5-8F4D-84FF-559417349947}"/>
              </a:ext>
            </a:extLst>
          </p:cNvPr>
          <p:cNvSpPr txBox="1"/>
          <p:nvPr/>
        </p:nvSpPr>
        <p:spPr>
          <a:xfrm>
            <a:off x="8826050" y="1774000"/>
            <a:ext cx="3295774" cy="369332"/>
          </a:xfrm>
          <a:prstGeom prst="rect">
            <a:avLst/>
          </a:prstGeom>
          <a:noFill/>
        </p:spPr>
        <p:txBody>
          <a:bodyPr wrap="none" rtlCol="0">
            <a:spAutoFit/>
          </a:bodyPr>
          <a:lstStyle/>
          <a:p>
            <a:r>
              <a:rPr lang="en-US" dirty="0"/>
              <a:t>Boutique for the exhibition, 1925</a:t>
            </a:r>
          </a:p>
        </p:txBody>
      </p:sp>
    </p:spTree>
    <p:extLst>
      <p:ext uri="{BB962C8B-B14F-4D97-AF65-F5344CB8AC3E}">
        <p14:creationId xmlns:p14="http://schemas.microsoft.com/office/powerpoint/2010/main" val="3923906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F69C3-C380-4248-A2D4-8A0C88EE5003}"/>
              </a:ext>
            </a:extLst>
          </p:cNvPr>
          <p:cNvSpPr>
            <a:spLocks noGrp="1"/>
          </p:cNvSpPr>
          <p:nvPr>
            <p:ph type="title"/>
          </p:nvPr>
        </p:nvSpPr>
        <p:spPr>
          <a:xfrm>
            <a:off x="3287689" y="984315"/>
            <a:ext cx="7772400" cy="1143000"/>
          </a:xfrm>
        </p:spPr>
        <p:txBody>
          <a:bodyPr/>
          <a:lstStyle/>
          <a:p>
            <a:r>
              <a:rPr lang="en-US" sz="2800" dirty="0"/>
              <a:t>Polish pavilion </a:t>
            </a:r>
          </a:p>
        </p:txBody>
      </p:sp>
      <p:sp>
        <p:nvSpPr>
          <p:cNvPr id="3" name="Content Placeholder 2">
            <a:extLst>
              <a:ext uri="{FF2B5EF4-FFF2-40B4-BE49-F238E27FC236}">
                <a16:creationId xmlns:a16="http://schemas.microsoft.com/office/drawing/2014/main" id="{7AFEFA12-1858-B24E-81C1-E2925F7001E2}"/>
              </a:ext>
            </a:extLst>
          </p:cNvPr>
          <p:cNvSpPr>
            <a:spLocks noGrp="1"/>
          </p:cNvSpPr>
          <p:nvPr>
            <p:ph idx="1"/>
          </p:nvPr>
        </p:nvSpPr>
        <p:spPr>
          <a:xfrm>
            <a:off x="367224" y="692695"/>
            <a:ext cx="5022180" cy="3665017"/>
          </a:xfrm>
        </p:spPr>
        <p:txBody>
          <a:bodyPr/>
          <a:lstStyle/>
          <a:p>
            <a:r>
              <a:rPr lang="en-GB" sz="2400" dirty="0"/>
              <a:t>Architecture by Józef </a:t>
            </a:r>
            <a:r>
              <a:rPr lang="en-GB" sz="2400" dirty="0" err="1"/>
              <a:t>Czajkowski</a:t>
            </a:r>
            <a:r>
              <a:rPr lang="en-GB" sz="2400" dirty="0"/>
              <a:t>, Wojciech </a:t>
            </a:r>
            <a:r>
              <a:rPr lang="en-GB" sz="2400" dirty="0" err="1"/>
              <a:t>Jastrzębowski</a:t>
            </a:r>
            <a:endParaRPr lang="en-GB" sz="2400" dirty="0"/>
          </a:p>
          <a:p>
            <a:r>
              <a:rPr lang="en-GB" sz="2400" dirty="0"/>
              <a:t>Sculptor Henryk Kuna, painter Tadeusz </a:t>
            </a:r>
            <a:r>
              <a:rPr lang="en-GB" sz="2400" dirty="0" err="1"/>
              <a:t>Gronowski</a:t>
            </a:r>
            <a:r>
              <a:rPr lang="en-GB" sz="2400" dirty="0"/>
              <a:t>, Józef </a:t>
            </a:r>
            <a:r>
              <a:rPr lang="en-GB" sz="2400" dirty="0" err="1"/>
              <a:t>Mehoffer</a:t>
            </a:r>
            <a:r>
              <a:rPr lang="en-GB" sz="2400" dirty="0"/>
              <a:t> and </a:t>
            </a:r>
            <a:r>
              <a:rPr lang="en-GB" sz="2400" u="sng" dirty="0" err="1"/>
              <a:t>Zofia</a:t>
            </a:r>
            <a:r>
              <a:rPr lang="en-GB" sz="2400" u="sng" dirty="0"/>
              <a:t> </a:t>
            </a:r>
            <a:r>
              <a:rPr lang="en-GB" sz="2400" u="sng" dirty="0" err="1"/>
              <a:t>Stryjeńska</a:t>
            </a:r>
            <a:endParaRPr lang="en-GB" sz="2400" u="sng" dirty="0"/>
          </a:p>
          <a:p>
            <a:endParaRPr lang="en-US" sz="2400" dirty="0"/>
          </a:p>
        </p:txBody>
      </p:sp>
      <p:pic>
        <p:nvPicPr>
          <p:cNvPr id="4" name="Picture 4">
            <a:extLst>
              <a:ext uri="{FF2B5EF4-FFF2-40B4-BE49-F238E27FC236}">
                <a16:creationId xmlns:a16="http://schemas.microsoft.com/office/drawing/2014/main" id="{8491949F-EC4F-8B44-B135-E8DB803602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04312" y="162406"/>
            <a:ext cx="2380379" cy="32665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1EF100-E005-1148-9355-726074D3FD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2597" y="3556399"/>
            <a:ext cx="4517614" cy="2909522"/>
          </a:xfrm>
          <a:prstGeom prst="rect">
            <a:avLst/>
          </a:prstGeom>
        </p:spPr>
      </p:pic>
      <p:pic>
        <p:nvPicPr>
          <p:cNvPr id="6" name="Picture 5">
            <a:extLst>
              <a:ext uri="{FF2B5EF4-FFF2-40B4-BE49-F238E27FC236}">
                <a16:creationId xmlns:a16="http://schemas.microsoft.com/office/drawing/2014/main" id="{080F7FD2-786A-F545-8D52-08EC7F94F7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9424" y="3097389"/>
            <a:ext cx="5157779" cy="3266594"/>
          </a:xfrm>
          <a:prstGeom prst="rect">
            <a:avLst/>
          </a:prstGeom>
        </p:spPr>
      </p:pic>
      <p:sp>
        <p:nvSpPr>
          <p:cNvPr id="7" name="TextBox 6">
            <a:extLst>
              <a:ext uri="{FF2B5EF4-FFF2-40B4-BE49-F238E27FC236}">
                <a16:creationId xmlns:a16="http://schemas.microsoft.com/office/drawing/2014/main" id="{84F075DB-9899-D2AB-2D3B-93BCE17155F0}"/>
              </a:ext>
            </a:extLst>
          </p:cNvPr>
          <p:cNvSpPr txBox="1"/>
          <p:nvPr/>
        </p:nvSpPr>
        <p:spPr>
          <a:xfrm>
            <a:off x="1919536" y="6465921"/>
            <a:ext cx="1658146" cy="369332"/>
          </a:xfrm>
          <a:prstGeom prst="rect">
            <a:avLst/>
          </a:prstGeom>
          <a:noFill/>
        </p:spPr>
        <p:txBody>
          <a:bodyPr wrap="none" rtlCol="0">
            <a:spAutoFit/>
          </a:bodyPr>
          <a:lstStyle/>
          <a:p>
            <a:r>
              <a:rPr lang="en-US" dirty="0" err="1"/>
              <a:t>Zofia</a:t>
            </a:r>
            <a:r>
              <a:rPr lang="en-US" dirty="0"/>
              <a:t> </a:t>
            </a:r>
            <a:r>
              <a:rPr lang="en-US" dirty="0" err="1"/>
              <a:t>Stryjeńska</a:t>
            </a:r>
            <a:endParaRPr lang="en-US" dirty="0"/>
          </a:p>
        </p:txBody>
      </p:sp>
    </p:spTree>
    <p:extLst>
      <p:ext uri="{BB962C8B-B14F-4D97-AF65-F5344CB8AC3E}">
        <p14:creationId xmlns:p14="http://schemas.microsoft.com/office/powerpoint/2010/main" val="507368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FBDA-CCDB-1C4D-AF2E-A60833BC4058}"/>
              </a:ext>
            </a:extLst>
          </p:cNvPr>
          <p:cNvSpPr>
            <a:spLocks noGrp="1"/>
          </p:cNvSpPr>
          <p:nvPr>
            <p:ph type="title"/>
          </p:nvPr>
        </p:nvSpPr>
        <p:spPr>
          <a:xfrm>
            <a:off x="1775521" y="404664"/>
            <a:ext cx="3661747" cy="443136"/>
          </a:xfrm>
        </p:spPr>
        <p:txBody>
          <a:bodyPr>
            <a:normAutofit fontScale="90000"/>
          </a:bodyPr>
          <a:lstStyle/>
          <a:p>
            <a:r>
              <a:rPr lang="en-US" sz="3200" dirty="0"/>
              <a:t>Czechoslovak pavilion</a:t>
            </a:r>
          </a:p>
        </p:txBody>
      </p:sp>
      <p:pic>
        <p:nvPicPr>
          <p:cNvPr id="8" name="Content Placeholder 7" descr="A picture containing text, different, several, variety&#10;&#10;Description automatically generated">
            <a:extLst>
              <a:ext uri="{FF2B5EF4-FFF2-40B4-BE49-F238E27FC236}">
                <a16:creationId xmlns:a16="http://schemas.microsoft.com/office/drawing/2014/main" id="{F48285ED-4840-2D4B-9CD7-F31B0466460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220907" y="3429000"/>
            <a:ext cx="2793430" cy="3346088"/>
          </a:xfrm>
        </p:spPr>
      </p:pic>
      <p:pic>
        <p:nvPicPr>
          <p:cNvPr id="3074" name="Picture 2" descr="A Century Exhibited: 1925">
            <a:extLst>
              <a:ext uri="{FF2B5EF4-FFF2-40B4-BE49-F238E27FC236}">
                <a16:creationId xmlns:a16="http://schemas.microsoft.com/office/drawing/2014/main" id="{90A9A1DA-8FAF-E242-94A1-DC8F4B2CE1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8673" y="1151775"/>
            <a:ext cx="3661747" cy="53732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vintage photo of an old building&#10;&#10;Description automatically generated">
            <a:extLst>
              <a:ext uri="{FF2B5EF4-FFF2-40B4-BE49-F238E27FC236}">
                <a16:creationId xmlns:a16="http://schemas.microsoft.com/office/drawing/2014/main" id="{286864FF-3EE7-5A42-94C0-FDAB95581F11}"/>
              </a:ext>
            </a:extLst>
          </p:cNvPr>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6091436" y="66675"/>
            <a:ext cx="4526186" cy="3205380"/>
          </a:xfrm>
          <a:prstGeom prst="rect">
            <a:avLst/>
          </a:prstGeom>
        </p:spPr>
      </p:pic>
      <p:sp>
        <p:nvSpPr>
          <p:cNvPr id="9" name="TextBox 8">
            <a:extLst>
              <a:ext uri="{FF2B5EF4-FFF2-40B4-BE49-F238E27FC236}">
                <a16:creationId xmlns:a16="http://schemas.microsoft.com/office/drawing/2014/main" id="{9B5BCC1E-1098-0440-8D71-C5FFE1B4341E}"/>
              </a:ext>
            </a:extLst>
          </p:cNvPr>
          <p:cNvSpPr txBox="1"/>
          <p:nvPr/>
        </p:nvSpPr>
        <p:spPr>
          <a:xfrm>
            <a:off x="4630371" y="6353490"/>
            <a:ext cx="1261114" cy="369332"/>
          </a:xfrm>
          <a:prstGeom prst="rect">
            <a:avLst/>
          </a:prstGeom>
          <a:noFill/>
        </p:spPr>
        <p:txBody>
          <a:bodyPr wrap="none" rtlCol="0">
            <a:spAutoFit/>
          </a:bodyPr>
          <a:lstStyle/>
          <a:p>
            <a:r>
              <a:rPr lang="en-US" dirty="0"/>
              <a:t>Josef </a:t>
            </a:r>
            <a:r>
              <a:rPr lang="en-US" dirty="0" err="1"/>
              <a:t>Gočár</a:t>
            </a:r>
            <a:endParaRPr lang="en-US" dirty="0"/>
          </a:p>
        </p:txBody>
      </p:sp>
      <p:sp>
        <p:nvSpPr>
          <p:cNvPr id="11" name="TextBox 10">
            <a:extLst>
              <a:ext uri="{FF2B5EF4-FFF2-40B4-BE49-F238E27FC236}">
                <a16:creationId xmlns:a16="http://schemas.microsoft.com/office/drawing/2014/main" id="{2B1B8730-7BC1-E14B-ACBE-56EFE81B26BC}"/>
              </a:ext>
            </a:extLst>
          </p:cNvPr>
          <p:cNvSpPr txBox="1"/>
          <p:nvPr/>
        </p:nvSpPr>
        <p:spPr>
          <a:xfrm>
            <a:off x="6091437" y="3355113"/>
            <a:ext cx="1249253" cy="369332"/>
          </a:xfrm>
          <a:prstGeom prst="rect">
            <a:avLst/>
          </a:prstGeom>
          <a:noFill/>
        </p:spPr>
        <p:txBody>
          <a:bodyPr wrap="none" rtlCol="0">
            <a:spAutoFit/>
          </a:bodyPr>
          <a:lstStyle/>
          <a:p>
            <a:r>
              <a:rPr lang="en-US" dirty="0"/>
              <a:t>Pavel </a:t>
            </a:r>
            <a:r>
              <a:rPr lang="en-US" dirty="0" err="1"/>
              <a:t>Janák</a:t>
            </a:r>
            <a:endParaRPr lang="en-US" dirty="0"/>
          </a:p>
        </p:txBody>
      </p:sp>
      <p:sp>
        <p:nvSpPr>
          <p:cNvPr id="3" name="TextBox 2">
            <a:extLst>
              <a:ext uri="{FF2B5EF4-FFF2-40B4-BE49-F238E27FC236}">
                <a16:creationId xmlns:a16="http://schemas.microsoft.com/office/drawing/2014/main" id="{A0B5C4B2-FF54-4C84-6E05-DAF787C8C005}"/>
              </a:ext>
            </a:extLst>
          </p:cNvPr>
          <p:cNvSpPr txBox="1"/>
          <p:nvPr/>
        </p:nvSpPr>
        <p:spPr>
          <a:xfrm>
            <a:off x="7484533" y="6383867"/>
            <a:ext cx="1669752" cy="369332"/>
          </a:xfrm>
          <a:prstGeom prst="rect">
            <a:avLst/>
          </a:prstGeom>
          <a:noFill/>
        </p:spPr>
        <p:txBody>
          <a:bodyPr wrap="none" rtlCol="0">
            <a:spAutoFit/>
          </a:bodyPr>
          <a:lstStyle/>
          <a:p>
            <a:r>
              <a:rPr lang="en-US" dirty="0" err="1"/>
              <a:t>František</a:t>
            </a:r>
            <a:r>
              <a:rPr lang="en-US" dirty="0"/>
              <a:t> </a:t>
            </a:r>
            <a:r>
              <a:rPr lang="en-US" dirty="0" err="1"/>
              <a:t>Kysela</a:t>
            </a:r>
            <a:endParaRPr lang="en-US" dirty="0"/>
          </a:p>
        </p:txBody>
      </p:sp>
    </p:spTree>
    <p:extLst>
      <p:ext uri="{BB962C8B-B14F-4D97-AF65-F5344CB8AC3E}">
        <p14:creationId xmlns:p14="http://schemas.microsoft.com/office/powerpoint/2010/main" val="299197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56E7-A66D-5542-A3D3-B8701A12EBB0}"/>
              </a:ext>
            </a:extLst>
          </p:cNvPr>
          <p:cNvSpPr>
            <a:spLocks noGrp="1"/>
          </p:cNvSpPr>
          <p:nvPr>
            <p:ph type="title"/>
          </p:nvPr>
        </p:nvSpPr>
        <p:spPr>
          <a:xfrm>
            <a:off x="2209800" y="124255"/>
            <a:ext cx="7772400" cy="1143000"/>
          </a:xfrm>
        </p:spPr>
        <p:txBody>
          <a:bodyPr/>
          <a:lstStyle/>
          <a:p>
            <a:r>
              <a:rPr lang="en-US" sz="3200" dirty="0"/>
              <a:t>Austrian pavilion</a:t>
            </a:r>
          </a:p>
        </p:txBody>
      </p:sp>
      <p:sp>
        <p:nvSpPr>
          <p:cNvPr id="3" name="Content Placeholder 2">
            <a:extLst>
              <a:ext uri="{FF2B5EF4-FFF2-40B4-BE49-F238E27FC236}">
                <a16:creationId xmlns:a16="http://schemas.microsoft.com/office/drawing/2014/main" id="{ED1A1896-65E1-974A-BFC0-ACBF4643974A}"/>
              </a:ext>
            </a:extLst>
          </p:cNvPr>
          <p:cNvSpPr>
            <a:spLocks noGrp="1"/>
          </p:cNvSpPr>
          <p:nvPr>
            <p:ph idx="1"/>
          </p:nvPr>
        </p:nvSpPr>
        <p:spPr>
          <a:xfrm>
            <a:off x="313337" y="1588816"/>
            <a:ext cx="3996177" cy="2359834"/>
          </a:xfrm>
        </p:spPr>
        <p:txBody>
          <a:bodyPr>
            <a:normAutofit/>
          </a:bodyPr>
          <a:lstStyle/>
          <a:p>
            <a:pPr marL="0" indent="0">
              <a:buNone/>
            </a:pPr>
            <a:r>
              <a:rPr lang="en-US" sz="2400" dirty="0"/>
              <a:t>Josef Hoffmann</a:t>
            </a:r>
          </a:p>
        </p:txBody>
      </p:sp>
      <p:pic>
        <p:nvPicPr>
          <p:cNvPr id="6146" name="Picture 2">
            <a:extLst>
              <a:ext uri="{FF2B5EF4-FFF2-40B4-BE49-F238E27FC236}">
                <a16:creationId xmlns:a16="http://schemas.microsoft.com/office/drawing/2014/main" id="{41D152F6-893C-6845-B9BA-FC6C24124D0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79776" y="1267255"/>
            <a:ext cx="4538058" cy="29521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xplore Articles About Overview Exhibitions Research Collection  Publications Public programs CCA c/o Calendar Current Past Info Visit us  Opportunities Support us Press room Contact us Opening on Saturday 13  November: “A Section of Now” Could you ...">
            <a:extLst>
              <a:ext uri="{FF2B5EF4-FFF2-40B4-BE49-F238E27FC236}">
                <a16:creationId xmlns:a16="http://schemas.microsoft.com/office/drawing/2014/main" id="{61DA3632-CAA2-AB4E-8A44-EA172E8E575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4532" y="2139608"/>
            <a:ext cx="3422691" cy="456218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nterior view of the Main Exhibition Hall of the Austrian Pavilion showing exhibit cases, International Exhibition of Modern Decorative and Industrial Arts [Exposition internationale des arts décoratifs et industriels modernes], Paris, France">
            <a:extLst>
              <a:ext uri="{FF2B5EF4-FFF2-40B4-BE49-F238E27FC236}">
                <a16:creationId xmlns:a16="http://schemas.microsoft.com/office/drawing/2014/main" id="{ABCC52F5-6087-4A4E-81DF-310423D612F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211931" y="2518408"/>
            <a:ext cx="2655536" cy="41303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A5C700-F2F0-5C4C-9DF5-92A8286C5CE4}"/>
              </a:ext>
            </a:extLst>
          </p:cNvPr>
          <p:cNvSpPr txBox="1"/>
          <p:nvPr/>
        </p:nvSpPr>
        <p:spPr>
          <a:xfrm>
            <a:off x="6960096" y="6294866"/>
            <a:ext cx="2251835" cy="400110"/>
          </a:xfrm>
          <a:prstGeom prst="rect">
            <a:avLst/>
          </a:prstGeom>
          <a:noFill/>
        </p:spPr>
        <p:txBody>
          <a:bodyPr wrap="none" rtlCol="0">
            <a:spAutoFit/>
          </a:bodyPr>
          <a:lstStyle/>
          <a:p>
            <a:r>
              <a:rPr lang="en-US" sz="2000" dirty="0"/>
              <a:t>Main exhibition hall</a:t>
            </a:r>
          </a:p>
        </p:txBody>
      </p:sp>
      <p:sp>
        <p:nvSpPr>
          <p:cNvPr id="5" name="TextBox 4">
            <a:extLst>
              <a:ext uri="{FF2B5EF4-FFF2-40B4-BE49-F238E27FC236}">
                <a16:creationId xmlns:a16="http://schemas.microsoft.com/office/drawing/2014/main" id="{6F9AF1B1-920A-414A-B06E-FFAC651E40E9}"/>
              </a:ext>
            </a:extLst>
          </p:cNvPr>
          <p:cNvSpPr txBox="1"/>
          <p:nvPr/>
        </p:nvSpPr>
        <p:spPr>
          <a:xfrm>
            <a:off x="3890824" y="6333635"/>
            <a:ext cx="827471" cy="400110"/>
          </a:xfrm>
          <a:prstGeom prst="rect">
            <a:avLst/>
          </a:prstGeom>
          <a:noFill/>
        </p:spPr>
        <p:txBody>
          <a:bodyPr wrap="none" rtlCol="0">
            <a:spAutoFit/>
          </a:bodyPr>
          <a:lstStyle/>
          <a:p>
            <a:r>
              <a:rPr lang="en-US" sz="2000" dirty="0"/>
              <a:t>Study</a:t>
            </a:r>
            <a:r>
              <a:rPr lang="en-US" dirty="0"/>
              <a:t> </a:t>
            </a:r>
          </a:p>
        </p:txBody>
      </p:sp>
    </p:spTree>
    <p:extLst>
      <p:ext uri="{BB962C8B-B14F-4D97-AF65-F5344CB8AC3E}">
        <p14:creationId xmlns:p14="http://schemas.microsoft.com/office/powerpoint/2010/main" val="384131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157C608-E107-B342-B708-9EAC2CA5AB0B}"/>
              </a:ext>
            </a:extLst>
          </p:cNvPr>
          <p:cNvSpPr>
            <a:spLocks noGrp="1" noChangeArrowheads="1"/>
          </p:cNvSpPr>
          <p:nvPr>
            <p:ph type="title"/>
          </p:nvPr>
        </p:nvSpPr>
        <p:spPr>
          <a:xfrm>
            <a:off x="2362200" y="0"/>
            <a:ext cx="7772400" cy="1143000"/>
          </a:xfrm>
        </p:spPr>
        <p:txBody>
          <a:bodyPr/>
          <a:lstStyle/>
          <a:p>
            <a:r>
              <a:rPr lang="en-GB" altLang="en-US" sz="3600" dirty="0"/>
              <a:t>Alternatives</a:t>
            </a:r>
            <a:endParaRPr lang="cs-CZ" altLang="en-US" sz="3600" dirty="0"/>
          </a:p>
        </p:txBody>
      </p:sp>
      <p:sp>
        <p:nvSpPr>
          <p:cNvPr id="21507" name="Rectangle 3">
            <a:extLst>
              <a:ext uri="{FF2B5EF4-FFF2-40B4-BE49-F238E27FC236}">
                <a16:creationId xmlns:a16="http://schemas.microsoft.com/office/drawing/2014/main" id="{85897F66-5C1C-A047-B0B2-D16E03DB17DF}"/>
              </a:ext>
            </a:extLst>
          </p:cNvPr>
          <p:cNvSpPr>
            <a:spLocks noGrp="1" noChangeArrowheads="1"/>
          </p:cNvSpPr>
          <p:nvPr>
            <p:ph type="body" idx="1"/>
          </p:nvPr>
        </p:nvSpPr>
        <p:spPr>
          <a:xfrm>
            <a:off x="3329000" y="6152118"/>
            <a:ext cx="5838800" cy="544405"/>
          </a:xfrm>
        </p:spPr>
        <p:txBody>
          <a:bodyPr/>
          <a:lstStyle/>
          <a:p>
            <a:pPr marL="0" indent="0" algn="ctr">
              <a:buNone/>
            </a:pPr>
            <a:r>
              <a:rPr lang="en-GB" altLang="en-US" sz="2400" dirty="0"/>
              <a:t>Le Corbusier, </a:t>
            </a:r>
            <a:r>
              <a:rPr lang="cs-CZ" altLang="en-US" sz="2400" dirty="0" err="1"/>
              <a:t>Pavilion</a:t>
            </a:r>
            <a:r>
              <a:rPr lang="cs-CZ" altLang="en-US" sz="2400" dirty="0"/>
              <a:t> de </a:t>
            </a:r>
            <a:r>
              <a:rPr lang="cs-CZ" altLang="en-US" sz="2400" dirty="0" err="1"/>
              <a:t>l'Esprit</a:t>
            </a:r>
            <a:r>
              <a:rPr lang="cs-CZ" altLang="en-US" sz="2400" dirty="0"/>
              <a:t> Nouveau</a:t>
            </a:r>
          </a:p>
          <a:p>
            <a:endParaRPr lang="cs-CZ" altLang="en-US" dirty="0"/>
          </a:p>
        </p:txBody>
      </p:sp>
      <p:sp>
        <p:nvSpPr>
          <p:cNvPr id="21512" name="Rectangle 8">
            <a:extLst>
              <a:ext uri="{FF2B5EF4-FFF2-40B4-BE49-F238E27FC236}">
                <a16:creationId xmlns:a16="http://schemas.microsoft.com/office/drawing/2014/main" id="{FAAA40CE-9EAD-CA43-9F20-21563ED49E81}"/>
              </a:ext>
            </a:extLst>
          </p:cNvPr>
          <p:cNvSpPr>
            <a:spLocks noChangeArrowheads="1"/>
          </p:cNvSpPr>
          <p:nvPr/>
        </p:nvSpPr>
        <p:spPr bwMode="auto">
          <a:xfrm>
            <a:off x="1552575" y="571500"/>
            <a:ext cx="90884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4340" name="Picture 4" descr="a, b The plan of the Esprit Nouveau Pavilion and a photograph during... |  Download Scientific Diagram">
            <a:extLst>
              <a:ext uri="{FF2B5EF4-FFF2-40B4-BE49-F238E27FC236}">
                <a16:creationId xmlns:a16="http://schemas.microsoft.com/office/drawing/2014/main" id="{87F9F59E-0CF5-FA44-B482-409B6E8D6C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781" y="1503535"/>
            <a:ext cx="9384437" cy="456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450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90DF7-FCE2-5141-B69C-DD8A895ADD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1D1D5F-3E25-D648-8DB8-62C9CD49A54A}"/>
              </a:ext>
            </a:extLst>
          </p:cNvPr>
          <p:cNvSpPr>
            <a:spLocks noGrp="1"/>
          </p:cNvSpPr>
          <p:nvPr>
            <p:ph idx="1"/>
          </p:nvPr>
        </p:nvSpPr>
        <p:spPr/>
        <p:txBody>
          <a:bodyPr/>
          <a:lstStyle/>
          <a:p>
            <a:endParaRPr lang="en-US"/>
          </a:p>
        </p:txBody>
      </p:sp>
      <p:pic>
        <p:nvPicPr>
          <p:cNvPr id="13314" name="Picture 2" descr="Pavillon de l&amp;#39;esprit nouveau | Corbusier interior, Modern house design,  Interior">
            <a:extLst>
              <a:ext uri="{FF2B5EF4-FFF2-40B4-BE49-F238E27FC236}">
                <a16:creationId xmlns:a16="http://schemas.microsoft.com/office/drawing/2014/main" id="{934C44A9-351E-F848-97D5-F9FB365CD6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352" y="740319"/>
            <a:ext cx="6192688" cy="49514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Esprit Nouveau Pavilion / Le Corbusier – Modern Architecture: A Visual  Lexicon">
            <a:extLst>
              <a:ext uri="{FF2B5EF4-FFF2-40B4-BE49-F238E27FC236}">
                <a16:creationId xmlns:a16="http://schemas.microsoft.com/office/drawing/2014/main" id="{0C61477E-476C-DE41-A86F-B35551B319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71210" y="1680400"/>
            <a:ext cx="2472630" cy="307123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B18C8663-86BF-504B-9CA5-5557F61BD08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59011" y="1680400"/>
            <a:ext cx="2569637"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142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2DBCA-9CDB-6C46-BF10-924253B15E63}"/>
              </a:ext>
            </a:extLst>
          </p:cNvPr>
          <p:cNvSpPr>
            <a:spLocks noGrp="1"/>
          </p:cNvSpPr>
          <p:nvPr>
            <p:ph type="title"/>
          </p:nvPr>
        </p:nvSpPr>
        <p:spPr>
          <a:xfrm>
            <a:off x="2209800" y="158459"/>
            <a:ext cx="7772400" cy="1058974"/>
          </a:xfrm>
        </p:spPr>
        <p:txBody>
          <a:bodyPr/>
          <a:lstStyle/>
          <a:p>
            <a:r>
              <a:rPr lang="en-US" sz="2800" dirty="0"/>
              <a:t>Soviet pavilion</a:t>
            </a:r>
          </a:p>
        </p:txBody>
      </p:sp>
      <p:sp>
        <p:nvSpPr>
          <p:cNvPr id="3" name="Content Placeholder 2">
            <a:extLst>
              <a:ext uri="{FF2B5EF4-FFF2-40B4-BE49-F238E27FC236}">
                <a16:creationId xmlns:a16="http://schemas.microsoft.com/office/drawing/2014/main" id="{FE361AD8-F748-9047-B11D-0F9C8E3FB0D4}"/>
              </a:ext>
            </a:extLst>
          </p:cNvPr>
          <p:cNvSpPr>
            <a:spLocks noGrp="1"/>
          </p:cNvSpPr>
          <p:nvPr>
            <p:ph idx="1"/>
          </p:nvPr>
        </p:nvSpPr>
        <p:spPr>
          <a:xfrm>
            <a:off x="4443875" y="1569182"/>
            <a:ext cx="3304249" cy="4114800"/>
          </a:xfrm>
        </p:spPr>
        <p:txBody>
          <a:bodyPr/>
          <a:lstStyle/>
          <a:p>
            <a:pPr marL="0" indent="0">
              <a:buNone/>
            </a:pPr>
            <a:r>
              <a:rPr lang="en-GB" sz="2400" dirty="0"/>
              <a:t>Konstantin Melnikov</a:t>
            </a:r>
            <a:endParaRPr lang="en-US" sz="2400" dirty="0"/>
          </a:p>
        </p:txBody>
      </p:sp>
      <p:pic>
        <p:nvPicPr>
          <p:cNvPr id="15362" name="Picture 2" descr="The Soviet pavilion at the 1925 Paris Exposition | Architecture, Pavilion,  Futuristic architecture">
            <a:extLst>
              <a:ext uri="{FF2B5EF4-FFF2-40B4-BE49-F238E27FC236}">
                <a16:creationId xmlns:a16="http://schemas.microsoft.com/office/drawing/2014/main" id="{1082B061-474E-C043-A064-677DD58809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5487" y="687946"/>
            <a:ext cx="3783493" cy="587727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Gallery of Spotlight: Konstantin Melnikov - 5">
            <a:extLst>
              <a:ext uri="{FF2B5EF4-FFF2-40B4-BE49-F238E27FC236}">
                <a16:creationId xmlns:a16="http://schemas.microsoft.com/office/drawing/2014/main" id="{98067F90-21EA-BC42-9D7B-D68791E9A4F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09800" y="3049096"/>
            <a:ext cx="4871372" cy="3789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BD6D3A1-4DFA-3E43-A3E7-631CF6DC121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3020" y="52929"/>
            <a:ext cx="2969940" cy="2969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134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000C-8918-7B4E-8B95-A8A9EF009F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A0A2FC-7B3A-3744-89D5-7C18C546E91E}"/>
              </a:ext>
            </a:extLst>
          </p:cNvPr>
          <p:cNvSpPr>
            <a:spLocks noGrp="1"/>
          </p:cNvSpPr>
          <p:nvPr>
            <p:ph idx="1"/>
          </p:nvPr>
        </p:nvSpPr>
        <p:spPr>
          <a:xfrm>
            <a:off x="2229024" y="5861879"/>
            <a:ext cx="7772400" cy="578768"/>
          </a:xfrm>
        </p:spPr>
        <p:txBody>
          <a:bodyPr/>
          <a:lstStyle/>
          <a:p>
            <a:pPr marL="0" indent="0" algn="ctr">
              <a:buNone/>
            </a:pPr>
            <a:r>
              <a:rPr lang="en-US" sz="2400" dirty="0"/>
              <a:t>Alexander </a:t>
            </a:r>
            <a:r>
              <a:rPr lang="en-US" sz="2400" dirty="0" err="1"/>
              <a:t>Rodchenko</a:t>
            </a:r>
            <a:r>
              <a:rPr lang="en-US" sz="2400" dirty="0"/>
              <a:t>, The Worker’s Club</a:t>
            </a:r>
          </a:p>
        </p:txBody>
      </p:sp>
      <p:pic>
        <p:nvPicPr>
          <p:cNvPr id="16388" name="Picture 4" descr="1925 Art Deco Exposition: History, Images, Interpretation — Ideas">
            <a:extLst>
              <a:ext uri="{FF2B5EF4-FFF2-40B4-BE49-F238E27FC236}">
                <a16:creationId xmlns:a16="http://schemas.microsoft.com/office/drawing/2014/main" id="{248E9FB8-B6F3-254D-80E4-40811AE43B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548680"/>
            <a:ext cx="7486600" cy="503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37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10AAD-23AE-B641-A7FB-19A022431D89}"/>
              </a:ext>
            </a:extLst>
          </p:cNvPr>
          <p:cNvSpPr>
            <a:spLocks noGrp="1"/>
          </p:cNvSpPr>
          <p:nvPr>
            <p:ph type="title"/>
          </p:nvPr>
        </p:nvSpPr>
        <p:spPr/>
        <p:txBody>
          <a:bodyPr>
            <a:normAutofit/>
          </a:bodyPr>
          <a:lstStyle/>
          <a:p>
            <a:r>
              <a:rPr lang="en-US" sz="3200" dirty="0"/>
              <a:t>Exhibitions theory</a:t>
            </a:r>
          </a:p>
        </p:txBody>
      </p:sp>
      <p:sp>
        <p:nvSpPr>
          <p:cNvPr id="3" name="Content Placeholder 2">
            <a:extLst>
              <a:ext uri="{FF2B5EF4-FFF2-40B4-BE49-F238E27FC236}">
                <a16:creationId xmlns:a16="http://schemas.microsoft.com/office/drawing/2014/main" id="{E8666013-FB4E-B54E-BDFD-2D8084BE4001}"/>
              </a:ext>
            </a:extLst>
          </p:cNvPr>
          <p:cNvSpPr>
            <a:spLocks noGrp="1"/>
          </p:cNvSpPr>
          <p:nvPr>
            <p:ph idx="1"/>
          </p:nvPr>
        </p:nvSpPr>
        <p:spPr>
          <a:xfrm>
            <a:off x="608939" y="1360338"/>
            <a:ext cx="10972800" cy="4137324"/>
          </a:xfrm>
        </p:spPr>
        <p:txBody>
          <a:bodyPr>
            <a:normAutofit/>
          </a:bodyPr>
          <a:lstStyle/>
          <a:p>
            <a:r>
              <a:rPr lang="en-US" sz="2800" dirty="0"/>
              <a:t>Tony Bennett: ”the exhibition complex”</a:t>
            </a:r>
          </a:p>
          <a:p>
            <a:r>
              <a:rPr lang="en-US" sz="2800" dirty="0"/>
              <a:t>Walter Benjamin: </a:t>
            </a:r>
            <a:r>
              <a:rPr lang="en-GB" sz="2800" dirty="0"/>
              <a:t>“sites of pilgrimages to the commodity fetish” </a:t>
            </a:r>
          </a:p>
          <a:p>
            <a:r>
              <a:rPr lang="en-US" sz="2800" dirty="0"/>
              <a:t>Paul Greenhalgh: ”ephemeral events”</a:t>
            </a:r>
          </a:p>
          <a:p>
            <a:r>
              <a:rPr lang="en-US" sz="2800" dirty="0"/>
              <a:t>Robert Rydell: exhibitions closely linked with </a:t>
            </a:r>
            <a:r>
              <a:rPr lang="en-GB" sz="2800" dirty="0"/>
              <a:t>global expansion of capitalism and imperialism </a:t>
            </a:r>
            <a:endParaRPr lang="en-US" sz="2800" dirty="0"/>
          </a:p>
        </p:txBody>
      </p:sp>
      <p:sp>
        <p:nvSpPr>
          <p:cNvPr id="4" name="TextBox 3">
            <a:extLst>
              <a:ext uri="{FF2B5EF4-FFF2-40B4-BE49-F238E27FC236}">
                <a16:creationId xmlns:a16="http://schemas.microsoft.com/office/drawing/2014/main" id="{8F986D5F-75D2-2BCE-BD23-D85AC96C6944}"/>
              </a:ext>
            </a:extLst>
          </p:cNvPr>
          <p:cNvSpPr txBox="1"/>
          <p:nvPr/>
        </p:nvSpPr>
        <p:spPr>
          <a:xfrm>
            <a:off x="632437" y="4221088"/>
            <a:ext cx="10949301"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mn-lt"/>
                <a:ea typeface="+mn-ea"/>
                <a:cs typeface="+mn-cs"/>
              </a:rPr>
              <a:t>Bennett, Tony. “The </a:t>
            </a:r>
            <a:r>
              <a:rPr lang="en-GB" sz="1800" kern="1200" dirty="0" err="1">
                <a:solidFill>
                  <a:schemeClr val="tx1"/>
                </a:solidFill>
                <a:effectLst/>
                <a:latin typeface="+mn-lt"/>
                <a:ea typeface="+mn-ea"/>
                <a:cs typeface="+mn-cs"/>
              </a:rPr>
              <a:t>Exhibitionary</a:t>
            </a:r>
            <a:r>
              <a:rPr lang="en-GB" sz="1800" kern="1200" dirty="0">
                <a:solidFill>
                  <a:schemeClr val="tx1"/>
                </a:solidFill>
                <a:effectLst/>
                <a:latin typeface="+mn-lt"/>
                <a:ea typeface="+mn-ea"/>
                <a:cs typeface="+mn-cs"/>
              </a:rPr>
              <a:t> Complex,” </a:t>
            </a:r>
            <a:r>
              <a:rPr lang="en-GB" sz="1800" i="1" kern="1200" dirty="0">
                <a:solidFill>
                  <a:schemeClr val="tx1"/>
                </a:solidFill>
                <a:effectLst/>
                <a:latin typeface="+mn-lt"/>
                <a:ea typeface="+mn-ea"/>
                <a:cs typeface="+mn-cs"/>
              </a:rPr>
              <a:t>New Formations </a:t>
            </a:r>
            <a:r>
              <a:rPr lang="en-GB" sz="1800" kern="1200" dirty="0">
                <a:solidFill>
                  <a:schemeClr val="tx1"/>
                </a:solidFill>
                <a:effectLst/>
                <a:latin typeface="+mn-lt"/>
                <a:ea typeface="+mn-ea"/>
                <a:cs typeface="+mn-cs"/>
              </a:rPr>
              <a:t>4 (Spring 1998): 73–102.</a:t>
            </a:r>
          </a:p>
          <a:p>
            <a:pPr>
              <a:defRPr/>
            </a:pPr>
            <a:r>
              <a:rPr lang="en-GB" sz="1800" kern="1200" dirty="0">
                <a:solidFill>
                  <a:schemeClr val="tx1"/>
                </a:solidFill>
                <a:effectLst/>
                <a:latin typeface="+mn-lt"/>
                <a:ea typeface="+mn-ea"/>
                <a:cs typeface="+mn-cs"/>
              </a:rPr>
              <a:t>Benjamin, Walter. “Paris, die </a:t>
            </a:r>
            <a:r>
              <a:rPr lang="en-GB" sz="1800" kern="1200" dirty="0" err="1">
                <a:solidFill>
                  <a:schemeClr val="tx1"/>
                </a:solidFill>
                <a:effectLst/>
                <a:latin typeface="+mn-lt"/>
                <a:ea typeface="+mn-ea"/>
                <a:cs typeface="+mn-cs"/>
              </a:rPr>
              <a:t>Hauptstadt</a:t>
            </a:r>
            <a:r>
              <a:rPr lang="en-GB" sz="1800" kern="1200" dirty="0">
                <a:solidFill>
                  <a:schemeClr val="tx1"/>
                </a:solidFill>
                <a:effectLst/>
                <a:latin typeface="+mn-lt"/>
                <a:ea typeface="+mn-ea"/>
                <a:cs typeface="+mn-cs"/>
              </a:rPr>
              <a:t> es XIX. </a:t>
            </a:r>
            <a:r>
              <a:rPr lang="en-GB" sz="1800" kern="1200" dirty="0" err="1">
                <a:solidFill>
                  <a:schemeClr val="tx1"/>
                </a:solidFill>
                <a:effectLst/>
                <a:latin typeface="+mn-lt"/>
                <a:ea typeface="+mn-ea"/>
                <a:cs typeface="+mn-cs"/>
              </a:rPr>
              <a:t>Jahrhunderts</a:t>
            </a:r>
            <a:r>
              <a:rPr lang="en-GB" sz="1800" kern="1200" dirty="0">
                <a:solidFill>
                  <a:schemeClr val="tx1"/>
                </a:solidFill>
                <a:effectLst/>
                <a:latin typeface="+mn-lt"/>
                <a:ea typeface="+mn-ea"/>
                <a:cs typeface="+mn-cs"/>
              </a:rPr>
              <a:t>,” In </a:t>
            </a:r>
            <a:r>
              <a:rPr lang="en-GB" sz="1800" i="1" kern="1200" dirty="0" err="1">
                <a:solidFill>
                  <a:schemeClr val="tx1"/>
                </a:solidFill>
                <a:effectLst/>
                <a:latin typeface="+mn-lt"/>
                <a:ea typeface="+mn-ea"/>
                <a:cs typeface="+mn-cs"/>
              </a:rPr>
              <a:t>Allegorien</a:t>
            </a:r>
            <a:r>
              <a:rPr lang="en-GB" sz="1800" i="1" kern="1200" dirty="0">
                <a:solidFill>
                  <a:schemeClr val="tx1"/>
                </a:solidFill>
                <a:effectLst/>
                <a:latin typeface="+mn-lt"/>
                <a:ea typeface="+mn-ea"/>
                <a:cs typeface="+mn-cs"/>
              </a:rPr>
              <a:t> </a:t>
            </a:r>
            <a:r>
              <a:rPr lang="en-GB" sz="1800" i="1" kern="1200" dirty="0" err="1">
                <a:solidFill>
                  <a:schemeClr val="tx1"/>
                </a:solidFill>
                <a:effectLst/>
                <a:latin typeface="+mn-lt"/>
                <a:ea typeface="+mn-ea"/>
                <a:cs typeface="+mn-cs"/>
              </a:rPr>
              <a:t>kultureller</a:t>
            </a:r>
            <a:r>
              <a:rPr lang="en-GB" sz="1800" i="1" kern="1200" dirty="0">
                <a:solidFill>
                  <a:schemeClr val="tx1"/>
                </a:solidFill>
                <a:effectLst/>
                <a:latin typeface="+mn-lt"/>
                <a:ea typeface="+mn-ea"/>
                <a:cs typeface="+mn-cs"/>
              </a:rPr>
              <a:t> </a:t>
            </a:r>
            <a:r>
              <a:rPr lang="en-GB" sz="1800" i="1" kern="1200" dirty="0" err="1">
                <a:solidFill>
                  <a:schemeClr val="tx1"/>
                </a:solidFill>
                <a:effectLst/>
                <a:latin typeface="+mn-lt"/>
                <a:ea typeface="+mn-ea"/>
                <a:cs typeface="+mn-cs"/>
              </a:rPr>
              <a:t>Erfahrung</a:t>
            </a:r>
            <a:r>
              <a:rPr lang="en-GB" sz="1800" i="1" kern="1200" dirty="0">
                <a:solidFill>
                  <a:schemeClr val="tx1"/>
                </a:solidFill>
                <a:effectLst/>
                <a:latin typeface="+mn-lt"/>
                <a:ea typeface="+mn-ea"/>
                <a:cs typeface="+mn-cs"/>
              </a:rPr>
              <a:t>. </a:t>
            </a:r>
            <a:r>
              <a:rPr lang="en-GB" sz="1800" i="1" kern="1200" dirty="0" err="1">
                <a:solidFill>
                  <a:schemeClr val="tx1"/>
                </a:solidFill>
                <a:effectLst/>
                <a:latin typeface="+mn-lt"/>
                <a:ea typeface="+mn-ea"/>
                <a:cs typeface="+mn-cs"/>
              </a:rPr>
              <a:t>Ausgewihlte</a:t>
            </a:r>
            <a:r>
              <a:rPr lang="en-GB" sz="1800" i="1" kern="1200" dirty="0">
                <a:solidFill>
                  <a:schemeClr val="tx1"/>
                </a:solidFill>
                <a:effectLst/>
                <a:latin typeface="+mn-lt"/>
                <a:ea typeface="+mn-ea"/>
                <a:cs typeface="+mn-cs"/>
              </a:rPr>
              <a:t> </a:t>
            </a:r>
            <a:r>
              <a:rPr lang="en-GB" sz="1800" i="1" kern="1200" dirty="0" err="1">
                <a:solidFill>
                  <a:schemeClr val="tx1"/>
                </a:solidFill>
                <a:effectLst/>
                <a:latin typeface="+mn-lt"/>
                <a:ea typeface="+mn-ea"/>
                <a:cs typeface="+mn-cs"/>
              </a:rPr>
              <a:t>Schriften</a:t>
            </a:r>
            <a:r>
              <a:rPr lang="en-GB" sz="1800" i="1" kern="1200" dirty="0">
                <a:solidFill>
                  <a:schemeClr val="tx1"/>
                </a:solidFill>
                <a:effectLst/>
                <a:latin typeface="+mn-lt"/>
                <a:ea typeface="+mn-ea"/>
                <a:cs typeface="+mn-cs"/>
              </a:rPr>
              <a:t> 1920-1940</a:t>
            </a:r>
            <a:r>
              <a:rPr lang="en-GB" sz="1800" kern="1200" dirty="0">
                <a:solidFill>
                  <a:schemeClr val="tx1"/>
                </a:solidFill>
                <a:effectLst/>
                <a:latin typeface="+mn-lt"/>
                <a:ea typeface="+mn-ea"/>
                <a:cs typeface="+mn-cs"/>
              </a:rPr>
              <a:t>. Leipzig: </a:t>
            </a:r>
            <a:r>
              <a:rPr lang="en-GB" sz="1800" kern="1200" dirty="0" err="1">
                <a:solidFill>
                  <a:schemeClr val="tx1"/>
                </a:solidFill>
                <a:effectLst/>
                <a:latin typeface="+mn-lt"/>
                <a:ea typeface="+mn-ea"/>
                <a:cs typeface="+mn-cs"/>
              </a:rPr>
              <a:t>Reclam</a:t>
            </a:r>
            <a:r>
              <a:rPr lang="en-GB" sz="1800" kern="1200" dirty="0">
                <a:solidFill>
                  <a:schemeClr val="tx1"/>
                </a:solidFill>
                <a:effectLst/>
                <a:latin typeface="+mn-lt"/>
                <a:ea typeface="+mn-ea"/>
                <a:cs typeface="+mn-cs"/>
              </a:rPr>
              <a:t>. 1984.</a:t>
            </a:r>
          </a:p>
          <a:p>
            <a:pPr>
              <a:defRPr/>
            </a:pPr>
            <a:r>
              <a:rPr lang="en-GB" sz="1800" kern="1200" dirty="0">
                <a:solidFill>
                  <a:schemeClr val="tx1"/>
                </a:solidFill>
                <a:effectLst/>
                <a:latin typeface="+mn-lt"/>
                <a:ea typeface="+mn-ea"/>
                <a:cs typeface="+mn-cs"/>
              </a:rPr>
              <a:t>Greenhalgh, Paul.</a:t>
            </a:r>
            <a:r>
              <a:rPr lang="en-GB" sz="1800" i="1" kern="1200" dirty="0">
                <a:solidFill>
                  <a:schemeClr val="tx1"/>
                </a:solidFill>
                <a:effectLst/>
                <a:latin typeface="+mn-lt"/>
                <a:ea typeface="+mn-ea"/>
                <a:cs typeface="+mn-cs"/>
              </a:rPr>
              <a:t> Ephemeral Vistas: The Expositions </a:t>
            </a:r>
            <a:r>
              <a:rPr lang="en-GB" sz="1800" i="1" kern="1200" dirty="0" err="1">
                <a:solidFill>
                  <a:schemeClr val="tx1"/>
                </a:solidFill>
                <a:effectLst/>
                <a:latin typeface="+mn-lt"/>
                <a:ea typeface="+mn-ea"/>
                <a:cs typeface="+mn-cs"/>
              </a:rPr>
              <a:t>Universelles</a:t>
            </a:r>
            <a:r>
              <a:rPr lang="en-GB" sz="1800" i="1" kern="1200" dirty="0">
                <a:solidFill>
                  <a:schemeClr val="tx1"/>
                </a:solidFill>
                <a:effectLst/>
                <a:latin typeface="+mn-lt"/>
                <a:ea typeface="+mn-ea"/>
                <a:cs typeface="+mn-cs"/>
              </a:rPr>
              <a:t>, Great Exhibitions and World's Fairs, 1851-1939. </a:t>
            </a:r>
            <a:r>
              <a:rPr lang="en-GB" sz="1800" kern="1200" dirty="0">
                <a:solidFill>
                  <a:schemeClr val="tx1"/>
                </a:solidFill>
                <a:effectLst/>
                <a:latin typeface="+mn-lt"/>
                <a:ea typeface="+mn-ea"/>
                <a:cs typeface="+mn-cs"/>
              </a:rPr>
              <a:t>Manchester, U.K.: Manchester University Press, 2000. </a:t>
            </a:r>
          </a:p>
          <a:p>
            <a:pPr>
              <a:defRPr/>
            </a:pPr>
            <a:r>
              <a:rPr lang="en-GB" sz="1800" kern="1200" dirty="0">
                <a:solidFill>
                  <a:schemeClr val="tx1"/>
                </a:solidFill>
                <a:effectLst/>
                <a:latin typeface="+mn-lt"/>
                <a:ea typeface="+mn-ea"/>
                <a:cs typeface="+mn-cs"/>
              </a:rPr>
              <a:t>Rydell, Robert W. </a:t>
            </a:r>
            <a:r>
              <a:rPr lang="en-GB" sz="1800" i="1" kern="1200" dirty="0">
                <a:solidFill>
                  <a:schemeClr val="tx1"/>
                </a:solidFill>
                <a:effectLst/>
                <a:latin typeface="+mn-lt"/>
                <a:ea typeface="+mn-ea"/>
                <a:cs typeface="+mn-cs"/>
              </a:rPr>
              <a:t>All the World’s a Fair: Visions of Empire at American International Expositions, 1876 – 1916.</a:t>
            </a:r>
            <a:r>
              <a:rPr lang="en-GB" sz="1800" kern="1200" dirty="0">
                <a:solidFill>
                  <a:schemeClr val="tx1"/>
                </a:solidFill>
                <a:effectLst/>
                <a:latin typeface="+mn-lt"/>
                <a:ea typeface="+mn-ea"/>
                <a:cs typeface="+mn-cs"/>
              </a:rPr>
              <a:t>Chicago: University of Chicago Press, 1984. </a:t>
            </a:r>
          </a:p>
          <a:p>
            <a:pPr>
              <a:defRPr/>
            </a:pPr>
            <a:r>
              <a:rPr lang="en-GB" sz="1800" kern="1200" dirty="0">
                <a:solidFill>
                  <a:schemeClr val="tx1"/>
                </a:solidFill>
                <a:effectLst/>
                <a:latin typeface="+mn-lt"/>
                <a:ea typeface="+mn-ea"/>
                <a:cs typeface="+mn-cs"/>
              </a:rPr>
              <a:t>Rydell, Robert W. </a:t>
            </a:r>
            <a:r>
              <a:rPr lang="en-GB" sz="1800" i="1" kern="1200" dirty="0">
                <a:solidFill>
                  <a:schemeClr val="tx1"/>
                </a:solidFill>
                <a:effectLst/>
                <a:latin typeface="+mn-lt"/>
                <a:ea typeface="+mn-ea"/>
                <a:cs typeface="+mn-cs"/>
              </a:rPr>
              <a:t>World of Fairs: The Century-of-Progress Expositions</a:t>
            </a:r>
            <a:r>
              <a:rPr lang="en-GB" sz="1800" kern="1200" dirty="0">
                <a:solidFill>
                  <a:schemeClr val="tx1"/>
                </a:solidFill>
                <a:effectLst/>
                <a:latin typeface="+mn-lt"/>
                <a:ea typeface="+mn-ea"/>
                <a:cs typeface="+mn-cs"/>
              </a:rPr>
              <a:t>. Chicago: University of Chicago Press, 1993. </a:t>
            </a:r>
            <a:endParaRPr lang="en-US" dirty="0"/>
          </a:p>
          <a:p>
            <a:pPr>
              <a:defRPr/>
            </a:pPr>
            <a:endParaRPr lang="en-GB" sz="1800" kern="1200" dirty="0">
              <a:solidFill>
                <a:schemeClr val="tx1"/>
              </a:solidFill>
              <a:effectLst/>
              <a:latin typeface="+mn-lt"/>
              <a:ea typeface="+mn-ea"/>
              <a:cs typeface="+mn-cs"/>
            </a:endParaRPr>
          </a:p>
          <a:p>
            <a:pPr>
              <a:defRPr/>
            </a:pPr>
            <a:endParaRPr lang="en-GB"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84627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EC8A-2187-5608-6D33-723D7AF972D4}"/>
              </a:ext>
            </a:extLst>
          </p:cNvPr>
          <p:cNvSpPr>
            <a:spLocks noGrp="1"/>
          </p:cNvSpPr>
          <p:nvPr>
            <p:ph type="title"/>
          </p:nvPr>
        </p:nvSpPr>
        <p:spPr/>
        <p:txBody>
          <a:bodyPr>
            <a:normAutofit/>
          </a:bodyPr>
          <a:lstStyle/>
          <a:p>
            <a:pPr algn="l"/>
            <a:r>
              <a:rPr lang="en-US" sz="3200" dirty="0"/>
              <a:t>Colonial exhibition, Paris, 1931</a:t>
            </a:r>
          </a:p>
        </p:txBody>
      </p:sp>
      <p:sp>
        <p:nvSpPr>
          <p:cNvPr id="3" name="Content Placeholder 2">
            <a:extLst>
              <a:ext uri="{FF2B5EF4-FFF2-40B4-BE49-F238E27FC236}">
                <a16:creationId xmlns:a16="http://schemas.microsoft.com/office/drawing/2014/main" id="{DD034926-16D0-82B4-C232-F71F1AADA2E3}"/>
              </a:ext>
            </a:extLst>
          </p:cNvPr>
          <p:cNvSpPr>
            <a:spLocks noGrp="1"/>
          </p:cNvSpPr>
          <p:nvPr>
            <p:ph sz="half" idx="1"/>
          </p:nvPr>
        </p:nvSpPr>
        <p:spPr>
          <a:xfrm>
            <a:off x="609600" y="2132856"/>
            <a:ext cx="5384800" cy="3993308"/>
          </a:xfrm>
        </p:spPr>
        <p:txBody>
          <a:bodyPr>
            <a:normAutofit/>
          </a:bodyPr>
          <a:lstStyle/>
          <a:p>
            <a:r>
              <a:rPr lang="en-US" sz="2400" dirty="0"/>
              <a:t>France and her colonies</a:t>
            </a:r>
          </a:p>
          <a:p>
            <a:r>
              <a:rPr lang="en-US" sz="2400" dirty="0"/>
              <a:t>The Netherlands</a:t>
            </a:r>
          </a:p>
          <a:p>
            <a:r>
              <a:rPr lang="en-US" sz="2400" dirty="0"/>
              <a:t>Belgium</a:t>
            </a:r>
          </a:p>
          <a:p>
            <a:r>
              <a:rPr lang="en-US" sz="2400" dirty="0"/>
              <a:t>Italy</a:t>
            </a:r>
          </a:p>
          <a:p>
            <a:r>
              <a:rPr lang="en-US" sz="2400" dirty="0"/>
              <a:t>Japan</a:t>
            </a:r>
          </a:p>
          <a:p>
            <a:r>
              <a:rPr lang="en-US" sz="2400" dirty="0"/>
              <a:t>Portugal</a:t>
            </a:r>
          </a:p>
          <a:p>
            <a:r>
              <a:rPr lang="en-US" sz="2400" dirty="0"/>
              <a:t>United Kingdom</a:t>
            </a:r>
          </a:p>
          <a:p>
            <a:r>
              <a:rPr lang="en-US" sz="2400" dirty="0"/>
              <a:t>United States </a:t>
            </a:r>
          </a:p>
        </p:txBody>
      </p:sp>
      <p:pic>
        <p:nvPicPr>
          <p:cNvPr id="1026" name="Picture 2" descr="The Colonial Exposition of 1931 | Monument du Palais de la Porte dorée">
            <a:extLst>
              <a:ext uri="{FF2B5EF4-FFF2-40B4-BE49-F238E27FC236}">
                <a16:creationId xmlns:a16="http://schemas.microsoft.com/office/drawing/2014/main" id="{06762221-06E9-3D44-43A6-421F8A51D1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6120" y="0"/>
            <a:ext cx="4152900" cy="68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555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7476-EF98-12A5-D799-2344AFC6B0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6E6394-C37D-9486-94F2-1F8239E1069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F752664-6DB0-6D45-7730-3221620F6769}"/>
              </a:ext>
            </a:extLst>
          </p:cNvPr>
          <p:cNvSpPr>
            <a:spLocks noGrp="1"/>
          </p:cNvSpPr>
          <p:nvPr>
            <p:ph sz="half" idx="2"/>
          </p:nvPr>
        </p:nvSpPr>
        <p:spPr/>
        <p:txBody>
          <a:bodyPr/>
          <a:lstStyle/>
          <a:p>
            <a:endParaRPr lang="en-US"/>
          </a:p>
        </p:txBody>
      </p:sp>
      <p:pic>
        <p:nvPicPr>
          <p:cNvPr id="3076" name="Picture 4">
            <a:extLst>
              <a:ext uri="{FF2B5EF4-FFF2-40B4-BE49-F238E27FC236}">
                <a16:creationId xmlns:a16="http://schemas.microsoft.com/office/drawing/2014/main" id="{A784A974-F3C4-EE5C-48C8-5C8AB715E4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3545" y="476672"/>
            <a:ext cx="9664910"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599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A8B5-A786-1236-2D4D-BEFE77C20C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956A5C-7066-98CA-7C04-484AFE6EFCF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E4E4411-1E36-5661-FC34-AA3D1D0425A9}"/>
              </a:ext>
            </a:extLst>
          </p:cNvPr>
          <p:cNvSpPr>
            <a:spLocks noGrp="1"/>
          </p:cNvSpPr>
          <p:nvPr>
            <p:ph sz="half" idx="2"/>
          </p:nvPr>
        </p:nvSpPr>
        <p:spPr/>
        <p:txBody>
          <a:bodyPr/>
          <a:lstStyle/>
          <a:p>
            <a:endParaRPr lang="en-US"/>
          </a:p>
        </p:txBody>
      </p:sp>
      <p:pic>
        <p:nvPicPr>
          <p:cNvPr id="2050" name="Picture 2" descr="undefined">
            <a:hlinkClick r:id="rId3"/>
            <a:extLst>
              <a:ext uri="{FF2B5EF4-FFF2-40B4-BE49-F238E27FC236}">
                <a16:creationId xmlns:a16="http://schemas.microsoft.com/office/drawing/2014/main" id="{A04669F5-7586-3914-E40B-92C39FB52C1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429" y="0"/>
            <a:ext cx="103393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gkor Wat Travel | Ultimate Guide | Asia Highlights">
            <a:extLst>
              <a:ext uri="{FF2B5EF4-FFF2-40B4-BE49-F238E27FC236}">
                <a16:creationId xmlns:a16="http://schemas.microsoft.com/office/drawing/2014/main" id="{3E95D721-5B93-06FE-53C9-D55829A7927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36150" y="1692276"/>
            <a:ext cx="2355850" cy="314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062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5350A-570A-4673-FDE1-D374F2D55B5B}"/>
              </a:ext>
            </a:extLst>
          </p:cNvPr>
          <p:cNvSpPr>
            <a:spLocks noGrp="1"/>
          </p:cNvSpPr>
          <p:nvPr>
            <p:ph type="title"/>
          </p:nvPr>
        </p:nvSpPr>
        <p:spPr/>
        <p:txBody>
          <a:bodyPr/>
          <a:lstStyle/>
          <a:p>
            <a:pPr algn="l"/>
            <a:r>
              <a:rPr lang="en-US" sz="3200" dirty="0"/>
              <a:t>Criticism</a:t>
            </a:r>
            <a:r>
              <a:rPr lang="en-US" dirty="0"/>
              <a:t> </a:t>
            </a:r>
          </a:p>
        </p:txBody>
      </p:sp>
      <p:sp>
        <p:nvSpPr>
          <p:cNvPr id="3" name="Content Placeholder 2">
            <a:extLst>
              <a:ext uri="{FF2B5EF4-FFF2-40B4-BE49-F238E27FC236}">
                <a16:creationId xmlns:a16="http://schemas.microsoft.com/office/drawing/2014/main" id="{0945F399-44A9-FA3E-AB92-6D0D4D33777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A84E274-8D5D-E002-B262-9EDF431625B0}"/>
              </a:ext>
            </a:extLst>
          </p:cNvPr>
          <p:cNvSpPr>
            <a:spLocks noGrp="1"/>
          </p:cNvSpPr>
          <p:nvPr>
            <p:ph sz="half" idx="2"/>
          </p:nvPr>
        </p:nvSpPr>
        <p:spPr/>
        <p:txBody>
          <a:bodyPr>
            <a:normAutofit/>
          </a:bodyPr>
          <a:lstStyle/>
          <a:p>
            <a:pPr marL="0" indent="0">
              <a:buNone/>
            </a:pPr>
            <a:r>
              <a:rPr lang="en-GB" sz="2400" i="0" dirty="0">
                <a:effectLst/>
              </a:rPr>
              <a:t>"Here we have rebuilt the </a:t>
            </a:r>
            <a:r>
              <a:rPr lang="en-GB" sz="2400" i="0" dirty="0" err="1">
                <a:effectLst/>
              </a:rPr>
              <a:t>marvelous</a:t>
            </a:r>
            <a:r>
              <a:rPr lang="en-GB" sz="2400" i="0" dirty="0">
                <a:effectLst/>
              </a:rPr>
              <a:t> stairway of the temple of Angor Wat, and we watch enthralled the sacred dancers; but, in Indo-China, we are shooting, we are deporting, we are imprisoning these people.” </a:t>
            </a:r>
          </a:p>
          <a:p>
            <a:endParaRPr lang="en-GB" sz="2400" i="0" dirty="0">
              <a:effectLst/>
            </a:endParaRPr>
          </a:p>
          <a:p>
            <a:pPr marL="0" indent="0" algn="r">
              <a:buNone/>
            </a:pPr>
            <a:r>
              <a:rPr lang="en-GB" sz="1800" b="1" i="0" dirty="0">
                <a:effectLst/>
              </a:rPr>
              <a:t>Léon Blum </a:t>
            </a:r>
            <a:r>
              <a:rPr lang="en-GB" sz="1800" b="1" i="1" dirty="0">
                <a:effectLst/>
              </a:rPr>
              <a:t>Le Populaire</a:t>
            </a:r>
            <a:r>
              <a:rPr lang="en-GB" sz="1800" b="1" i="0" dirty="0">
                <a:effectLst/>
              </a:rPr>
              <a:t>, May 7, 1931</a:t>
            </a:r>
          </a:p>
          <a:p>
            <a:endParaRPr lang="en-US" sz="2400" dirty="0"/>
          </a:p>
        </p:txBody>
      </p:sp>
      <p:pic>
        <p:nvPicPr>
          <p:cNvPr id="5" name="Picture 6" descr="His. Thème 4 - Colonisation et décolonisation - MDeforge">
            <a:extLst>
              <a:ext uri="{FF2B5EF4-FFF2-40B4-BE49-F238E27FC236}">
                <a16:creationId xmlns:a16="http://schemas.microsoft.com/office/drawing/2014/main" id="{EF361275-3AE6-9F4E-11FF-937EEB40DFD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0"/>
            <a:ext cx="4722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433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2670-287B-5B2C-F627-0C1E45BD28C6}"/>
              </a:ext>
            </a:extLst>
          </p:cNvPr>
          <p:cNvSpPr>
            <a:spLocks noGrp="1"/>
          </p:cNvSpPr>
          <p:nvPr>
            <p:ph type="title"/>
          </p:nvPr>
        </p:nvSpPr>
        <p:spPr>
          <a:xfrm>
            <a:off x="609600" y="411460"/>
            <a:ext cx="10972800" cy="1143000"/>
          </a:xfrm>
        </p:spPr>
        <p:txBody>
          <a:bodyPr>
            <a:normAutofit/>
          </a:bodyPr>
          <a:lstStyle/>
          <a:p>
            <a:r>
              <a:rPr lang="en-US" sz="3200" dirty="0" err="1"/>
              <a:t>Milada</a:t>
            </a:r>
            <a:r>
              <a:rPr lang="en-US" sz="3200" dirty="0"/>
              <a:t> </a:t>
            </a:r>
            <a:r>
              <a:rPr lang="en-US" sz="3200" dirty="0" err="1"/>
              <a:t>Marešová</a:t>
            </a:r>
            <a:r>
              <a:rPr lang="en-US" sz="3200" dirty="0"/>
              <a:t> </a:t>
            </a:r>
          </a:p>
        </p:txBody>
      </p:sp>
      <p:sp>
        <p:nvSpPr>
          <p:cNvPr id="3" name="Content Placeholder 2">
            <a:extLst>
              <a:ext uri="{FF2B5EF4-FFF2-40B4-BE49-F238E27FC236}">
                <a16:creationId xmlns:a16="http://schemas.microsoft.com/office/drawing/2014/main" id="{F63089B9-BBFA-C0A1-2336-397AFD6E1A7A}"/>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3966CCB2-FBC6-426C-F7A6-A3649EC2233C}"/>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FDB3222A-DFE0-494B-996A-344CC65450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5175" y="1367036"/>
            <a:ext cx="3314417" cy="4992289"/>
          </a:xfrm>
          <a:prstGeom prst="rect">
            <a:avLst/>
          </a:prstGeom>
        </p:spPr>
      </p:pic>
      <p:pic>
        <p:nvPicPr>
          <p:cNvPr id="6" name="Picture 5">
            <a:extLst>
              <a:ext uri="{FF2B5EF4-FFF2-40B4-BE49-F238E27FC236}">
                <a16:creationId xmlns:a16="http://schemas.microsoft.com/office/drawing/2014/main" id="{D7DBC787-7E65-DCDB-54D0-4A1F17ABC2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691683"/>
            <a:ext cx="5411512" cy="4342997"/>
          </a:xfrm>
          <a:prstGeom prst="rect">
            <a:avLst/>
          </a:prstGeom>
        </p:spPr>
      </p:pic>
      <p:sp>
        <p:nvSpPr>
          <p:cNvPr id="7" name="TextBox 6">
            <a:extLst>
              <a:ext uri="{FF2B5EF4-FFF2-40B4-BE49-F238E27FC236}">
                <a16:creationId xmlns:a16="http://schemas.microsoft.com/office/drawing/2014/main" id="{2E506F9A-22AB-9CC9-D9AD-20B13B467323}"/>
              </a:ext>
            </a:extLst>
          </p:cNvPr>
          <p:cNvSpPr txBox="1"/>
          <p:nvPr/>
        </p:nvSpPr>
        <p:spPr>
          <a:xfrm>
            <a:off x="5056835" y="6398941"/>
            <a:ext cx="1875129" cy="369332"/>
          </a:xfrm>
          <a:prstGeom prst="rect">
            <a:avLst/>
          </a:prstGeom>
          <a:noFill/>
        </p:spPr>
        <p:txBody>
          <a:bodyPr wrap="none" rtlCol="0">
            <a:spAutoFit/>
          </a:bodyPr>
          <a:lstStyle/>
          <a:p>
            <a:r>
              <a:rPr lang="en-US" dirty="0" err="1"/>
              <a:t>Pestrý</a:t>
            </a:r>
            <a:r>
              <a:rPr lang="en-US" dirty="0"/>
              <a:t> </a:t>
            </a:r>
            <a:r>
              <a:rPr lang="en-US" dirty="0" err="1"/>
              <a:t>týden</a:t>
            </a:r>
            <a:r>
              <a:rPr lang="en-US" dirty="0"/>
              <a:t> 1931</a:t>
            </a:r>
          </a:p>
        </p:txBody>
      </p:sp>
    </p:spTree>
    <p:extLst>
      <p:ext uri="{BB962C8B-B14F-4D97-AF65-F5344CB8AC3E}">
        <p14:creationId xmlns:p14="http://schemas.microsoft.com/office/powerpoint/2010/main" val="3479684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8919-04D7-FC64-82C7-826836F1AF79}"/>
              </a:ext>
            </a:extLst>
          </p:cNvPr>
          <p:cNvSpPr>
            <a:spLocks noGrp="1"/>
          </p:cNvSpPr>
          <p:nvPr>
            <p:ph type="title"/>
          </p:nvPr>
        </p:nvSpPr>
        <p:spPr/>
        <p:txBody>
          <a:bodyPr>
            <a:normAutofit/>
          </a:bodyPr>
          <a:lstStyle/>
          <a:p>
            <a:r>
              <a:rPr lang="en-US" sz="3200" dirty="0"/>
              <a:t>Brussels International Exhibition, 1935</a:t>
            </a:r>
          </a:p>
        </p:txBody>
      </p:sp>
      <p:sp>
        <p:nvSpPr>
          <p:cNvPr id="3" name="Content Placeholder 2">
            <a:extLst>
              <a:ext uri="{FF2B5EF4-FFF2-40B4-BE49-F238E27FC236}">
                <a16:creationId xmlns:a16="http://schemas.microsoft.com/office/drawing/2014/main" id="{40346A19-3F7B-BA08-F67E-6D6243020C4A}"/>
              </a:ext>
            </a:extLst>
          </p:cNvPr>
          <p:cNvSpPr>
            <a:spLocks noGrp="1"/>
          </p:cNvSpPr>
          <p:nvPr>
            <p:ph sz="half" idx="1"/>
          </p:nvPr>
        </p:nvSpPr>
        <p:spPr>
          <a:xfrm>
            <a:off x="2272680" y="6259595"/>
            <a:ext cx="7646640" cy="598405"/>
          </a:xfrm>
        </p:spPr>
        <p:txBody>
          <a:bodyPr>
            <a:normAutofit/>
          </a:bodyPr>
          <a:lstStyle/>
          <a:p>
            <a:pPr marL="0" indent="0" algn="ctr">
              <a:buNone/>
            </a:pPr>
            <a:r>
              <a:rPr lang="en-US" sz="2400" dirty="0"/>
              <a:t>Joseph van Neck, The Exhibition Hall</a:t>
            </a:r>
          </a:p>
        </p:txBody>
      </p:sp>
      <p:pic>
        <p:nvPicPr>
          <p:cNvPr id="9218" name="Picture 2" descr="undefined">
            <a:extLst>
              <a:ext uri="{FF2B5EF4-FFF2-40B4-BE49-F238E27FC236}">
                <a16:creationId xmlns:a16="http://schemas.microsoft.com/office/drawing/2014/main" id="{AD0A1A71-F261-60CB-6F1B-2BAB7068880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2680" y="1352558"/>
            <a:ext cx="7495728" cy="490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683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EDB9F2-A60E-125F-BE4B-D77B15B99E70}"/>
              </a:ext>
            </a:extLst>
          </p:cNvPr>
          <p:cNvSpPr>
            <a:spLocks noGrp="1"/>
          </p:cNvSpPr>
          <p:nvPr>
            <p:ph sz="half" idx="1"/>
          </p:nvPr>
        </p:nvSpPr>
        <p:spPr>
          <a:xfrm>
            <a:off x="449209" y="1166018"/>
            <a:ext cx="5384800" cy="4525963"/>
          </a:xfrm>
        </p:spPr>
        <p:txBody>
          <a:bodyPr/>
          <a:lstStyle/>
          <a:p>
            <a:pPr marL="0" indent="0">
              <a:buNone/>
            </a:pPr>
            <a:r>
              <a:rPr lang="en-US" dirty="0"/>
              <a:t>The Indian village</a:t>
            </a:r>
          </a:p>
        </p:txBody>
      </p:sp>
      <p:sp>
        <p:nvSpPr>
          <p:cNvPr id="4" name="Content Placeholder 3">
            <a:extLst>
              <a:ext uri="{FF2B5EF4-FFF2-40B4-BE49-F238E27FC236}">
                <a16:creationId xmlns:a16="http://schemas.microsoft.com/office/drawing/2014/main" id="{20EB612B-01DD-A413-3342-E99EE84B9AC1}"/>
              </a:ext>
            </a:extLst>
          </p:cNvPr>
          <p:cNvSpPr>
            <a:spLocks noGrp="1"/>
          </p:cNvSpPr>
          <p:nvPr>
            <p:ph sz="half" idx="2"/>
          </p:nvPr>
        </p:nvSpPr>
        <p:spPr>
          <a:xfrm>
            <a:off x="6078903" y="1166018"/>
            <a:ext cx="5384800" cy="4525963"/>
          </a:xfrm>
        </p:spPr>
        <p:txBody>
          <a:bodyPr/>
          <a:lstStyle/>
          <a:p>
            <a:pPr marL="0" indent="0">
              <a:buNone/>
            </a:pPr>
            <a:r>
              <a:rPr lang="en-US" dirty="0"/>
              <a:t>The Belgian Congo pavilion</a:t>
            </a:r>
          </a:p>
        </p:txBody>
      </p:sp>
      <p:pic>
        <p:nvPicPr>
          <p:cNvPr id="10242" name="Picture 2" descr="Indian Village at the Exhibition Expo Brussels 1935">
            <a:extLst>
              <a:ext uri="{FF2B5EF4-FFF2-40B4-BE49-F238E27FC236}">
                <a16:creationId xmlns:a16="http://schemas.microsoft.com/office/drawing/2014/main" id="{9687B55D-F0D3-1C5C-ECAA-E78276818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830" y="1935164"/>
            <a:ext cx="54483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Official Pavilion of the Belgian Congo at the Exhibition Expo Brussels 1935">
            <a:extLst>
              <a:ext uri="{FF2B5EF4-FFF2-40B4-BE49-F238E27FC236}">
                <a16:creationId xmlns:a16="http://schemas.microsoft.com/office/drawing/2014/main" id="{07262BAF-B412-8D63-533C-EFE4465A8B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3925" y="1935164"/>
            <a:ext cx="55626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579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054D-C208-5220-7B90-67DA8659D237}"/>
              </a:ext>
            </a:extLst>
          </p:cNvPr>
          <p:cNvSpPr>
            <a:spLocks noGrp="1"/>
          </p:cNvSpPr>
          <p:nvPr>
            <p:ph type="title"/>
          </p:nvPr>
        </p:nvSpPr>
        <p:spPr/>
        <p:txBody>
          <a:bodyPr>
            <a:normAutofit/>
          </a:bodyPr>
          <a:lstStyle/>
          <a:p>
            <a:r>
              <a:rPr lang="en-US" sz="3200" dirty="0"/>
              <a:t>Human zoos </a:t>
            </a:r>
          </a:p>
        </p:txBody>
      </p:sp>
      <p:sp>
        <p:nvSpPr>
          <p:cNvPr id="3" name="Content Placeholder 2">
            <a:extLst>
              <a:ext uri="{FF2B5EF4-FFF2-40B4-BE49-F238E27FC236}">
                <a16:creationId xmlns:a16="http://schemas.microsoft.com/office/drawing/2014/main" id="{7C50211B-FC4E-4A92-CE8F-D9E32744B53A}"/>
              </a:ext>
            </a:extLst>
          </p:cNvPr>
          <p:cNvSpPr>
            <a:spLocks noGrp="1"/>
          </p:cNvSpPr>
          <p:nvPr>
            <p:ph sz="half" idx="1"/>
          </p:nvPr>
        </p:nvSpPr>
        <p:spPr>
          <a:xfrm>
            <a:off x="363405" y="5589240"/>
            <a:ext cx="5384800" cy="536924"/>
          </a:xfrm>
        </p:spPr>
        <p:txBody>
          <a:bodyPr/>
          <a:lstStyle/>
          <a:p>
            <a:pPr marL="0" indent="0">
              <a:buNone/>
            </a:pPr>
            <a:r>
              <a:rPr lang="en-US" dirty="0"/>
              <a:t>Brussels 1897</a:t>
            </a:r>
          </a:p>
        </p:txBody>
      </p:sp>
      <p:sp>
        <p:nvSpPr>
          <p:cNvPr id="4" name="Content Placeholder 3">
            <a:extLst>
              <a:ext uri="{FF2B5EF4-FFF2-40B4-BE49-F238E27FC236}">
                <a16:creationId xmlns:a16="http://schemas.microsoft.com/office/drawing/2014/main" id="{1CAB6B3F-AC47-6B78-6865-C5E97F1C2C75}"/>
              </a:ext>
            </a:extLst>
          </p:cNvPr>
          <p:cNvSpPr>
            <a:spLocks noGrp="1"/>
          </p:cNvSpPr>
          <p:nvPr>
            <p:ph sz="half" idx="2"/>
          </p:nvPr>
        </p:nvSpPr>
        <p:spPr>
          <a:xfrm>
            <a:off x="6986074" y="5589240"/>
            <a:ext cx="5384800" cy="536924"/>
          </a:xfrm>
        </p:spPr>
        <p:txBody>
          <a:bodyPr/>
          <a:lstStyle/>
          <a:p>
            <a:pPr marL="0" indent="0">
              <a:buNone/>
            </a:pPr>
            <a:r>
              <a:rPr lang="en-US" dirty="0"/>
              <a:t>Brussels Expo 1958</a:t>
            </a:r>
          </a:p>
        </p:txBody>
      </p:sp>
      <p:pic>
        <p:nvPicPr>
          <p:cNvPr id="11266" name="Picture 2" descr="Brussels International Exposition (1897) - Wikipedia">
            <a:extLst>
              <a:ext uri="{FF2B5EF4-FFF2-40B4-BE49-F238E27FC236}">
                <a16:creationId xmlns:a16="http://schemas.microsoft.com/office/drawing/2014/main" id="{7BB121AE-CCFC-694A-959D-FA88C64812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3405" y="1582854"/>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uman Zoo">
            <a:extLst>
              <a:ext uri="{FF2B5EF4-FFF2-40B4-BE49-F238E27FC236}">
                <a16:creationId xmlns:a16="http://schemas.microsoft.com/office/drawing/2014/main" id="{850E8A29-72F0-6EF2-1D30-4A9C274851E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86074" y="1421334"/>
            <a:ext cx="4810804" cy="379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5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3E4129-5EFB-EE14-8879-31C5EA69245D}"/>
              </a:ext>
            </a:extLst>
          </p:cNvPr>
          <p:cNvSpPr>
            <a:spLocks noGrp="1"/>
          </p:cNvSpPr>
          <p:nvPr>
            <p:ph sz="half" idx="1"/>
          </p:nvPr>
        </p:nvSpPr>
        <p:spPr>
          <a:xfrm>
            <a:off x="407368" y="1723497"/>
            <a:ext cx="5214658" cy="4525963"/>
          </a:xfrm>
        </p:spPr>
        <p:txBody>
          <a:bodyPr>
            <a:normAutofit fontScale="77500" lnSpcReduction="20000"/>
          </a:bodyPr>
          <a:lstStyle/>
          <a:p>
            <a:pPr marL="0" indent="0">
              <a:buNone/>
            </a:pPr>
            <a:r>
              <a:rPr lang="en-US" dirty="0"/>
              <a:t>Geronimo and Apache tribe members at the St. Louis fair 1904 </a:t>
            </a:r>
          </a:p>
        </p:txBody>
      </p:sp>
      <p:sp>
        <p:nvSpPr>
          <p:cNvPr id="4" name="Content Placeholder 3">
            <a:extLst>
              <a:ext uri="{FF2B5EF4-FFF2-40B4-BE49-F238E27FC236}">
                <a16:creationId xmlns:a16="http://schemas.microsoft.com/office/drawing/2014/main" id="{BF02354E-AFBD-643A-55B8-17BF126A33B4}"/>
              </a:ext>
            </a:extLst>
          </p:cNvPr>
          <p:cNvSpPr>
            <a:spLocks noGrp="1"/>
          </p:cNvSpPr>
          <p:nvPr>
            <p:ph sz="half" idx="2"/>
          </p:nvPr>
        </p:nvSpPr>
        <p:spPr>
          <a:xfrm>
            <a:off x="6569165" y="506602"/>
            <a:ext cx="5384800" cy="6162758"/>
          </a:xfrm>
        </p:spPr>
        <p:txBody>
          <a:bodyPr>
            <a:normAutofit fontScale="77500" lnSpcReduction="20000"/>
          </a:bodyPr>
          <a:lstStyle/>
          <a:p>
            <a:pPr marL="0" indent="0">
              <a:buNone/>
            </a:pPr>
            <a:r>
              <a:rPr lang="en-GB" b="0" i="1" dirty="0">
                <a:effectLst/>
              </a:rPr>
              <a:t>When I was at first asked to attend the St. Louis World’s Fair I did not wish to go. Later, when I was told that I would receive good attention and protection, and that the President of the United States said that it would be all right, I consented… Every Sunday the President of the Fair sent for me to go to a Wild West show. I took part in the roping contests before the audience. There were many other Indian tribes there, and strange people of whom I had never heard… I am glad I went to the Fair. I saw many interesting things and learned much of the white people. They are a very kind and peaceful people. During all the time I was at the Fair no one tried to harm me in any way. Had this been among the Mexicans I am sure I should have been compelled to defend myself often.</a:t>
            </a:r>
          </a:p>
          <a:p>
            <a:pPr marL="0" indent="0">
              <a:buNone/>
            </a:pPr>
            <a:endParaRPr lang="en-GB" b="0" i="1" dirty="0">
              <a:effectLst/>
            </a:endParaRPr>
          </a:p>
          <a:p>
            <a:pPr marL="0" indent="0" algn="r">
              <a:buNone/>
            </a:pPr>
            <a:r>
              <a:rPr lang="en-GB" dirty="0"/>
              <a:t>Geronimo, biography</a:t>
            </a:r>
            <a:endParaRPr lang="en-US" dirty="0"/>
          </a:p>
        </p:txBody>
      </p:sp>
      <p:pic>
        <p:nvPicPr>
          <p:cNvPr id="12290" name="Picture 2">
            <a:extLst>
              <a:ext uri="{FF2B5EF4-FFF2-40B4-BE49-F238E27FC236}">
                <a16:creationId xmlns:a16="http://schemas.microsoft.com/office/drawing/2014/main" id="{6FA5025B-02AF-FE22-B8E5-D809C852363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9600" y="2581914"/>
            <a:ext cx="4320480" cy="366754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Geronimo Cadillac">
            <a:extLst>
              <a:ext uri="{FF2B5EF4-FFF2-40B4-BE49-F238E27FC236}">
                <a16:creationId xmlns:a16="http://schemas.microsoft.com/office/drawing/2014/main" id="{81B327B2-95C9-910F-4191-9E576DA11CE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8035" y="1753451"/>
            <a:ext cx="6152232" cy="3989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6A729A-4427-CF0C-6ECA-11EDCCCE8007}"/>
              </a:ext>
            </a:extLst>
          </p:cNvPr>
          <p:cNvSpPr txBox="1"/>
          <p:nvPr/>
        </p:nvSpPr>
        <p:spPr>
          <a:xfrm>
            <a:off x="243939" y="6352841"/>
            <a:ext cx="8681159" cy="369332"/>
          </a:xfrm>
          <a:prstGeom prst="rect">
            <a:avLst/>
          </a:prstGeom>
          <a:noFill/>
        </p:spPr>
        <p:txBody>
          <a:bodyPr wrap="none" rtlCol="0">
            <a:spAutoFit/>
          </a:bodyPr>
          <a:lstStyle/>
          <a:p>
            <a:r>
              <a:rPr lang="en-GB" b="0" i="0" dirty="0">
                <a:effectLst/>
              </a:rPr>
              <a:t>Geronimo in a Locomobile Model C (not a Cadillac) at the Miller brothers’ 101 Ranch, 1905</a:t>
            </a:r>
            <a:endParaRPr lang="en-US" dirty="0"/>
          </a:p>
        </p:txBody>
      </p:sp>
    </p:spTree>
    <p:extLst>
      <p:ext uri="{BB962C8B-B14F-4D97-AF65-F5344CB8AC3E}">
        <p14:creationId xmlns:p14="http://schemas.microsoft.com/office/powerpoint/2010/main" val="42513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7F34-BA37-C49B-6B74-3466CE622353}"/>
              </a:ext>
            </a:extLst>
          </p:cNvPr>
          <p:cNvSpPr>
            <a:spLocks noGrp="1"/>
          </p:cNvSpPr>
          <p:nvPr>
            <p:ph type="title"/>
          </p:nvPr>
        </p:nvSpPr>
        <p:spPr/>
        <p:txBody>
          <a:bodyPr/>
          <a:lstStyle/>
          <a:p>
            <a:r>
              <a:rPr lang="en-US" dirty="0"/>
              <a:t>USA </a:t>
            </a:r>
          </a:p>
        </p:txBody>
      </p:sp>
      <p:sp>
        <p:nvSpPr>
          <p:cNvPr id="3" name="Content Placeholder 2">
            <a:extLst>
              <a:ext uri="{FF2B5EF4-FFF2-40B4-BE49-F238E27FC236}">
                <a16:creationId xmlns:a16="http://schemas.microsoft.com/office/drawing/2014/main" id="{76C2C2A4-0D78-9338-2008-FAC42BC15A1F}"/>
              </a:ext>
            </a:extLst>
          </p:cNvPr>
          <p:cNvSpPr>
            <a:spLocks noGrp="1"/>
          </p:cNvSpPr>
          <p:nvPr>
            <p:ph sz="half" idx="1"/>
          </p:nvPr>
        </p:nvSpPr>
        <p:spPr>
          <a:xfrm>
            <a:off x="609600" y="1988840"/>
            <a:ext cx="5384800" cy="4137324"/>
          </a:xfrm>
        </p:spPr>
        <p:txBody>
          <a:bodyPr/>
          <a:lstStyle/>
          <a:p>
            <a:r>
              <a:rPr lang="en-US" dirty="0"/>
              <a:t>Chicago 1893</a:t>
            </a:r>
          </a:p>
          <a:p>
            <a:r>
              <a:rPr lang="en-US" dirty="0"/>
              <a:t>St. Louis 1904 </a:t>
            </a:r>
          </a:p>
          <a:p>
            <a:r>
              <a:rPr lang="en-US" dirty="0"/>
              <a:t>San Diego </a:t>
            </a:r>
          </a:p>
          <a:p>
            <a:r>
              <a:rPr lang="en-US" dirty="0"/>
              <a:t>San Francisco 1913</a:t>
            </a:r>
          </a:p>
        </p:txBody>
      </p:sp>
      <p:sp>
        <p:nvSpPr>
          <p:cNvPr id="4" name="Content Placeholder 3">
            <a:extLst>
              <a:ext uri="{FF2B5EF4-FFF2-40B4-BE49-F238E27FC236}">
                <a16:creationId xmlns:a16="http://schemas.microsoft.com/office/drawing/2014/main" id="{9B75A6D8-DA8C-F409-F1CB-5152E3CD1D31}"/>
              </a:ext>
            </a:extLst>
          </p:cNvPr>
          <p:cNvSpPr>
            <a:spLocks noGrp="1"/>
          </p:cNvSpPr>
          <p:nvPr>
            <p:ph sz="half" idx="2"/>
          </p:nvPr>
        </p:nvSpPr>
        <p:spPr>
          <a:xfrm>
            <a:off x="6197600" y="1988840"/>
            <a:ext cx="5384800" cy="4137324"/>
          </a:xfrm>
        </p:spPr>
        <p:txBody>
          <a:bodyPr/>
          <a:lstStyle/>
          <a:p>
            <a:r>
              <a:rPr lang="en-US" dirty="0"/>
              <a:t>Philadelphia 1926</a:t>
            </a:r>
          </a:p>
          <a:p>
            <a:r>
              <a:rPr lang="en-US" dirty="0"/>
              <a:t>Chicago 1933</a:t>
            </a:r>
          </a:p>
          <a:p>
            <a:r>
              <a:rPr lang="en-US" dirty="0"/>
              <a:t>New York 1939</a:t>
            </a:r>
          </a:p>
          <a:p>
            <a:r>
              <a:rPr lang="en-US" dirty="0"/>
              <a:t>San Francisco 1939  </a:t>
            </a:r>
          </a:p>
        </p:txBody>
      </p:sp>
    </p:spTree>
    <p:extLst>
      <p:ext uri="{BB962C8B-B14F-4D97-AF65-F5344CB8AC3E}">
        <p14:creationId xmlns:p14="http://schemas.microsoft.com/office/powerpoint/2010/main" val="4211502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981200" y="-253967"/>
            <a:ext cx="8229600" cy="1143000"/>
          </a:xfrm>
        </p:spPr>
        <p:txBody>
          <a:bodyPr>
            <a:normAutofit/>
          </a:bodyPr>
          <a:lstStyle/>
          <a:p>
            <a:r>
              <a:rPr lang="cs-CZ" sz="2400" b="1" dirty="0" err="1"/>
              <a:t>World‘s</a:t>
            </a:r>
            <a:r>
              <a:rPr lang="cs-CZ" sz="2400" b="1" dirty="0"/>
              <a:t> </a:t>
            </a:r>
            <a:r>
              <a:rPr lang="cs-CZ" sz="2400" b="1" dirty="0" err="1"/>
              <a:t>fairs</a:t>
            </a:r>
            <a:r>
              <a:rPr lang="cs-CZ" sz="2400" b="1" dirty="0"/>
              <a:t> and </a:t>
            </a:r>
            <a:r>
              <a:rPr lang="cs-CZ" sz="2400" b="1" dirty="0" err="1"/>
              <a:t>international</a:t>
            </a:r>
            <a:r>
              <a:rPr lang="cs-CZ" sz="2400" b="1" dirty="0"/>
              <a:t> </a:t>
            </a:r>
            <a:r>
              <a:rPr lang="cs-CZ" sz="2400" b="1" dirty="0" err="1"/>
              <a:t>exhibitions</a:t>
            </a:r>
            <a:r>
              <a:rPr lang="cs-CZ" sz="2400" b="1" dirty="0"/>
              <a:t> (</a:t>
            </a:r>
            <a:r>
              <a:rPr lang="cs-CZ" sz="2400" b="1" dirty="0" err="1"/>
              <a:t>selected</a:t>
            </a:r>
            <a:r>
              <a:rPr lang="cs-CZ" sz="2400" b="1" dirty="0"/>
              <a:t>)</a:t>
            </a:r>
            <a:endParaRPr lang="en-US" sz="2400" b="1" dirty="0"/>
          </a:p>
        </p:txBody>
      </p:sp>
      <p:sp>
        <p:nvSpPr>
          <p:cNvPr id="3" name="Content Placeholder 2"/>
          <p:cNvSpPr>
            <a:spLocks noGrp="1"/>
          </p:cNvSpPr>
          <p:nvPr>
            <p:ph sz="half" idx="1"/>
          </p:nvPr>
        </p:nvSpPr>
        <p:spPr>
          <a:xfrm>
            <a:off x="479377" y="809397"/>
            <a:ext cx="5042708" cy="5398480"/>
          </a:xfrm>
        </p:spPr>
        <p:txBody>
          <a:bodyPr>
            <a:noAutofit/>
          </a:bodyPr>
          <a:lstStyle/>
          <a:p>
            <a:r>
              <a:rPr lang="en-GB" sz="2200" dirty="0"/>
              <a:t>1851 Great Exhibition, London</a:t>
            </a:r>
          </a:p>
          <a:p>
            <a:r>
              <a:rPr lang="en-GB" sz="2200" dirty="0"/>
              <a:t>1855 Exposition </a:t>
            </a:r>
            <a:r>
              <a:rPr lang="en-GB" sz="2200" dirty="0" err="1"/>
              <a:t>Universelle</a:t>
            </a:r>
            <a:r>
              <a:rPr lang="en-GB" sz="2200" dirty="0"/>
              <a:t> Paris </a:t>
            </a:r>
            <a:endParaRPr lang="cs-CZ" sz="2200" dirty="0"/>
          </a:p>
          <a:p>
            <a:r>
              <a:rPr lang="en-GB" sz="2200" dirty="0"/>
              <a:t>1869 </a:t>
            </a:r>
            <a:r>
              <a:rPr lang="fr-FR" sz="2200" dirty="0"/>
              <a:t>Exposition des </a:t>
            </a:r>
            <a:r>
              <a:rPr lang="fr-FR" sz="2200" dirty="0" err="1"/>
              <a:t>Beaux-Arts</a:t>
            </a:r>
            <a:r>
              <a:rPr lang="fr-FR" sz="2200" dirty="0"/>
              <a:t> Appliqués a l'industrie, Paris</a:t>
            </a:r>
          </a:p>
          <a:p>
            <a:r>
              <a:rPr lang="fr-FR" sz="2200" dirty="0"/>
              <a:t>1873 </a:t>
            </a:r>
            <a:r>
              <a:rPr lang="en-US" sz="2200" dirty="0"/>
              <a:t>International Exhibition, Vienna</a:t>
            </a:r>
          </a:p>
          <a:p>
            <a:r>
              <a:rPr lang="en-GB" sz="2200" dirty="0"/>
              <a:t>1876 </a:t>
            </a:r>
            <a:r>
              <a:rPr lang="en-US" sz="2200" dirty="0"/>
              <a:t>Exposition </a:t>
            </a:r>
            <a:r>
              <a:rPr lang="en-US" sz="2200" dirty="0" err="1"/>
              <a:t>Internationale</a:t>
            </a:r>
            <a:r>
              <a:rPr lang="en-US" sz="2200" dirty="0"/>
              <a:t>, Brussels</a:t>
            </a:r>
          </a:p>
          <a:p>
            <a:r>
              <a:rPr lang="en-GB" sz="2200" dirty="0"/>
              <a:t>1876 </a:t>
            </a:r>
            <a:r>
              <a:rPr lang="en-US" sz="2200" dirty="0"/>
              <a:t>Centennial Exhibition, Philadelphia</a:t>
            </a:r>
          </a:p>
          <a:p>
            <a:r>
              <a:rPr lang="en-GB" sz="2200" dirty="0"/>
              <a:t>1881 Colonial Exhibition, Australia</a:t>
            </a:r>
          </a:p>
          <a:p>
            <a:r>
              <a:rPr lang="en-GB" sz="2200" dirty="0"/>
              <a:t>1889 </a:t>
            </a:r>
            <a:r>
              <a:rPr lang="en-US" sz="2200" dirty="0"/>
              <a:t>Exposition </a:t>
            </a:r>
            <a:r>
              <a:rPr lang="en-US" sz="2200" dirty="0" err="1"/>
              <a:t>Universelle</a:t>
            </a:r>
            <a:r>
              <a:rPr lang="en-US" sz="2200" dirty="0"/>
              <a:t>, Paris</a:t>
            </a:r>
          </a:p>
          <a:p>
            <a:r>
              <a:rPr lang="en-GB" sz="2200" dirty="0"/>
              <a:t>1891 Jubilee Exhibition, Prague</a:t>
            </a:r>
          </a:p>
          <a:p>
            <a:r>
              <a:rPr lang="en-US" sz="2200" dirty="0"/>
              <a:t>1896 </a:t>
            </a:r>
            <a:r>
              <a:rPr lang="en-US" sz="2200" dirty="0" err="1"/>
              <a:t>Millenium</a:t>
            </a:r>
            <a:r>
              <a:rPr lang="en-US" sz="2200" dirty="0"/>
              <a:t> Exhibition, Budapest</a:t>
            </a:r>
          </a:p>
          <a:p>
            <a:r>
              <a:rPr lang="en-GB" sz="2200" dirty="0"/>
              <a:t>1900 </a:t>
            </a:r>
            <a:r>
              <a:rPr lang="en-US" sz="2200" dirty="0"/>
              <a:t>Exposition </a:t>
            </a:r>
            <a:r>
              <a:rPr lang="en-US" sz="2200" dirty="0" err="1"/>
              <a:t>Universelle</a:t>
            </a:r>
            <a:r>
              <a:rPr lang="en-US" sz="2200" dirty="0"/>
              <a:t>, Paris</a:t>
            </a:r>
          </a:p>
        </p:txBody>
      </p:sp>
      <p:sp>
        <p:nvSpPr>
          <p:cNvPr id="6" name="Content Placeholder 5"/>
          <p:cNvSpPr>
            <a:spLocks noGrp="1"/>
          </p:cNvSpPr>
          <p:nvPr>
            <p:ph sz="half" idx="2"/>
          </p:nvPr>
        </p:nvSpPr>
        <p:spPr>
          <a:xfrm>
            <a:off x="6096000" y="809397"/>
            <a:ext cx="5616623" cy="5398480"/>
          </a:xfrm>
        </p:spPr>
        <p:txBody>
          <a:bodyPr>
            <a:noAutofit/>
          </a:bodyPr>
          <a:lstStyle/>
          <a:p>
            <a:r>
              <a:rPr lang="en-US" sz="2200" dirty="0"/>
              <a:t>1901 Glasgow International Exhibition</a:t>
            </a:r>
          </a:p>
          <a:p>
            <a:r>
              <a:rPr lang="en-US" sz="2200" dirty="0"/>
              <a:t>1904 Louisiana Purchase Exhibition, St. Louis </a:t>
            </a:r>
          </a:p>
          <a:p>
            <a:r>
              <a:rPr lang="en-US" sz="2200" dirty="0"/>
              <a:t>1915 Panama Pacific Exhibition, San Francisco</a:t>
            </a:r>
          </a:p>
          <a:p>
            <a:r>
              <a:rPr lang="en-GB" sz="2200" dirty="0"/>
              <a:t>1922 </a:t>
            </a:r>
            <a:r>
              <a:rPr lang="en-US" sz="2200" dirty="0"/>
              <a:t>Colonial Exhibition, Marseille</a:t>
            </a:r>
          </a:p>
          <a:p>
            <a:r>
              <a:rPr lang="en-GB" sz="2200" dirty="0"/>
              <a:t>1924 </a:t>
            </a:r>
            <a:r>
              <a:rPr lang="en-US" sz="2200" dirty="0"/>
              <a:t>British Empire Exhibition</a:t>
            </a:r>
          </a:p>
          <a:p>
            <a:r>
              <a:rPr lang="en-US" sz="2200" dirty="0"/>
              <a:t>1925 International exhibition of Modern Decorative and Industrial Arts, Paris</a:t>
            </a:r>
          </a:p>
          <a:p>
            <a:r>
              <a:rPr lang="en-US" sz="2200" dirty="0"/>
              <a:t>1930 Colonial Exhibition, Paris</a:t>
            </a:r>
          </a:p>
          <a:p>
            <a:r>
              <a:rPr lang="en-US" sz="2200" dirty="0"/>
              <a:t>1933 Century of Progress, Chicago</a:t>
            </a:r>
          </a:p>
          <a:p>
            <a:r>
              <a:rPr lang="en-US" sz="2200" dirty="0"/>
              <a:t>1935 International Exposition, Brussels</a:t>
            </a:r>
          </a:p>
          <a:p>
            <a:r>
              <a:rPr lang="en-GB" sz="2200" dirty="0"/>
              <a:t>1939 World of Tomorrow, New York</a:t>
            </a:r>
          </a:p>
          <a:p>
            <a:r>
              <a:rPr lang="en-GB" sz="2200" dirty="0"/>
              <a:t>1939 Golden Gate Exhibition, San Francisco</a:t>
            </a:r>
          </a:p>
          <a:p>
            <a:pPr marL="0" indent="0">
              <a:buNone/>
            </a:pPr>
            <a:endParaRPr lang="en-GB" sz="2200" dirty="0"/>
          </a:p>
        </p:txBody>
      </p:sp>
      <p:sp>
        <p:nvSpPr>
          <p:cNvPr id="2" name="Rectangle 1">
            <a:extLst>
              <a:ext uri="{FF2B5EF4-FFF2-40B4-BE49-F238E27FC236}">
                <a16:creationId xmlns:a16="http://schemas.microsoft.com/office/drawing/2014/main" id="{101B0B39-4CF5-E941-9F2A-19313CD773C8}"/>
              </a:ext>
            </a:extLst>
          </p:cNvPr>
          <p:cNvSpPr/>
          <p:nvPr/>
        </p:nvSpPr>
        <p:spPr>
          <a:xfrm>
            <a:off x="5157749" y="6477745"/>
            <a:ext cx="7462055" cy="369332"/>
          </a:xfrm>
          <a:prstGeom prst="rect">
            <a:avLst/>
          </a:prstGeom>
        </p:spPr>
        <p:txBody>
          <a:bodyPr wrap="square">
            <a:spAutoFit/>
          </a:bodyPr>
          <a:lstStyle/>
          <a:p>
            <a:pPr algn="ctr"/>
            <a:r>
              <a:rPr lang="en-GB" dirty="0"/>
              <a:t>A list: </a:t>
            </a:r>
            <a:r>
              <a:rPr lang="en-GB" dirty="0">
                <a:hlinkClick r:id="rId3">
                  <a:extLst>
                    <a:ext uri="{A12FA001-AC4F-418D-AE19-62706E023703}">
                      <ahyp:hlinkClr xmlns:ahyp="http://schemas.microsoft.com/office/drawing/2018/hyperlinkcolor" val="tx"/>
                    </a:ext>
                  </a:extLst>
                </a:hlinkClick>
              </a:rPr>
              <a:t>https://en.wikipedia.org/wiki/List_of_world_expositions</a:t>
            </a:r>
            <a:endParaRPr lang="en-US" dirty="0"/>
          </a:p>
        </p:txBody>
      </p:sp>
    </p:spTree>
    <p:extLst>
      <p:ext uri="{BB962C8B-B14F-4D97-AF65-F5344CB8AC3E}">
        <p14:creationId xmlns:p14="http://schemas.microsoft.com/office/powerpoint/2010/main" val="3669956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33C8-35A8-B146-8FAC-F8DF58EDB7DC}"/>
              </a:ext>
            </a:extLst>
          </p:cNvPr>
          <p:cNvSpPr>
            <a:spLocks noGrp="1"/>
          </p:cNvSpPr>
          <p:nvPr>
            <p:ph type="title"/>
          </p:nvPr>
        </p:nvSpPr>
        <p:spPr>
          <a:xfrm>
            <a:off x="373743" y="250031"/>
            <a:ext cx="6912882" cy="1335882"/>
          </a:xfrm>
        </p:spPr>
        <p:txBody>
          <a:bodyPr>
            <a:normAutofit/>
          </a:bodyPr>
          <a:lstStyle/>
          <a:p>
            <a:pPr algn="ctr"/>
            <a:r>
              <a:rPr lang="en-US" sz="2800" b="1" dirty="0"/>
              <a:t>New York, The World of Tomorrow, 1939/40</a:t>
            </a:r>
          </a:p>
        </p:txBody>
      </p:sp>
      <p:sp>
        <p:nvSpPr>
          <p:cNvPr id="3" name="Content Placeholder 2">
            <a:extLst>
              <a:ext uri="{FF2B5EF4-FFF2-40B4-BE49-F238E27FC236}">
                <a16:creationId xmlns:a16="http://schemas.microsoft.com/office/drawing/2014/main" id="{7D18EC4C-754D-AC48-BC22-E07AC588A5D6}"/>
              </a:ext>
            </a:extLst>
          </p:cNvPr>
          <p:cNvSpPr>
            <a:spLocks noGrp="1"/>
          </p:cNvSpPr>
          <p:nvPr>
            <p:ph idx="1"/>
          </p:nvPr>
        </p:nvSpPr>
        <p:spPr/>
        <p:txBody>
          <a:bodyPr/>
          <a:lstStyle/>
          <a:p>
            <a:endParaRPr lang="en-US" dirty="0"/>
          </a:p>
        </p:txBody>
      </p:sp>
      <p:pic>
        <p:nvPicPr>
          <p:cNvPr id="25602" name="Picture 2" descr="1939&amp;#39;s &amp;#39;World of Tomorrow&amp;#39; Shaped Our Today | WIRED">
            <a:extLst>
              <a:ext uri="{FF2B5EF4-FFF2-40B4-BE49-F238E27FC236}">
                <a16:creationId xmlns:a16="http://schemas.microsoft.com/office/drawing/2014/main" id="{6BDBEA1C-0984-B14F-B25D-F87DB4C030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743" y="1600201"/>
            <a:ext cx="5903459" cy="470487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1939 New York World&amp;#39;s Fair Vintage Travel Poster – Vintagraph Art">
            <a:extLst>
              <a:ext uri="{FF2B5EF4-FFF2-40B4-BE49-F238E27FC236}">
                <a16:creationId xmlns:a16="http://schemas.microsoft.com/office/drawing/2014/main" id="{E03B98FF-D62B-E749-8731-5BBB15D8F7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49684" y="0"/>
            <a:ext cx="4549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832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377568-4956-4441-8553-CA2D3440B310}"/>
              </a:ext>
            </a:extLst>
          </p:cNvPr>
          <p:cNvSpPr>
            <a:spLocks noGrp="1"/>
          </p:cNvSpPr>
          <p:nvPr>
            <p:ph idx="1"/>
          </p:nvPr>
        </p:nvSpPr>
        <p:spPr>
          <a:xfrm>
            <a:off x="647076" y="5747763"/>
            <a:ext cx="10515600" cy="748620"/>
          </a:xfrm>
        </p:spPr>
        <p:txBody>
          <a:bodyPr>
            <a:normAutofit/>
          </a:bodyPr>
          <a:lstStyle/>
          <a:p>
            <a:pPr marL="0" indent="0">
              <a:buNone/>
            </a:pPr>
            <a:r>
              <a:rPr lang="en-US" sz="2400" dirty="0"/>
              <a:t>Norman Bell Geddes, Futurama</a:t>
            </a:r>
          </a:p>
        </p:txBody>
      </p:sp>
      <p:pic>
        <p:nvPicPr>
          <p:cNvPr id="26626" name="Picture 2" descr="2 Bel Geddes&amp;#39; Futurama &amp;#39;Highways and Horizons&amp;#39; exhibit sponsored by... |  Download Scientific Diagram">
            <a:extLst>
              <a:ext uri="{FF2B5EF4-FFF2-40B4-BE49-F238E27FC236}">
                <a16:creationId xmlns:a16="http://schemas.microsoft.com/office/drawing/2014/main" id="{6CE2B46D-533C-DF47-B191-EF22923939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31535"/>
            <a:ext cx="5868126" cy="452845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Futurama (New York World&amp;#39;s Fair) - Wikipedia">
            <a:extLst>
              <a:ext uri="{FF2B5EF4-FFF2-40B4-BE49-F238E27FC236}">
                <a16:creationId xmlns:a16="http://schemas.microsoft.com/office/drawing/2014/main" id="{0F22E2DC-DC18-D54F-BD9A-1B854AF4895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7125" y="365125"/>
            <a:ext cx="5904875" cy="62338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D35620-D7FD-4042-8C21-BF96F3951924}"/>
              </a:ext>
            </a:extLst>
          </p:cNvPr>
          <p:cNvSpPr txBox="1"/>
          <p:nvPr/>
        </p:nvSpPr>
        <p:spPr>
          <a:xfrm>
            <a:off x="623392" y="258989"/>
            <a:ext cx="6100762" cy="584775"/>
          </a:xfrm>
          <a:prstGeom prst="rect">
            <a:avLst/>
          </a:prstGeom>
          <a:noFill/>
        </p:spPr>
        <p:txBody>
          <a:bodyPr wrap="square">
            <a:spAutoFit/>
          </a:bodyPr>
          <a:lstStyle/>
          <a:p>
            <a:pPr marL="0" indent="0">
              <a:buNone/>
            </a:pPr>
            <a:r>
              <a:rPr lang="en-US" sz="3200" dirty="0">
                <a:solidFill>
                  <a:schemeClr val="accent5">
                    <a:lumMod val="40000"/>
                    <a:lumOff val="60000"/>
                  </a:schemeClr>
                </a:solidFill>
                <a:hlinkClick r:id="rId5">
                  <a:extLst>
                    <a:ext uri="{A12FA001-AC4F-418D-AE19-62706E023703}">
                      <ahyp:hlinkClr xmlns:ahyp="http://schemas.microsoft.com/office/drawing/2018/hyperlinkcolor" val="tx"/>
                    </a:ext>
                  </a:extLst>
                </a:hlinkClick>
              </a:rPr>
              <a:t>The world of tomorrow </a:t>
            </a:r>
            <a:endParaRPr lang="en-US" sz="3200" dirty="0">
              <a:solidFill>
                <a:schemeClr val="accent5">
                  <a:lumMod val="40000"/>
                  <a:lumOff val="60000"/>
                </a:schemeClr>
              </a:solidFill>
            </a:endParaRPr>
          </a:p>
        </p:txBody>
      </p:sp>
    </p:spTree>
    <p:extLst>
      <p:ext uri="{BB962C8B-B14F-4D97-AF65-F5344CB8AC3E}">
        <p14:creationId xmlns:p14="http://schemas.microsoft.com/office/powerpoint/2010/main" val="2493073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8313-9197-0F2C-AE49-EEFBD974B896}"/>
              </a:ext>
            </a:extLst>
          </p:cNvPr>
          <p:cNvSpPr>
            <a:spLocks noGrp="1"/>
          </p:cNvSpPr>
          <p:nvPr>
            <p:ph type="title"/>
          </p:nvPr>
        </p:nvSpPr>
        <p:spPr/>
        <p:txBody>
          <a:bodyPr>
            <a:normAutofit/>
          </a:bodyPr>
          <a:lstStyle/>
          <a:p>
            <a:r>
              <a:rPr lang="en-US" sz="3200" dirty="0"/>
              <a:t>Exhibitions show</a:t>
            </a:r>
          </a:p>
        </p:txBody>
      </p:sp>
      <p:sp>
        <p:nvSpPr>
          <p:cNvPr id="3" name="Content Placeholder 2">
            <a:extLst>
              <a:ext uri="{FF2B5EF4-FFF2-40B4-BE49-F238E27FC236}">
                <a16:creationId xmlns:a16="http://schemas.microsoft.com/office/drawing/2014/main" id="{41E0A614-2E6B-B2F5-7AE7-4A382E5EF5BB}"/>
              </a:ext>
            </a:extLst>
          </p:cNvPr>
          <p:cNvSpPr>
            <a:spLocks noGrp="1"/>
          </p:cNvSpPr>
          <p:nvPr>
            <p:ph sz="half" idx="1"/>
          </p:nvPr>
        </p:nvSpPr>
        <p:spPr>
          <a:xfrm>
            <a:off x="609600" y="2276872"/>
            <a:ext cx="5384800" cy="3849292"/>
          </a:xfrm>
        </p:spPr>
        <p:txBody>
          <a:bodyPr/>
          <a:lstStyle/>
          <a:p>
            <a:r>
              <a:rPr lang="en-US" dirty="0"/>
              <a:t>Taste </a:t>
            </a:r>
          </a:p>
          <a:p>
            <a:r>
              <a:rPr lang="en-US" dirty="0"/>
              <a:t>What is good design</a:t>
            </a:r>
          </a:p>
          <a:p>
            <a:r>
              <a:rPr lang="en-US" dirty="0"/>
              <a:t>New technology </a:t>
            </a:r>
          </a:p>
          <a:p>
            <a:r>
              <a:rPr lang="en-US" dirty="0"/>
              <a:t>Canon of modern art and design</a:t>
            </a:r>
          </a:p>
          <a:p>
            <a:r>
              <a:rPr lang="en-US" dirty="0"/>
              <a:t>New materials</a:t>
            </a:r>
          </a:p>
          <a:p>
            <a:r>
              <a:rPr lang="en-US" dirty="0"/>
              <a:t>Future, progress</a:t>
            </a:r>
          </a:p>
          <a:p>
            <a:r>
              <a:rPr lang="en-US" dirty="0"/>
              <a:t>Knowledge</a:t>
            </a:r>
          </a:p>
          <a:p>
            <a:pPr marL="0" indent="0">
              <a:buNone/>
            </a:pPr>
            <a:endParaRPr lang="en-US" dirty="0"/>
          </a:p>
        </p:txBody>
      </p:sp>
      <p:sp>
        <p:nvSpPr>
          <p:cNvPr id="4" name="Content Placeholder 3">
            <a:extLst>
              <a:ext uri="{FF2B5EF4-FFF2-40B4-BE49-F238E27FC236}">
                <a16:creationId xmlns:a16="http://schemas.microsoft.com/office/drawing/2014/main" id="{DD38EAF4-6160-9D25-A59F-82C5197C3D1A}"/>
              </a:ext>
            </a:extLst>
          </p:cNvPr>
          <p:cNvSpPr>
            <a:spLocks noGrp="1"/>
          </p:cNvSpPr>
          <p:nvPr>
            <p:ph sz="half" idx="2"/>
          </p:nvPr>
        </p:nvSpPr>
        <p:spPr>
          <a:xfrm>
            <a:off x="6197600" y="2276872"/>
            <a:ext cx="5384800" cy="3849292"/>
          </a:xfrm>
        </p:spPr>
        <p:txBody>
          <a:bodyPr/>
          <a:lstStyle/>
          <a:p>
            <a:r>
              <a:rPr lang="en-US" dirty="0"/>
              <a:t>Museums </a:t>
            </a:r>
          </a:p>
          <a:p>
            <a:r>
              <a:rPr lang="en-US" dirty="0"/>
              <a:t>Human zoos </a:t>
            </a:r>
          </a:p>
          <a:p>
            <a:r>
              <a:rPr lang="en-US" dirty="0"/>
              <a:t>Hierarchy </a:t>
            </a:r>
          </a:p>
        </p:txBody>
      </p:sp>
    </p:spTree>
    <p:extLst>
      <p:ext uri="{BB962C8B-B14F-4D97-AF65-F5344CB8AC3E}">
        <p14:creationId xmlns:p14="http://schemas.microsoft.com/office/powerpoint/2010/main" val="2279134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CF79-B258-DC41-ADFB-89DB68042E84}"/>
              </a:ext>
            </a:extLst>
          </p:cNvPr>
          <p:cNvSpPr>
            <a:spLocks noGrp="1"/>
          </p:cNvSpPr>
          <p:nvPr>
            <p:ph type="title"/>
          </p:nvPr>
        </p:nvSpPr>
        <p:spPr>
          <a:xfrm>
            <a:off x="609600" y="20880"/>
            <a:ext cx="10972800" cy="1143000"/>
          </a:xfrm>
        </p:spPr>
        <p:txBody>
          <a:bodyPr>
            <a:normAutofit/>
          </a:bodyPr>
          <a:lstStyle/>
          <a:p>
            <a:r>
              <a:rPr lang="en-US" sz="3200" dirty="0"/>
              <a:t>World’s fairs</a:t>
            </a:r>
          </a:p>
        </p:txBody>
      </p:sp>
      <p:sp>
        <p:nvSpPr>
          <p:cNvPr id="5" name="Content Placeholder 5">
            <a:extLst>
              <a:ext uri="{FF2B5EF4-FFF2-40B4-BE49-F238E27FC236}">
                <a16:creationId xmlns:a16="http://schemas.microsoft.com/office/drawing/2014/main" id="{AE914AEA-F2C2-E44F-8A9C-D6D85A42122D}"/>
              </a:ext>
            </a:extLst>
          </p:cNvPr>
          <p:cNvSpPr txBox="1">
            <a:spLocks/>
          </p:cNvSpPr>
          <p:nvPr/>
        </p:nvSpPr>
        <p:spPr>
          <a:xfrm>
            <a:off x="7974391" y="1859466"/>
            <a:ext cx="3604892" cy="42862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dirty="0"/>
              <a:t>Industries, inventions</a:t>
            </a:r>
          </a:p>
          <a:p>
            <a:r>
              <a:rPr lang="en-GB" dirty="0"/>
              <a:t>Technology</a:t>
            </a:r>
          </a:p>
          <a:p>
            <a:r>
              <a:rPr lang="en-GB" dirty="0"/>
              <a:t>Foreign possessions</a:t>
            </a:r>
          </a:p>
          <a:p>
            <a:r>
              <a:rPr lang="en-GB" dirty="0"/>
              <a:t>Animals, plants</a:t>
            </a:r>
          </a:p>
          <a:p>
            <a:r>
              <a:rPr lang="en-GB" dirty="0"/>
              <a:t>Art and design</a:t>
            </a:r>
          </a:p>
          <a:p>
            <a:endParaRPr lang="en-US" dirty="0"/>
          </a:p>
        </p:txBody>
      </p:sp>
      <p:pic>
        <p:nvPicPr>
          <p:cNvPr id="6" name="Picture 2" descr="http://upload.wikimedia.org/wikipedia/commons/5/5c/Vue_g%C3%A9n%C3%A9rale_de_l%27Exposition_universelle_de_1889.jpg">
            <a:extLst>
              <a:ext uri="{FF2B5EF4-FFF2-40B4-BE49-F238E27FC236}">
                <a16:creationId xmlns:a16="http://schemas.microsoft.com/office/drawing/2014/main" id="{1DCE2BF1-CC1C-B744-B83B-43613C6F3B90}"/>
              </a:ext>
            </a:extLst>
          </p:cNvPr>
          <p:cNvPicPr>
            <a:picLocks noChangeAspect="1" noChangeArrowheads="1"/>
          </p:cNvPicPr>
          <p:nvPr/>
        </p:nvPicPr>
        <p:blipFill>
          <a:blip r:embed="rId3" cstate="print"/>
          <a:srcRect/>
          <a:stretch>
            <a:fillRect/>
          </a:stretch>
        </p:blipFill>
        <p:spPr bwMode="auto">
          <a:xfrm>
            <a:off x="410310" y="1285860"/>
            <a:ext cx="6324424" cy="4286280"/>
          </a:xfrm>
          <a:prstGeom prst="rect">
            <a:avLst/>
          </a:prstGeom>
          <a:noFill/>
        </p:spPr>
      </p:pic>
      <p:sp>
        <p:nvSpPr>
          <p:cNvPr id="8" name="Content Placeholder 7">
            <a:extLst>
              <a:ext uri="{FF2B5EF4-FFF2-40B4-BE49-F238E27FC236}">
                <a16:creationId xmlns:a16="http://schemas.microsoft.com/office/drawing/2014/main" id="{5322FB44-F6BE-764C-868C-756FB53F3DB8}"/>
              </a:ext>
            </a:extLst>
          </p:cNvPr>
          <p:cNvSpPr>
            <a:spLocks noGrp="1"/>
          </p:cNvSpPr>
          <p:nvPr>
            <p:ph sz="half" idx="1"/>
          </p:nvPr>
        </p:nvSpPr>
        <p:spPr>
          <a:xfrm>
            <a:off x="1553222" y="5739171"/>
            <a:ext cx="4038600" cy="536923"/>
          </a:xfrm>
        </p:spPr>
        <p:txBody>
          <a:bodyPr>
            <a:normAutofit fontScale="77500" lnSpcReduction="20000"/>
          </a:bodyPr>
          <a:lstStyle/>
          <a:p>
            <a:pPr marL="0" indent="0">
              <a:buNone/>
            </a:pPr>
            <a:r>
              <a:rPr lang="en-US" dirty="0"/>
              <a:t>Paris, Exposition </a:t>
            </a:r>
            <a:r>
              <a:rPr lang="en-US" dirty="0" err="1"/>
              <a:t>universelle</a:t>
            </a:r>
            <a:r>
              <a:rPr lang="en-US" dirty="0"/>
              <a:t>, 1889</a:t>
            </a:r>
          </a:p>
        </p:txBody>
      </p:sp>
    </p:spTree>
    <p:extLst>
      <p:ext uri="{BB962C8B-B14F-4D97-AF65-F5344CB8AC3E}">
        <p14:creationId xmlns:p14="http://schemas.microsoft.com/office/powerpoint/2010/main" val="254526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DA397-9000-194D-8CAE-C34C926A71FB}"/>
              </a:ext>
            </a:extLst>
          </p:cNvPr>
          <p:cNvSpPr>
            <a:spLocks noGrp="1"/>
          </p:cNvSpPr>
          <p:nvPr>
            <p:ph type="title"/>
          </p:nvPr>
        </p:nvSpPr>
        <p:spPr>
          <a:xfrm>
            <a:off x="839416" y="0"/>
            <a:ext cx="10742984" cy="1143000"/>
          </a:xfrm>
        </p:spPr>
        <p:txBody>
          <a:bodyPr>
            <a:normAutofit fontScale="90000"/>
          </a:bodyPr>
          <a:lstStyle/>
          <a:p>
            <a:r>
              <a:rPr lang="en-GB" sz="3600" b="0" i="0" kern="1200" dirty="0">
                <a:solidFill>
                  <a:schemeClr val="tx1"/>
                </a:solidFill>
                <a:effectLst/>
                <a:latin typeface="+mn-lt"/>
                <a:ea typeface="+mn-ea"/>
                <a:cs typeface="+mn-cs"/>
              </a:rPr>
              <a:t>The Great Exhibition of the Works of Industry of All Nations </a:t>
            </a:r>
            <a:r>
              <a:rPr lang="en-US" sz="3600" dirty="0"/>
              <a:t>of 1851, London</a:t>
            </a:r>
          </a:p>
        </p:txBody>
      </p:sp>
      <p:sp>
        <p:nvSpPr>
          <p:cNvPr id="4" name="Content Placeholder 3">
            <a:extLst>
              <a:ext uri="{FF2B5EF4-FFF2-40B4-BE49-F238E27FC236}">
                <a16:creationId xmlns:a16="http://schemas.microsoft.com/office/drawing/2014/main" id="{24C255D6-6C08-0844-8BB0-F95E9A367738}"/>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23765D65-10CD-1546-B4CE-1F5BDEDA6D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344" y="1772816"/>
            <a:ext cx="5314528" cy="2950869"/>
          </a:xfrm>
          <a:prstGeom prst="rect">
            <a:avLst/>
          </a:prstGeom>
        </p:spPr>
      </p:pic>
      <p:pic>
        <p:nvPicPr>
          <p:cNvPr id="6" name="Picture 5">
            <a:extLst>
              <a:ext uri="{FF2B5EF4-FFF2-40B4-BE49-F238E27FC236}">
                <a16:creationId xmlns:a16="http://schemas.microsoft.com/office/drawing/2014/main" id="{2A4AD5BA-96C3-4649-B70F-CE2163C1FAB9}"/>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6224724" y="1772816"/>
            <a:ext cx="5540741" cy="4535493"/>
          </a:xfrm>
          <a:prstGeom prst="rect">
            <a:avLst/>
          </a:prstGeom>
        </p:spPr>
      </p:pic>
    </p:spTree>
    <p:extLst>
      <p:ext uri="{BB962C8B-B14F-4D97-AF65-F5344CB8AC3E}">
        <p14:creationId xmlns:p14="http://schemas.microsoft.com/office/powerpoint/2010/main" val="1377512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E565-B245-E543-A0AB-1CC51C12B160}"/>
              </a:ext>
            </a:extLst>
          </p:cNvPr>
          <p:cNvSpPr>
            <a:spLocks noGrp="1"/>
          </p:cNvSpPr>
          <p:nvPr>
            <p:ph type="title"/>
          </p:nvPr>
        </p:nvSpPr>
        <p:spPr>
          <a:xfrm>
            <a:off x="609600" y="46567"/>
            <a:ext cx="10972800" cy="1143000"/>
          </a:xfrm>
        </p:spPr>
        <p:txBody>
          <a:bodyPr>
            <a:normAutofit/>
          </a:bodyPr>
          <a:lstStyle/>
          <a:p>
            <a:r>
              <a:rPr lang="en-US" sz="2800" dirty="0"/>
              <a:t>Joseph Paxton, The Crystal Palace</a:t>
            </a:r>
          </a:p>
        </p:txBody>
      </p:sp>
      <p:sp>
        <p:nvSpPr>
          <p:cNvPr id="3" name="Content Placeholder 2">
            <a:extLst>
              <a:ext uri="{FF2B5EF4-FFF2-40B4-BE49-F238E27FC236}">
                <a16:creationId xmlns:a16="http://schemas.microsoft.com/office/drawing/2014/main" id="{796A887C-0BA7-2742-9F1C-32698492977D}"/>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FFEEFE8-356C-DF45-9202-4E4FF3391664}"/>
              </a:ext>
            </a:extLst>
          </p:cNvPr>
          <p:cNvSpPr>
            <a:spLocks noGrp="1"/>
          </p:cNvSpPr>
          <p:nvPr>
            <p:ph sz="half" idx="2"/>
          </p:nvPr>
        </p:nvSpPr>
        <p:spPr/>
        <p:txBody>
          <a:bodyPr/>
          <a:lstStyle/>
          <a:p>
            <a:endParaRPr lang="en-US"/>
          </a:p>
        </p:txBody>
      </p:sp>
      <p:pic>
        <p:nvPicPr>
          <p:cNvPr id="1026" name="Picture 2">
            <a:extLst>
              <a:ext uri="{FF2B5EF4-FFF2-40B4-BE49-F238E27FC236}">
                <a16:creationId xmlns:a16="http://schemas.microsoft.com/office/drawing/2014/main" id="{5FF36118-EC2E-7F44-967D-FC00D93B01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027113"/>
            <a:ext cx="9144000" cy="567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540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7888" y="5373216"/>
            <a:ext cx="6192688" cy="1283604"/>
          </a:xfrm>
        </p:spPr>
        <p:txBody>
          <a:bodyPr>
            <a:noAutofit/>
          </a:bodyPr>
          <a:lstStyle/>
          <a:p>
            <a:pPr marL="0" indent="0">
              <a:buNone/>
            </a:pPr>
            <a:r>
              <a:rPr lang="en-US" sz="2000" dirty="0"/>
              <a:t>Henry Clarke Pidgeon (1807-80),  'The Indian Court and Jewels’, 1851</a:t>
            </a:r>
            <a:br>
              <a:rPr lang="en-US" sz="2000" dirty="0"/>
            </a:br>
            <a:endParaRPr lang="en-US" sz="2000" dirty="0"/>
          </a:p>
        </p:txBody>
      </p:sp>
      <p:sp>
        <p:nvSpPr>
          <p:cNvPr id="6" name="Content Placeholder 5"/>
          <p:cNvSpPr>
            <a:spLocks noGrp="1"/>
          </p:cNvSpPr>
          <p:nvPr>
            <p:ph sz="half" idx="2"/>
          </p:nvPr>
        </p:nvSpPr>
        <p:spPr>
          <a:xfrm>
            <a:off x="479376" y="1429876"/>
            <a:ext cx="4038600" cy="3943340"/>
          </a:xfrm>
        </p:spPr>
        <p:txBody>
          <a:bodyPr>
            <a:normAutofit/>
          </a:bodyPr>
          <a:lstStyle/>
          <a:p>
            <a:r>
              <a:rPr lang="en-GB" sz="2400" dirty="0"/>
              <a:t>Industries, inventions</a:t>
            </a:r>
          </a:p>
          <a:p>
            <a:r>
              <a:rPr lang="en-GB" sz="2400" dirty="0"/>
              <a:t>Technology</a:t>
            </a:r>
          </a:p>
          <a:p>
            <a:r>
              <a:rPr lang="en-GB" sz="2400" dirty="0"/>
              <a:t>Overseas (colonial) gains</a:t>
            </a:r>
          </a:p>
          <a:p>
            <a:r>
              <a:rPr lang="en-GB" sz="2400" dirty="0"/>
              <a:t>Foreign sections</a:t>
            </a:r>
          </a:p>
          <a:p>
            <a:r>
              <a:rPr lang="en-GB" sz="2400" dirty="0"/>
              <a:t>Animals, plants</a:t>
            </a:r>
          </a:p>
          <a:p>
            <a:r>
              <a:rPr lang="en-GB" sz="2400" dirty="0"/>
              <a:t>Food</a:t>
            </a:r>
          </a:p>
          <a:p>
            <a:r>
              <a:rPr lang="en-GB" sz="2400" dirty="0"/>
              <a:t>Art and design</a:t>
            </a:r>
          </a:p>
          <a:p>
            <a:endParaRPr lang="en-US" sz="2400" dirty="0"/>
          </a:p>
        </p:txBody>
      </p:sp>
      <p:pic>
        <p:nvPicPr>
          <p:cNvPr id="43010" name="Picture 2" descr="Henry Clarke Pidgeon, 'The Indian Court and Jewels', 1851. Museum no. E.12-2007. Purchased with the assistance of The Art Fund and the Royal Commission for the Exhibition of 1851">
            <a:hlinkClick r:id="rId3"/>
          </p:cNvPr>
          <p:cNvPicPr>
            <a:picLocks noChangeAspect="1" noChangeArrowheads="1"/>
          </p:cNvPicPr>
          <p:nvPr/>
        </p:nvPicPr>
        <p:blipFill>
          <a:blip r:embed="rId4" cstate="print"/>
          <a:srcRect/>
          <a:stretch>
            <a:fillRect/>
          </a:stretch>
        </p:blipFill>
        <p:spPr bwMode="auto">
          <a:xfrm>
            <a:off x="5030281" y="692696"/>
            <a:ext cx="6250295" cy="4464496"/>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8407</TotalTime>
  <Words>5390</Words>
  <Application>Microsoft Macintosh PowerPoint</Application>
  <PresentationFormat>Widescreen</PresentationFormat>
  <Paragraphs>442</Paragraphs>
  <Slides>52</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Arial</vt:lpstr>
      <vt:lpstr>Calibri</vt:lpstr>
      <vt:lpstr>expo-sans</vt:lpstr>
      <vt:lpstr>Georgia</vt:lpstr>
      <vt:lpstr>Inter Var</vt:lpstr>
      <vt:lpstr>junicode</vt:lpstr>
      <vt:lpstr>Lato</vt:lpstr>
      <vt:lpstr>Poppins</vt:lpstr>
      <vt:lpstr>Times New Roman</vt:lpstr>
      <vt:lpstr>value-sans-regular</vt:lpstr>
      <vt:lpstr>Office Theme</vt:lpstr>
      <vt:lpstr>Modernism at the Fair</vt:lpstr>
      <vt:lpstr>Introduction</vt:lpstr>
      <vt:lpstr>World’s fairs, international exhibitions, expositions universelles</vt:lpstr>
      <vt:lpstr>Exhibitions theory</vt:lpstr>
      <vt:lpstr>World‘s fairs and international exhibitions (selected)</vt:lpstr>
      <vt:lpstr>World’s fairs</vt:lpstr>
      <vt:lpstr>The Great Exhibition of the Works of Industry of All Nations of 1851, London</vt:lpstr>
      <vt:lpstr>Joseph Paxton, The Crystal Palace</vt:lpstr>
      <vt:lpstr>PowerPoint Presentation</vt:lpstr>
      <vt:lpstr>Initiators</vt:lpstr>
      <vt:lpstr>Henry Cole </vt:lpstr>
      <vt:lpstr>PowerPoint Presentation</vt:lpstr>
      <vt:lpstr>Victoria and Albert Museum</vt:lpstr>
      <vt:lpstr>Exhibitions introduce</vt:lpstr>
      <vt:lpstr>PowerPoint Presentation</vt:lpstr>
      <vt:lpstr>World’s fair, 1873, Vienna</vt:lpstr>
      <vt:lpstr>PowerPoint Presentation</vt:lpstr>
      <vt:lpstr>PowerPoint Presentation</vt:lpstr>
      <vt:lpstr>The peasant ʻvillage’ at the 1873 Vienna World’s Fair</vt:lpstr>
      <vt:lpstr>PowerPoint Presentation</vt:lpstr>
      <vt:lpstr>The spectacle of the exhibition</vt:lpstr>
      <vt:lpstr>The spectacle and the other</vt:lpstr>
      <vt:lpstr>Exhibited colonies</vt:lpstr>
      <vt:lpstr>Colonial displays</vt:lpstr>
      <vt:lpstr>PowerPoint Presentation</vt:lpstr>
      <vt:lpstr>PowerPoint Presentation</vt:lpstr>
      <vt:lpstr>PowerPoint Presentation</vt:lpstr>
      <vt:lpstr>Paris exhibitions before 1900</vt:lpstr>
      <vt:lpstr>Exposition universelle, Paris 1889</vt:lpstr>
      <vt:lpstr>Exposition Internationale des Arts Décoratifs et Industriels Modernes, Paris, 1925</vt:lpstr>
      <vt:lpstr>Materials</vt:lpstr>
      <vt:lpstr>PowerPoint Presentation</vt:lpstr>
      <vt:lpstr>Polish pavilion </vt:lpstr>
      <vt:lpstr>Czechoslovak pavilion</vt:lpstr>
      <vt:lpstr>Austrian pavilion</vt:lpstr>
      <vt:lpstr>Alternatives</vt:lpstr>
      <vt:lpstr>PowerPoint Presentation</vt:lpstr>
      <vt:lpstr>Soviet pavilion</vt:lpstr>
      <vt:lpstr>PowerPoint Presentation</vt:lpstr>
      <vt:lpstr>Colonial exhibition, Paris, 1931</vt:lpstr>
      <vt:lpstr>PowerPoint Presentation</vt:lpstr>
      <vt:lpstr>PowerPoint Presentation</vt:lpstr>
      <vt:lpstr>Criticism </vt:lpstr>
      <vt:lpstr>Milada Marešová </vt:lpstr>
      <vt:lpstr>Brussels International Exhibition, 1935</vt:lpstr>
      <vt:lpstr>PowerPoint Presentation</vt:lpstr>
      <vt:lpstr>Human zoos </vt:lpstr>
      <vt:lpstr>PowerPoint Presentation</vt:lpstr>
      <vt:lpstr>USA </vt:lpstr>
      <vt:lpstr>New York, The World of Tomorrow, 1939/40</vt:lpstr>
      <vt:lpstr>PowerPoint Presentation</vt:lpstr>
      <vt:lpstr>Exhibitions show</vt:lpstr>
    </vt:vector>
  </TitlesOfParts>
  <Company>University of Birmingham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Temporary exhibitions of contemporary art</dc:title>
  <dc:creator>Nora Veszpremi</dc:creator>
  <cp:lastModifiedBy>Marta</cp:lastModifiedBy>
  <cp:revision>152</cp:revision>
  <dcterms:created xsi:type="dcterms:W3CDTF">2015-11-16T14:49:51Z</dcterms:created>
  <dcterms:modified xsi:type="dcterms:W3CDTF">2024-03-21T14:33:13Z</dcterms:modified>
</cp:coreProperties>
</file>