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0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838435" y="2414989"/>
            <a:ext cx="246747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 Slovanů</a:t>
            </a:r>
          </a:p>
          <a:p>
            <a:pPr eaLnBrk="1" hangingPunct="1"/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Moravané – Češi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D4C97D0-CF1B-4C05-FE7E-E74E63400A5A}"/>
              </a:ext>
            </a:extLst>
          </p:cNvPr>
          <p:cNvSpPr/>
          <p:nvPr/>
        </p:nvSpPr>
        <p:spPr>
          <a:xfrm>
            <a:off x="10108841" y="226687"/>
            <a:ext cx="184351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 Podunají kolem přelomu 8. a 9. století</a:t>
            </a:r>
          </a:p>
        </p:txBody>
      </p:sp>
    </p:spTree>
    <p:extLst>
      <p:ext uri="{BB962C8B-B14F-4D97-AF65-F5344CB8AC3E}">
        <p14:creationId xmlns:p14="http://schemas.microsoft.com/office/powerpoint/2010/main" val="407480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307C3FF9-B429-B9B4-96EE-D5BD82766871}"/>
              </a:ext>
            </a:extLst>
          </p:cNvPr>
          <p:cNvSpPr/>
          <p:nvPr/>
        </p:nvSpPr>
        <p:spPr>
          <a:xfrm>
            <a:off x="133083" y="609606"/>
            <a:ext cx="4306087" cy="600164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Vznik spisku kolem roku 870, za arcibiskupa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Adalwina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(859–873)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Měl obhajovat nároky salcburského metropolity na Panonii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kapitola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Karantáncům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vládnout Samo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Později měl vládu převzít kníže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čelil útokům Avarů,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povolal na pomoc Bavory.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Bavoři si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Karantánce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podrobili a odvedli si rukojmí , pokřtěn měl být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(Gorazd) i jeho synovec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</a:t>
            </a: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Borutově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smrti byl uveden na knížecí stolec křesťan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měl vládnout tři roky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jeho smrti král Pipina poslal do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Karantánie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Chotimira</a:t>
            </a: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kontext: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roce 743 Slované podporovali bavorského vévodu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se pokoušel zastavit vpád Franků.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Karantánské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záležitosti spravoval pokrevně spřízněný klan: Když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zemřel, byl knížetem provolán jeho syn Gorazd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Cacatius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po třech letech usedl na knížecí stolec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synovec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Cheitmar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Borutův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rod si udržel mocenský primát navzdory opakovaným vzpourám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carmula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Chotimirově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smrti vypuklo povstání.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Bavorský vévoda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Tassilo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si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Krantánce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podmanil roku 772, ale ponechal jim právo volby.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7B1E52-C617-0CCD-5BEF-D92FC95A5453}"/>
              </a:ext>
            </a:extLst>
          </p:cNvPr>
          <p:cNvSpPr txBox="1"/>
          <p:nvPr/>
        </p:nvSpPr>
        <p:spPr>
          <a:xfrm>
            <a:off x="8023753" y="609606"/>
            <a:ext cx="1576021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Karantánci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7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7F9B0B41-3BF8-C3E2-7ABD-48C3F6310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89" y="952537"/>
            <a:ext cx="3223499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Křesťanské učení proniklo k moravským Slovanům patrně již před rokem 800</a:t>
            </a:r>
            <a:endParaRPr lang="cs-CZ" altLang="cs-CZ" sz="1200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Karel Veliký </a:t>
            </a:r>
            <a:r>
              <a:rPr lang="cs-CZ" altLang="cs-CZ" sz="1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vyhlásil program re-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christianizace Panonie.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Ú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kol svěřil salcburskému metropolitovi Arnovi, který prý začal kázat mezi Slovany a údajně také vysvětil kněze a kostely.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8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Ve skutečnosti</a:t>
            </a:r>
            <a:r>
              <a:rPr kumimoji="0" lang="cs-CZ" altLang="cs-CZ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se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arcibiskup zmohl jen na vyslání misionářů.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Žitije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Mefodija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V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Nahodilé </a:t>
            </a:r>
            <a:r>
              <a:rPr lang="cs-CZ" altLang="cs-CZ" sz="1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pokus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y přerostly ve vážně míněný krok za vlády knížete Mojmíra, který rozhodl, že se i se svým lidem nechá pokřtít.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Pozdní pasovská tradice uvádí, že se tak stalo v roce 831 a hlavní zásluhy připisuje biskupu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Reginhardovi</a:t>
            </a:r>
            <a:r>
              <a:rPr lang="cs-CZ" altLang="cs-CZ" sz="12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Notae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episcopis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Křest „všech“ Moravanů je nutno chápat jako politický akt, který</a:t>
            </a:r>
            <a:r>
              <a:rPr kumimoji="0" lang="cs-CZ" altLang="cs-CZ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posouval hranice pasovské diecéze do Panonie a středního Pomoraví.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mohučské synodě roku 852 zaznělo, že jistý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Albgis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unesl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Petrikovu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manželku do nejzazších končin království, do drsného dosud křesťanství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rudem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adhuc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christianitatem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lidu Moravanů.</a:t>
            </a:r>
          </a:p>
          <a:p>
            <a:pPr lvl="0" eaLnBrk="0" hangingPunct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Concilium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Moguntinum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F824F95-9F37-E2BF-0185-4795A2AE6063}"/>
              </a:ext>
            </a:extLst>
          </p:cNvPr>
          <p:cNvSpPr/>
          <p:nvPr/>
        </p:nvSpPr>
        <p:spPr>
          <a:xfrm>
            <a:off x="7480792" y="230043"/>
            <a:ext cx="3821304" cy="526297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863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Souvislosti: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upevnit postavení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Mojmírovců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přiměla knížete Rostislava, aby po roce 860 vyslal legace. </a:t>
            </a:r>
          </a:p>
          <a:p>
            <a:pPr marL="171450" indent="-171450">
              <a:buFontTx/>
              <a:buChar char="-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Nejprve do Říma, a když neuspěl, do Konstantinopole, kde požádal o vyslání „učitelů víry“.</a:t>
            </a:r>
          </a:p>
          <a:p>
            <a:pPr marL="171450" indent="-171450">
              <a:buFontTx/>
              <a:buChar char="-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Moravští vyslanci se odvolávali na chorobu pasovského biskupa Hartwiga.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Bavorští biskupové vnímali žádost Moravanů jako provokaci.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863 dorazili na Moravu Konstantin s Metodějem, jimž se během čtyř (?) let podařilo vyškolit okruh žáků.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Nejisté poměry na Balkáně přivedly oba vzdělance do Říma.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Teprve zde začalo vážné jednání o podobě církevní správy v někdejší Panonii a na Moravě.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přijal Konstantinův misijní program, jenž měl vycházet z domácí řeči, zvláštního písma a (snad) liturgie ve slovanském jazyce.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Žitije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Mefodija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FAA141-1FB8-282B-0A90-FB60634DD599}"/>
              </a:ext>
            </a:extLst>
          </p:cNvPr>
          <p:cNvSpPr txBox="1"/>
          <p:nvPr/>
        </p:nvSpPr>
        <p:spPr>
          <a:xfrm>
            <a:off x="299989" y="227103"/>
            <a:ext cx="1133157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Moravané</a:t>
            </a:r>
          </a:p>
        </p:txBody>
      </p:sp>
    </p:spTree>
    <p:extLst>
      <p:ext uri="{BB962C8B-B14F-4D97-AF65-F5344CB8AC3E}">
        <p14:creationId xmlns:p14="http://schemas.microsoft.com/office/powerpoint/2010/main" val="53750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0937D2B-549D-7E5B-42ED-57AADBB36750}"/>
              </a:ext>
            </a:extLst>
          </p:cNvPr>
          <p:cNvSpPr/>
          <p:nvPr/>
        </p:nvSpPr>
        <p:spPr>
          <a:xfrm>
            <a:off x="136528" y="458937"/>
            <a:ext cx="3051429" cy="58169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845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Hludowicus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XIIII ex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octavis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theophanie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baptizari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spcBef>
                <a:spcPts val="0"/>
              </a:spcBef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cs-CZ" alt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tradice: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Quoniam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vero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isdem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princeps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[Bořivoj] Moravie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degens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omnipotenti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voverat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videlicet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quo, si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propria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reduceret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basilicam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beate Dei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genitricis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perpetue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virginis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Marie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edificaret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reversus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sine mora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studuit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Pragensi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Hic primus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fundator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congregatorque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clericorum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tantile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tunc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fuit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institutor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(Vita et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passio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Wenceslai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Ludmile ave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hec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urbe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Levigradec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oppido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Cosmae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Pragensis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I/25)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Gradech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aratrum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incepta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Codex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diplomaticus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epistolaris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Bohemiae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I., s. 129–131, č. 124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1D247DD-CB6E-BEC2-C363-79906927325E}"/>
              </a:ext>
            </a:extLst>
          </p:cNvPr>
          <p:cNvSpPr/>
          <p:nvPr/>
        </p:nvSpPr>
        <p:spPr>
          <a:xfrm>
            <a:off x="3357581" y="479995"/>
            <a:ext cx="3414939" cy="193899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Historický kontext</a:t>
            </a: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805/806	Karolínský tribut</a:t>
            </a:r>
          </a:p>
          <a:p>
            <a:pPr marL="342900" indent="-342900">
              <a:buFontTx/>
              <a:buAutoNum type="arabicPlain" startAt="845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	Křest českých knížat v Řezně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872		Poražena koalice pěti (?) knížat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911		Vymření východofranských 	Karlovců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918		Volba Jindřicha I. 	Ptáčníka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929		Tažení do Čech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3A38F47-2789-D57B-45E6-B00C03312512}"/>
              </a:ext>
            </a:extLst>
          </p:cNvPr>
          <p:cNvSpPr/>
          <p:nvPr/>
        </p:nvSpPr>
        <p:spPr>
          <a:xfrm>
            <a:off x="6869139" y="479995"/>
            <a:ext cx="3137095" cy="452431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První dynastický světec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(Svatý Václav)</a:t>
            </a: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Prameny: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Widukind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Corvey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(967/968)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První staroslověnská legenda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Crescente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fide</a:t>
            </a:r>
          </a:p>
          <a:p>
            <a:pPr marL="342900" indent="-342900"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Co o něm víme?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Syn knížete Vratislava I. (915–921)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Kolem 924: 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Translace ostatků kněžny Ludmily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929: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Tažení Jindřicha Ptáčníka do Čech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935:</a:t>
            </a:r>
          </a:p>
          <a:p>
            <a:pPr marL="342900" indent="-342900"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Smrt ve Staré Boleslavi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950: 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Přenesení ostatků, přistavěna jižní apsida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1006: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Denáry knížete Jaromíra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1060: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Přestavba  rotundy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Kolem 1120:</a:t>
            </a:r>
          </a:p>
          <a:p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Kosmovy zlaté olivy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56332ED-083C-43D7-54A0-F36EC987A491}"/>
              </a:ext>
            </a:extLst>
          </p:cNvPr>
          <p:cNvCxnSpPr/>
          <p:nvPr/>
        </p:nvCxnSpPr>
        <p:spPr bwMode="auto">
          <a:xfrm>
            <a:off x="136528" y="237392"/>
            <a:ext cx="688437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E5AAD5-0648-9653-24DD-40140823DA92}"/>
              </a:ext>
            </a:extLst>
          </p:cNvPr>
          <p:cNvSpPr txBox="1"/>
          <p:nvPr/>
        </p:nvSpPr>
        <p:spPr>
          <a:xfrm>
            <a:off x="11163539" y="476413"/>
            <a:ext cx="89193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Češi</a:t>
            </a:r>
          </a:p>
        </p:txBody>
      </p:sp>
    </p:spTree>
    <p:extLst>
      <p:ext uri="{BB962C8B-B14F-4D97-AF65-F5344CB8AC3E}">
        <p14:creationId xmlns:p14="http://schemas.microsoft.com/office/powerpoint/2010/main" val="19743031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828</Words>
  <Application>Microsoft Office PowerPoint</Application>
  <PresentationFormat>Širokoúhlá obrazovka</PresentationFormat>
  <Paragraphs>116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283</cp:revision>
  <cp:lastPrinted>2019-10-16T06:26:31Z</cp:lastPrinted>
  <dcterms:created xsi:type="dcterms:W3CDTF">2019-09-26T11:11:15Z</dcterms:created>
  <dcterms:modified xsi:type="dcterms:W3CDTF">2023-10-23T07:17:30Z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