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2"/>
  </p:notesMasterIdLst>
  <p:handoutMasterIdLst>
    <p:handoutMasterId r:id="rId13"/>
  </p:handoutMasterIdLst>
  <p:sldIdLst>
    <p:sldId id="436" r:id="rId5"/>
    <p:sldId id="437" r:id="rId6"/>
    <p:sldId id="438" r:id="rId7"/>
    <p:sldId id="439" r:id="rId8"/>
    <p:sldId id="440" r:id="rId9"/>
    <p:sldId id="441" r:id="rId10"/>
    <p:sldId id="442" r:id="rId11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7BB03-91D4-4011-99EF-E88F0508AE49}" v="34" dt="2020-11-03T08:30:42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778455B-0B32-26A6-6395-1EB23709885E}"/>
              </a:ext>
            </a:extLst>
          </p:cNvPr>
          <p:cNvSpPr/>
          <p:nvPr/>
        </p:nvSpPr>
        <p:spPr>
          <a:xfrm>
            <a:off x="838435" y="2414989"/>
            <a:ext cx="2467473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Christianizace Slovanů a Uhrů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12773DE9-E60F-6703-BC17-A1DABCB7E5B8}"/>
              </a:ext>
            </a:extLst>
          </p:cNvPr>
          <p:cNvSpPr/>
          <p:nvPr/>
        </p:nvSpPr>
        <p:spPr>
          <a:xfrm>
            <a:off x="228195" y="483455"/>
            <a:ext cx="1534394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Kde se vzali </a:t>
            </a:r>
            <a:r>
              <a:rPr lang="cs-CZ" sz="1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Polané</a:t>
            </a:r>
            <a:r>
              <a:rPr lang="cs-CZ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B83DFDE1-8ED5-E7C6-71FD-8C02D49FD05A}"/>
              </a:ext>
            </a:extLst>
          </p:cNvPr>
          <p:cNvSpPr/>
          <p:nvPr/>
        </p:nvSpPr>
        <p:spPr>
          <a:xfrm>
            <a:off x="7485555" y="483455"/>
            <a:ext cx="2775068" cy="600164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Descriptio</a:t>
            </a:r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ciuitatum</a:t>
            </a:r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regionum</a:t>
            </a:r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</a:t>
            </a:r>
            <a:r>
              <a:rPr lang="cs-CZ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septentrionalem</a:t>
            </a:r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plagam</a:t>
            </a:r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Danubii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Geograf bavorský</a:t>
            </a:r>
          </a:p>
          <a:p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Soupis národů za severním břehem Dunaje. Vznikl v 9. století, před koncem 10 století byl doplněn o vzdálenější kmeny a etnika Severu a Východu. </a:t>
            </a:r>
          </a:p>
          <a:p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Dle tohoto přípisku Vislu ovládali </a:t>
            </a:r>
            <a:r>
              <a:rPr lang="cs-CZ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Vislané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Lendicové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Lendzané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a </a:t>
            </a:r>
            <a:r>
              <a:rPr lang="cs-CZ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Goplané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Glopeani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a kolem Odry sídlili </a:t>
            </a:r>
            <a:r>
              <a:rPr lang="cs-CZ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Holasici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Opolané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Slezané, Lužičané, </a:t>
            </a:r>
            <a:r>
              <a:rPr lang="cs-CZ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Dědošané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Milčané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možná i tajemní „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Lupiglaa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(</a:t>
            </a:r>
            <a:r>
              <a:rPr lang="cs-CZ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Hlupčané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?).</a:t>
            </a:r>
          </a:p>
          <a:p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Widukind</a:t>
            </a:r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 </a:t>
            </a:r>
            <a:r>
              <a:rPr lang="cs-CZ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Corvey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Měšek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stál roku 963 v čele Slovanů zvaných „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Lestkové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(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Sclavi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qui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dicuntur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Licicaviki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Ibrahim Ibn </a:t>
            </a:r>
            <a:r>
              <a:rPr lang="cs-CZ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Jakúb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Měšek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měl být králem Severu 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</a:t>
            </a:r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legendě o svatém Oldřichovi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Měšek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objevuje jako kníže Vandalů (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dux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Wandalorum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Dagome</a:t>
            </a:r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iudex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Měškova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država byla označena jako Hnězdno s příslušenstvím (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civitas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Schinesghe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pertinentiis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178659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A531C540-0DA2-2BEC-AE5D-4BDAAF876F85}"/>
              </a:ext>
            </a:extLst>
          </p:cNvPr>
          <p:cNvSpPr/>
          <p:nvPr/>
        </p:nvSpPr>
        <p:spPr>
          <a:xfrm>
            <a:off x="222974" y="335845"/>
            <a:ext cx="3601681" cy="63709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Gervasius</a:t>
            </a:r>
            <a:r>
              <a:rPr lang="cs-CZ" sz="1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 </a:t>
            </a:r>
            <a:r>
              <a:rPr lang="cs-CZ" sz="12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Tilbury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na počátku 13. století domníval, že název souvisí s polnostmi (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Polonia si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dicta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eorum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idiomate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quasi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Campania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Johannes </a:t>
            </a:r>
            <a:r>
              <a:rPr lang="cs-CZ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Fried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„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Polané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se objevili kolem roku 1000.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Proto by jejich jméno mohlo souviset s hnězdenským aktem.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Císař Ota III. se stylizoval do role Kristova služebníka (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servus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Christi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zřídil nad tělem svatého Vojtěcha církevní metropoli.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Podle Frieda se řídil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Izajášovým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proroctvím, podle něhož se Hospodinem požehnaná země stane úrodným „polem“, které Bůh svěří lidu nové smlouvy a nového jména.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Friedova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teze odmítnuta.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Dnes je kladen důraz na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Měškovy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válečné a diplomatické úspěchy, které provázaly do jednoho celku (državy) rozdílné světy.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„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Polané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začali suplovat vyšší politickou identitu, která měla spojit vítěze i poražené a měla odlišit piastovskou državu od hodnotově spřízněných sousedů v Polabí nebo Pomořanech.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 knížeti Polanů (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Palaniorum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dux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Polanech/Polácích (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Polani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zemi Polanů (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terra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Polanorum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rozepsaly nejstarší svatovojtěšské legendy i </a:t>
            </a:r>
            <a:r>
              <a:rPr lang="cs-CZ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Thietmar</a:t>
            </a:r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 </a:t>
            </a:r>
            <a:r>
              <a:rPr lang="cs-CZ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Merseburku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 roce 1000 Boleslav Chrabrý nechal razit denáry, které nesly orlici (?) a titul knížete Polska (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PRINCES POLONIE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20A97CF-9373-CE1B-19CE-3339CEC7ACFC}"/>
              </a:ext>
            </a:extLst>
          </p:cNvPr>
          <p:cNvSpPr txBox="1"/>
          <p:nvPr/>
        </p:nvSpPr>
        <p:spPr>
          <a:xfrm>
            <a:off x="8792971" y="334339"/>
            <a:ext cx="1986330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cs-CZ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Vstup Polanů do dějin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D77533C-547F-31C7-A6A6-D709DB9B9A04}"/>
              </a:ext>
            </a:extLst>
          </p:cNvPr>
          <p:cNvSpPr/>
          <p:nvPr/>
        </p:nvSpPr>
        <p:spPr>
          <a:xfrm>
            <a:off x="7177621" y="1443841"/>
            <a:ext cx="3601680" cy="526297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Křest „Polanů“</a:t>
            </a:r>
          </a:p>
          <a:p>
            <a:pPr>
              <a:spcAft>
                <a:spcPts val="0"/>
              </a:spcAft>
            </a:pPr>
            <a:endParaRPr lang="cs-CZ" sz="12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2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Gallus</a:t>
            </a:r>
            <a:r>
              <a:rPr lang="cs-CZ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2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Anonymus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zachytil mýtickou část příběhu piastovských knížat.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Důraz na christianizaci napovídá, že mýtus mohl vzniknout snad až ve třicátých letech 11. věku, kdy se zhroutilo první polské království a venkovský (?) lid se vrátil k víře předků. 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cs-CZ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Měškovy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državy mohly být pokládány za křesťanské jen podle volných měřítek. </a:t>
            </a:r>
          </a:p>
          <a:p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Kolem roku 990 sice ovládal </a:t>
            </a:r>
            <a:r>
              <a:rPr lang="cs-CZ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Krakovsko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kde mělký otisk zanechala česká správa, které krakovská tradice vložila do vínku legendární biskupy </a:t>
            </a:r>
            <a:r>
              <a:rPr lang="cs-CZ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Prohora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cs-CZ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Prokulfa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Jádro piastovských držav zasáhla christianizace nejdříve po roce 960.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/>
            <a:r>
              <a:rPr lang="cs-CZ" alt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Od roku 968 měl v Polsku úřadovat biskup Jordan (</a:t>
            </a:r>
            <a:r>
              <a:rPr lang="cs-CZ" alt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Jordanus</a:t>
            </a:r>
            <a:r>
              <a:rPr lang="cs-CZ" altLang="cs-CZ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primus </a:t>
            </a:r>
            <a:r>
              <a:rPr lang="cs-CZ" alt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episcopus</a:t>
            </a:r>
            <a:r>
              <a:rPr lang="cs-CZ" altLang="cs-CZ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Polonia </a:t>
            </a:r>
            <a:r>
              <a:rPr lang="cs-CZ" alt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ordinatus</a:t>
            </a:r>
            <a:r>
              <a:rPr lang="cs-CZ" altLang="cs-CZ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alt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/>
            <a:endParaRPr lang="cs-CZ" altLang="cs-CZ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hangingPunct="0"/>
            <a:r>
              <a:rPr lang="cs-CZ" alt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O Jordanovi se rozepsal i </a:t>
            </a:r>
            <a:r>
              <a:rPr lang="cs-CZ" altLang="cs-CZ" sz="12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Thietmar</a:t>
            </a:r>
            <a:r>
              <a:rPr lang="cs-CZ" altLang="cs-CZ" sz="1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 </a:t>
            </a:r>
            <a:r>
              <a:rPr lang="cs-CZ" altLang="cs-CZ" sz="12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Merseburku</a:t>
            </a:r>
            <a:r>
              <a:rPr lang="cs-CZ" alt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který jej označil za poznaňského biskupa (</a:t>
            </a:r>
            <a:r>
              <a:rPr lang="cs-CZ" alt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episcopus</a:t>
            </a:r>
            <a:r>
              <a:rPr lang="cs-CZ" altLang="cs-CZ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Posnaniensis</a:t>
            </a:r>
            <a:r>
              <a:rPr lang="cs-CZ" alt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Jordanův episkopát se uzavřel mezi léty 982 a 984. </a:t>
            </a:r>
          </a:p>
        </p:txBody>
      </p:sp>
    </p:spTree>
    <p:extLst>
      <p:ext uri="{BB962C8B-B14F-4D97-AF65-F5344CB8AC3E}">
        <p14:creationId xmlns:p14="http://schemas.microsoft.com/office/powerpoint/2010/main" val="1521728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AA344C6C-1AAB-E1F3-E3BD-50A33A5B10EE}"/>
              </a:ext>
            </a:extLst>
          </p:cNvPr>
          <p:cNvSpPr/>
          <p:nvPr/>
        </p:nvSpPr>
        <p:spPr>
          <a:xfrm>
            <a:off x="357463" y="400007"/>
            <a:ext cx="2180853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cs-CZ" sz="1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Dagome</a:t>
            </a:r>
            <a:r>
              <a:rPr lang="cs-CZ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iudex</a:t>
            </a:r>
            <a:r>
              <a:rPr lang="cs-CZ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sz="1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Patrocininium</a:t>
            </a:r>
            <a:r>
              <a:rPr lang="cs-CZ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svatého Petra? 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9CC1C7D-1CA8-1B14-2C7B-AA701D480EE7}"/>
              </a:ext>
            </a:extLst>
          </p:cNvPr>
          <p:cNvSpPr/>
          <p:nvPr/>
        </p:nvSpPr>
        <p:spPr>
          <a:xfrm>
            <a:off x="5822224" y="3487253"/>
            <a:ext cx="3303558" cy="286232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Soudce </a:t>
            </a:r>
            <a:r>
              <a:rPr lang="cs-CZ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Dagome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Dagome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iudex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a senátorka Oda (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Ote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senatrix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se syny </a:t>
            </a:r>
            <a:r>
              <a:rPr lang="cs-CZ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Měškem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 Lambertem svěřili stolci svatého Petra město zvané „</a:t>
            </a:r>
            <a:r>
              <a:rPr lang="cs-CZ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Schignesne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 (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civitatem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integro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que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vocatur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Schignesne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s veškerým příslušenstvím (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cum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omnibus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suis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pertinentiis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</a:p>
          <a:p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Příslušenství sahalo do Pomořan, možná až k Baltu, sousedilo s Prusy, (Kyjevskou) Rusí, Krakovem (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Craccoa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 Odrou, místem „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Alemure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 (patrně Moravou?) a zemí </a:t>
            </a:r>
            <a:r>
              <a:rPr lang="cs-CZ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Milčanů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cs-CZ" sz="1200" dirty="0">
              <a:latin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</a:rPr>
              <a:t>Regest je datován do pontifikátu papeže Jana XV. (985–992), opis pořízen za pontifikátu papeže Řehoře VII. (1073–1085).</a:t>
            </a:r>
          </a:p>
        </p:txBody>
      </p:sp>
    </p:spTree>
    <p:extLst>
      <p:ext uri="{BB962C8B-B14F-4D97-AF65-F5344CB8AC3E}">
        <p14:creationId xmlns:p14="http://schemas.microsoft.com/office/powerpoint/2010/main" val="1245033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88BAF2EB-2310-63A3-8E35-B972CB6C64DA}"/>
              </a:ext>
            </a:extLst>
          </p:cNvPr>
          <p:cNvSpPr/>
          <p:nvPr/>
        </p:nvSpPr>
        <p:spPr>
          <a:xfrm>
            <a:off x="140946" y="520511"/>
            <a:ext cx="4183334" cy="618630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Císař Ota III. jmenoval Radima arcibiskupem svatého Vojtěcha před odjezdem z Říma a na konci roku 999 přizval k veřejnému jednání. </a:t>
            </a:r>
          </a:p>
          <a:p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To dokazuje, že se vydal k Boleslavovi Chrabrému s úmyslem povýšit Hnězdno na církevní metropoli. </a:t>
            </a:r>
          </a:p>
          <a:p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S odstupem stovky let se k roku 1000 vrátil </a:t>
            </a:r>
            <a:r>
              <a:rPr lang="cs-CZ" sz="12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Gallus</a:t>
            </a:r>
            <a:r>
              <a:rPr lang="cs-CZ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200" b="1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Anonymus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aby oslavil velikost knížete Boleslava, jehož bohatství a sláva prý natolik okouzlily císaře Otu, že na radu velmožů vložil na Boleslavovu hlavu vlastní diadém a jeho praporec ozdobil 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hřebem z kříže Páně a kopím svatého Mořice. Sám měl obdržet darem paži svatého Vojtěcha a toho dne údajně oba propojila taková úcta, že Ota III. povýšil Boleslava na bratra a spolupracovníka císařství (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fratrem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cooperatorem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imperii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constituit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a nazval jej přítelem a spojencem římského lidu (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populi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Romani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amicum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socium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Ve skutečnosti Ota III. zřídil v Hnězdně první církevní metropoli slovanského světa.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Současník </a:t>
            </a:r>
            <a:r>
              <a:rPr lang="cs-CZ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Thietmar</a:t>
            </a:r>
            <a:r>
              <a:rPr lang="cs-CZ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 </a:t>
            </a:r>
            <a:r>
              <a:rPr lang="cs-CZ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Merseburku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věděl, že se hnězdenská provincie skládala ze tří biskupství v Kolobřehu, Vratislavi a Krakově, a znal rovněž jména prvních sufragánů, totiž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Reinberna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Jana a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Poppona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Mlčky však přešel status poznaňské diecéze, pouze k roku 1012 utrousil, že zemřel biskup Unger, který byl podřízen magdeburskému metropolitovi. Notnou porci nejistoty vnesl do našeho příběhu Bruno z 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Querfurtu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když Ungera označil za zemského, nikoliv poznaňského biskupa (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episcopus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terrae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 přiznal mu podíl na svatořečení pěti mučedníků, z nichž se za říšsko-polských válek stali zemští patroni.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50646CE-6A8A-0879-D368-91DCC9A1B20B}"/>
              </a:ext>
            </a:extLst>
          </p:cNvPr>
          <p:cNvSpPr txBox="1"/>
          <p:nvPr/>
        </p:nvSpPr>
        <p:spPr>
          <a:xfrm>
            <a:off x="6862123" y="520511"/>
            <a:ext cx="2648683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cs-CZ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Hnězdenský akt</a:t>
            </a:r>
          </a:p>
        </p:txBody>
      </p:sp>
    </p:spTree>
    <p:extLst>
      <p:ext uri="{BB962C8B-B14F-4D97-AF65-F5344CB8AC3E}">
        <p14:creationId xmlns:p14="http://schemas.microsoft.com/office/powerpoint/2010/main" val="2274274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>
            <a:extLst>
              <a:ext uri="{FF2B5EF4-FFF2-40B4-BE49-F238E27FC236}">
                <a16:creationId xmlns:a16="http://schemas.microsoft.com/office/drawing/2014/main" id="{2EDE5521-2546-822F-98D5-BCF63D7B83BE}"/>
              </a:ext>
            </a:extLst>
          </p:cNvPr>
          <p:cNvSpPr txBox="1"/>
          <p:nvPr/>
        </p:nvSpPr>
        <p:spPr>
          <a:xfrm>
            <a:off x="343173" y="1096312"/>
            <a:ext cx="3305636" cy="544764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972?–997</a:t>
            </a:r>
          </a:p>
          <a:p>
            <a:pPr algn="l"/>
            <a:r>
              <a:rPr lang="cs-CZ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Vláda velkoknížete </a:t>
            </a:r>
            <a:r>
              <a:rPr lang="cs-CZ" sz="1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Gezy</a:t>
            </a:r>
            <a:endParaRPr lang="cs-CZ" sz="12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sz="12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972 (?)</a:t>
            </a:r>
          </a:p>
          <a:p>
            <a:pPr algn="l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Působení misionáře Bruna (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Prunkwarta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vyslán císařem Otou I., snad benediktin ze St.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Gallen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sídlo ve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Veszprému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(?)</a:t>
            </a:r>
          </a:p>
          <a:p>
            <a:pPr algn="l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J</a:t>
            </a:r>
            <a:r>
              <a:rPr lang="cs-CZ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ih země pod vlivem Byzance (</a:t>
            </a:r>
            <a:r>
              <a:rPr lang="cs-CZ" sz="1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Kalocza</a:t>
            </a:r>
            <a:r>
              <a:rPr lang="cs-CZ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/>
            <a:endParaRPr lang="cs-CZ" sz="12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973</a:t>
            </a:r>
          </a:p>
          <a:p>
            <a:pPr algn="l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Dvorský sjezd v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Quedlinburgu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cs-CZ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selstvo velkoknížete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cs-CZ" sz="1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ezy</a:t>
            </a:r>
            <a:endParaRPr lang="cs-CZ" sz="12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sz="12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997–1038</a:t>
            </a:r>
          </a:p>
          <a:p>
            <a:pPr algn="l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Vláda knížete, od 1000/1001 krále Štěpána</a:t>
            </a:r>
          </a:p>
          <a:p>
            <a:pPr algn="l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- 1000 propůjčení královského titulu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Thietmara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 Merseburgu zásluhou Oty III., podle </a:t>
            </a:r>
            <a:r>
              <a:rPr lang="cs-CZ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Větší štěpánské legendy měl Štěpánovi přivézt od korunu od </a:t>
            </a:r>
            <a:r>
              <a:rPr lang="cs-CZ" sz="1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papaeže</a:t>
            </a:r>
            <a:r>
              <a:rPr lang="cs-CZ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panonhalmský</a:t>
            </a:r>
            <a:r>
              <a:rPr lang="cs-CZ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opat </a:t>
            </a:r>
            <a:r>
              <a:rPr lang="cs-CZ" sz="1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Astrik</a:t>
            </a:r>
            <a:r>
              <a:rPr lang="cs-CZ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endParaRPr lang="cs-CZ" sz="12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Zasloužil se o založení osmi biskupství a dvou arcibiskupství</a:t>
            </a:r>
          </a:p>
          <a:p>
            <a:pPr algn="l"/>
            <a:r>
              <a:rPr lang="cs-CZ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Ostřihom</a:t>
            </a:r>
          </a:p>
          <a:p>
            <a:pPr algn="l"/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Kalocza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1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Země byla uspořádána podle karolínského vzoru</a:t>
            </a:r>
          </a:p>
          <a:p>
            <a:pPr algn="l"/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Vydání zákoníků</a:t>
            </a:r>
            <a:endParaRPr lang="cs-CZ" sz="12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3280056-69C3-3334-369A-885829E27340}"/>
              </a:ext>
            </a:extLst>
          </p:cNvPr>
          <p:cNvSpPr txBox="1"/>
          <p:nvPr/>
        </p:nvSpPr>
        <p:spPr>
          <a:xfrm>
            <a:off x="408570" y="342240"/>
            <a:ext cx="2648683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Od Maďarů k Uhrům</a:t>
            </a:r>
          </a:p>
        </p:txBody>
      </p:sp>
    </p:spTree>
    <p:extLst>
      <p:ext uri="{BB962C8B-B14F-4D97-AF65-F5344CB8AC3E}">
        <p14:creationId xmlns:p14="http://schemas.microsoft.com/office/powerpoint/2010/main" val="3089723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C630295D-E903-6FD1-45EE-F2C0A8DB2BA0}"/>
              </a:ext>
            </a:extLst>
          </p:cNvPr>
          <p:cNvSpPr/>
          <p:nvPr/>
        </p:nvSpPr>
        <p:spPr>
          <a:xfrm>
            <a:off x="342901" y="303292"/>
            <a:ext cx="2372060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Střední Evropa kolem roku 1000 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1E20CDF0-21B4-01EF-628A-EDA8137986D5}"/>
              </a:ext>
            </a:extLst>
          </p:cNvPr>
          <p:cNvSpPr/>
          <p:nvPr/>
        </p:nvSpPr>
        <p:spPr>
          <a:xfrm>
            <a:off x="5775449" y="993531"/>
            <a:ext cx="2445359" cy="563231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Hnězdenský akt roku 100</a:t>
            </a: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Povýšení Hnězdna na metropoli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které měla podléhat biskupství v Kolobřehu, Vratislavi a Krakově.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Thietmar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upozornil, že vše neproběhlo podle práva (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spero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legitime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Císař měl jednat bez požehnání biskupa Ungera, jakkoliv kanonické právo striktně vylučovalo, že by nová církevní provincie mohla být ustavena proti vůli úřadujícího biskupa.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Uherský rok 1000</a:t>
            </a: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Štěpán I. se měl zasloužit o založení devíti (?!) biskupství a arcibiskupství (prvním biskupstvím bylo biskupství ve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Veszprému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 prvním biskupem se tu měl stát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Astrik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snad  žák sv. Vojtěcha a dle legendy ten, který Štěpánovi přivezl od papeže korunu. 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Štěpán se posléze nechal touto korunou korunovat z rukou biskupa ostřihomského.</a:t>
            </a:r>
          </a:p>
        </p:txBody>
      </p:sp>
    </p:spTree>
    <p:extLst>
      <p:ext uri="{BB962C8B-B14F-4D97-AF65-F5344CB8AC3E}">
        <p14:creationId xmlns:p14="http://schemas.microsoft.com/office/powerpoint/2010/main" val="211190016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1150</Words>
  <Application>Microsoft Office PowerPoint</Application>
  <PresentationFormat>Širokoúhlá obrazovka</PresentationFormat>
  <Paragraphs>111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284</cp:revision>
  <cp:lastPrinted>2019-10-16T06:26:31Z</cp:lastPrinted>
  <dcterms:created xsi:type="dcterms:W3CDTF">2019-09-26T11:11:15Z</dcterms:created>
  <dcterms:modified xsi:type="dcterms:W3CDTF">2023-10-30T07:38:47Z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