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436" r:id="rId5"/>
    <p:sldId id="437" r:id="rId6"/>
    <p:sldId id="438" r:id="rId7"/>
    <p:sldId id="439" r:id="rId8"/>
    <p:sldId id="440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2421051" y="3152001"/>
            <a:ext cx="2467473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Počátky klášterů na Západě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5566486-FC8A-E396-77A4-37DFD2D5F38C}"/>
              </a:ext>
            </a:extLst>
          </p:cNvPr>
          <p:cNvSpPr/>
          <p:nvPr/>
        </p:nvSpPr>
        <p:spPr>
          <a:xfrm>
            <a:off x="9205050" y="3448841"/>
            <a:ext cx="1730821" cy="193899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Benediktinská regule: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- Benediktini 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- Cisterciáci</a:t>
            </a:r>
          </a:p>
          <a:p>
            <a:pPr>
              <a:defRPr/>
            </a:pPr>
            <a:endParaRPr lang="cs-CZ" sz="12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Augustiniánský regule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- </a:t>
            </a:r>
            <a:r>
              <a:rPr lang="cs-CZ" sz="1200" dirty="0" err="1">
                <a:latin typeface="Times New Roman" pitchFamily="18" charset="0"/>
              </a:rPr>
              <a:t>Augustiáni</a:t>
            </a:r>
            <a:endParaRPr lang="cs-CZ" sz="12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- Premonstráti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- Dominikáni</a:t>
            </a:r>
          </a:p>
          <a:p>
            <a:pPr>
              <a:defRPr/>
            </a:pPr>
            <a:endParaRPr lang="cs-CZ" sz="12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Františkánská regule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75DAC93-3F4C-85B6-E1F9-C26B3A24EF18}"/>
              </a:ext>
            </a:extLst>
          </p:cNvPr>
          <p:cNvSpPr/>
          <p:nvPr/>
        </p:nvSpPr>
        <p:spPr>
          <a:xfrm>
            <a:off x="235462" y="3145382"/>
            <a:ext cx="6393937" cy="360098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470 (?)	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narozen v </a:t>
            </a:r>
            <a:r>
              <a:rPr lang="cs-CZ" sz="1200" dirty="0" err="1">
                <a:latin typeface="Times New Roman" pitchFamily="18" charset="0"/>
              </a:rPr>
              <a:t>Nursii</a:t>
            </a:r>
            <a:endParaRPr lang="cs-CZ" sz="12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- studoval v Římě, zklamán „zhýralostí“ světa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- uchýlil se do jeskyně na Monte </a:t>
            </a:r>
            <a:r>
              <a:rPr lang="cs-CZ" sz="1200" dirty="0" err="1">
                <a:latin typeface="Times New Roman" pitchFamily="18" charset="0"/>
              </a:rPr>
              <a:t>Subiaco</a:t>
            </a:r>
            <a:r>
              <a:rPr lang="cs-CZ" sz="1200" dirty="0">
                <a:latin typeface="Times New Roman" pitchFamily="18" charset="0"/>
              </a:rPr>
              <a:t>, 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- dostával jídlo od opata Romana z blízkého kláštera, ten jej poučil o pravidlech askeze</a:t>
            </a:r>
          </a:p>
          <a:p>
            <a:pPr>
              <a:defRPr/>
            </a:pPr>
            <a:endParaRPr lang="cs-CZ" sz="12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- mniši z kláštera </a:t>
            </a:r>
            <a:r>
              <a:rPr lang="cs-CZ" sz="1200" dirty="0" err="1">
                <a:latin typeface="Times New Roman" pitchFamily="18" charset="0"/>
              </a:rPr>
              <a:t>Vicovar</a:t>
            </a:r>
            <a:r>
              <a:rPr lang="cs-CZ" sz="1200" dirty="0">
                <a:latin typeface="Times New Roman" pitchFamily="18" charset="0"/>
              </a:rPr>
              <a:t> jej vyzvali, aby se stal jejich opatem, nepřijali však přísná pravidla askeze, pokusili se jej otrávit</a:t>
            </a:r>
          </a:p>
          <a:p>
            <a:pPr>
              <a:defRPr/>
            </a:pPr>
            <a:endParaRPr lang="cs-CZ" sz="12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- postupně vybudoval 12 komunit o dvanácti členech, jimiž osadil různé kláštery</a:t>
            </a:r>
          </a:p>
          <a:p>
            <a:pPr>
              <a:defRPr/>
            </a:pPr>
            <a:endParaRPr lang="cs-CZ" sz="12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529	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založení </a:t>
            </a:r>
            <a:r>
              <a:rPr lang="cs-CZ" sz="1200" dirty="0" err="1">
                <a:latin typeface="Times New Roman" pitchFamily="18" charset="0"/>
              </a:rPr>
              <a:t>Montecassina</a:t>
            </a:r>
            <a:r>
              <a:rPr lang="cs-CZ" sz="1200" dirty="0">
                <a:latin typeface="Times New Roman" pitchFamily="18" charset="0"/>
              </a:rPr>
              <a:t> na místě starého Apollonova chrámu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	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543/550	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Benedikt umírá ve stoje před oltářem, podpírán spolubratry a 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je pohřben do stejného hrobu jako jeho sestra </a:t>
            </a:r>
            <a:r>
              <a:rPr lang="cs-CZ" sz="1200" dirty="0" err="1">
                <a:latin typeface="Times New Roman" pitchFamily="18" charset="0"/>
              </a:rPr>
              <a:t>Scholastica</a:t>
            </a:r>
            <a:endParaRPr lang="cs-CZ" sz="1200" dirty="0">
              <a:latin typeface="Times New Roman" pitchFamily="18" charset="0"/>
            </a:endParaRPr>
          </a:p>
          <a:p>
            <a:pPr>
              <a:defRPr/>
            </a:pPr>
            <a:endParaRPr lang="cs-CZ" sz="12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200" dirty="0">
                <a:latin typeface="Times New Roman" pitchFamily="18" charset="0"/>
              </a:rPr>
              <a:t>Svědectví o Benediktově životě měli vydat čtyři svědkové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56FC2FF-5892-AA4E-FDBC-7F4BC84F04E3}"/>
              </a:ext>
            </a:extLst>
          </p:cNvPr>
          <p:cNvSpPr txBox="1"/>
          <p:nvPr/>
        </p:nvSpPr>
        <p:spPr>
          <a:xfrm>
            <a:off x="314326" y="2237595"/>
            <a:ext cx="2376121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200" b="1" dirty="0">
                <a:latin typeface="Times New Roman" pitchFamily="18" charset="0"/>
              </a:rPr>
              <a:t>Benedikt z </a:t>
            </a:r>
            <a:r>
              <a:rPr lang="cs-CZ" sz="1200" b="1" dirty="0" err="1">
                <a:latin typeface="Times New Roman" pitchFamily="18" charset="0"/>
              </a:rPr>
              <a:t>Nursie</a:t>
            </a:r>
            <a:endParaRPr lang="cs-CZ" sz="1200" b="1" dirty="0">
              <a:latin typeface="Times New Roman" pitchFamily="18" charset="0"/>
            </a:endParaRP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60BE9E7C-A9A7-FA8B-1528-D3F0037D067A}"/>
              </a:ext>
            </a:extLst>
          </p:cNvPr>
          <p:cNvCxnSpPr/>
          <p:nvPr/>
        </p:nvCxnSpPr>
        <p:spPr bwMode="auto">
          <a:xfrm>
            <a:off x="7173497" y="3839650"/>
            <a:ext cx="168035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2403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C52AD1FC-9CFD-48C2-DC1D-7F8F468BDCA4}"/>
              </a:ext>
            </a:extLst>
          </p:cNvPr>
          <p:cNvSpPr/>
          <p:nvPr/>
        </p:nvSpPr>
        <p:spPr>
          <a:xfrm>
            <a:off x="6418439" y="560475"/>
            <a:ext cx="2342272" cy="230832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 o pravost:</a:t>
            </a: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Francis Clark (1987, 2003) </a:t>
            </a: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datoval jejich vznik až 80 let po smrti Řehoře Velikého († 604)</a:t>
            </a: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Albert de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Vogüe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Meyvaert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Dnes přijímány jako pravé, přesto…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1161B82-2653-D04F-9989-31FE83B3FEDA}"/>
              </a:ext>
            </a:extLst>
          </p:cNvPr>
          <p:cNvSpPr/>
          <p:nvPr/>
        </p:nvSpPr>
        <p:spPr>
          <a:xfrm>
            <a:off x="6418439" y="3147930"/>
            <a:ext cx="2342272" cy="34163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Námitky:</a:t>
            </a: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Stylistická nejednotnost </a:t>
            </a: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(dialog  se mění v přednášku)</a:t>
            </a: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Věcné a časové nepřesnosti</a:t>
            </a: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Řehoř Veliký je nikdy nezmínil</a:t>
            </a: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Dialogy neznal Řehořův obdivovatel Isidor ze Sevilly</a:t>
            </a: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Poprvé jsou Dialogy citovány na periferii latinského světa, ve Španělsku</a:t>
            </a: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Taio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biskup ze Zaragozy)</a:t>
            </a: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Nejedná se o mladší kompilaci?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9CE2DF7-3BF5-B444-6DE3-1C8C104F1560}"/>
              </a:ext>
            </a:extLst>
          </p:cNvPr>
          <p:cNvSpPr txBox="1"/>
          <p:nvPr/>
        </p:nvSpPr>
        <p:spPr>
          <a:xfrm>
            <a:off x="9706707" y="558242"/>
            <a:ext cx="2066192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Dialogy Řehoře Velikého</a:t>
            </a:r>
          </a:p>
        </p:txBody>
      </p:sp>
    </p:spTree>
    <p:extLst>
      <p:ext uri="{BB962C8B-B14F-4D97-AF65-F5344CB8AC3E}">
        <p14:creationId xmlns:p14="http://schemas.microsoft.com/office/powerpoint/2010/main" val="108439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68CDC9B7-D9E7-280F-30DD-C198F4CC0C0E}"/>
              </a:ext>
            </a:extLst>
          </p:cNvPr>
          <p:cNvSpPr txBox="1"/>
          <p:nvPr/>
        </p:nvSpPr>
        <p:spPr>
          <a:xfrm>
            <a:off x="9440741" y="242109"/>
            <a:ext cx="2253029" cy="267765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" b="1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Klášter</a:t>
            </a:r>
            <a:r>
              <a:rPr lang="fr-FR" sz="12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Saint-Benoît-sur-Loire </a:t>
            </a:r>
            <a:endParaRPr lang="cs-CZ" sz="1200" b="1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20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(Fleury-sur-Loire)</a:t>
            </a:r>
            <a:endParaRPr lang="cs-CZ" sz="120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 kláštera </a:t>
            </a:r>
            <a:r>
              <a:rPr lang="cs-CZ" sz="12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Mommolus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měl vidění a požádal mnicha </a:t>
            </a:r>
            <a:r>
              <a:rPr lang="cs-CZ" sz="12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Aigulfa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aby se vydal do Itálie a přinesl z opuštěného kláštera </a:t>
            </a:r>
            <a:r>
              <a:rPr lang="cs-CZ" sz="12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Montecassino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ostatky svatého Benedikta. 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Tamní klášter zničili roku 577 Langobardi a ostatky zůstaly ve zříceninách. 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Do </a:t>
            </a:r>
            <a:r>
              <a:rPr lang="cs-CZ" sz="12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Fleury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však byly ostatky přeneseny až v roce 660.</a:t>
            </a:r>
            <a:endParaRPr lang="cs-CZ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34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4AEE9FA-6191-45BD-496D-F6298E244209}"/>
              </a:ext>
            </a:extLst>
          </p:cNvPr>
          <p:cNvSpPr/>
          <p:nvPr/>
        </p:nvSpPr>
        <p:spPr>
          <a:xfrm>
            <a:off x="3921370" y="1449327"/>
            <a:ext cx="3130185" cy="360098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Benedicti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Spolehlivé zmínky lze datovat až do 8. století</a:t>
            </a: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Není jisté, jaká regule byla užívána v 6. století </a:t>
            </a: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zda je jejím autorem skutečně Benedikt</a:t>
            </a: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Johannes Fried:</a:t>
            </a: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Sourozenci:</a:t>
            </a: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Bene-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dictus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Scholastica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Jediný žijící svědek:</a:t>
            </a: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Honoratus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měl založit:</a:t>
            </a: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Dvanáct klášterů (dvanáct bratrů)</a:t>
            </a:r>
          </a:p>
          <a:p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Svědectví měli vydat čtyři svědkové</a:t>
            </a:r>
          </a:p>
        </p:txBody>
      </p:sp>
    </p:spTree>
    <p:extLst>
      <p:ext uri="{BB962C8B-B14F-4D97-AF65-F5344CB8AC3E}">
        <p14:creationId xmlns:p14="http://schemas.microsoft.com/office/powerpoint/2010/main" val="16945078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375</Words>
  <Application>Microsoft Office PowerPoint</Application>
  <PresentationFormat>Širokoúhlá obrazovka</PresentationFormat>
  <Paragraphs>85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286</cp:revision>
  <cp:lastPrinted>2019-10-16T06:26:31Z</cp:lastPrinted>
  <dcterms:created xsi:type="dcterms:W3CDTF">2019-09-26T11:11:15Z</dcterms:created>
  <dcterms:modified xsi:type="dcterms:W3CDTF">2023-11-20T07:47:32Z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