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65" r:id="rId5"/>
    <p:sldId id="266" r:id="rId6"/>
    <p:sldId id="267" r:id="rId7"/>
    <p:sldId id="269" r:id="rId8"/>
    <p:sldId id="270" r:id="rId9"/>
    <p:sldId id="271" r:id="rId10"/>
    <p:sldId id="277" r:id="rId11"/>
    <p:sldId id="278" r:id="rId12"/>
    <p:sldId id="281" r:id="rId13"/>
    <p:sldId id="28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pus.com/home.ur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 smtClean="0">
                <a:solidFill>
                  <a:schemeClr val="accent1"/>
                </a:solidFill>
              </a:rPr>
              <a:t>Závěrečná práce</a:t>
            </a:r>
            <a:endParaRPr lang="cs-CZ" b="1" cap="small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Karton nebo kniha </a:t>
            </a:r>
            <a:r>
              <a:rPr lang="cs-CZ" sz="2700" dirty="0" smtClean="0"/>
              <a:t>(u vázaných archiválií)</a:t>
            </a:r>
            <a:endParaRPr lang="cs-CZ" sz="2700" dirty="0"/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Závěrečná práce</a:t>
            </a:r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1"/>
                </a:solidFill>
              </a:rPr>
              <a:t>Formální náležitosti</a:t>
            </a:r>
            <a:r>
              <a:rPr lang="cs-CZ" b="1" cap="small" dirty="0">
                <a:solidFill>
                  <a:schemeClr val="accent1"/>
                </a:solidFill>
              </a:rPr>
              <a:t/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5317"/>
            <a:ext cx="10448365" cy="3971645"/>
          </a:xfrm>
        </p:spPr>
        <p:txBody>
          <a:bodyPr>
            <a:normAutofit lnSpcReduction="10000"/>
          </a:bodyPr>
          <a:lstStyle/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Umístění značky poznámky pod čarou</a:t>
            </a:r>
            <a:r>
              <a:rPr lang="cs-CZ" sz="2700" dirty="0" smtClean="0"/>
              <a:t> vždy za interpunkci bez mezery</a:t>
            </a:r>
            <a:r>
              <a:rPr lang="cs-CZ" sz="2700" dirty="0" smtClean="0"/>
              <a:t>!</a:t>
            </a:r>
          </a:p>
          <a:p>
            <a:pPr fontAlgn="base"/>
            <a:r>
              <a:rPr lang="cs-CZ" sz="2700" dirty="0" smtClean="0"/>
              <a:t>Výjimky: informace ke konkrétnímu pojmu, osobnosti, toponymu aj.</a:t>
            </a:r>
            <a:r>
              <a:rPr lang="cs-CZ" sz="2700" dirty="0" smtClean="0"/>
              <a:t> </a:t>
            </a:r>
            <a:endParaRPr lang="cs-CZ" sz="2700" dirty="0" smtClean="0"/>
          </a:p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Dlouhá pomlčka s mezerou: </a:t>
            </a:r>
            <a:r>
              <a:rPr lang="cs-CZ" sz="2700" dirty="0"/>
              <a:t>Praha – Ostrava </a:t>
            </a:r>
            <a:r>
              <a:rPr lang="cs-CZ" sz="2700" dirty="0" smtClean="0"/>
              <a:t>2021</a:t>
            </a:r>
            <a:endParaRPr lang="cs-CZ" sz="2700" dirty="0" smtClean="0">
              <a:solidFill>
                <a:srgbClr val="C00000"/>
              </a:solidFill>
            </a:endParaRPr>
          </a:p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Krátká pomlčka bez mezery: </a:t>
            </a:r>
            <a:r>
              <a:rPr lang="cs-CZ" sz="2700" dirty="0" smtClean="0"/>
              <a:t>1890-1900 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 smtClean="0">
                <a:solidFill>
                  <a:srgbClr val="FF0000"/>
                </a:solidFill>
              </a:rPr>
              <a:t>Titulky: </a:t>
            </a:r>
            <a:r>
              <a:rPr lang="cs-CZ" sz="2700" dirty="0" smtClean="0"/>
              <a:t>musejí být u každého obrázku, grafu, </a:t>
            </a:r>
            <a:r>
              <a:rPr lang="cs-CZ" sz="2700" dirty="0" smtClean="0"/>
              <a:t>tabulky</a:t>
            </a:r>
            <a:endParaRPr lang="cs-CZ" sz="2700" dirty="0" smtClean="0">
              <a:solidFill>
                <a:srgbClr val="FF0000"/>
              </a:solidFill>
            </a:endParaRPr>
          </a:p>
          <a:p>
            <a:pPr fontAlgn="base"/>
            <a:r>
              <a:rPr lang="cs-CZ" sz="2700" dirty="0" smtClean="0">
                <a:solidFill>
                  <a:srgbClr val="FF0000"/>
                </a:solidFill>
              </a:rPr>
              <a:t>Zdroje u titulků: </a:t>
            </a:r>
            <a:r>
              <a:rPr lang="cs-CZ" sz="2700" dirty="0" smtClean="0"/>
              <a:t>v seznamu obrázků, grafů, tabulek dle citace, tj. citace archivního, tištěného či jiného pramene, citace literatury, odkaz na webové stránky či vlastní foto. U fotografie: např. Foto autor, duben 2022.</a:t>
            </a:r>
            <a:endParaRPr lang="cs-CZ" sz="2700" dirty="0"/>
          </a:p>
          <a:p>
            <a:pPr fontAlgn="base"/>
            <a:endParaRPr lang="cs-CZ" sz="2700" dirty="0">
              <a:solidFill>
                <a:srgbClr val="C00000"/>
              </a:solidFill>
            </a:endParaRP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65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Závěrečná práce</a:t>
            </a:r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1"/>
                </a:solidFill>
              </a:rPr>
              <a:t>Obhajoba</a:t>
            </a:r>
            <a:r>
              <a:rPr lang="cs-CZ" b="1" cap="small" dirty="0">
                <a:solidFill>
                  <a:schemeClr val="accent1"/>
                </a:solidFill>
              </a:rPr>
              <a:t/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5317"/>
            <a:ext cx="10448365" cy="3971645"/>
          </a:xfrm>
        </p:spPr>
        <p:txBody>
          <a:bodyPr>
            <a:normAutofit/>
          </a:bodyPr>
          <a:lstStyle/>
          <a:p>
            <a:pPr fontAlgn="base"/>
            <a:r>
              <a:rPr lang="cs-CZ" sz="2700" dirty="0" smtClean="0"/>
              <a:t>Doporučuji: napsat </a:t>
            </a:r>
            <a:r>
              <a:rPr lang="cs-CZ" sz="2700" dirty="0" smtClean="0">
                <a:solidFill>
                  <a:srgbClr val="C00000"/>
                </a:solidFill>
              </a:rPr>
              <a:t>body, </a:t>
            </a:r>
            <a:r>
              <a:rPr lang="cs-CZ" sz="2700" dirty="0" smtClean="0"/>
              <a:t>podle kterých budete mluvit</a:t>
            </a:r>
            <a:r>
              <a:rPr lang="cs-CZ" sz="2700" dirty="0" smtClean="0"/>
              <a:t> </a:t>
            </a:r>
          </a:p>
          <a:p>
            <a:pPr fontAlgn="base"/>
            <a:r>
              <a:rPr lang="cs-CZ" sz="2700" dirty="0" smtClean="0"/>
              <a:t>Krátký </a:t>
            </a:r>
            <a:r>
              <a:rPr lang="cs-CZ" sz="2700" dirty="0" smtClean="0">
                <a:solidFill>
                  <a:srgbClr val="FF0000"/>
                </a:solidFill>
              </a:rPr>
              <a:t>nástin</a:t>
            </a:r>
            <a:r>
              <a:rPr lang="cs-CZ" sz="2700" dirty="0" smtClean="0"/>
              <a:t> tématu (nerozvádět)</a:t>
            </a:r>
            <a:endParaRPr lang="cs-CZ" sz="2700" dirty="0" smtClean="0"/>
          </a:p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Cíl (badatelský záměr) </a:t>
            </a:r>
            <a:r>
              <a:rPr lang="cs-CZ" sz="2700" dirty="0" smtClean="0"/>
              <a:t>práce</a:t>
            </a:r>
            <a:endParaRPr lang="cs-CZ" sz="2700" dirty="0" smtClean="0"/>
          </a:p>
          <a:p>
            <a:pPr fontAlgn="base"/>
            <a:r>
              <a:rPr lang="cs-CZ" sz="2700" dirty="0" smtClean="0">
                <a:solidFill>
                  <a:srgbClr val="C00000"/>
                </a:solidFill>
              </a:rPr>
              <a:t>Prameny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 smtClean="0">
                <a:solidFill>
                  <a:srgbClr val="FF0000"/>
                </a:solidFill>
              </a:rPr>
              <a:t>Metoda/y</a:t>
            </a:r>
            <a:endParaRPr lang="cs-CZ" sz="2700" dirty="0" smtClean="0">
              <a:solidFill>
                <a:srgbClr val="FF0000"/>
              </a:solidFill>
            </a:endParaRPr>
          </a:p>
          <a:p>
            <a:pPr fontAlgn="base"/>
            <a:r>
              <a:rPr lang="cs-CZ" sz="2700" dirty="0" smtClean="0">
                <a:solidFill>
                  <a:srgbClr val="FF0000"/>
                </a:solidFill>
              </a:rPr>
              <a:t>Badatelské či jiné problémy </a:t>
            </a:r>
            <a:r>
              <a:rPr lang="cs-CZ" sz="2700" dirty="0" smtClean="0"/>
              <a:t>při vzniku práce</a:t>
            </a:r>
          </a:p>
          <a:p>
            <a:pPr fontAlgn="base"/>
            <a:r>
              <a:rPr lang="cs-CZ" sz="2700" smtClean="0">
                <a:solidFill>
                  <a:srgbClr val="C00000"/>
                </a:solidFill>
              </a:rPr>
              <a:t>Délka obhajoba: cca 5-10 minut</a:t>
            </a:r>
            <a:endParaRPr lang="cs-CZ" sz="2700" dirty="0">
              <a:solidFill>
                <a:srgbClr val="C00000"/>
              </a:solidFill>
            </a:endParaRP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8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Bakalářská práce</a:t>
            </a:r>
            <a:r>
              <a:rPr lang="cs-CZ" b="1" cap="small" dirty="0">
                <a:solidFill>
                  <a:schemeClr val="accent1"/>
                </a:solidFill>
              </a:rPr>
              <a:t/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b="1" dirty="0" smtClean="0"/>
          </a:p>
          <a:p>
            <a:r>
              <a:rPr lang="cs-CZ" dirty="0" smtClean="0"/>
              <a:t>Výběr tématu. Důležité: vlastní zájem na tématu.</a:t>
            </a:r>
            <a:endParaRPr lang="cs-CZ" dirty="0"/>
          </a:p>
          <a:p>
            <a:r>
              <a:rPr lang="cs-CZ" dirty="0" smtClean="0"/>
              <a:t>Výběr školitele.</a:t>
            </a:r>
            <a:endParaRPr lang="cs-CZ" dirty="0"/>
          </a:p>
          <a:p>
            <a:r>
              <a:rPr lang="cs-CZ" dirty="0" smtClean="0"/>
              <a:t>Heuristika pramenů, rešerše pramenů.</a:t>
            </a:r>
          </a:p>
          <a:p>
            <a:r>
              <a:rPr lang="cs-CZ" dirty="0" smtClean="0"/>
              <a:t>Heuristika literatury, rešerše literatury.</a:t>
            </a:r>
          </a:p>
          <a:p>
            <a:r>
              <a:rPr lang="cs-CZ" dirty="0" smtClean="0"/>
              <a:t>Stanovení badatelských cílů.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63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Závěrečná práce</a:t>
            </a:r>
            <a:br>
              <a:rPr lang="cs-CZ" b="1" cap="small" dirty="0" smtClean="0">
                <a:solidFill>
                  <a:schemeClr val="accent5"/>
                </a:solidFill>
              </a:rPr>
            </a:br>
            <a:r>
              <a:rPr lang="cs-CZ" b="1" cap="small" dirty="0" smtClean="0">
                <a:solidFill>
                  <a:schemeClr val="accent5"/>
                </a:solidFill>
              </a:rPr>
              <a:t>Náležitosti práce</a:t>
            </a:r>
            <a:r>
              <a:rPr lang="cs-CZ" b="1" cap="small" dirty="0">
                <a:solidFill>
                  <a:schemeClr val="accent1"/>
                </a:solidFill>
              </a:rPr>
              <a:t/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/>
              <a:t>S</a:t>
            </a:r>
            <a:r>
              <a:rPr lang="cs-CZ" dirty="0" smtClean="0"/>
              <a:t>tav bádání a metody výzkumu, badatelský cíl (nebo základní badatelská otázka)</a:t>
            </a:r>
          </a:p>
          <a:p>
            <a:r>
              <a:rPr lang="cs-CZ" dirty="0" smtClean="0"/>
              <a:t>U bakalářských prací možno sloučit Úvod a Stav bádání do jedné kapitoly</a:t>
            </a:r>
            <a:endParaRPr lang="cs-CZ" dirty="0"/>
          </a:p>
          <a:p>
            <a:r>
              <a:rPr lang="cs-CZ" dirty="0" smtClean="0"/>
              <a:t>Vlastní práce členěná do kapitol.</a:t>
            </a:r>
          </a:p>
          <a:p>
            <a:r>
              <a:rPr lang="cs-CZ" dirty="0" smtClean="0"/>
              <a:t>Závěr: musí obsahovat přínos práce.</a:t>
            </a:r>
          </a:p>
          <a:p>
            <a:r>
              <a:rPr lang="cs-CZ" dirty="0" smtClean="0"/>
              <a:t>Seznam pramenů a literatury. </a:t>
            </a:r>
          </a:p>
          <a:p>
            <a:r>
              <a:rPr lang="cs-CZ" dirty="0" smtClean="0"/>
              <a:t>Pořadí: Prameny archivní, prameny tištěné, prameny ústní, případně periodika, literatura a webové odkazy.</a:t>
            </a:r>
          </a:p>
          <a:p>
            <a:r>
              <a:rPr lang="cs-CZ" dirty="0" smtClean="0"/>
              <a:t>Seznam obrázků, grafů, tabulek</a:t>
            </a:r>
          </a:p>
          <a:p>
            <a:r>
              <a:rPr lang="cs-CZ" dirty="0" smtClean="0"/>
              <a:t>Přílohy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30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knihy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knihy</a:t>
            </a: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Jan – Kavka, František – Petráň, Josef: </a:t>
            </a:r>
            <a:r>
              <a:rPr lang="cs-CZ" i="1" dirty="0"/>
              <a:t>Dějiny Univerzity Karlovy III 1802–1918</a:t>
            </a:r>
            <a:r>
              <a:rPr lang="cs-CZ" dirty="0"/>
              <a:t>. Praha 1997, s. X.</a:t>
            </a:r>
          </a:p>
          <a:p>
            <a:r>
              <a:rPr lang="cs-CZ" dirty="0"/>
              <a:t>Jan HAVRÁNEK </a:t>
            </a:r>
            <a:r>
              <a:rPr lang="cs-CZ" cap="small" dirty="0"/>
              <a:t>– </a:t>
            </a:r>
            <a:r>
              <a:rPr lang="cs-CZ" dirty="0"/>
              <a:t>František KAVKA </a:t>
            </a:r>
            <a:r>
              <a:rPr lang="cs-CZ" cap="small" dirty="0"/>
              <a:t>– </a:t>
            </a:r>
            <a:r>
              <a:rPr lang="cs-CZ" dirty="0"/>
              <a:t>Josef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Praha 1997, s. X.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knihy: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J. – Kavka, F. – Petráň, J.: </a:t>
            </a:r>
            <a:r>
              <a:rPr lang="cs-CZ" i="1" dirty="0"/>
              <a:t>Dějiny Univerzity Karlovy III 1802–1918</a:t>
            </a:r>
            <a:r>
              <a:rPr lang="cs-CZ" dirty="0"/>
              <a:t>, s. X.</a:t>
            </a:r>
          </a:p>
          <a:p>
            <a:pPr algn="just"/>
            <a:r>
              <a:rPr lang="cs-CZ" dirty="0"/>
              <a:t>J. HAVRÁNEK </a:t>
            </a:r>
            <a:r>
              <a:rPr lang="cs-CZ" cap="small" dirty="0"/>
              <a:t>– </a:t>
            </a:r>
            <a:r>
              <a:rPr lang="cs-CZ" dirty="0"/>
              <a:t>F. KAVKA </a:t>
            </a:r>
            <a:r>
              <a:rPr lang="cs-CZ" cap="small" dirty="0"/>
              <a:t>– </a:t>
            </a:r>
            <a:r>
              <a:rPr lang="cs-CZ" dirty="0"/>
              <a:t>J.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s. X.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článku v časopise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Jan: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Vznik instituce stravovacích stanic a jejich frekvence na jižní Moravě. Časopis Matice moravské 88, 1969, s. 50–73, zde s. 55. </a:t>
            </a:r>
          </a:p>
          <a:p>
            <a:pPr algn="just"/>
            <a:r>
              <a:rPr lang="cs-CZ" dirty="0"/>
              <a:t>Jan HORSKÝ – Zdeněk R. NEŠPOR, </a:t>
            </a:r>
            <a:r>
              <a:rPr lang="cs-CZ" i="1" dirty="0"/>
              <a:t>Typologie české víry raného novověku.</a:t>
            </a:r>
            <a:r>
              <a:rPr lang="cs-CZ" dirty="0"/>
              <a:t> Metody a možnosti studia lidové religiozity v 18. století, Český časopis historický 103, 2005, s. 41–86, zde s. 44.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J.: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ČMM 88, 1969, s. 55. </a:t>
            </a:r>
          </a:p>
          <a:p>
            <a:pPr algn="just"/>
            <a:r>
              <a:rPr lang="cs-CZ" dirty="0"/>
              <a:t>J. HORSKÝ – Z. R. NEŠPOR, </a:t>
            </a:r>
            <a:r>
              <a:rPr lang="cs-CZ" i="1" dirty="0"/>
              <a:t>Typologie české víry raného novověku, </a:t>
            </a:r>
            <a:r>
              <a:rPr lang="cs-CZ" dirty="0"/>
              <a:t>ČČH 103, 2005, s. 44.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430435" cy="170329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studie ve sborníku 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či nepravém periodiku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72988"/>
            <a:ext cx="10878672" cy="519056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Milena: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Reflexe francouzské skutečnosti během padesáti let ve schwarzenberském archivu. In: </a:t>
            </a:r>
            <a:r>
              <a:rPr lang="cs-CZ" dirty="0" err="1"/>
              <a:t>Fasora</a:t>
            </a:r>
            <a:r>
              <a:rPr lang="cs-CZ" dirty="0"/>
              <a:t>, Lukáš – Hanuš, Jiří – Malíř, Jiří (</a:t>
            </a:r>
            <a:r>
              <a:rPr lang="cs-CZ" dirty="0" err="1"/>
              <a:t>eds</a:t>
            </a:r>
            <a:r>
              <a:rPr lang="cs-CZ" dirty="0"/>
              <a:t>.): Napoleonské války a historická paměť (= Země a kultura ve střední Evropě 1). Brno 2005, s. 169–179, zde s. 171. </a:t>
            </a:r>
          </a:p>
          <a:p>
            <a:pPr algn="just"/>
            <a:r>
              <a:rPr lang="cs-CZ" dirty="0"/>
              <a:t>Pavla HORSKÁ, </a:t>
            </a:r>
            <a:r>
              <a:rPr lang="cs-CZ" i="1" dirty="0"/>
              <a:t>Pohyblivá hranice mezi městskou společností a městskou spodinou – specifický problém dějin měst,</a:t>
            </a:r>
            <a:r>
              <a:rPr lang="cs-CZ" dirty="0"/>
              <a:t> in: Jiří Pešek – Václav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 (= </a:t>
            </a:r>
            <a:r>
              <a:rPr lang="cs-CZ" dirty="0" err="1"/>
              <a:t>Documenta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16), Praha 1998, s. 55–61, zde s. 57.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M.: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In: </a:t>
            </a:r>
            <a:r>
              <a:rPr lang="cs-CZ" dirty="0" err="1"/>
              <a:t>Fasora</a:t>
            </a:r>
            <a:r>
              <a:rPr lang="cs-CZ" dirty="0"/>
              <a:t>, L. – Hanuš, J. – Malíř, J. (</a:t>
            </a:r>
            <a:r>
              <a:rPr lang="cs-CZ" dirty="0" err="1"/>
              <a:t>eds</a:t>
            </a:r>
            <a:r>
              <a:rPr lang="cs-CZ" dirty="0"/>
              <a:t>.): Napoleonské války a historická paměť, s. 171. </a:t>
            </a:r>
          </a:p>
          <a:p>
            <a:pPr algn="just"/>
            <a:r>
              <a:rPr lang="cs-CZ" dirty="0"/>
              <a:t>P. HORSKÁ, </a:t>
            </a:r>
            <a:r>
              <a:rPr lang="cs-CZ" i="1" dirty="0"/>
              <a:t>Pohyblivá hranice mezi městskou společností a městskou spodinou – specifický problém dějin měst, </a:t>
            </a:r>
            <a:r>
              <a:rPr lang="cs-CZ" dirty="0"/>
              <a:t>in: J. Pešek – V.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katastrofy, s. 57. </a:t>
            </a:r>
          </a:p>
        </p:txBody>
      </p:sp>
    </p:spTree>
    <p:extLst>
      <p:ext uri="{BB962C8B-B14F-4D97-AF65-F5344CB8AC3E}">
        <p14:creationId xmlns:p14="http://schemas.microsoft.com/office/powerpoint/2010/main" val="55864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kvalifikační prací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kvalifikačních (bakalářských, magisterských a disertačních) prací: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dirty="0"/>
              <a:t>Vojtěch KLÍMA, </a:t>
            </a:r>
            <a:r>
              <a:rPr lang="cs-CZ" i="1" dirty="0"/>
              <a:t>Každodennost poštovních stanic na trase Brno – Hodonín (1785-1897)</a:t>
            </a:r>
            <a:r>
              <a:rPr lang="cs-CZ" dirty="0"/>
              <a:t>, Magisterská diplomová práce Filozofické fakulty Masarykovy univerzity v Brně, Brno 2015, s. X.</a:t>
            </a:r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Martin DROZDA, </a:t>
            </a:r>
            <a:r>
              <a:rPr lang="cs-CZ" i="1" dirty="0"/>
              <a:t>Venkovská elita na Hané v 2. polovině 18. století.</a:t>
            </a:r>
            <a:r>
              <a:rPr lang="cs-CZ" dirty="0"/>
              <a:t> Týnecký rychtář František Marek a jeho rodina. Bakalářská diplomová práce Filozofické fakulty Masarykovy univerzity v Brně, Brno 2014,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9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periodik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periodik: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Aufstand</a:t>
            </a:r>
            <a:r>
              <a:rPr lang="cs-CZ" i="1" dirty="0"/>
              <a:t> der </a:t>
            </a:r>
            <a:r>
              <a:rPr lang="cs-CZ" i="1" dirty="0" err="1"/>
              <a:t>Kohlenarbeiter</a:t>
            </a:r>
            <a:r>
              <a:rPr lang="cs-CZ" dirty="0"/>
              <a:t>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 č. 26,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1. 2. 1900, s. 3.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U rozsáhlých periodik, jako zde uvedených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je zapotřebí citovat, zda jde o ranní či večerní vydání nebo přílohu (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je večerní příloha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0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elektronických zdrojů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elektronických zdrojů: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u="sng" dirty="0">
                <a:hlinkClick r:id="rId2"/>
              </a:rPr>
              <a:t>http://www.scopus.com/home.url</a:t>
            </a:r>
            <a:r>
              <a:rPr lang="cs-CZ" dirty="0"/>
              <a:t> (říjen 2019).</a:t>
            </a:r>
          </a:p>
          <a:p>
            <a:endParaRPr lang="cs-CZ" dirty="0"/>
          </a:p>
          <a:p>
            <a:r>
              <a:rPr lang="cs-CZ" dirty="0"/>
              <a:t>U elektronický zdrojů je nutné uvádět měsíc a rok stahování.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034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1255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Závěrečná práce</vt:lpstr>
      <vt:lpstr> Bakalářská práce </vt:lpstr>
      <vt:lpstr> Závěrečná práce Náležitosti práce </vt:lpstr>
      <vt:lpstr>Bibliografická citace knihy </vt:lpstr>
      <vt:lpstr>Bibliografická citace článku v časopise </vt:lpstr>
      <vt:lpstr>Bibliografická citace studie ve sborníku  či nepravém periodiku </vt:lpstr>
      <vt:lpstr>Bibliografická citace kvalifikační prací </vt:lpstr>
      <vt:lpstr>Bibliografická citace periodik </vt:lpstr>
      <vt:lpstr>Bibliografická citace elektronických zdrojů </vt:lpstr>
      <vt:lpstr> Archivy Citace archivního pramene </vt:lpstr>
      <vt:lpstr> Archivy Citace archivního pramene </vt:lpstr>
      <vt:lpstr> Závěrečná práce Formální náležitosti </vt:lpstr>
      <vt:lpstr> Závěrečná práce Obhajoba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51</cp:revision>
  <cp:lastPrinted>2020-03-02T09:47:36Z</cp:lastPrinted>
  <dcterms:created xsi:type="dcterms:W3CDTF">2017-09-18T13:46:52Z</dcterms:created>
  <dcterms:modified xsi:type="dcterms:W3CDTF">2022-03-22T07:48:23Z</dcterms:modified>
</cp:coreProperties>
</file>