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89" r:id="rId3"/>
    <p:sldId id="291" r:id="rId4"/>
    <p:sldId id="290" r:id="rId5"/>
    <p:sldId id="278" r:id="rId6"/>
    <p:sldId id="279" r:id="rId7"/>
    <p:sldId id="280" r:id="rId8"/>
    <p:sldId id="281" r:id="rId9"/>
    <p:sldId id="282" r:id="rId10"/>
    <p:sldId id="283" r:id="rId11"/>
    <p:sldId id="284" r:id="rId12"/>
    <p:sldId id="287" r:id="rId13"/>
    <p:sldId id="294" r:id="rId14"/>
    <p:sldId id="307" r:id="rId15"/>
    <p:sldId id="308" r:id="rId16"/>
    <p:sldId id="309" r:id="rId17"/>
    <p:sldId id="288" r:id="rId18"/>
    <p:sldId id="292" r:id="rId19"/>
    <p:sldId id="293" r:id="rId20"/>
    <p:sldId id="298" r:id="rId21"/>
    <p:sldId id="271" r:id="rId22"/>
    <p:sldId id="268" r:id="rId23"/>
    <p:sldId id="296" r:id="rId24"/>
    <p:sldId id="272" r:id="rId25"/>
    <p:sldId id="274" r:id="rId26"/>
    <p:sldId id="275" r:id="rId27"/>
    <p:sldId id="306" r:id="rId28"/>
    <p:sldId id="299" r:id="rId29"/>
    <p:sldId id="295" r:id="rId30"/>
    <p:sldId id="302" r:id="rId31"/>
    <p:sldId id="304" r:id="rId32"/>
    <p:sldId id="259" r:id="rId33"/>
    <p:sldId id="305" r:id="rId34"/>
    <p:sldId id="25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51d316c65df1efa3" providerId="LiveId" clId="{8F0E37D0-19AE-4F11-BA43-1078EDF77532}"/>
    <pc:docChg chg="modSld">
      <pc:chgData name="" userId="51d316c65df1efa3" providerId="LiveId" clId="{8F0E37D0-19AE-4F11-BA43-1078EDF77532}" dt="2023-11-20T09:17:44.960" v="2" actId="2711"/>
      <pc:docMkLst>
        <pc:docMk/>
      </pc:docMkLst>
      <pc:sldChg chg="modSp">
        <pc:chgData name="" userId="51d316c65df1efa3" providerId="LiveId" clId="{8F0E37D0-19AE-4F11-BA43-1078EDF77532}" dt="2023-11-20T09:17:44.960" v="2" actId="2711"/>
        <pc:sldMkLst>
          <pc:docMk/>
          <pc:sldMk cId="2779918454" sldId="258"/>
        </pc:sldMkLst>
        <pc:spChg chg="mod">
          <ac:chgData name="" userId="51d316c65df1efa3" providerId="LiveId" clId="{8F0E37D0-19AE-4F11-BA43-1078EDF77532}" dt="2023-11-20T09:17:44.960" v="2" actId="2711"/>
          <ac:spMkLst>
            <pc:docMk/>
            <pc:sldMk cId="2779918454" sldId="258"/>
            <ac:spMk id="2" creationId="{572FD525-7940-43BD-A4CB-BC6A29B217E3}"/>
          </ac:spMkLst>
        </pc:spChg>
        <pc:spChg chg="mod">
          <ac:chgData name="" userId="51d316c65df1efa3" providerId="LiveId" clId="{8F0E37D0-19AE-4F11-BA43-1078EDF77532}" dt="2023-11-20T09:17:28.784" v="1" actId="2711"/>
          <ac:spMkLst>
            <pc:docMk/>
            <pc:sldMk cId="2779918454" sldId="258"/>
            <ac:spMk id="3" creationId="{03A2AAFC-7836-4EE5-828C-8CF873A9610A}"/>
          </ac:spMkLst>
        </pc:spChg>
      </pc:sldChg>
      <pc:sldChg chg="modSp">
        <pc:chgData name="" userId="51d316c65df1efa3" providerId="LiveId" clId="{8F0E37D0-19AE-4F11-BA43-1078EDF77532}" dt="2023-11-20T09:16:46.596" v="0" actId="2711"/>
        <pc:sldMkLst>
          <pc:docMk/>
          <pc:sldMk cId="3547841530" sldId="272"/>
        </pc:sldMkLst>
        <pc:spChg chg="mod">
          <ac:chgData name="" userId="51d316c65df1efa3" providerId="LiveId" clId="{8F0E37D0-19AE-4F11-BA43-1078EDF77532}" dt="2023-11-20T09:16:46.596" v="0" actId="2711"/>
          <ac:spMkLst>
            <pc:docMk/>
            <pc:sldMk cId="3547841530" sldId="272"/>
            <ac:spMk id="3" creationId="{68B09AA7-2D88-43BD-8B49-EBDBF1617B75}"/>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1D9BE6-2400-40DB-A777-4B66C4D2B144}"/>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US"/>
          </a:p>
        </p:txBody>
      </p:sp>
      <p:sp>
        <p:nvSpPr>
          <p:cNvPr id="3" name="Podnadpis 2">
            <a:extLst>
              <a:ext uri="{FF2B5EF4-FFF2-40B4-BE49-F238E27FC236}">
                <a16:creationId xmlns:a16="http://schemas.microsoft.com/office/drawing/2014/main" id="{DF983A29-B68B-43F9-A374-E2DB4D6D84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a:p>
        </p:txBody>
      </p:sp>
      <p:sp>
        <p:nvSpPr>
          <p:cNvPr id="4" name="Zástupný symbol pro datum 3">
            <a:extLst>
              <a:ext uri="{FF2B5EF4-FFF2-40B4-BE49-F238E27FC236}">
                <a16:creationId xmlns:a16="http://schemas.microsoft.com/office/drawing/2014/main" id="{ED9557AE-C0F7-4A68-9E15-7D2876911052}"/>
              </a:ext>
            </a:extLst>
          </p:cNvPr>
          <p:cNvSpPr>
            <a:spLocks noGrp="1"/>
          </p:cNvSpPr>
          <p:nvPr>
            <p:ph type="dt" sz="half" idx="10"/>
          </p:nvPr>
        </p:nvSpPr>
        <p:spPr/>
        <p:txBody>
          <a:bodyPr/>
          <a:lstStyle/>
          <a:p>
            <a:fld id="{F5E74782-C0F8-4CA1-8AC3-B14320F3C289}" type="datetimeFigureOut">
              <a:rPr lang="en-US" smtClean="0"/>
              <a:t>11/20/2023</a:t>
            </a:fld>
            <a:endParaRPr lang="en-US"/>
          </a:p>
        </p:txBody>
      </p:sp>
      <p:sp>
        <p:nvSpPr>
          <p:cNvPr id="5" name="Zástupný symbol pro zápatí 4">
            <a:extLst>
              <a:ext uri="{FF2B5EF4-FFF2-40B4-BE49-F238E27FC236}">
                <a16:creationId xmlns:a16="http://schemas.microsoft.com/office/drawing/2014/main" id="{F3410756-F5ED-41BC-BCEA-E10982FE5CA7}"/>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44BD1E14-E24F-4E32-B46C-CF7A8ED78FB6}"/>
              </a:ext>
            </a:extLst>
          </p:cNvPr>
          <p:cNvSpPr>
            <a:spLocks noGrp="1"/>
          </p:cNvSpPr>
          <p:nvPr>
            <p:ph type="sldNum" sz="quarter" idx="12"/>
          </p:nvPr>
        </p:nvSpPr>
        <p:spPr/>
        <p:txBody>
          <a:bodyPr/>
          <a:lstStyle/>
          <a:p>
            <a:fld id="{6F0BE74D-DA97-4436-8BB5-5B3200155FA7}" type="slidenum">
              <a:rPr lang="en-US" smtClean="0"/>
              <a:t>‹#›</a:t>
            </a:fld>
            <a:endParaRPr lang="en-US"/>
          </a:p>
        </p:txBody>
      </p:sp>
    </p:spTree>
    <p:extLst>
      <p:ext uri="{BB962C8B-B14F-4D97-AF65-F5344CB8AC3E}">
        <p14:creationId xmlns:p14="http://schemas.microsoft.com/office/powerpoint/2010/main" val="321528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746229-C69E-4698-9DD8-E1504680F868}"/>
              </a:ext>
            </a:extLst>
          </p:cNvPr>
          <p:cNvSpPr>
            <a:spLocks noGrp="1"/>
          </p:cNvSpPr>
          <p:nvPr>
            <p:ph type="title"/>
          </p:nvPr>
        </p:nvSpPr>
        <p:spPr/>
        <p:txBody>
          <a:bodyPr/>
          <a:lstStyle/>
          <a:p>
            <a:r>
              <a:rPr lang="cs-CZ"/>
              <a:t>Kliknutím lze upravit styl.</a:t>
            </a:r>
            <a:endParaRPr lang="en-US"/>
          </a:p>
        </p:txBody>
      </p:sp>
      <p:sp>
        <p:nvSpPr>
          <p:cNvPr id="3" name="Zástupný symbol pro svislý text 2">
            <a:extLst>
              <a:ext uri="{FF2B5EF4-FFF2-40B4-BE49-F238E27FC236}">
                <a16:creationId xmlns:a16="http://schemas.microsoft.com/office/drawing/2014/main" id="{1CCA1483-FF04-45C9-8673-6DB205FE4E3A}"/>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D94828EA-09A7-4EB1-88AC-55D3A102D1E4}"/>
              </a:ext>
            </a:extLst>
          </p:cNvPr>
          <p:cNvSpPr>
            <a:spLocks noGrp="1"/>
          </p:cNvSpPr>
          <p:nvPr>
            <p:ph type="dt" sz="half" idx="10"/>
          </p:nvPr>
        </p:nvSpPr>
        <p:spPr/>
        <p:txBody>
          <a:bodyPr/>
          <a:lstStyle/>
          <a:p>
            <a:fld id="{F5E74782-C0F8-4CA1-8AC3-B14320F3C289}" type="datetimeFigureOut">
              <a:rPr lang="en-US" smtClean="0"/>
              <a:t>11/20/2023</a:t>
            </a:fld>
            <a:endParaRPr lang="en-US"/>
          </a:p>
        </p:txBody>
      </p:sp>
      <p:sp>
        <p:nvSpPr>
          <p:cNvPr id="5" name="Zástupný symbol pro zápatí 4">
            <a:extLst>
              <a:ext uri="{FF2B5EF4-FFF2-40B4-BE49-F238E27FC236}">
                <a16:creationId xmlns:a16="http://schemas.microsoft.com/office/drawing/2014/main" id="{5EC6C3F9-A49D-4E55-8CC6-A52AD92FD1A2}"/>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0C9BBC9A-BD93-436B-BE62-0E835AA4C201}"/>
              </a:ext>
            </a:extLst>
          </p:cNvPr>
          <p:cNvSpPr>
            <a:spLocks noGrp="1"/>
          </p:cNvSpPr>
          <p:nvPr>
            <p:ph type="sldNum" sz="quarter" idx="12"/>
          </p:nvPr>
        </p:nvSpPr>
        <p:spPr/>
        <p:txBody>
          <a:bodyPr/>
          <a:lstStyle/>
          <a:p>
            <a:fld id="{6F0BE74D-DA97-4436-8BB5-5B3200155FA7}" type="slidenum">
              <a:rPr lang="en-US" smtClean="0"/>
              <a:t>‹#›</a:t>
            </a:fld>
            <a:endParaRPr lang="en-US"/>
          </a:p>
        </p:txBody>
      </p:sp>
    </p:spTree>
    <p:extLst>
      <p:ext uri="{BB962C8B-B14F-4D97-AF65-F5344CB8AC3E}">
        <p14:creationId xmlns:p14="http://schemas.microsoft.com/office/powerpoint/2010/main" val="2293374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89B6BFD2-0CBF-4BA8-AC23-5819B03B92B9}"/>
              </a:ext>
            </a:extLst>
          </p:cNvPr>
          <p:cNvSpPr>
            <a:spLocks noGrp="1"/>
          </p:cNvSpPr>
          <p:nvPr>
            <p:ph type="title" orient="vert"/>
          </p:nvPr>
        </p:nvSpPr>
        <p:spPr>
          <a:xfrm>
            <a:off x="8724900" y="365125"/>
            <a:ext cx="2628900" cy="5811838"/>
          </a:xfrm>
        </p:spPr>
        <p:txBody>
          <a:bodyPr vert="eaVert"/>
          <a:lstStyle/>
          <a:p>
            <a:r>
              <a:rPr lang="cs-CZ"/>
              <a:t>Kliknutím lze upravit styl.</a:t>
            </a:r>
            <a:endParaRPr lang="en-US"/>
          </a:p>
        </p:txBody>
      </p:sp>
      <p:sp>
        <p:nvSpPr>
          <p:cNvPr id="3" name="Zástupný symbol pro svislý text 2">
            <a:extLst>
              <a:ext uri="{FF2B5EF4-FFF2-40B4-BE49-F238E27FC236}">
                <a16:creationId xmlns:a16="http://schemas.microsoft.com/office/drawing/2014/main" id="{F2DC4321-846F-4119-B7AE-16F36A07A536}"/>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261A4F9E-88C7-4FF8-816C-67BF561F25D1}"/>
              </a:ext>
            </a:extLst>
          </p:cNvPr>
          <p:cNvSpPr>
            <a:spLocks noGrp="1"/>
          </p:cNvSpPr>
          <p:nvPr>
            <p:ph type="dt" sz="half" idx="10"/>
          </p:nvPr>
        </p:nvSpPr>
        <p:spPr/>
        <p:txBody>
          <a:bodyPr/>
          <a:lstStyle/>
          <a:p>
            <a:fld id="{F5E74782-C0F8-4CA1-8AC3-B14320F3C289}" type="datetimeFigureOut">
              <a:rPr lang="en-US" smtClean="0"/>
              <a:t>11/20/2023</a:t>
            </a:fld>
            <a:endParaRPr lang="en-US"/>
          </a:p>
        </p:txBody>
      </p:sp>
      <p:sp>
        <p:nvSpPr>
          <p:cNvPr id="5" name="Zástupný symbol pro zápatí 4">
            <a:extLst>
              <a:ext uri="{FF2B5EF4-FFF2-40B4-BE49-F238E27FC236}">
                <a16:creationId xmlns:a16="http://schemas.microsoft.com/office/drawing/2014/main" id="{0E390974-2867-42B5-9042-BC7F455D3714}"/>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4AE24F78-782B-4AD0-8026-CF59D7FF4F7D}"/>
              </a:ext>
            </a:extLst>
          </p:cNvPr>
          <p:cNvSpPr>
            <a:spLocks noGrp="1"/>
          </p:cNvSpPr>
          <p:nvPr>
            <p:ph type="sldNum" sz="quarter" idx="12"/>
          </p:nvPr>
        </p:nvSpPr>
        <p:spPr/>
        <p:txBody>
          <a:bodyPr/>
          <a:lstStyle/>
          <a:p>
            <a:fld id="{6F0BE74D-DA97-4436-8BB5-5B3200155FA7}" type="slidenum">
              <a:rPr lang="en-US" smtClean="0"/>
              <a:t>‹#›</a:t>
            </a:fld>
            <a:endParaRPr lang="en-US"/>
          </a:p>
        </p:txBody>
      </p:sp>
    </p:spTree>
    <p:extLst>
      <p:ext uri="{BB962C8B-B14F-4D97-AF65-F5344CB8AC3E}">
        <p14:creationId xmlns:p14="http://schemas.microsoft.com/office/powerpoint/2010/main" val="2985507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356A5D-C403-4EC0-9469-B9B5D3C6B21D}"/>
              </a:ext>
            </a:extLst>
          </p:cNvPr>
          <p:cNvSpPr>
            <a:spLocks noGrp="1"/>
          </p:cNvSpPr>
          <p:nvPr>
            <p:ph type="title"/>
          </p:nvPr>
        </p:nvSpPr>
        <p:spPr/>
        <p:txBody>
          <a:bodyPr/>
          <a:lstStyle/>
          <a:p>
            <a:r>
              <a:rPr lang="cs-CZ"/>
              <a:t>Kliknutím lze upravit styl.</a:t>
            </a:r>
            <a:endParaRPr lang="en-US"/>
          </a:p>
        </p:txBody>
      </p:sp>
      <p:sp>
        <p:nvSpPr>
          <p:cNvPr id="3" name="Zástupný symbol pro obsah 2">
            <a:extLst>
              <a:ext uri="{FF2B5EF4-FFF2-40B4-BE49-F238E27FC236}">
                <a16:creationId xmlns:a16="http://schemas.microsoft.com/office/drawing/2014/main" id="{AF8E3DBD-0D27-4356-8588-10C60BB1E3D9}"/>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E96B61EC-70BE-458E-A401-FAF4FEB0C02F}"/>
              </a:ext>
            </a:extLst>
          </p:cNvPr>
          <p:cNvSpPr>
            <a:spLocks noGrp="1"/>
          </p:cNvSpPr>
          <p:nvPr>
            <p:ph type="dt" sz="half" idx="10"/>
          </p:nvPr>
        </p:nvSpPr>
        <p:spPr/>
        <p:txBody>
          <a:bodyPr/>
          <a:lstStyle/>
          <a:p>
            <a:fld id="{F5E74782-C0F8-4CA1-8AC3-B14320F3C289}" type="datetimeFigureOut">
              <a:rPr lang="en-US" smtClean="0"/>
              <a:t>11/20/2023</a:t>
            </a:fld>
            <a:endParaRPr lang="en-US"/>
          </a:p>
        </p:txBody>
      </p:sp>
      <p:sp>
        <p:nvSpPr>
          <p:cNvPr id="5" name="Zástupný symbol pro zápatí 4">
            <a:extLst>
              <a:ext uri="{FF2B5EF4-FFF2-40B4-BE49-F238E27FC236}">
                <a16:creationId xmlns:a16="http://schemas.microsoft.com/office/drawing/2014/main" id="{39EC9E5C-D933-442F-B063-D5C6F16A1B6D}"/>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75A64682-A9F3-4287-BF9A-69E09010C001}"/>
              </a:ext>
            </a:extLst>
          </p:cNvPr>
          <p:cNvSpPr>
            <a:spLocks noGrp="1"/>
          </p:cNvSpPr>
          <p:nvPr>
            <p:ph type="sldNum" sz="quarter" idx="12"/>
          </p:nvPr>
        </p:nvSpPr>
        <p:spPr/>
        <p:txBody>
          <a:bodyPr/>
          <a:lstStyle/>
          <a:p>
            <a:fld id="{6F0BE74D-DA97-4436-8BB5-5B3200155FA7}" type="slidenum">
              <a:rPr lang="en-US" smtClean="0"/>
              <a:t>‹#›</a:t>
            </a:fld>
            <a:endParaRPr lang="en-US"/>
          </a:p>
        </p:txBody>
      </p:sp>
    </p:spTree>
    <p:extLst>
      <p:ext uri="{BB962C8B-B14F-4D97-AF65-F5344CB8AC3E}">
        <p14:creationId xmlns:p14="http://schemas.microsoft.com/office/powerpoint/2010/main" val="3485277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85230A-1EC2-47AC-A46A-27EC2906B4B6}"/>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US"/>
          </a:p>
        </p:txBody>
      </p:sp>
      <p:sp>
        <p:nvSpPr>
          <p:cNvPr id="3" name="Zástupný symbol pro text 2">
            <a:extLst>
              <a:ext uri="{FF2B5EF4-FFF2-40B4-BE49-F238E27FC236}">
                <a16:creationId xmlns:a16="http://schemas.microsoft.com/office/drawing/2014/main" id="{0E6909B9-CDA1-4FA1-BDBA-DCD7459B75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C1B14278-B2B9-4101-8ACA-96F882CF706F}"/>
              </a:ext>
            </a:extLst>
          </p:cNvPr>
          <p:cNvSpPr>
            <a:spLocks noGrp="1"/>
          </p:cNvSpPr>
          <p:nvPr>
            <p:ph type="dt" sz="half" idx="10"/>
          </p:nvPr>
        </p:nvSpPr>
        <p:spPr/>
        <p:txBody>
          <a:bodyPr/>
          <a:lstStyle/>
          <a:p>
            <a:fld id="{F5E74782-C0F8-4CA1-8AC3-B14320F3C289}" type="datetimeFigureOut">
              <a:rPr lang="en-US" smtClean="0"/>
              <a:t>11/20/2023</a:t>
            </a:fld>
            <a:endParaRPr lang="en-US"/>
          </a:p>
        </p:txBody>
      </p:sp>
      <p:sp>
        <p:nvSpPr>
          <p:cNvPr id="5" name="Zástupný symbol pro zápatí 4">
            <a:extLst>
              <a:ext uri="{FF2B5EF4-FFF2-40B4-BE49-F238E27FC236}">
                <a16:creationId xmlns:a16="http://schemas.microsoft.com/office/drawing/2014/main" id="{E0217658-CF4E-40C2-9EDA-7CF18168D105}"/>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B2D907FF-3B29-4826-8CD5-D0863DB3D184}"/>
              </a:ext>
            </a:extLst>
          </p:cNvPr>
          <p:cNvSpPr>
            <a:spLocks noGrp="1"/>
          </p:cNvSpPr>
          <p:nvPr>
            <p:ph type="sldNum" sz="quarter" idx="12"/>
          </p:nvPr>
        </p:nvSpPr>
        <p:spPr/>
        <p:txBody>
          <a:bodyPr/>
          <a:lstStyle/>
          <a:p>
            <a:fld id="{6F0BE74D-DA97-4436-8BB5-5B3200155FA7}" type="slidenum">
              <a:rPr lang="en-US" smtClean="0"/>
              <a:t>‹#›</a:t>
            </a:fld>
            <a:endParaRPr lang="en-US"/>
          </a:p>
        </p:txBody>
      </p:sp>
    </p:spTree>
    <p:extLst>
      <p:ext uri="{BB962C8B-B14F-4D97-AF65-F5344CB8AC3E}">
        <p14:creationId xmlns:p14="http://schemas.microsoft.com/office/powerpoint/2010/main" val="2524788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F80D04-1493-4F6D-8B4A-AD64F0BC4526}"/>
              </a:ext>
            </a:extLst>
          </p:cNvPr>
          <p:cNvSpPr>
            <a:spLocks noGrp="1"/>
          </p:cNvSpPr>
          <p:nvPr>
            <p:ph type="title"/>
          </p:nvPr>
        </p:nvSpPr>
        <p:spPr/>
        <p:txBody>
          <a:bodyPr/>
          <a:lstStyle/>
          <a:p>
            <a:r>
              <a:rPr lang="cs-CZ"/>
              <a:t>Kliknutím lze upravit styl.</a:t>
            </a:r>
            <a:endParaRPr lang="en-US"/>
          </a:p>
        </p:txBody>
      </p:sp>
      <p:sp>
        <p:nvSpPr>
          <p:cNvPr id="3" name="Zástupný symbol pro obsah 2">
            <a:extLst>
              <a:ext uri="{FF2B5EF4-FFF2-40B4-BE49-F238E27FC236}">
                <a16:creationId xmlns:a16="http://schemas.microsoft.com/office/drawing/2014/main" id="{11D38B44-88C6-4B6D-8E85-68F2B2667D87}"/>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a:extLst>
              <a:ext uri="{FF2B5EF4-FFF2-40B4-BE49-F238E27FC236}">
                <a16:creationId xmlns:a16="http://schemas.microsoft.com/office/drawing/2014/main" id="{C995F975-429C-4639-B2F5-6FDD256A1624}"/>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datum 4">
            <a:extLst>
              <a:ext uri="{FF2B5EF4-FFF2-40B4-BE49-F238E27FC236}">
                <a16:creationId xmlns:a16="http://schemas.microsoft.com/office/drawing/2014/main" id="{6865B31B-F741-43AC-A824-6ACE46C29D69}"/>
              </a:ext>
            </a:extLst>
          </p:cNvPr>
          <p:cNvSpPr>
            <a:spLocks noGrp="1"/>
          </p:cNvSpPr>
          <p:nvPr>
            <p:ph type="dt" sz="half" idx="10"/>
          </p:nvPr>
        </p:nvSpPr>
        <p:spPr/>
        <p:txBody>
          <a:bodyPr/>
          <a:lstStyle/>
          <a:p>
            <a:fld id="{F5E74782-C0F8-4CA1-8AC3-B14320F3C289}" type="datetimeFigureOut">
              <a:rPr lang="en-US" smtClean="0"/>
              <a:t>11/20/2023</a:t>
            </a:fld>
            <a:endParaRPr lang="en-US"/>
          </a:p>
        </p:txBody>
      </p:sp>
      <p:sp>
        <p:nvSpPr>
          <p:cNvPr id="6" name="Zástupný symbol pro zápatí 5">
            <a:extLst>
              <a:ext uri="{FF2B5EF4-FFF2-40B4-BE49-F238E27FC236}">
                <a16:creationId xmlns:a16="http://schemas.microsoft.com/office/drawing/2014/main" id="{68CE9897-9B65-42DF-AF65-CB1046257AF1}"/>
              </a:ext>
            </a:extLst>
          </p:cNvPr>
          <p:cNvSpPr>
            <a:spLocks noGrp="1"/>
          </p:cNvSpPr>
          <p:nvPr>
            <p:ph type="ftr" sz="quarter" idx="11"/>
          </p:nvPr>
        </p:nvSpPr>
        <p:spPr/>
        <p:txBody>
          <a:bodyPr/>
          <a:lstStyle/>
          <a:p>
            <a:endParaRPr lang="en-US"/>
          </a:p>
        </p:txBody>
      </p:sp>
      <p:sp>
        <p:nvSpPr>
          <p:cNvPr id="7" name="Zástupný symbol pro číslo snímku 6">
            <a:extLst>
              <a:ext uri="{FF2B5EF4-FFF2-40B4-BE49-F238E27FC236}">
                <a16:creationId xmlns:a16="http://schemas.microsoft.com/office/drawing/2014/main" id="{234AA473-EBD7-49CC-8364-7A5A358756D0}"/>
              </a:ext>
            </a:extLst>
          </p:cNvPr>
          <p:cNvSpPr>
            <a:spLocks noGrp="1"/>
          </p:cNvSpPr>
          <p:nvPr>
            <p:ph type="sldNum" sz="quarter" idx="12"/>
          </p:nvPr>
        </p:nvSpPr>
        <p:spPr/>
        <p:txBody>
          <a:bodyPr/>
          <a:lstStyle/>
          <a:p>
            <a:fld id="{6F0BE74D-DA97-4436-8BB5-5B3200155FA7}" type="slidenum">
              <a:rPr lang="en-US" smtClean="0"/>
              <a:t>‹#›</a:t>
            </a:fld>
            <a:endParaRPr lang="en-US"/>
          </a:p>
        </p:txBody>
      </p:sp>
    </p:spTree>
    <p:extLst>
      <p:ext uri="{BB962C8B-B14F-4D97-AF65-F5344CB8AC3E}">
        <p14:creationId xmlns:p14="http://schemas.microsoft.com/office/powerpoint/2010/main" val="815888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82BD00-CA83-42E7-90E4-F02B4C45CEF5}"/>
              </a:ext>
            </a:extLst>
          </p:cNvPr>
          <p:cNvSpPr>
            <a:spLocks noGrp="1"/>
          </p:cNvSpPr>
          <p:nvPr>
            <p:ph type="title"/>
          </p:nvPr>
        </p:nvSpPr>
        <p:spPr>
          <a:xfrm>
            <a:off x="839788" y="365125"/>
            <a:ext cx="10515600" cy="1325563"/>
          </a:xfrm>
        </p:spPr>
        <p:txBody>
          <a:bodyPr/>
          <a:lstStyle/>
          <a:p>
            <a:r>
              <a:rPr lang="cs-CZ"/>
              <a:t>Kliknutím lze upravit styl.</a:t>
            </a:r>
            <a:endParaRPr lang="en-US"/>
          </a:p>
        </p:txBody>
      </p:sp>
      <p:sp>
        <p:nvSpPr>
          <p:cNvPr id="3" name="Zástupný symbol pro text 2">
            <a:extLst>
              <a:ext uri="{FF2B5EF4-FFF2-40B4-BE49-F238E27FC236}">
                <a16:creationId xmlns:a16="http://schemas.microsoft.com/office/drawing/2014/main" id="{B39403D3-0DFA-4BE3-BE88-BD4E87E292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15104E79-DFFD-4B1C-8E9F-A67EE430216B}"/>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text 4">
            <a:extLst>
              <a:ext uri="{FF2B5EF4-FFF2-40B4-BE49-F238E27FC236}">
                <a16:creationId xmlns:a16="http://schemas.microsoft.com/office/drawing/2014/main" id="{70E2EE70-199F-4F3E-A766-D9BB8ADADF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778DEA1F-90AC-4D0C-85F5-3B08E3A76673}"/>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Zástupný symbol pro datum 6">
            <a:extLst>
              <a:ext uri="{FF2B5EF4-FFF2-40B4-BE49-F238E27FC236}">
                <a16:creationId xmlns:a16="http://schemas.microsoft.com/office/drawing/2014/main" id="{B049B548-5B8E-46FC-BDE5-2D979CE84015}"/>
              </a:ext>
            </a:extLst>
          </p:cNvPr>
          <p:cNvSpPr>
            <a:spLocks noGrp="1"/>
          </p:cNvSpPr>
          <p:nvPr>
            <p:ph type="dt" sz="half" idx="10"/>
          </p:nvPr>
        </p:nvSpPr>
        <p:spPr/>
        <p:txBody>
          <a:bodyPr/>
          <a:lstStyle/>
          <a:p>
            <a:fld id="{F5E74782-C0F8-4CA1-8AC3-B14320F3C289}" type="datetimeFigureOut">
              <a:rPr lang="en-US" smtClean="0"/>
              <a:t>11/20/2023</a:t>
            </a:fld>
            <a:endParaRPr lang="en-US"/>
          </a:p>
        </p:txBody>
      </p:sp>
      <p:sp>
        <p:nvSpPr>
          <p:cNvPr id="8" name="Zástupný symbol pro zápatí 7">
            <a:extLst>
              <a:ext uri="{FF2B5EF4-FFF2-40B4-BE49-F238E27FC236}">
                <a16:creationId xmlns:a16="http://schemas.microsoft.com/office/drawing/2014/main" id="{BAE3C599-16DA-4B3F-8FC0-687BA09C7FFB}"/>
              </a:ext>
            </a:extLst>
          </p:cNvPr>
          <p:cNvSpPr>
            <a:spLocks noGrp="1"/>
          </p:cNvSpPr>
          <p:nvPr>
            <p:ph type="ftr" sz="quarter" idx="11"/>
          </p:nvPr>
        </p:nvSpPr>
        <p:spPr/>
        <p:txBody>
          <a:bodyPr/>
          <a:lstStyle/>
          <a:p>
            <a:endParaRPr lang="en-US"/>
          </a:p>
        </p:txBody>
      </p:sp>
      <p:sp>
        <p:nvSpPr>
          <p:cNvPr id="9" name="Zástupný symbol pro číslo snímku 8">
            <a:extLst>
              <a:ext uri="{FF2B5EF4-FFF2-40B4-BE49-F238E27FC236}">
                <a16:creationId xmlns:a16="http://schemas.microsoft.com/office/drawing/2014/main" id="{6941288A-1CCA-465C-9372-8D48D788C5D3}"/>
              </a:ext>
            </a:extLst>
          </p:cNvPr>
          <p:cNvSpPr>
            <a:spLocks noGrp="1"/>
          </p:cNvSpPr>
          <p:nvPr>
            <p:ph type="sldNum" sz="quarter" idx="12"/>
          </p:nvPr>
        </p:nvSpPr>
        <p:spPr/>
        <p:txBody>
          <a:bodyPr/>
          <a:lstStyle/>
          <a:p>
            <a:fld id="{6F0BE74D-DA97-4436-8BB5-5B3200155FA7}" type="slidenum">
              <a:rPr lang="en-US" smtClean="0"/>
              <a:t>‹#›</a:t>
            </a:fld>
            <a:endParaRPr lang="en-US"/>
          </a:p>
        </p:txBody>
      </p:sp>
    </p:spTree>
    <p:extLst>
      <p:ext uri="{BB962C8B-B14F-4D97-AF65-F5344CB8AC3E}">
        <p14:creationId xmlns:p14="http://schemas.microsoft.com/office/powerpoint/2010/main" val="251434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E1D2EE-85CF-4B50-91B0-955ED51CC40F}"/>
              </a:ext>
            </a:extLst>
          </p:cNvPr>
          <p:cNvSpPr>
            <a:spLocks noGrp="1"/>
          </p:cNvSpPr>
          <p:nvPr>
            <p:ph type="title"/>
          </p:nvPr>
        </p:nvSpPr>
        <p:spPr/>
        <p:txBody>
          <a:bodyPr/>
          <a:lstStyle/>
          <a:p>
            <a:r>
              <a:rPr lang="cs-CZ"/>
              <a:t>Kliknutím lze upravit styl.</a:t>
            </a:r>
            <a:endParaRPr lang="en-US"/>
          </a:p>
        </p:txBody>
      </p:sp>
      <p:sp>
        <p:nvSpPr>
          <p:cNvPr id="3" name="Zástupný symbol pro datum 2">
            <a:extLst>
              <a:ext uri="{FF2B5EF4-FFF2-40B4-BE49-F238E27FC236}">
                <a16:creationId xmlns:a16="http://schemas.microsoft.com/office/drawing/2014/main" id="{3888D93F-1EFE-481F-89ED-F90989BEBC44}"/>
              </a:ext>
            </a:extLst>
          </p:cNvPr>
          <p:cNvSpPr>
            <a:spLocks noGrp="1"/>
          </p:cNvSpPr>
          <p:nvPr>
            <p:ph type="dt" sz="half" idx="10"/>
          </p:nvPr>
        </p:nvSpPr>
        <p:spPr/>
        <p:txBody>
          <a:bodyPr/>
          <a:lstStyle/>
          <a:p>
            <a:fld id="{F5E74782-C0F8-4CA1-8AC3-B14320F3C289}" type="datetimeFigureOut">
              <a:rPr lang="en-US" smtClean="0"/>
              <a:t>11/20/2023</a:t>
            </a:fld>
            <a:endParaRPr lang="en-US"/>
          </a:p>
        </p:txBody>
      </p:sp>
      <p:sp>
        <p:nvSpPr>
          <p:cNvPr id="4" name="Zástupný symbol pro zápatí 3">
            <a:extLst>
              <a:ext uri="{FF2B5EF4-FFF2-40B4-BE49-F238E27FC236}">
                <a16:creationId xmlns:a16="http://schemas.microsoft.com/office/drawing/2014/main" id="{B85B3BB5-B326-4986-A1D4-CF286D6181E9}"/>
              </a:ext>
            </a:extLst>
          </p:cNvPr>
          <p:cNvSpPr>
            <a:spLocks noGrp="1"/>
          </p:cNvSpPr>
          <p:nvPr>
            <p:ph type="ftr" sz="quarter" idx="11"/>
          </p:nvPr>
        </p:nvSpPr>
        <p:spPr/>
        <p:txBody>
          <a:bodyPr/>
          <a:lstStyle/>
          <a:p>
            <a:endParaRPr lang="en-US"/>
          </a:p>
        </p:txBody>
      </p:sp>
      <p:sp>
        <p:nvSpPr>
          <p:cNvPr id="5" name="Zástupný symbol pro číslo snímku 4">
            <a:extLst>
              <a:ext uri="{FF2B5EF4-FFF2-40B4-BE49-F238E27FC236}">
                <a16:creationId xmlns:a16="http://schemas.microsoft.com/office/drawing/2014/main" id="{8524F741-58F2-4A8D-9C78-E73479D4A226}"/>
              </a:ext>
            </a:extLst>
          </p:cNvPr>
          <p:cNvSpPr>
            <a:spLocks noGrp="1"/>
          </p:cNvSpPr>
          <p:nvPr>
            <p:ph type="sldNum" sz="quarter" idx="12"/>
          </p:nvPr>
        </p:nvSpPr>
        <p:spPr/>
        <p:txBody>
          <a:bodyPr/>
          <a:lstStyle/>
          <a:p>
            <a:fld id="{6F0BE74D-DA97-4436-8BB5-5B3200155FA7}" type="slidenum">
              <a:rPr lang="en-US" smtClean="0"/>
              <a:t>‹#›</a:t>
            </a:fld>
            <a:endParaRPr lang="en-US"/>
          </a:p>
        </p:txBody>
      </p:sp>
    </p:spTree>
    <p:extLst>
      <p:ext uri="{BB962C8B-B14F-4D97-AF65-F5344CB8AC3E}">
        <p14:creationId xmlns:p14="http://schemas.microsoft.com/office/powerpoint/2010/main" val="3376558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FF53D4CE-B5C5-4432-BB4F-F92242756955}"/>
              </a:ext>
            </a:extLst>
          </p:cNvPr>
          <p:cNvSpPr>
            <a:spLocks noGrp="1"/>
          </p:cNvSpPr>
          <p:nvPr>
            <p:ph type="dt" sz="half" idx="10"/>
          </p:nvPr>
        </p:nvSpPr>
        <p:spPr/>
        <p:txBody>
          <a:bodyPr/>
          <a:lstStyle/>
          <a:p>
            <a:fld id="{F5E74782-C0F8-4CA1-8AC3-B14320F3C289}" type="datetimeFigureOut">
              <a:rPr lang="en-US" smtClean="0"/>
              <a:t>11/20/2023</a:t>
            </a:fld>
            <a:endParaRPr lang="en-US"/>
          </a:p>
        </p:txBody>
      </p:sp>
      <p:sp>
        <p:nvSpPr>
          <p:cNvPr id="3" name="Zástupný symbol pro zápatí 2">
            <a:extLst>
              <a:ext uri="{FF2B5EF4-FFF2-40B4-BE49-F238E27FC236}">
                <a16:creationId xmlns:a16="http://schemas.microsoft.com/office/drawing/2014/main" id="{B7ABEF78-384C-4737-86FC-45DE9E4D36BB}"/>
              </a:ext>
            </a:extLst>
          </p:cNvPr>
          <p:cNvSpPr>
            <a:spLocks noGrp="1"/>
          </p:cNvSpPr>
          <p:nvPr>
            <p:ph type="ftr" sz="quarter" idx="11"/>
          </p:nvPr>
        </p:nvSpPr>
        <p:spPr/>
        <p:txBody>
          <a:bodyPr/>
          <a:lstStyle/>
          <a:p>
            <a:endParaRPr lang="en-US"/>
          </a:p>
        </p:txBody>
      </p:sp>
      <p:sp>
        <p:nvSpPr>
          <p:cNvPr id="4" name="Zástupný symbol pro číslo snímku 3">
            <a:extLst>
              <a:ext uri="{FF2B5EF4-FFF2-40B4-BE49-F238E27FC236}">
                <a16:creationId xmlns:a16="http://schemas.microsoft.com/office/drawing/2014/main" id="{67C7781C-65BB-4524-B534-B92C831E4660}"/>
              </a:ext>
            </a:extLst>
          </p:cNvPr>
          <p:cNvSpPr>
            <a:spLocks noGrp="1"/>
          </p:cNvSpPr>
          <p:nvPr>
            <p:ph type="sldNum" sz="quarter" idx="12"/>
          </p:nvPr>
        </p:nvSpPr>
        <p:spPr/>
        <p:txBody>
          <a:bodyPr/>
          <a:lstStyle/>
          <a:p>
            <a:fld id="{6F0BE74D-DA97-4436-8BB5-5B3200155FA7}" type="slidenum">
              <a:rPr lang="en-US" smtClean="0"/>
              <a:t>‹#›</a:t>
            </a:fld>
            <a:endParaRPr lang="en-US"/>
          </a:p>
        </p:txBody>
      </p:sp>
    </p:spTree>
    <p:extLst>
      <p:ext uri="{BB962C8B-B14F-4D97-AF65-F5344CB8AC3E}">
        <p14:creationId xmlns:p14="http://schemas.microsoft.com/office/powerpoint/2010/main" val="4165577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AA3D5A-011B-4384-90AE-4DCDFFE73DE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a:p>
        </p:txBody>
      </p:sp>
      <p:sp>
        <p:nvSpPr>
          <p:cNvPr id="3" name="Zástupný symbol pro obsah 2">
            <a:extLst>
              <a:ext uri="{FF2B5EF4-FFF2-40B4-BE49-F238E27FC236}">
                <a16:creationId xmlns:a16="http://schemas.microsoft.com/office/drawing/2014/main" id="{2BC6AC0E-9D17-4652-8055-2C4C5B5B5D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text 3">
            <a:extLst>
              <a:ext uri="{FF2B5EF4-FFF2-40B4-BE49-F238E27FC236}">
                <a16:creationId xmlns:a16="http://schemas.microsoft.com/office/drawing/2014/main" id="{8B652293-2313-4F95-86E3-3E2D740ADA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AF0FE59A-F1F7-4F47-AC41-67A2A1E0FA7B}"/>
              </a:ext>
            </a:extLst>
          </p:cNvPr>
          <p:cNvSpPr>
            <a:spLocks noGrp="1"/>
          </p:cNvSpPr>
          <p:nvPr>
            <p:ph type="dt" sz="half" idx="10"/>
          </p:nvPr>
        </p:nvSpPr>
        <p:spPr/>
        <p:txBody>
          <a:bodyPr/>
          <a:lstStyle/>
          <a:p>
            <a:fld id="{F5E74782-C0F8-4CA1-8AC3-B14320F3C289}" type="datetimeFigureOut">
              <a:rPr lang="en-US" smtClean="0"/>
              <a:t>11/20/2023</a:t>
            </a:fld>
            <a:endParaRPr lang="en-US"/>
          </a:p>
        </p:txBody>
      </p:sp>
      <p:sp>
        <p:nvSpPr>
          <p:cNvPr id="6" name="Zástupný symbol pro zápatí 5">
            <a:extLst>
              <a:ext uri="{FF2B5EF4-FFF2-40B4-BE49-F238E27FC236}">
                <a16:creationId xmlns:a16="http://schemas.microsoft.com/office/drawing/2014/main" id="{6369AAE2-D11F-40EA-BA38-FDD4C59A5F8A}"/>
              </a:ext>
            </a:extLst>
          </p:cNvPr>
          <p:cNvSpPr>
            <a:spLocks noGrp="1"/>
          </p:cNvSpPr>
          <p:nvPr>
            <p:ph type="ftr" sz="quarter" idx="11"/>
          </p:nvPr>
        </p:nvSpPr>
        <p:spPr/>
        <p:txBody>
          <a:bodyPr/>
          <a:lstStyle/>
          <a:p>
            <a:endParaRPr lang="en-US"/>
          </a:p>
        </p:txBody>
      </p:sp>
      <p:sp>
        <p:nvSpPr>
          <p:cNvPr id="7" name="Zástupný symbol pro číslo snímku 6">
            <a:extLst>
              <a:ext uri="{FF2B5EF4-FFF2-40B4-BE49-F238E27FC236}">
                <a16:creationId xmlns:a16="http://schemas.microsoft.com/office/drawing/2014/main" id="{31C36310-A91C-4996-AC17-804A7C264E45}"/>
              </a:ext>
            </a:extLst>
          </p:cNvPr>
          <p:cNvSpPr>
            <a:spLocks noGrp="1"/>
          </p:cNvSpPr>
          <p:nvPr>
            <p:ph type="sldNum" sz="quarter" idx="12"/>
          </p:nvPr>
        </p:nvSpPr>
        <p:spPr/>
        <p:txBody>
          <a:bodyPr/>
          <a:lstStyle/>
          <a:p>
            <a:fld id="{6F0BE74D-DA97-4436-8BB5-5B3200155FA7}" type="slidenum">
              <a:rPr lang="en-US" smtClean="0"/>
              <a:t>‹#›</a:t>
            </a:fld>
            <a:endParaRPr lang="en-US"/>
          </a:p>
        </p:txBody>
      </p:sp>
    </p:spTree>
    <p:extLst>
      <p:ext uri="{BB962C8B-B14F-4D97-AF65-F5344CB8AC3E}">
        <p14:creationId xmlns:p14="http://schemas.microsoft.com/office/powerpoint/2010/main" val="443730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1C6EDA-A040-4F57-B957-701ABBE9F2D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a:p>
        </p:txBody>
      </p:sp>
      <p:sp>
        <p:nvSpPr>
          <p:cNvPr id="3" name="Zástupný symbol obrázku 2">
            <a:extLst>
              <a:ext uri="{FF2B5EF4-FFF2-40B4-BE49-F238E27FC236}">
                <a16:creationId xmlns:a16="http://schemas.microsoft.com/office/drawing/2014/main" id="{52ABD1D3-AF0B-41C0-A05D-E91EE489A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a:extLst>
              <a:ext uri="{FF2B5EF4-FFF2-40B4-BE49-F238E27FC236}">
                <a16:creationId xmlns:a16="http://schemas.microsoft.com/office/drawing/2014/main" id="{8C6C200E-CD3F-4F2E-A4C0-7A6642E878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E9CAAE72-9EEB-474B-B7B2-201DA2CE6AAC}"/>
              </a:ext>
            </a:extLst>
          </p:cNvPr>
          <p:cNvSpPr>
            <a:spLocks noGrp="1"/>
          </p:cNvSpPr>
          <p:nvPr>
            <p:ph type="dt" sz="half" idx="10"/>
          </p:nvPr>
        </p:nvSpPr>
        <p:spPr/>
        <p:txBody>
          <a:bodyPr/>
          <a:lstStyle/>
          <a:p>
            <a:fld id="{F5E74782-C0F8-4CA1-8AC3-B14320F3C289}" type="datetimeFigureOut">
              <a:rPr lang="en-US" smtClean="0"/>
              <a:t>11/20/2023</a:t>
            </a:fld>
            <a:endParaRPr lang="en-US"/>
          </a:p>
        </p:txBody>
      </p:sp>
      <p:sp>
        <p:nvSpPr>
          <p:cNvPr id="6" name="Zástupný symbol pro zápatí 5">
            <a:extLst>
              <a:ext uri="{FF2B5EF4-FFF2-40B4-BE49-F238E27FC236}">
                <a16:creationId xmlns:a16="http://schemas.microsoft.com/office/drawing/2014/main" id="{51F57176-3B20-40B5-BF82-696AA33B944E}"/>
              </a:ext>
            </a:extLst>
          </p:cNvPr>
          <p:cNvSpPr>
            <a:spLocks noGrp="1"/>
          </p:cNvSpPr>
          <p:nvPr>
            <p:ph type="ftr" sz="quarter" idx="11"/>
          </p:nvPr>
        </p:nvSpPr>
        <p:spPr/>
        <p:txBody>
          <a:bodyPr/>
          <a:lstStyle/>
          <a:p>
            <a:endParaRPr lang="en-US"/>
          </a:p>
        </p:txBody>
      </p:sp>
      <p:sp>
        <p:nvSpPr>
          <p:cNvPr id="7" name="Zástupný symbol pro číslo snímku 6">
            <a:extLst>
              <a:ext uri="{FF2B5EF4-FFF2-40B4-BE49-F238E27FC236}">
                <a16:creationId xmlns:a16="http://schemas.microsoft.com/office/drawing/2014/main" id="{DF79B0B4-BE94-439C-BDB0-0567134115BA}"/>
              </a:ext>
            </a:extLst>
          </p:cNvPr>
          <p:cNvSpPr>
            <a:spLocks noGrp="1"/>
          </p:cNvSpPr>
          <p:nvPr>
            <p:ph type="sldNum" sz="quarter" idx="12"/>
          </p:nvPr>
        </p:nvSpPr>
        <p:spPr/>
        <p:txBody>
          <a:bodyPr/>
          <a:lstStyle/>
          <a:p>
            <a:fld id="{6F0BE74D-DA97-4436-8BB5-5B3200155FA7}" type="slidenum">
              <a:rPr lang="en-US" smtClean="0"/>
              <a:t>‹#›</a:t>
            </a:fld>
            <a:endParaRPr lang="en-US"/>
          </a:p>
        </p:txBody>
      </p:sp>
    </p:spTree>
    <p:extLst>
      <p:ext uri="{BB962C8B-B14F-4D97-AF65-F5344CB8AC3E}">
        <p14:creationId xmlns:p14="http://schemas.microsoft.com/office/powerpoint/2010/main" val="511258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81FFDB2B-6955-4EFA-B663-F364BA59B2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a:p>
        </p:txBody>
      </p:sp>
      <p:sp>
        <p:nvSpPr>
          <p:cNvPr id="3" name="Zástupný symbol pro text 2">
            <a:extLst>
              <a:ext uri="{FF2B5EF4-FFF2-40B4-BE49-F238E27FC236}">
                <a16:creationId xmlns:a16="http://schemas.microsoft.com/office/drawing/2014/main" id="{0690471F-B3C8-493F-8892-6C87B4BF5A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F7AF738E-A4ED-459F-941C-C17BEB95E9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E74782-C0F8-4CA1-8AC3-B14320F3C289}" type="datetimeFigureOut">
              <a:rPr lang="en-US" smtClean="0"/>
              <a:t>11/20/2023</a:t>
            </a:fld>
            <a:endParaRPr lang="en-US"/>
          </a:p>
        </p:txBody>
      </p:sp>
      <p:sp>
        <p:nvSpPr>
          <p:cNvPr id="5" name="Zástupný symbol pro zápatí 4">
            <a:extLst>
              <a:ext uri="{FF2B5EF4-FFF2-40B4-BE49-F238E27FC236}">
                <a16:creationId xmlns:a16="http://schemas.microsoft.com/office/drawing/2014/main" id="{8ACD5494-F445-4811-A297-2AB4BED109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a:extLst>
              <a:ext uri="{FF2B5EF4-FFF2-40B4-BE49-F238E27FC236}">
                <a16:creationId xmlns:a16="http://schemas.microsoft.com/office/drawing/2014/main" id="{BB47ACBD-1019-4258-AC8B-FACC4D4D63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0BE74D-DA97-4436-8BB5-5B3200155FA7}" type="slidenum">
              <a:rPr lang="en-US" smtClean="0"/>
              <a:t>‹#›</a:t>
            </a:fld>
            <a:endParaRPr lang="en-US"/>
          </a:p>
        </p:txBody>
      </p:sp>
    </p:spTree>
    <p:extLst>
      <p:ext uri="{BB962C8B-B14F-4D97-AF65-F5344CB8AC3E}">
        <p14:creationId xmlns:p14="http://schemas.microsoft.com/office/powerpoint/2010/main" val="3738115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s://www.mid.ru/ru/themes/-/asset_publisher/p12AYJypFaxg/content/id/2132855"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rani-ru-org.appspot.com/Society/History/m.279935.html"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csis.org/analysis/china-and-russia-economic-unequals" TargetMode="External"/><Relationship Id="rId2" Type="http://schemas.openxmlformats.org/officeDocument/2006/relationships/hyperlink" Target="https://voxeu.org/article/soviet-economy-1917-1991-its-life-and-afterlife" TargetMode="External"/><Relationship Id="rId1" Type="http://schemas.openxmlformats.org/officeDocument/2006/relationships/slideLayout" Target="../slideLayouts/slideLayout2.xml"/><Relationship Id="rId4" Type="http://schemas.openxmlformats.org/officeDocument/2006/relationships/hyperlink" Target="https://rg.ru/2021/12/12/putin-zaiavil-chto-raspad-sssr-dlia-nego-stal-tragediej.htm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25FA2372-3112-472C-A25D-0090BDE29649}"/>
              </a:ext>
            </a:extLst>
          </p:cNvPr>
          <p:cNvSpPr>
            <a:spLocks noGrp="1"/>
          </p:cNvSpPr>
          <p:nvPr>
            <p:ph type="ctrTitle"/>
          </p:nvPr>
        </p:nvSpPr>
        <p:spPr/>
        <p:txBody>
          <a:bodyPr>
            <a:normAutofit fontScale="90000"/>
          </a:bodyPr>
          <a:lstStyle/>
          <a:p>
            <a:r>
              <a:rPr lang="cs-CZ" dirty="0">
                <a:latin typeface="Times New Roman" panose="02020603050405020304" pitchFamily="18" charset="0"/>
                <a:cs typeface="Times New Roman" panose="02020603050405020304" pitchFamily="18" charset="0"/>
              </a:rPr>
              <a:t>Rusko v mezinárodních vztazích – proč Rusku nerozumíme?</a:t>
            </a:r>
            <a:endParaRPr lang="en-US" dirty="0">
              <a:latin typeface="Times New Roman" panose="02020603050405020304" pitchFamily="18" charset="0"/>
              <a:cs typeface="Times New Roman" panose="02020603050405020304" pitchFamily="18" charset="0"/>
            </a:endParaRPr>
          </a:p>
        </p:txBody>
      </p:sp>
      <p:sp>
        <p:nvSpPr>
          <p:cNvPr id="7" name="Podnadpis 6">
            <a:extLst>
              <a:ext uri="{FF2B5EF4-FFF2-40B4-BE49-F238E27FC236}">
                <a16:creationId xmlns:a16="http://schemas.microsoft.com/office/drawing/2014/main" id="{F6DE8632-D908-4F9A-BB1C-3112146C40AA}"/>
              </a:ext>
            </a:extLst>
          </p:cNvPr>
          <p:cNvSpPr>
            <a:spLocks noGrp="1"/>
          </p:cNvSpPr>
          <p:nvPr>
            <p:ph type="subTitle" idx="1"/>
          </p:nvPr>
        </p:nvSpPr>
        <p:spPr>
          <a:xfrm>
            <a:off x="1524000" y="4509855"/>
            <a:ext cx="9144000" cy="1553593"/>
          </a:xfrm>
        </p:spPr>
        <p:txBody>
          <a:bodyPr>
            <a:normAutofit/>
          </a:bodyPr>
          <a:lstStyle/>
          <a:p>
            <a:r>
              <a:rPr lang="cs-CZ" dirty="0">
                <a:latin typeface="Times New Roman" panose="02020603050405020304" pitchFamily="18" charset="0"/>
                <a:cs typeface="Times New Roman" panose="02020603050405020304" pitchFamily="18" charset="0"/>
              </a:rPr>
              <a:t>101 let od vzniku SSSR </a:t>
            </a:r>
          </a:p>
          <a:p>
            <a:r>
              <a:rPr lang="cs-CZ" dirty="0">
                <a:latin typeface="Times New Roman" panose="02020603050405020304" pitchFamily="18" charset="0"/>
                <a:cs typeface="Times New Roman" panose="02020603050405020304" pitchFamily="18" charset="0"/>
              </a:rPr>
              <a:t>32 let od rozpadu SSSR </a:t>
            </a:r>
          </a:p>
          <a:p>
            <a:r>
              <a:rPr lang="cs-CZ" dirty="0">
                <a:latin typeface="Times New Roman" panose="02020603050405020304" pitchFamily="18" charset="0"/>
                <a:cs typeface="Times New Roman" panose="02020603050405020304" pitchFamily="18" charset="0"/>
              </a:rPr>
              <a:t>16 let od Putinovy řeči v Mnichově</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4178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8B05A1-268A-4F9C-9503-DC467DB01814}"/>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Jak Rusko samo sebe vnímá?</a:t>
            </a:r>
            <a:endParaRPr lang="en-US" dirty="0"/>
          </a:p>
        </p:txBody>
      </p:sp>
      <p:sp>
        <p:nvSpPr>
          <p:cNvPr id="3" name="Zástupný symbol pro obsah 2">
            <a:extLst>
              <a:ext uri="{FF2B5EF4-FFF2-40B4-BE49-F238E27FC236}">
                <a16:creationId xmlns:a16="http://schemas.microsoft.com/office/drawing/2014/main" id="{F8B7A4E1-5DB2-46F3-925F-6BC95A97C245}"/>
              </a:ext>
            </a:extLst>
          </p:cNvPr>
          <p:cNvSpPr>
            <a:spLocks noGrp="1"/>
          </p:cNvSpPr>
          <p:nvPr>
            <p:ph idx="1"/>
          </p:nvPr>
        </p:nvSpPr>
        <p:spPr/>
        <p:txBody>
          <a:bodyPr/>
          <a:lstStyle/>
          <a:p>
            <a:r>
              <a:rPr lang="cs-CZ" dirty="0">
                <a:latin typeface="Times New Roman" panose="02020603050405020304" pitchFamily="18" charset="0"/>
                <a:cs typeface="Times New Roman" panose="02020603050405020304" pitchFamily="18" charset="0"/>
              </a:rPr>
              <a:t>Rusko je veliké</a:t>
            </a:r>
          </a:p>
          <a:p>
            <a:r>
              <a:rPr lang="cs-CZ" dirty="0">
                <a:latin typeface="Times New Roman" panose="02020603050405020304" pitchFamily="18" charset="0"/>
                <a:cs typeface="Times New Roman" panose="02020603050405020304" pitchFamily="18" charset="0"/>
              </a:rPr>
              <a:t>Rusko je výjimečné</a:t>
            </a:r>
          </a:p>
          <a:p>
            <a:r>
              <a:rPr lang="cs-CZ" dirty="0">
                <a:latin typeface="Times New Roman" panose="02020603050405020304" pitchFamily="18" charset="0"/>
                <a:cs typeface="Times New Roman" panose="02020603050405020304" pitchFamily="18" charset="0"/>
              </a:rPr>
              <a:t>Rusko je vítězné</a:t>
            </a:r>
          </a:p>
          <a:p>
            <a:r>
              <a:rPr lang="cs-CZ" dirty="0">
                <a:latin typeface="Times New Roman" panose="02020603050405020304" pitchFamily="18" charset="0"/>
                <a:cs typeface="Times New Roman" panose="02020603050405020304" pitchFamily="18" charset="0"/>
              </a:rPr>
              <a:t>Rusku je třeba projevovat vděk</a:t>
            </a:r>
          </a:p>
          <a:p>
            <a:r>
              <a:rPr lang="cs-CZ" dirty="0">
                <a:latin typeface="Times New Roman" panose="02020603050405020304" pitchFamily="18" charset="0"/>
                <a:cs typeface="Times New Roman" panose="02020603050405020304" pitchFamily="18" charset="0"/>
              </a:rPr>
              <a:t>„Bez našeho souhlasu v Evropě nevystřelilo jediné dělo!“ </a:t>
            </a:r>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372483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1EE5AC-FC9A-4496-B8F2-0657F13D2506}"/>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Co Rusko trápí?</a:t>
            </a:r>
            <a:endParaRPr lang="en-US" dirty="0"/>
          </a:p>
        </p:txBody>
      </p:sp>
      <p:sp>
        <p:nvSpPr>
          <p:cNvPr id="3" name="Zástupný symbol pro obsah 2">
            <a:extLst>
              <a:ext uri="{FF2B5EF4-FFF2-40B4-BE49-F238E27FC236}">
                <a16:creationId xmlns:a16="http://schemas.microsoft.com/office/drawing/2014/main" id="{6F3524D3-05F1-4113-A13C-A0D393546A1C}"/>
              </a:ext>
            </a:extLst>
          </p:cNvPr>
          <p:cNvSpPr>
            <a:spLocks noGrp="1"/>
          </p:cNvSpPr>
          <p:nvPr>
            <p:ph idx="1"/>
          </p:nvPr>
        </p:nvSpPr>
        <p:spPr/>
        <p:txBody>
          <a:bodyPr>
            <a:normAutofit lnSpcReduction="10000"/>
          </a:bodyPr>
          <a:lstStyle/>
          <a:p>
            <a:r>
              <a:rPr lang="cs-CZ" dirty="0">
                <a:latin typeface="Times New Roman" panose="02020603050405020304" pitchFamily="18" charset="0"/>
                <a:cs typeface="Times New Roman" panose="02020603050405020304" pitchFamily="18" charset="0"/>
              </a:rPr>
              <a:t>Ztráta respektu</a:t>
            </a:r>
          </a:p>
          <a:p>
            <a:r>
              <a:rPr lang="cs-CZ" dirty="0">
                <a:latin typeface="Times New Roman" panose="02020603050405020304" pitchFamily="18" charset="0"/>
                <a:cs typeface="Times New Roman" panose="02020603050405020304" pitchFamily="18" charset="0"/>
              </a:rPr>
              <a:t>Neschopnost se dohodnout o nevměšování se (do vnitřních záležitostí), protože tomu každý rozumí zcela jinak. To, co je pro jedny „soft </a:t>
            </a:r>
            <a:r>
              <a:rPr lang="cs-CZ" dirty="0" err="1">
                <a:latin typeface="Times New Roman" panose="02020603050405020304" pitchFamily="18" charset="0"/>
                <a:cs typeface="Times New Roman" panose="02020603050405020304" pitchFamily="18" charset="0"/>
              </a:rPr>
              <a:t>power</a:t>
            </a:r>
            <a:r>
              <a:rPr lang="cs-CZ" dirty="0">
                <a:latin typeface="Times New Roman" panose="02020603050405020304" pitchFamily="18" charset="0"/>
                <a:cs typeface="Times New Roman" panose="02020603050405020304" pitchFamily="18" charset="0"/>
              </a:rPr>
              <a:t>“ považují druzí za podrývání státu… (</a:t>
            </a:r>
            <a:r>
              <a:rPr lang="cs-CZ" dirty="0" err="1">
                <a:latin typeface="Times New Roman" panose="02020603050405020304" pitchFamily="18" charset="0"/>
                <a:cs typeface="Times New Roman" panose="02020603050405020304" pitchFamily="18" charset="0"/>
              </a:rPr>
              <a:t>Lukjanov</a:t>
            </a:r>
            <a:r>
              <a:rPr lang="cs-CZ" dirty="0">
                <a:latin typeface="Times New Roman" panose="02020603050405020304" pitchFamily="18" charset="0"/>
                <a:cs typeface="Times New Roman" panose="02020603050405020304" pitchFamily="18" charset="0"/>
              </a:rPr>
              <a:t> 2018).</a:t>
            </a:r>
          </a:p>
          <a:p>
            <a:r>
              <a:rPr lang="cs-CZ" dirty="0">
                <a:latin typeface="Times New Roman" panose="02020603050405020304" pitchFamily="18" charset="0"/>
                <a:cs typeface="Times New Roman" panose="02020603050405020304" pitchFamily="18" charset="0"/>
              </a:rPr>
              <a:t>Nemožnost zahájit se Západem/USA geopolitické vyjednávání, které by bylo prosté jakéhokoli odkazu na hodnoty (</a:t>
            </a:r>
            <a:r>
              <a:rPr lang="cs-CZ" dirty="0" err="1">
                <a:latin typeface="Times New Roman" panose="02020603050405020304" pitchFamily="18" charset="0"/>
                <a:cs typeface="Times New Roman" panose="02020603050405020304" pitchFamily="18" charset="0"/>
              </a:rPr>
              <a:t>Baev</a:t>
            </a:r>
            <a:r>
              <a:rPr lang="cs-CZ" dirty="0">
                <a:latin typeface="Times New Roman" panose="02020603050405020304" pitchFamily="18" charset="0"/>
                <a:cs typeface="Times New Roman" panose="02020603050405020304" pitchFamily="18" charset="0"/>
              </a:rPr>
              <a:t>, 2017).</a:t>
            </a:r>
          </a:p>
          <a:p>
            <a:r>
              <a:rPr lang="cs-CZ" dirty="0">
                <a:latin typeface="Times New Roman" panose="02020603050405020304" pitchFamily="18" charset="0"/>
                <a:cs typeface="Times New Roman" panose="02020603050405020304" pitchFamily="18" charset="0"/>
              </a:rPr>
              <a:t>Nikdy nebralo vážně principy liberálního pohledu na MV, jako hru s nenulovým součtem, kdy vzájemná závislost změkčuje soupeření a buduje důvěru, v níž jsou hospodářské vztahy důležitější než politické priority (</a:t>
            </a:r>
            <a:r>
              <a:rPr lang="cs-CZ" dirty="0" err="1">
                <a:latin typeface="Times New Roman" panose="02020603050405020304" pitchFamily="18" charset="0"/>
                <a:cs typeface="Times New Roman" panose="02020603050405020304" pitchFamily="18" charset="0"/>
              </a:rPr>
              <a:t>Lukjanov</a:t>
            </a:r>
            <a:r>
              <a:rPr lang="cs-CZ" dirty="0">
                <a:latin typeface="Times New Roman" panose="02020603050405020304" pitchFamily="18" charset="0"/>
                <a:cs typeface="Times New Roman" panose="02020603050405020304" pitchFamily="18" charset="0"/>
              </a:rPr>
              <a:t>, 2018).</a:t>
            </a:r>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81673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7DDD69-49F5-4992-8A02-0286D7CADB61}"/>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Říkáme Rusko myslíme Putin…</a:t>
            </a:r>
            <a:endParaRPr lang="en-US" dirty="0">
              <a:latin typeface="Times New Roman" panose="02020603050405020304" pitchFamily="18" charset="0"/>
              <a:cs typeface="Times New Roman" panose="02020603050405020304" pitchFamily="18" charset="0"/>
            </a:endParaRPr>
          </a:p>
        </p:txBody>
      </p:sp>
      <p:pic>
        <p:nvPicPr>
          <p:cNvPr id="4" name="Zástupný symbol pro obsah 3">
            <a:extLst>
              <a:ext uri="{FF2B5EF4-FFF2-40B4-BE49-F238E27FC236}">
                <a16:creationId xmlns:a16="http://schemas.microsoft.com/office/drawing/2014/main" id="{FA7A70AB-1256-4CCF-9C83-C15100742BFB}"/>
              </a:ext>
            </a:extLst>
          </p:cNvPr>
          <p:cNvPicPr>
            <a:picLocks noGrp="1" noChangeAspect="1"/>
          </p:cNvPicPr>
          <p:nvPr>
            <p:ph idx="1"/>
          </p:nvPr>
        </p:nvPicPr>
        <p:blipFill>
          <a:blip r:embed="rId2"/>
          <a:stretch>
            <a:fillRect/>
          </a:stretch>
        </p:blipFill>
        <p:spPr>
          <a:xfrm>
            <a:off x="838200" y="1861135"/>
            <a:ext cx="10773792" cy="4726095"/>
          </a:xfrm>
          <a:prstGeom prst="rect">
            <a:avLst/>
          </a:prstGeom>
        </p:spPr>
      </p:pic>
    </p:spTree>
    <p:extLst>
      <p:ext uri="{BB962C8B-B14F-4D97-AF65-F5344CB8AC3E}">
        <p14:creationId xmlns:p14="http://schemas.microsoft.com/office/powerpoint/2010/main" val="2784138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22F73E2-1BC4-4812-A796-2968356197E7}"/>
              </a:ext>
            </a:extLst>
          </p:cNvPr>
          <p:cNvPicPr>
            <a:picLocks noChangeAspect="1"/>
          </p:cNvPicPr>
          <p:nvPr/>
        </p:nvPicPr>
        <p:blipFill>
          <a:blip r:embed="rId2"/>
          <a:stretch>
            <a:fillRect/>
          </a:stretch>
        </p:blipFill>
        <p:spPr>
          <a:xfrm>
            <a:off x="2996406" y="133165"/>
            <a:ext cx="6199188" cy="6525087"/>
          </a:xfrm>
          <a:prstGeom prst="rect">
            <a:avLst/>
          </a:prstGeom>
        </p:spPr>
      </p:pic>
    </p:spTree>
    <p:extLst>
      <p:ext uri="{BB962C8B-B14F-4D97-AF65-F5344CB8AC3E}">
        <p14:creationId xmlns:p14="http://schemas.microsoft.com/office/powerpoint/2010/main" val="1363892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2">
            <a:extLst>
              <a:ext uri="{FF2B5EF4-FFF2-40B4-BE49-F238E27FC236}">
                <a16:creationId xmlns:a16="http://schemas.microsoft.com/office/drawing/2014/main" id="{ABAC28D4-1D5B-4789-9F2B-7BAC3AA55E46}"/>
              </a:ext>
            </a:extLst>
          </p:cNvPr>
          <p:cNvSpPr txBox="1">
            <a:spLocks/>
          </p:cNvSpPr>
          <p:nvPr/>
        </p:nvSpPr>
        <p:spPr>
          <a:xfrm>
            <a:off x="838200" y="493059"/>
            <a:ext cx="10515600" cy="56839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a:latin typeface="Times New Roman" panose="02020603050405020304" pitchFamily="18" charset="0"/>
                <a:cs typeface="Times New Roman" panose="02020603050405020304" pitchFamily="18" charset="0"/>
              </a:rPr>
              <a:t>Nadále přetrvávající pasivita většiny obyvatelstva (tzv. </a:t>
            </a:r>
            <a:r>
              <a:rPr lang="cs-CZ" dirty="0" err="1">
                <a:latin typeface="Times New Roman" panose="02020603050405020304" pitchFamily="18" charset="0"/>
                <a:cs typeface="Times New Roman" panose="02020603050405020304" pitchFamily="18" charset="0"/>
              </a:rPr>
              <a:t>Putinova</a:t>
            </a:r>
            <a:r>
              <a:rPr lang="cs-CZ" dirty="0">
                <a:latin typeface="Times New Roman" panose="02020603050405020304" pitchFamily="18" charset="0"/>
                <a:cs typeface="Times New Roman" panose="02020603050405020304" pitchFamily="18" charset="0"/>
              </a:rPr>
              <a:t> většina)</a:t>
            </a:r>
          </a:p>
          <a:p>
            <a:r>
              <a:rPr lang="cs-CZ" dirty="0">
                <a:latin typeface="Times New Roman" panose="02020603050405020304" pitchFamily="18" charset="0"/>
                <a:cs typeface="Times New Roman" panose="02020603050405020304" pitchFamily="18" charset="0"/>
              </a:rPr>
              <a:t>Rusko bojující, Rusko odcestovavší, Rusko „stoličné“, Rusko „hlubinné“.</a:t>
            </a:r>
          </a:p>
          <a:p>
            <a:r>
              <a:rPr lang="cs-CZ" dirty="0">
                <a:latin typeface="Times New Roman" panose="02020603050405020304" pitchFamily="18" charset="0"/>
                <a:cs typeface="Times New Roman" panose="02020603050405020304" pitchFamily="18" charset="0"/>
              </a:rPr>
              <a:t>Otázka míry použití násilí vůči nespokojené části společnosti (největší protesty od prosince 2011 – červen 2013)</a:t>
            </a:r>
          </a:p>
          <a:p>
            <a:r>
              <a:rPr lang="cs-CZ" dirty="0">
                <a:latin typeface="Times New Roman" panose="02020603050405020304" pitchFamily="18" charset="0"/>
                <a:cs typeface="Times New Roman" panose="02020603050405020304" pitchFamily="18" charset="0"/>
              </a:rPr>
              <a:t>Ruská národní garda (vznik 2016, v čele Viktor </a:t>
            </a:r>
            <a:r>
              <a:rPr lang="cs-CZ" dirty="0" err="1">
                <a:latin typeface="Times New Roman" panose="02020603050405020304" pitchFamily="18" charset="0"/>
                <a:cs typeface="Times New Roman" panose="02020603050405020304" pitchFamily="18" charset="0"/>
              </a:rPr>
              <a:t>Zolotov</a:t>
            </a:r>
            <a:r>
              <a:rPr lang="cs-CZ" dirty="0">
                <a:latin typeface="Times New Roman" panose="02020603050405020304" pitchFamily="18" charset="0"/>
                <a:cs typeface="Times New Roman" panose="02020603050405020304" pitchFamily="18" charset="0"/>
              </a:rPr>
              <a:t>, 340 000 zaměstnanců)</a:t>
            </a:r>
          </a:p>
          <a:p>
            <a:r>
              <a:rPr lang="cs-CZ" dirty="0">
                <a:latin typeface="Times New Roman" panose="02020603050405020304" pitchFamily="18" charset="0"/>
                <a:cs typeface="Times New Roman" panose="02020603050405020304" pitchFamily="18" charset="0"/>
              </a:rPr>
              <a:t>Národní garda má stanovené úkoly: zabezpečení ruských hranic, kontrola nad držením zbraní, potírání terorismus a organizovaného zločinu, udržování veřejného pořádku a ostraha důležitých státních zařízení.</a:t>
            </a:r>
          </a:p>
        </p:txBody>
      </p:sp>
    </p:spTree>
    <p:extLst>
      <p:ext uri="{BB962C8B-B14F-4D97-AF65-F5344CB8AC3E}">
        <p14:creationId xmlns:p14="http://schemas.microsoft.com/office/powerpoint/2010/main" val="3209008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a:extLst>
              <a:ext uri="{FF2B5EF4-FFF2-40B4-BE49-F238E27FC236}">
                <a16:creationId xmlns:a16="http://schemas.microsoft.com/office/drawing/2014/main" id="{CE129D03-2A41-4C18-A306-5E425BA0D339}"/>
              </a:ext>
            </a:extLst>
          </p:cNvPr>
          <p:cNvPicPr>
            <a:picLocks noChangeAspect="1"/>
          </p:cNvPicPr>
          <p:nvPr/>
        </p:nvPicPr>
        <p:blipFill>
          <a:blip r:embed="rId2"/>
          <a:stretch>
            <a:fillRect/>
          </a:stretch>
        </p:blipFill>
        <p:spPr>
          <a:xfrm>
            <a:off x="754602" y="457200"/>
            <a:ext cx="10599198" cy="6320118"/>
          </a:xfrm>
          <a:prstGeom prst="rect">
            <a:avLst/>
          </a:prstGeom>
        </p:spPr>
      </p:pic>
    </p:spTree>
    <p:extLst>
      <p:ext uri="{BB962C8B-B14F-4D97-AF65-F5344CB8AC3E}">
        <p14:creationId xmlns:p14="http://schemas.microsoft.com/office/powerpoint/2010/main" val="3518432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37ADBF5-180D-4758-8D95-A17720A1E711}"/>
              </a:ext>
            </a:extLst>
          </p:cNvPr>
          <p:cNvPicPr>
            <a:picLocks noChangeAspect="1"/>
          </p:cNvPicPr>
          <p:nvPr/>
        </p:nvPicPr>
        <p:blipFill>
          <a:blip r:embed="rId2"/>
          <a:stretch>
            <a:fillRect/>
          </a:stretch>
        </p:blipFill>
        <p:spPr>
          <a:xfrm>
            <a:off x="2260879" y="106271"/>
            <a:ext cx="7670242" cy="6542844"/>
          </a:xfrm>
          <a:prstGeom prst="rect">
            <a:avLst/>
          </a:prstGeom>
        </p:spPr>
      </p:pic>
    </p:spTree>
    <p:extLst>
      <p:ext uri="{BB962C8B-B14F-4D97-AF65-F5344CB8AC3E}">
        <p14:creationId xmlns:p14="http://schemas.microsoft.com/office/powerpoint/2010/main" val="23361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E003AF-DD3A-4540-8A70-248A65CCD0ED}"/>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Rusko je matkou vítězství</a:t>
            </a:r>
            <a:endParaRPr lang="en-US" dirty="0">
              <a:latin typeface="Times New Roman" panose="02020603050405020304" pitchFamily="18" charset="0"/>
              <a:cs typeface="Times New Roman" panose="02020603050405020304" pitchFamily="18" charset="0"/>
            </a:endParaRPr>
          </a:p>
        </p:txBody>
      </p:sp>
      <p:sp>
        <p:nvSpPr>
          <p:cNvPr id="3" name="Zástupný symbol pro obsah 2">
            <a:extLst>
              <a:ext uri="{FF2B5EF4-FFF2-40B4-BE49-F238E27FC236}">
                <a16:creationId xmlns:a16="http://schemas.microsoft.com/office/drawing/2014/main" id="{0C1E8AA6-2C5F-47E1-AC5C-E54CA95D72E7}"/>
              </a:ext>
            </a:extLst>
          </p:cNvPr>
          <p:cNvSpPr>
            <a:spLocks noGrp="1"/>
          </p:cNvSpPr>
          <p:nvPr>
            <p:ph idx="1"/>
          </p:nvPr>
        </p:nvSpPr>
        <p:spPr/>
        <p:txBody>
          <a:bodyPr/>
          <a:lstStyle/>
          <a:p>
            <a:r>
              <a:rPr lang="cs-CZ" dirty="0">
                <a:latin typeface="Times New Roman" panose="02020603050405020304" pitchFamily="18" charset="0"/>
                <a:cs typeface="Times New Roman" panose="02020603050405020304" pitchFamily="18" charset="0"/>
              </a:rPr>
              <a:t>Rusko je velmoc!</a:t>
            </a:r>
          </a:p>
          <a:p>
            <a:r>
              <a:rPr lang="cs-CZ" dirty="0">
                <a:latin typeface="Times New Roman" panose="02020603050405020304" pitchFamily="18" charset="0"/>
                <a:cs typeface="Times New Roman" panose="02020603050405020304" pitchFamily="18" charset="0"/>
              </a:rPr>
              <a:t>Do (většiny) válek bylo Rusko zataženo.</a:t>
            </a:r>
          </a:p>
          <a:p>
            <a:r>
              <a:rPr lang="cs-CZ" dirty="0">
                <a:latin typeface="Times New Roman" panose="02020603050405020304" pitchFamily="18" charset="0"/>
                <a:cs typeface="Times New Roman" panose="02020603050405020304" pitchFamily="18" charset="0"/>
              </a:rPr>
              <a:t>Rusko válčí jen tehdy, je-li v právu.</a:t>
            </a:r>
          </a:p>
          <a:p>
            <a:r>
              <a:rPr lang="cs-CZ" dirty="0">
                <a:latin typeface="Times New Roman" panose="02020603050405020304" pitchFamily="18" charset="0"/>
                <a:cs typeface="Times New Roman" panose="02020603050405020304" pitchFamily="18" charset="0"/>
              </a:rPr>
              <a:t>Ruští vojáci jsou osvoboditelé, internacionalisté, mírotvůrci…</a:t>
            </a:r>
          </a:p>
          <a:p>
            <a:r>
              <a:rPr lang="cs-CZ" dirty="0">
                <a:latin typeface="Times New Roman" panose="02020603050405020304" pitchFamily="18" charset="0"/>
                <a:cs typeface="Times New Roman" panose="02020603050405020304" pitchFamily="18" charset="0"/>
              </a:rPr>
              <a:t>Rusko nikdy válku neprohrálo…</a:t>
            </a:r>
          </a:p>
          <a:p>
            <a:r>
              <a:rPr lang="cs-CZ" dirty="0">
                <a:latin typeface="Times New Roman" panose="02020603050405020304" pitchFamily="18" charset="0"/>
                <a:cs typeface="Times New Roman" panose="02020603050405020304" pitchFamily="18" charset="0"/>
              </a:rPr>
              <a:t>Rusko války nezačíná, Rusko je ukončuje…</a:t>
            </a:r>
          </a:p>
          <a:p>
            <a:endParaRPr lang="en-US" dirty="0"/>
          </a:p>
        </p:txBody>
      </p:sp>
    </p:spTree>
    <p:extLst>
      <p:ext uri="{BB962C8B-B14F-4D97-AF65-F5344CB8AC3E}">
        <p14:creationId xmlns:p14="http://schemas.microsoft.com/office/powerpoint/2010/main" val="623080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399C230-4C2C-4B0D-A3C1-0986F5C94FC9}"/>
              </a:ext>
            </a:extLst>
          </p:cNvPr>
          <p:cNvPicPr>
            <a:picLocks noChangeAspect="1"/>
          </p:cNvPicPr>
          <p:nvPr/>
        </p:nvPicPr>
        <p:blipFill>
          <a:blip r:embed="rId2"/>
          <a:stretch>
            <a:fillRect/>
          </a:stretch>
        </p:blipFill>
        <p:spPr>
          <a:xfrm>
            <a:off x="135038" y="146791"/>
            <a:ext cx="11921924" cy="6493398"/>
          </a:xfrm>
          <a:prstGeom prst="rect">
            <a:avLst/>
          </a:prstGeom>
        </p:spPr>
      </p:pic>
    </p:spTree>
    <p:extLst>
      <p:ext uri="{BB962C8B-B14F-4D97-AF65-F5344CB8AC3E}">
        <p14:creationId xmlns:p14="http://schemas.microsoft.com/office/powerpoint/2010/main" val="672805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1FE5A5-D9C9-4A12-8C4B-6736F5D1BBCC}"/>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SSSR vítězný</a:t>
            </a:r>
            <a:endParaRPr lang="en-US" dirty="0"/>
          </a:p>
        </p:txBody>
      </p:sp>
      <p:pic>
        <p:nvPicPr>
          <p:cNvPr id="6" name="Zástupný symbol pro obsah 5">
            <a:extLst>
              <a:ext uri="{FF2B5EF4-FFF2-40B4-BE49-F238E27FC236}">
                <a16:creationId xmlns:a16="http://schemas.microsoft.com/office/drawing/2014/main" id="{42F7D3BE-9751-4A75-9E40-B439DD4F9D07}"/>
              </a:ext>
            </a:extLst>
          </p:cNvPr>
          <p:cNvPicPr>
            <a:picLocks noGrp="1" noChangeAspect="1"/>
          </p:cNvPicPr>
          <p:nvPr>
            <p:ph sz="half" idx="1"/>
          </p:nvPr>
        </p:nvPicPr>
        <p:blipFill>
          <a:blip r:embed="rId2"/>
          <a:stretch>
            <a:fillRect/>
          </a:stretch>
        </p:blipFill>
        <p:spPr>
          <a:xfrm>
            <a:off x="1009650" y="1825625"/>
            <a:ext cx="4838700" cy="4351337"/>
          </a:xfrm>
          <a:prstGeom prst="rect">
            <a:avLst/>
          </a:prstGeom>
        </p:spPr>
      </p:pic>
      <p:pic>
        <p:nvPicPr>
          <p:cNvPr id="7" name="Zástupný symbol pro obsah 4">
            <a:extLst>
              <a:ext uri="{FF2B5EF4-FFF2-40B4-BE49-F238E27FC236}">
                <a16:creationId xmlns:a16="http://schemas.microsoft.com/office/drawing/2014/main" id="{94B8111A-0B3A-470B-9B08-A7A51403E02A}"/>
              </a:ext>
            </a:extLst>
          </p:cNvPr>
          <p:cNvPicPr>
            <a:picLocks noGrp="1" noChangeAspect="1"/>
          </p:cNvPicPr>
          <p:nvPr>
            <p:ph sz="half" idx="2"/>
          </p:nvPr>
        </p:nvPicPr>
        <p:blipFill>
          <a:blip r:embed="rId3"/>
          <a:stretch>
            <a:fillRect/>
          </a:stretch>
        </p:blipFill>
        <p:spPr>
          <a:xfrm>
            <a:off x="6666760" y="1825625"/>
            <a:ext cx="4838700" cy="4351338"/>
          </a:xfrm>
          <a:prstGeom prst="rect">
            <a:avLst/>
          </a:prstGeom>
        </p:spPr>
      </p:pic>
    </p:spTree>
    <p:extLst>
      <p:ext uri="{BB962C8B-B14F-4D97-AF65-F5344CB8AC3E}">
        <p14:creationId xmlns:p14="http://schemas.microsoft.com/office/powerpoint/2010/main" val="3744537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0E0457-EBBF-418A-8E12-1114978AF650}"/>
              </a:ext>
            </a:extLst>
          </p:cNvPr>
          <p:cNvSpPr>
            <a:spLocks noGrp="1"/>
          </p:cNvSpPr>
          <p:nvPr>
            <p:ph type="title"/>
          </p:nvPr>
        </p:nvSpPr>
        <p:spPr/>
        <p:txBody>
          <a:bodyPr/>
          <a:lstStyle/>
          <a:p>
            <a:r>
              <a:rPr lang="cs-CZ" dirty="0" err="1">
                <a:latin typeface="Times New Roman" panose="02020603050405020304" pitchFamily="18" charset="0"/>
                <a:cs typeface="Times New Roman" panose="02020603050405020304" pitchFamily="18" charset="0"/>
              </a:rPr>
              <a:t>Lavrov</a:t>
            </a:r>
            <a:r>
              <a:rPr lang="cs-CZ" dirty="0">
                <a:latin typeface="Times New Roman" panose="02020603050405020304" pitchFamily="18" charset="0"/>
                <a:cs typeface="Times New Roman" panose="02020603050405020304" pitchFamily="18" charset="0"/>
              </a:rPr>
              <a:t> – Historická perspektiva zahraniční politiky Ruska</a:t>
            </a:r>
            <a:endParaRPr lang="en-US" dirty="0"/>
          </a:p>
        </p:txBody>
      </p:sp>
      <p:sp>
        <p:nvSpPr>
          <p:cNvPr id="3" name="Zástupný symbol pro obsah 2">
            <a:extLst>
              <a:ext uri="{FF2B5EF4-FFF2-40B4-BE49-F238E27FC236}">
                <a16:creationId xmlns:a16="http://schemas.microsoft.com/office/drawing/2014/main" id="{CA3B9C9D-289B-43DC-A709-536F8460697B}"/>
              </a:ext>
            </a:extLst>
          </p:cNvPr>
          <p:cNvSpPr>
            <a:spLocks noGrp="1"/>
          </p:cNvSpPr>
          <p:nvPr>
            <p:ph idx="1"/>
          </p:nvPr>
        </p:nvSpPr>
        <p:spPr/>
        <p:txBody>
          <a:bodyPr/>
          <a:lstStyle/>
          <a:p>
            <a:r>
              <a:rPr lang="cs-CZ" dirty="0">
                <a:latin typeface="Times New Roman" panose="02020603050405020304" pitchFamily="18" charset="0"/>
                <a:cs typeface="Times New Roman" panose="02020603050405020304" pitchFamily="18" charset="0"/>
              </a:rPr>
              <a:t>Je prokázáno, že každá skutečná politika musí vycházet z historie. V našem případě se jedná o naprosto oprávněný předpoklad, zejména vezmeme-li v úvahu nedávná výročí. V roce 2015 jsme oslavili sedmdesáté výročí konce druhé světové války a o rok dříve sté výročí začátku první světové války. Roku 2012 jsme si připomněli dvousté výročí bitvy u </a:t>
            </a:r>
            <a:r>
              <a:rPr lang="cs-CZ" dirty="0" err="1">
                <a:latin typeface="Times New Roman" panose="02020603050405020304" pitchFamily="18" charset="0"/>
                <a:cs typeface="Times New Roman" panose="02020603050405020304" pitchFamily="18" charset="0"/>
              </a:rPr>
              <a:t>Borodina</a:t>
            </a:r>
            <a:r>
              <a:rPr lang="cs-CZ" dirty="0">
                <a:latin typeface="Times New Roman" panose="02020603050405020304" pitchFamily="18" charset="0"/>
                <a:cs typeface="Times New Roman" panose="02020603050405020304" pitchFamily="18" charset="0"/>
              </a:rPr>
              <a:t> a čtyřsté výročí osvobození Moskvy od Poláků. Prozkoumáme-li pečlivě tyto události, jednoznačně dospějeme k poznání, že role Ruska v evropské a světové historii je unikátní…. “</a:t>
            </a:r>
          </a:p>
          <a:p>
            <a:pPr marL="0" indent="0">
              <a:buNone/>
            </a:pPr>
            <a:endParaRPr lang="en-US" dirty="0"/>
          </a:p>
          <a:p>
            <a:r>
              <a:rPr lang="cs-CZ" sz="1300" dirty="0">
                <a:latin typeface="Times New Roman" panose="02020603050405020304" pitchFamily="18" charset="0"/>
                <a:cs typeface="Times New Roman" panose="02020603050405020304" pitchFamily="18" charset="0"/>
              </a:rPr>
              <a:t>Publikováno 3. 3. 2016 v časopise </a:t>
            </a:r>
            <a:r>
              <a:rPr lang="cs-CZ" sz="1300" dirty="0" err="1">
                <a:latin typeface="Times New Roman" panose="02020603050405020304" pitchFamily="18" charset="0"/>
                <a:cs typeface="Times New Roman" panose="02020603050405020304" pitchFamily="18" charset="0"/>
              </a:rPr>
              <a:t>Russia</a:t>
            </a:r>
            <a:r>
              <a:rPr lang="cs-CZ" sz="1300" dirty="0">
                <a:latin typeface="Times New Roman" panose="02020603050405020304" pitchFamily="18" charset="0"/>
                <a:cs typeface="Times New Roman" panose="02020603050405020304" pitchFamily="18" charset="0"/>
              </a:rPr>
              <a:t> in </a:t>
            </a:r>
            <a:r>
              <a:rPr lang="cs-CZ" sz="1300" dirty="0" err="1">
                <a:latin typeface="Times New Roman" panose="02020603050405020304" pitchFamily="18" charset="0"/>
                <a:cs typeface="Times New Roman" panose="02020603050405020304" pitchFamily="18" charset="0"/>
              </a:rPr>
              <a:t>Global</a:t>
            </a:r>
            <a:r>
              <a:rPr lang="cs-CZ" sz="1300" dirty="0">
                <a:latin typeface="Times New Roman" panose="02020603050405020304" pitchFamily="18" charset="0"/>
                <a:cs typeface="Times New Roman" panose="02020603050405020304" pitchFamily="18" charset="0"/>
              </a:rPr>
              <a:t> </a:t>
            </a:r>
            <a:r>
              <a:rPr lang="cs-CZ" sz="1300" dirty="0" err="1">
                <a:latin typeface="Times New Roman" panose="02020603050405020304" pitchFamily="18" charset="0"/>
                <a:cs typeface="Times New Roman" panose="02020603050405020304" pitchFamily="18" charset="0"/>
              </a:rPr>
              <a:t>Affairs</a:t>
            </a:r>
            <a:r>
              <a:rPr lang="cs-CZ" sz="1300" dirty="0">
                <a:latin typeface="Times New Roman" panose="02020603050405020304" pitchFamily="18" charset="0"/>
                <a:cs typeface="Times New Roman" panose="02020603050405020304" pitchFamily="18" charset="0"/>
              </a:rPr>
              <a:t>: </a:t>
            </a:r>
            <a:r>
              <a:rPr lang="cs-CZ" sz="1300" dirty="0">
                <a:latin typeface="Times New Roman" panose="02020603050405020304" pitchFamily="18" charset="0"/>
                <a:cs typeface="Times New Roman" panose="02020603050405020304" pitchFamily="18" charset="0"/>
                <a:hlinkClick r:id="rId2"/>
              </a:rPr>
              <a:t>https://www.mid.ru/ru/themes/-/asset_publisher/p12AYJypFaxg/content/id/2132855</a:t>
            </a:r>
            <a:endParaRPr lang="cs-CZ" sz="13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78962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17A7548-7932-490C-9804-7D0DBAE8B9A1}"/>
              </a:ext>
            </a:extLst>
          </p:cNvPr>
          <p:cNvPicPr>
            <a:picLocks noChangeAspect="1"/>
          </p:cNvPicPr>
          <p:nvPr/>
        </p:nvPicPr>
        <p:blipFill>
          <a:blip r:embed="rId2"/>
          <a:stretch>
            <a:fillRect/>
          </a:stretch>
        </p:blipFill>
        <p:spPr>
          <a:xfrm>
            <a:off x="2847975" y="271462"/>
            <a:ext cx="6496050" cy="6315075"/>
          </a:xfrm>
          <a:prstGeom prst="rect">
            <a:avLst/>
          </a:prstGeom>
        </p:spPr>
      </p:pic>
    </p:spTree>
    <p:extLst>
      <p:ext uri="{BB962C8B-B14F-4D97-AF65-F5344CB8AC3E}">
        <p14:creationId xmlns:p14="http://schemas.microsoft.com/office/powerpoint/2010/main" val="2929423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1D63B3-5FC0-40EC-B640-10C61695554E}"/>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Jak silný/slabý byl SSSR?</a:t>
            </a:r>
            <a:endParaRPr lang="en-US" dirty="0">
              <a:latin typeface="Times New Roman" panose="02020603050405020304" pitchFamily="18" charset="0"/>
              <a:cs typeface="Times New Roman" panose="02020603050405020304" pitchFamily="18" charset="0"/>
            </a:endParaRPr>
          </a:p>
        </p:txBody>
      </p:sp>
      <p:sp>
        <p:nvSpPr>
          <p:cNvPr id="3" name="Zástupný symbol pro obsah 2">
            <a:extLst>
              <a:ext uri="{FF2B5EF4-FFF2-40B4-BE49-F238E27FC236}">
                <a16:creationId xmlns:a16="http://schemas.microsoft.com/office/drawing/2014/main" id="{A1A36345-6E29-4D8F-91F6-D82727BC31CC}"/>
              </a:ext>
            </a:extLst>
          </p:cNvPr>
          <p:cNvSpPr>
            <a:spLocks noGrp="1"/>
          </p:cNvSpPr>
          <p:nvPr>
            <p:ph idx="1"/>
          </p:nvPr>
        </p:nvSpPr>
        <p:spPr/>
        <p:txBody>
          <a:bodyPr>
            <a:normAutofit fontScale="85000" lnSpcReduction="20000"/>
          </a:bodyPr>
          <a:lstStyle/>
          <a:p>
            <a:r>
              <a:rPr lang="cs-CZ" dirty="0">
                <a:latin typeface="Times New Roman" panose="02020603050405020304" pitchFamily="18" charset="0"/>
                <a:cs typeface="Times New Roman" panose="02020603050405020304" pitchFamily="18" charset="0"/>
              </a:rPr>
              <a:t>V sovětské éře byly lidské i materiální zdroje přednostně směrovány k budování a posilování moci. Hospodářský růst, natož pak lidský rozvoj, byly druhotné. </a:t>
            </a:r>
          </a:p>
          <a:p>
            <a:r>
              <a:rPr lang="cs-CZ" dirty="0">
                <a:latin typeface="Times New Roman" panose="02020603050405020304" pitchFamily="18" charset="0"/>
                <a:cs typeface="Times New Roman" panose="02020603050405020304" pitchFamily="18" charset="0"/>
              </a:rPr>
              <a:t>Některé aktivity sloužící k realizaci tohoto cíle se pozitivně odrazily na životě obyčejných lidí (přístup ke vzdělání, k lékařské péči, atd.) ale v zásadě vždy platilo, že sovětská společnost byla mimořádně tvrdým a sociálně nerovným prostředím, do kterého se bylo možné narodit.</a:t>
            </a:r>
          </a:p>
          <a:p>
            <a:r>
              <a:rPr lang="cs-CZ" dirty="0">
                <a:latin typeface="Times New Roman" panose="02020603050405020304" pitchFamily="18" charset="0"/>
                <a:cs typeface="Times New Roman" panose="02020603050405020304" pitchFamily="18" charset="0"/>
              </a:rPr>
              <a:t>Sovětská ekonomika byla navržena pro věk masové průmyslové výroby, která bude uspokojovat potřeby masových armád. </a:t>
            </a:r>
          </a:p>
          <a:p>
            <a:r>
              <a:rPr lang="cs-CZ" dirty="0">
                <a:latin typeface="Times New Roman" panose="02020603050405020304" pitchFamily="18" charset="0"/>
                <a:cs typeface="Times New Roman" panose="02020603050405020304" pitchFamily="18" charset="0"/>
              </a:rPr>
              <a:t>V 70. letech 20. století se SSSR pravděpodobně stal nejsilnější mocností světa ve schopnosti „uplatňovat a odolávat vlivu“.</a:t>
            </a:r>
          </a:p>
          <a:p>
            <a:r>
              <a:rPr lang="cs-CZ" dirty="0">
                <a:latin typeface="Times New Roman" panose="02020603050405020304" pitchFamily="18" charset="0"/>
                <a:cs typeface="Times New Roman" panose="02020603050405020304" pitchFamily="18" charset="0"/>
              </a:rPr>
              <a:t>Tento věk je pryč, ale myšlenka sovětské ekonomiky žije dál, živená nostalgií a nacionalismem</a:t>
            </a:r>
            <a:r>
              <a:rPr lang="cs-CZ" dirty="0"/>
              <a:t>.</a:t>
            </a:r>
          </a:p>
          <a:p>
            <a:pPr marL="0" indent="0">
              <a:buNone/>
            </a:pPr>
            <a:r>
              <a:rPr lang="cs-CZ" dirty="0"/>
              <a:t>								</a:t>
            </a:r>
            <a:r>
              <a:rPr lang="cs-CZ" dirty="0">
                <a:latin typeface="Times New Roman" panose="02020603050405020304" pitchFamily="18" charset="0"/>
                <a:cs typeface="Times New Roman" panose="02020603050405020304" pitchFamily="18" charset="0"/>
              </a:rPr>
              <a:t>(</a:t>
            </a:r>
            <a:r>
              <a:rPr lang="cs-CZ" i="1" dirty="0">
                <a:latin typeface="Times New Roman" panose="02020603050405020304" pitchFamily="18" charset="0"/>
                <a:cs typeface="Times New Roman" panose="02020603050405020304" pitchFamily="18" charset="0"/>
              </a:rPr>
              <a:t>Harrison: 2017)</a:t>
            </a:r>
            <a:endParaRPr lang="en-US" dirty="0"/>
          </a:p>
          <a:p>
            <a:endParaRPr lang="en-US" dirty="0"/>
          </a:p>
        </p:txBody>
      </p:sp>
    </p:spTree>
    <p:extLst>
      <p:ext uri="{BB962C8B-B14F-4D97-AF65-F5344CB8AC3E}">
        <p14:creationId xmlns:p14="http://schemas.microsoft.com/office/powerpoint/2010/main" val="3623154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B01807D-4111-4AE2-8B00-507821E5FD11}"/>
              </a:ext>
            </a:extLst>
          </p:cNvPr>
          <p:cNvPicPr>
            <a:picLocks noChangeAspect="1"/>
          </p:cNvPicPr>
          <p:nvPr/>
        </p:nvPicPr>
        <p:blipFill>
          <a:blip r:embed="rId2"/>
          <a:stretch>
            <a:fillRect/>
          </a:stretch>
        </p:blipFill>
        <p:spPr>
          <a:xfrm>
            <a:off x="727969" y="457199"/>
            <a:ext cx="10910656" cy="6174419"/>
          </a:xfrm>
          <a:prstGeom prst="rect">
            <a:avLst/>
          </a:prstGeom>
        </p:spPr>
      </p:pic>
    </p:spTree>
    <p:extLst>
      <p:ext uri="{BB962C8B-B14F-4D97-AF65-F5344CB8AC3E}">
        <p14:creationId xmlns:p14="http://schemas.microsoft.com/office/powerpoint/2010/main" val="3089581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BCF162-E276-476B-8625-4E6FEC27B8A3}"/>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Sovětská hospodářská tragédie</a:t>
            </a:r>
            <a:endParaRPr lang="en-US" dirty="0">
              <a:latin typeface="Times New Roman" panose="02020603050405020304" pitchFamily="18" charset="0"/>
              <a:cs typeface="Times New Roman" panose="02020603050405020304" pitchFamily="18" charset="0"/>
            </a:endParaRPr>
          </a:p>
        </p:txBody>
      </p:sp>
      <p:sp>
        <p:nvSpPr>
          <p:cNvPr id="3" name="Zástupný symbol pro obsah 2">
            <a:extLst>
              <a:ext uri="{FF2B5EF4-FFF2-40B4-BE49-F238E27FC236}">
                <a16:creationId xmlns:a16="http://schemas.microsoft.com/office/drawing/2014/main" id="{F88D2F26-AAF8-47D9-BB48-F96690B692BA}"/>
              </a:ext>
            </a:extLst>
          </p:cNvPr>
          <p:cNvSpPr>
            <a:spLocks noGrp="1"/>
          </p:cNvSpPr>
          <p:nvPr>
            <p:ph idx="1"/>
          </p:nvPr>
        </p:nvSpPr>
        <p:spPr/>
        <p:txBody>
          <a:bodyPr>
            <a:normAutofit fontScale="55000" lnSpcReduction="20000"/>
          </a:bodyPr>
          <a:lstStyle/>
          <a:p>
            <a:r>
              <a:rPr lang="cs-CZ" sz="3200" dirty="0">
                <a:latin typeface="Times New Roman" panose="02020603050405020304" pitchFamily="18" charset="0"/>
                <a:cs typeface="Times New Roman" panose="02020603050405020304" pitchFamily="18" charset="0"/>
              </a:rPr>
              <a:t>Ve třicátých letech Sověti zvládli vybudovat poměrně </a:t>
            </a:r>
            <a:r>
              <a:rPr lang="cs-CZ" sz="3200" b="1" dirty="0">
                <a:latin typeface="Times New Roman" panose="02020603050405020304" pitchFamily="18" charset="0"/>
                <a:cs typeface="Times New Roman" panose="02020603050405020304" pitchFamily="18" charset="0"/>
              </a:rPr>
              <a:t>primitivní, lež využitelný model ekonomiky </a:t>
            </a:r>
            <a:r>
              <a:rPr lang="cs-CZ" sz="3200" dirty="0">
                <a:latin typeface="Times New Roman" panose="02020603050405020304" pitchFamily="18" charset="0"/>
                <a:cs typeface="Times New Roman" panose="02020603050405020304" pitchFamily="18" charset="0"/>
              </a:rPr>
              <a:t>Pittsburgh-Detroit či Porůří-Lotrinsko a nasměrovali ji převážně na vojenské účely. Po válce ji dokázali přebudovat a zapojit do výroby jaderných zbraní a balistických střel. </a:t>
            </a:r>
            <a:endParaRPr lang="en-US" sz="3200" dirty="0">
              <a:latin typeface="Times New Roman" panose="02020603050405020304" pitchFamily="18" charset="0"/>
              <a:cs typeface="Times New Roman" panose="02020603050405020304" pitchFamily="18" charset="0"/>
            </a:endParaRPr>
          </a:p>
          <a:p>
            <a:pPr lvl="0"/>
            <a:r>
              <a:rPr lang="cs-CZ" sz="3200" b="1" dirty="0">
                <a:latin typeface="Times New Roman" panose="02020603050405020304" pitchFamily="18" charset="0"/>
                <a:cs typeface="Times New Roman" panose="02020603050405020304" pitchFamily="18" charset="0"/>
              </a:rPr>
              <a:t>V 70. letech se však lidské i přírodní zdroje zredukovaly</a:t>
            </a:r>
            <a:r>
              <a:rPr lang="cs-CZ" sz="3200" dirty="0">
                <a:latin typeface="Times New Roman" panose="02020603050405020304" pitchFamily="18" charset="0"/>
                <a:cs typeface="Times New Roman" panose="02020603050405020304" pitchFamily="18" charset="0"/>
              </a:rPr>
              <a:t>. Po zdecimování rolnictva a po II. světové válce se začala propadat porodnost. Současně začaly kořistnické metody bolševické industrializace vyčerpávat hojné materiální rezervy, začaly se šířit ekologické katastrofy postihující rozsáhlé oblasti.  </a:t>
            </a:r>
            <a:endParaRPr lang="en-US" sz="3200" dirty="0">
              <a:latin typeface="Times New Roman" panose="02020603050405020304" pitchFamily="18" charset="0"/>
              <a:cs typeface="Times New Roman" panose="02020603050405020304" pitchFamily="18" charset="0"/>
            </a:endParaRPr>
          </a:p>
          <a:p>
            <a:pPr lvl="0"/>
            <a:r>
              <a:rPr lang="cs-CZ" sz="3200" b="1" dirty="0">
                <a:latin typeface="Times New Roman" panose="02020603050405020304" pitchFamily="18" charset="0"/>
                <a:cs typeface="Times New Roman" panose="02020603050405020304" pitchFamily="18" charset="0"/>
              </a:rPr>
              <a:t>Jediný průmyslový sektor, který neochaboval, byl vojenský průmysl</a:t>
            </a:r>
            <a:endParaRPr lang="en-US" sz="3200" b="1" dirty="0">
              <a:latin typeface="Times New Roman" panose="02020603050405020304" pitchFamily="18" charset="0"/>
              <a:cs typeface="Times New Roman" panose="02020603050405020304" pitchFamily="18" charset="0"/>
            </a:endParaRPr>
          </a:p>
          <a:p>
            <a:pPr lvl="0"/>
            <a:r>
              <a:rPr lang="cs-CZ" sz="3200" dirty="0">
                <a:latin typeface="Times New Roman" panose="02020603050405020304" pitchFamily="18" charset="0"/>
                <a:cs typeface="Times New Roman" panose="02020603050405020304" pitchFamily="18" charset="0"/>
              </a:rPr>
              <a:t>Mezitím však v USA a v Evropě tradiční těžký průmysl končil a ekonomice začaly dominovat služby a nové IT technologie… </a:t>
            </a:r>
            <a:r>
              <a:rPr lang="cs-CZ" sz="3200" b="1" dirty="0">
                <a:latin typeface="Times New Roman" panose="02020603050405020304" pitchFamily="18" charset="0"/>
                <a:cs typeface="Times New Roman" panose="02020603050405020304" pitchFamily="18" charset="0"/>
              </a:rPr>
              <a:t>Křemíkové údolí však SSSR vybudovat nedokázal</a:t>
            </a:r>
            <a:r>
              <a:rPr lang="cs-CZ"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lvl="0"/>
            <a:r>
              <a:rPr lang="cs-CZ" sz="3200" dirty="0">
                <a:latin typeface="Times New Roman" panose="02020603050405020304" pitchFamily="18" charset="0"/>
                <a:cs typeface="Times New Roman" panose="02020603050405020304" pitchFamily="18" charset="0"/>
              </a:rPr>
              <a:t>Západ a později i východní Asie SSSR nejprve předhonily ve výrobě umělých hmot a v chemickém průmyslu, později u zboží dlouhodobé spotřeby a nakonec ve světě výpočetní techniky…</a:t>
            </a:r>
          </a:p>
          <a:p>
            <a:pPr lvl="0"/>
            <a:r>
              <a:rPr lang="cs-CZ" sz="3200" b="1" dirty="0">
                <a:latin typeface="Times New Roman" panose="02020603050405020304" pitchFamily="18" charset="0"/>
                <a:cs typeface="Times New Roman" panose="02020603050405020304" pitchFamily="18" charset="0"/>
              </a:rPr>
              <a:t>Na úsvitu 80. let se SSSR změnil ve skladiště starého železa…</a:t>
            </a:r>
          </a:p>
          <a:p>
            <a:r>
              <a:rPr lang="cs-CZ" sz="3200" dirty="0">
                <a:latin typeface="Times New Roman" panose="02020603050405020304" pitchFamily="18" charset="0"/>
                <a:cs typeface="Times New Roman" panose="02020603050405020304" pitchFamily="18" charset="0"/>
              </a:rPr>
              <a:t>V závěru Brežněvovy éry </a:t>
            </a:r>
            <a:r>
              <a:rPr lang="cs-CZ" sz="3200" b="1" dirty="0">
                <a:latin typeface="Times New Roman" panose="02020603050405020304" pitchFamily="18" charset="0"/>
                <a:cs typeface="Times New Roman" panose="02020603050405020304" pitchFamily="18" charset="0"/>
              </a:rPr>
              <a:t>se pracující obyvatelstvo ocitlo ve stavu „biologického úpadku“, který byl pro vyspělé společnosti zcela ojedinělý</a:t>
            </a:r>
            <a:r>
              <a:rPr lang="cs-CZ" sz="3200" dirty="0">
                <a:latin typeface="Times New Roman" panose="02020603050405020304" pitchFamily="18" charset="0"/>
                <a:cs typeface="Times New Roman" panose="02020603050405020304" pitchFamily="18" charset="0"/>
              </a:rPr>
              <a:t>: střední délka života se snížila z 68 na 64 let u mužů a vzrostla kojenecká úmrtnost… (</a:t>
            </a:r>
            <a:r>
              <a:rPr lang="cs-CZ" sz="3200" dirty="0" err="1">
                <a:latin typeface="Times New Roman" panose="02020603050405020304" pitchFamily="18" charset="0"/>
                <a:cs typeface="Times New Roman" panose="02020603050405020304" pitchFamily="18" charset="0"/>
              </a:rPr>
              <a:t>Malia</a:t>
            </a:r>
            <a:r>
              <a:rPr lang="cs-CZ" sz="3200" dirty="0">
                <a:latin typeface="Times New Roman" panose="02020603050405020304" pitchFamily="18" charset="0"/>
                <a:cs typeface="Times New Roman" panose="02020603050405020304" pitchFamily="18" charset="0"/>
              </a:rPr>
              <a:t>, Sovětská tragédie)</a:t>
            </a:r>
            <a:endParaRPr lang="en-US" sz="3200" dirty="0">
              <a:latin typeface="Times New Roman" panose="02020603050405020304" pitchFamily="18" charset="0"/>
              <a:cs typeface="Times New Roman" panose="02020603050405020304" pitchFamily="18" charset="0"/>
            </a:endParaRPr>
          </a:p>
          <a:p>
            <a:pPr lvl="0"/>
            <a:endParaRPr lang="en-US" sz="3200" b="1"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71710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3FD17E-0F17-4769-8F59-FE7D0B3655AA}"/>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Počátek vztahů mezi Ruskem a Západem</a:t>
            </a:r>
            <a:endParaRPr lang="en-US" dirty="0">
              <a:latin typeface="Times New Roman" panose="02020603050405020304" pitchFamily="18" charset="0"/>
              <a:cs typeface="Times New Roman" panose="02020603050405020304" pitchFamily="18" charset="0"/>
            </a:endParaRPr>
          </a:p>
        </p:txBody>
      </p:sp>
      <p:sp>
        <p:nvSpPr>
          <p:cNvPr id="3" name="Zástupný symbol pro obsah 2">
            <a:extLst>
              <a:ext uri="{FF2B5EF4-FFF2-40B4-BE49-F238E27FC236}">
                <a16:creationId xmlns:a16="http://schemas.microsoft.com/office/drawing/2014/main" id="{68B09AA7-2D88-43BD-8B49-EBDBF1617B75}"/>
              </a:ext>
            </a:extLst>
          </p:cNvPr>
          <p:cNvSpPr>
            <a:spLocks noGrp="1"/>
          </p:cNvSpPr>
          <p:nvPr>
            <p:ph idx="1"/>
          </p:nvPr>
        </p:nvSpPr>
        <p:spPr/>
        <p:txBody>
          <a:bodyPr>
            <a:normAutofit/>
          </a:bodyPr>
          <a:lstStyle/>
          <a:p>
            <a:r>
              <a:rPr lang="cs-CZ" dirty="0">
                <a:latin typeface="Times New Roman" panose="02020603050405020304" pitchFamily="18" charset="0"/>
                <a:cs typeface="Times New Roman" panose="02020603050405020304" pitchFamily="18" charset="0"/>
              </a:rPr>
              <a:t>Clintonova administrativa za základní zájem Spojených států ohledně Ruska a nezávislých států bývalého Sovětského svazu označila snižování jaderné hrozby, podporu rozvoje těchto států jako stabilních demokracií a pomoc při budování tržní ekonomiky.</a:t>
            </a:r>
            <a:endParaRPr lang="en-US"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Při realizaci těchto cílů byla pozornost soustředěna na realizaci závazků START I (1991) a II (1993) a všech dalších dohod o kontrole zbrojení; provádění politiky nešíření jaderných zbraní a dalších zbraní hromadného ničení; udržování regionální stability v zemích bývalé Varšavské smlouvy a mezi nimi navzájem; snahu vyhnout se obnově antagonistického globálního soupeření s Ruskem.  </a:t>
            </a:r>
            <a:endParaRPr lang="en-US" dirty="0">
              <a:latin typeface="Times New Roman" panose="02020603050405020304" pitchFamily="18"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3547841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0AE632-24C0-464D-972B-40133D7D5128}"/>
              </a:ext>
            </a:extLst>
          </p:cNvPr>
          <p:cNvSpPr>
            <a:spLocks noGrp="1"/>
          </p:cNvSpPr>
          <p:nvPr>
            <p:ph type="title"/>
          </p:nvPr>
        </p:nvSpPr>
        <p:spPr>
          <a:xfrm>
            <a:off x="762000" y="168677"/>
            <a:ext cx="10515600" cy="1513926"/>
          </a:xfrm>
        </p:spPr>
        <p:txBody>
          <a:bodyPr>
            <a:normAutofit fontScale="90000"/>
          </a:bodyPr>
          <a:lstStyle/>
          <a:p>
            <a:r>
              <a:rPr lang="cs-CZ" sz="4000" dirty="0">
                <a:latin typeface="Times New Roman" panose="02020603050405020304" pitchFamily="18" charset="0"/>
                <a:cs typeface="Times New Roman" panose="02020603050405020304" pitchFamily="18" charset="0"/>
              </a:rPr>
              <a:t>Podíval jsem se tomu muži do očí a spatřil jsem jeho duši. Zjistil jsem, že je velmi upřímný a důvěryhodný. 										</a:t>
            </a:r>
            <a:r>
              <a:rPr lang="cs-CZ" sz="2200" i="1" dirty="0">
                <a:latin typeface="Times New Roman" panose="02020603050405020304" pitchFamily="18" charset="0"/>
                <a:cs typeface="Times New Roman" panose="02020603050405020304" pitchFamily="18" charset="0"/>
              </a:rPr>
              <a:t>G.H.W. Bush, 2001</a:t>
            </a:r>
            <a:endParaRPr lang="en-US" sz="2200" i="1" dirty="0">
              <a:latin typeface="Times New Roman" panose="02020603050405020304" pitchFamily="18" charset="0"/>
              <a:cs typeface="Times New Roman" panose="02020603050405020304" pitchFamily="18" charset="0"/>
            </a:endParaRPr>
          </a:p>
        </p:txBody>
      </p:sp>
      <p:pic>
        <p:nvPicPr>
          <p:cNvPr id="6" name="Zástupný symbol pro obsah 5">
            <a:extLst>
              <a:ext uri="{FF2B5EF4-FFF2-40B4-BE49-F238E27FC236}">
                <a16:creationId xmlns:a16="http://schemas.microsoft.com/office/drawing/2014/main" id="{FCAC43E0-9CEC-4B46-9A5A-25459CAFB02D}"/>
              </a:ext>
            </a:extLst>
          </p:cNvPr>
          <p:cNvPicPr>
            <a:picLocks noGrp="1" noChangeAspect="1"/>
          </p:cNvPicPr>
          <p:nvPr>
            <p:ph sz="half" idx="1"/>
          </p:nvPr>
        </p:nvPicPr>
        <p:blipFill>
          <a:blip r:embed="rId2"/>
          <a:stretch>
            <a:fillRect/>
          </a:stretch>
        </p:blipFill>
        <p:spPr>
          <a:xfrm>
            <a:off x="838200" y="2164408"/>
            <a:ext cx="5181600" cy="3673771"/>
          </a:xfrm>
          <a:prstGeom prst="rect">
            <a:avLst/>
          </a:prstGeom>
        </p:spPr>
      </p:pic>
      <p:pic>
        <p:nvPicPr>
          <p:cNvPr id="5" name="Zástupný symbol pro obsah 4">
            <a:extLst>
              <a:ext uri="{FF2B5EF4-FFF2-40B4-BE49-F238E27FC236}">
                <a16:creationId xmlns:a16="http://schemas.microsoft.com/office/drawing/2014/main" id="{3D664135-CF2F-4446-894D-B6597579DA2E}"/>
              </a:ext>
            </a:extLst>
          </p:cNvPr>
          <p:cNvPicPr>
            <a:picLocks noGrp="1" noChangeAspect="1"/>
          </p:cNvPicPr>
          <p:nvPr>
            <p:ph sz="half" idx="2"/>
          </p:nvPr>
        </p:nvPicPr>
        <p:blipFill>
          <a:blip r:embed="rId3"/>
          <a:stretch>
            <a:fillRect/>
          </a:stretch>
        </p:blipFill>
        <p:spPr>
          <a:xfrm>
            <a:off x="6172200" y="2164408"/>
            <a:ext cx="5181600" cy="3673771"/>
          </a:xfrm>
          <a:prstGeom prst="rect">
            <a:avLst/>
          </a:prstGeom>
        </p:spPr>
      </p:pic>
    </p:spTree>
    <p:extLst>
      <p:ext uri="{BB962C8B-B14F-4D97-AF65-F5344CB8AC3E}">
        <p14:creationId xmlns:p14="http://schemas.microsoft.com/office/powerpoint/2010/main" val="3649314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F14B20-B4C3-4171-9835-D02CB1D30D90}"/>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Obama se nestaral o Putinovu duši, chtěl apelovat na jeho rozum…</a:t>
            </a:r>
            <a:endParaRPr lang="en-US" dirty="0">
              <a:latin typeface="Times New Roman" panose="02020603050405020304" pitchFamily="18" charset="0"/>
              <a:cs typeface="Times New Roman" panose="02020603050405020304" pitchFamily="18" charset="0"/>
            </a:endParaRPr>
          </a:p>
        </p:txBody>
      </p:sp>
      <p:sp>
        <p:nvSpPr>
          <p:cNvPr id="3" name="Zástupný symbol pro obsah 2">
            <a:extLst>
              <a:ext uri="{FF2B5EF4-FFF2-40B4-BE49-F238E27FC236}">
                <a16:creationId xmlns:a16="http://schemas.microsoft.com/office/drawing/2014/main" id="{ED6A3522-59CA-4B94-9A6B-77004CC81993}"/>
              </a:ext>
            </a:extLst>
          </p:cNvPr>
          <p:cNvSpPr>
            <a:spLocks noGrp="1"/>
          </p:cNvSpPr>
          <p:nvPr>
            <p:ph sz="half" idx="1"/>
          </p:nvPr>
        </p:nvSpPr>
        <p:spPr/>
        <p:txBody>
          <a:bodyPr>
            <a:normAutofit lnSpcReduction="10000"/>
          </a:bodyPr>
          <a:lstStyle/>
          <a:p>
            <a:r>
              <a:rPr lang="cs-CZ" dirty="0">
                <a:latin typeface="Times New Roman" panose="02020603050405020304" pitchFamily="18" charset="0"/>
                <a:cs typeface="Times New Roman" panose="02020603050405020304" pitchFamily="18" charset="0"/>
              </a:rPr>
              <a:t>V dubnu 2009, na své první návštěvě Evropy po zvolení, pronesl Obama projev, v němž navrhl odstranění stávajících jaderných zbraní…</a:t>
            </a:r>
          </a:p>
          <a:p>
            <a:r>
              <a:rPr lang="cs-CZ" dirty="0">
                <a:latin typeface="Times New Roman" panose="02020603050405020304" pitchFamily="18" charset="0"/>
                <a:cs typeface="Times New Roman" panose="02020603050405020304" pitchFamily="18" charset="0"/>
              </a:rPr>
              <a:t>„Jako jediná jaderná mocnost, která použila jadernou zbraň, mají Spojené státy morální odpovědnost jednat. Nemůžeme v tomto úsilí uspět sami, ale můžeme ho začít</a:t>
            </a:r>
            <a:r>
              <a:rPr lang="en-US" dirty="0">
                <a:latin typeface="Times New Roman" panose="02020603050405020304" pitchFamily="18" charset="0"/>
                <a:cs typeface="Times New Roman" panose="02020603050405020304" pitchFamily="18" charset="0"/>
              </a:rPr>
              <a:t>.</a:t>
            </a:r>
            <a:r>
              <a:rPr lang="cs-CZ" dirty="0">
                <a:latin typeface="Times New Roman" panose="02020603050405020304" pitchFamily="18" charset="0"/>
                <a:cs typeface="Times New Roman" panose="02020603050405020304" pitchFamily="18" charset="0"/>
              </a:rPr>
              <a:t>“ (Obama, Praha, 2009)</a:t>
            </a:r>
          </a:p>
          <a:p>
            <a:endParaRPr lang="en-US" dirty="0"/>
          </a:p>
        </p:txBody>
      </p:sp>
      <p:pic>
        <p:nvPicPr>
          <p:cNvPr id="5" name="Zástupný symbol pro obsah 4">
            <a:extLst>
              <a:ext uri="{FF2B5EF4-FFF2-40B4-BE49-F238E27FC236}">
                <a16:creationId xmlns:a16="http://schemas.microsoft.com/office/drawing/2014/main" id="{7BA5F9D7-74A3-4341-AE30-4EE0639DB2A3}"/>
              </a:ext>
            </a:extLst>
          </p:cNvPr>
          <p:cNvPicPr>
            <a:picLocks noGrp="1" noChangeAspect="1"/>
          </p:cNvPicPr>
          <p:nvPr>
            <p:ph sz="half" idx="2"/>
          </p:nvPr>
        </p:nvPicPr>
        <p:blipFill>
          <a:blip r:embed="rId2"/>
          <a:stretch>
            <a:fillRect/>
          </a:stretch>
        </p:blipFill>
        <p:spPr>
          <a:xfrm>
            <a:off x="6791417" y="1690688"/>
            <a:ext cx="4234649" cy="4802187"/>
          </a:xfrm>
          <a:prstGeom prst="rect">
            <a:avLst/>
          </a:prstGeom>
        </p:spPr>
      </p:pic>
    </p:spTree>
    <p:extLst>
      <p:ext uri="{BB962C8B-B14F-4D97-AF65-F5344CB8AC3E}">
        <p14:creationId xmlns:p14="http://schemas.microsoft.com/office/powerpoint/2010/main" val="3236582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ukraine-eu-member-map-1024x512">
            <a:extLst>
              <a:ext uri="{FF2B5EF4-FFF2-40B4-BE49-F238E27FC236}">
                <a16:creationId xmlns:a16="http://schemas.microsoft.com/office/drawing/2014/main" id="{7A8992E6-7E7F-41F6-B4D9-A5D9757BC26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8212" y="528918"/>
            <a:ext cx="10901082" cy="6033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946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01AE8B3-01F8-4717-AB49-D6E6F9F55465}"/>
              </a:ext>
            </a:extLst>
          </p:cNvPr>
          <p:cNvPicPr>
            <a:picLocks noChangeAspect="1"/>
          </p:cNvPicPr>
          <p:nvPr/>
        </p:nvPicPr>
        <p:blipFill>
          <a:blip r:embed="rId2"/>
          <a:stretch>
            <a:fillRect/>
          </a:stretch>
        </p:blipFill>
        <p:spPr>
          <a:xfrm>
            <a:off x="393539" y="219131"/>
            <a:ext cx="11609407" cy="6435525"/>
          </a:xfrm>
          <a:prstGeom prst="rect">
            <a:avLst/>
          </a:prstGeom>
        </p:spPr>
      </p:pic>
    </p:spTree>
    <p:extLst>
      <p:ext uri="{BB962C8B-B14F-4D97-AF65-F5344CB8AC3E}">
        <p14:creationId xmlns:p14="http://schemas.microsoft.com/office/powerpoint/2010/main" val="1857209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78527D-ACE4-44D4-8342-FA0B13146896}"/>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Rusko jako suverénní demokracie</a:t>
            </a:r>
            <a:endParaRPr lang="en-US" dirty="0">
              <a:latin typeface="Times New Roman" panose="02020603050405020304" pitchFamily="18" charset="0"/>
              <a:cs typeface="Times New Roman" panose="02020603050405020304" pitchFamily="18" charset="0"/>
            </a:endParaRPr>
          </a:p>
        </p:txBody>
      </p:sp>
      <p:sp>
        <p:nvSpPr>
          <p:cNvPr id="3" name="Zástupný symbol pro obsah 2">
            <a:extLst>
              <a:ext uri="{FF2B5EF4-FFF2-40B4-BE49-F238E27FC236}">
                <a16:creationId xmlns:a16="http://schemas.microsoft.com/office/drawing/2014/main" id="{E65A547B-4964-49CE-BBCB-C29443E06150}"/>
              </a:ext>
            </a:extLst>
          </p:cNvPr>
          <p:cNvSpPr>
            <a:spLocks noGrp="1"/>
          </p:cNvSpPr>
          <p:nvPr>
            <p:ph sz="half" idx="1"/>
          </p:nvPr>
        </p:nvSpPr>
        <p:spPr/>
        <p:txBody>
          <a:bodyPr>
            <a:normAutofit fontScale="40000" lnSpcReduction="20000"/>
          </a:bodyPr>
          <a:lstStyle/>
          <a:p>
            <a:r>
              <a:rPr lang="cs-CZ" sz="6000" dirty="0">
                <a:latin typeface="Times New Roman" panose="02020603050405020304" pitchFamily="18" charset="0"/>
                <a:cs typeface="Times New Roman" panose="02020603050405020304" pitchFamily="18" charset="0"/>
              </a:rPr>
              <a:t>Suverenita má trojí dimenzi: </a:t>
            </a:r>
            <a:r>
              <a:rPr lang="cs-CZ" sz="6000" b="1" dirty="0">
                <a:latin typeface="Times New Roman" panose="02020603050405020304" pitchFamily="18" charset="0"/>
                <a:cs typeface="Times New Roman" panose="02020603050405020304" pitchFamily="18" charset="0"/>
              </a:rPr>
              <a:t>politická</a:t>
            </a:r>
            <a:r>
              <a:rPr lang="cs-CZ" sz="6000" dirty="0">
                <a:latin typeface="Times New Roman" panose="02020603050405020304" pitchFamily="18" charset="0"/>
                <a:cs typeface="Times New Roman" panose="02020603050405020304" pitchFamily="18" charset="0"/>
              </a:rPr>
              <a:t> znamená, že Rusko se musí stát samostatným státem, který má vliv na světovou politiku; </a:t>
            </a:r>
            <a:r>
              <a:rPr lang="cs-CZ" sz="6000" b="1" dirty="0">
                <a:latin typeface="Times New Roman" panose="02020603050405020304" pitchFamily="18" charset="0"/>
                <a:cs typeface="Times New Roman" panose="02020603050405020304" pitchFamily="18" charset="0"/>
              </a:rPr>
              <a:t>ekonomická</a:t>
            </a:r>
            <a:r>
              <a:rPr lang="cs-CZ" sz="6000" dirty="0">
                <a:latin typeface="Times New Roman" panose="02020603050405020304" pitchFamily="18" charset="0"/>
                <a:cs typeface="Times New Roman" panose="02020603050405020304" pitchFamily="18" charset="0"/>
              </a:rPr>
              <a:t>, že Rusko se má stát z ekonomického hlediska soběstačnou velmocí (minimalizovat či vyloučit cizí kapitál z důležitých odvětví); </a:t>
            </a:r>
            <a:r>
              <a:rPr lang="cs-CZ" sz="6000" b="1" dirty="0">
                <a:latin typeface="Times New Roman" panose="02020603050405020304" pitchFamily="18" charset="0"/>
                <a:cs typeface="Times New Roman" panose="02020603050405020304" pitchFamily="18" charset="0"/>
              </a:rPr>
              <a:t>kulturní suverenita</a:t>
            </a:r>
            <a:r>
              <a:rPr lang="cs-CZ" sz="6000" dirty="0">
                <a:latin typeface="Times New Roman" panose="02020603050405020304" pitchFamily="18" charset="0"/>
                <a:cs typeface="Times New Roman" panose="02020603050405020304" pitchFamily="18" charset="0"/>
              </a:rPr>
              <a:t> znamená, že uvnitř Ruska bude dominovat jemu vlastní diskurs, jemu vlastní veřejná filosofie a jemu vlastní ideologie přijatelná pro většinu jeho občanů, nejlépe pro všechny.  </a:t>
            </a:r>
          </a:p>
          <a:p>
            <a:pPr marL="0" indent="0">
              <a:buNone/>
            </a:pPr>
            <a:r>
              <a:rPr lang="cs-CZ" sz="6000" dirty="0">
                <a:latin typeface="Times New Roman" panose="02020603050405020304" pitchFamily="18" charset="0"/>
                <a:cs typeface="Times New Roman" panose="02020603050405020304" pitchFamily="18" charset="0"/>
              </a:rPr>
              <a:t>		</a:t>
            </a:r>
          </a:p>
          <a:p>
            <a:pPr marL="0" indent="0">
              <a:buNone/>
            </a:pPr>
            <a:r>
              <a:rPr lang="cs-CZ" sz="5000" dirty="0">
                <a:latin typeface="Times New Roman" panose="02020603050405020304" pitchFamily="18" charset="0"/>
                <a:cs typeface="Times New Roman" panose="02020603050405020304" pitchFamily="18" charset="0"/>
              </a:rPr>
              <a:t>			</a:t>
            </a:r>
            <a:r>
              <a:rPr lang="cs-CZ" sz="4000" dirty="0">
                <a:latin typeface="Times New Roman" panose="02020603050405020304" pitchFamily="18" charset="0"/>
                <a:cs typeface="Times New Roman" panose="02020603050405020304" pitchFamily="18" charset="0"/>
              </a:rPr>
              <a:t>Vladislav </a:t>
            </a:r>
            <a:r>
              <a:rPr lang="cs-CZ" sz="4000" dirty="0" err="1">
                <a:latin typeface="Times New Roman" panose="02020603050405020304" pitchFamily="18" charset="0"/>
                <a:cs typeface="Times New Roman" panose="02020603050405020304" pitchFamily="18" charset="0"/>
              </a:rPr>
              <a:t>Surkov</a:t>
            </a:r>
            <a:r>
              <a:rPr lang="cs-CZ" sz="4000" dirty="0">
                <a:latin typeface="Times New Roman" panose="02020603050405020304" pitchFamily="18" charset="0"/>
                <a:cs typeface="Times New Roman" panose="02020603050405020304" pitchFamily="18" charset="0"/>
              </a:rPr>
              <a:t>, 2006</a:t>
            </a:r>
            <a:endParaRPr lang="en-US" sz="4000" dirty="0">
              <a:latin typeface="Times New Roman" panose="02020603050405020304" pitchFamily="18" charset="0"/>
              <a:cs typeface="Times New Roman" panose="02020603050405020304" pitchFamily="18" charset="0"/>
            </a:endParaRPr>
          </a:p>
          <a:p>
            <a:endParaRPr lang="en-US" dirty="0"/>
          </a:p>
        </p:txBody>
      </p:sp>
      <p:sp>
        <p:nvSpPr>
          <p:cNvPr id="4" name="Zástupný symbol pro obsah 3">
            <a:extLst>
              <a:ext uri="{FF2B5EF4-FFF2-40B4-BE49-F238E27FC236}">
                <a16:creationId xmlns:a16="http://schemas.microsoft.com/office/drawing/2014/main" id="{C6DA9F9A-9026-4248-B261-5FDC050CBE98}"/>
              </a:ext>
            </a:extLst>
          </p:cNvPr>
          <p:cNvSpPr>
            <a:spLocks noGrp="1"/>
          </p:cNvSpPr>
          <p:nvPr>
            <p:ph sz="half" idx="2"/>
          </p:nvPr>
        </p:nvSpPr>
        <p:spPr/>
        <p:txBody>
          <a:bodyPr>
            <a:normAutofit fontScale="40000" lnSpcReduction="20000"/>
          </a:bodyPr>
          <a:lstStyle/>
          <a:p>
            <a:r>
              <a:rPr lang="cs-CZ" sz="4500" dirty="0">
                <a:latin typeface="Times New Roman" panose="02020603050405020304" pitchFamily="18" charset="0"/>
                <a:cs typeface="Times New Roman" panose="02020603050405020304" pitchFamily="18" charset="0"/>
              </a:rPr>
              <a:t>Strany shodně chápou, že demokracie je univerzální lidskou hodnotou, a nikoli výsadou jednotlivých států…</a:t>
            </a:r>
          </a:p>
          <a:p>
            <a:r>
              <a:rPr lang="cs-CZ" sz="4500" dirty="0">
                <a:latin typeface="Times New Roman" panose="02020603050405020304" pitchFamily="18" charset="0"/>
                <a:cs typeface="Times New Roman" panose="02020603050405020304" pitchFamily="18" charset="0"/>
              </a:rPr>
              <a:t>Demokracie se uplatňuje ve všech sférách veřejného života a v rámci národního procesu, zahrnuje zájmy všeho lidu, jeho vůli, zaručuje jeho práva, uspokojuje jeho potřeby a chrání jeho zájmy</a:t>
            </a:r>
            <a:r>
              <a:rPr lang="en-US" sz="4500" dirty="0">
                <a:latin typeface="Times New Roman" panose="02020603050405020304" pitchFamily="18" charset="0"/>
                <a:cs typeface="Times New Roman" panose="02020603050405020304" pitchFamily="18" charset="0"/>
              </a:rPr>
              <a:t>. </a:t>
            </a:r>
            <a:endParaRPr lang="cs-CZ" sz="4500" dirty="0">
              <a:latin typeface="Times New Roman" panose="02020603050405020304" pitchFamily="18" charset="0"/>
              <a:cs typeface="Times New Roman" panose="02020603050405020304" pitchFamily="18" charset="0"/>
            </a:endParaRPr>
          </a:p>
          <a:p>
            <a:r>
              <a:rPr lang="cs-CZ" sz="4500" dirty="0">
                <a:latin typeface="Times New Roman" panose="02020603050405020304" pitchFamily="18" charset="0"/>
                <a:cs typeface="Times New Roman" panose="02020603050405020304" pitchFamily="18" charset="0"/>
              </a:rPr>
              <a:t>Demokracie není postavena na šablonách. V závislosti na společensko-politické struktuře, historii, tradicích a kulturních charakteristikách konkrétního státu mají jeho obyvatelé právo volit takové formy a metody zavádění demokracie, které odpovídají specifikám tohoto státu</a:t>
            </a:r>
            <a:r>
              <a:rPr lang="en-US" sz="4500" dirty="0">
                <a:latin typeface="Times New Roman" panose="02020603050405020304" pitchFamily="18" charset="0"/>
                <a:cs typeface="Times New Roman" panose="02020603050405020304" pitchFamily="18" charset="0"/>
              </a:rPr>
              <a:t>.</a:t>
            </a:r>
            <a:endParaRPr lang="cs-CZ" sz="4500" dirty="0">
              <a:latin typeface="Times New Roman" panose="02020603050405020304" pitchFamily="18" charset="0"/>
              <a:cs typeface="Times New Roman" panose="02020603050405020304" pitchFamily="18" charset="0"/>
            </a:endParaRPr>
          </a:p>
          <a:p>
            <a:r>
              <a:rPr lang="cs-CZ" sz="4500" dirty="0">
                <a:latin typeface="Times New Roman" panose="02020603050405020304" pitchFamily="18" charset="0"/>
                <a:cs typeface="Times New Roman" panose="02020603050405020304" pitchFamily="18" charset="0"/>
              </a:rPr>
              <a:t>Strany poznamenávají, že Rusko a ČLR, jakožto světové mocnosti s bohatým kulturním a historickým dědictvím, mají hluboké tradice demokracie založené na tisíciletých zkušenostech s rozvojem, široké podpoře veřejnosti a zohlednění potřeb a zájmů občanů</a:t>
            </a:r>
            <a:r>
              <a:rPr lang="en-US" sz="4500" dirty="0">
                <a:latin typeface="Times New Roman" panose="02020603050405020304" pitchFamily="18" charset="0"/>
                <a:cs typeface="Times New Roman" panose="02020603050405020304" pitchFamily="18" charset="0"/>
              </a:rPr>
              <a:t>. </a:t>
            </a:r>
            <a:endParaRPr lang="cs-CZ" sz="4500" dirty="0">
              <a:latin typeface="Times New Roman" panose="02020603050405020304" pitchFamily="18" charset="0"/>
              <a:cs typeface="Times New Roman" panose="02020603050405020304" pitchFamily="18" charset="0"/>
            </a:endParaRPr>
          </a:p>
          <a:p>
            <a:r>
              <a:rPr lang="cs-CZ" sz="2000" dirty="0"/>
              <a:t>Společné prohlášení RF a ČLR o mezinárodních vztazích ze 4. února 2022</a:t>
            </a:r>
            <a:endParaRPr lang="en-US" sz="2000" dirty="0"/>
          </a:p>
        </p:txBody>
      </p:sp>
    </p:spTree>
    <p:extLst>
      <p:ext uri="{BB962C8B-B14F-4D97-AF65-F5344CB8AC3E}">
        <p14:creationId xmlns:p14="http://schemas.microsoft.com/office/powerpoint/2010/main" val="3890076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101084-783C-413F-832E-C3A816E672C8}"/>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Rusko a obnova historické suverenity – Ruská vojensko-historická společnost</a:t>
            </a:r>
            <a:endParaRPr lang="en-US" dirty="0"/>
          </a:p>
        </p:txBody>
      </p:sp>
      <p:sp>
        <p:nvSpPr>
          <p:cNvPr id="4" name="Zástupný symbol pro obsah 3">
            <a:extLst>
              <a:ext uri="{FF2B5EF4-FFF2-40B4-BE49-F238E27FC236}">
                <a16:creationId xmlns:a16="http://schemas.microsoft.com/office/drawing/2014/main" id="{1C36EAFA-1FCF-4578-B9EA-1FAB90FA7D9A}"/>
              </a:ext>
            </a:extLst>
          </p:cNvPr>
          <p:cNvSpPr>
            <a:spLocks noGrp="1"/>
          </p:cNvSpPr>
          <p:nvPr>
            <p:ph sz="half" idx="2"/>
          </p:nvPr>
        </p:nvSpPr>
        <p:spPr/>
        <p:txBody>
          <a:bodyPr>
            <a:normAutofit fontScale="62500" lnSpcReduction="20000"/>
          </a:bodyPr>
          <a:lstStyle/>
          <a:p>
            <a:pPr fontAlgn="t"/>
            <a:r>
              <a:rPr lang="cs-CZ" dirty="0">
                <a:latin typeface="Times New Roman" panose="02020603050405020304" pitchFamily="18" charset="0"/>
                <a:cs typeface="Times New Roman" panose="02020603050405020304" pitchFamily="18" charset="0"/>
              </a:rPr>
              <a:t>Šéf RVHS razí tezi o nezbytnosti </a:t>
            </a:r>
            <a:r>
              <a:rPr lang="cs-CZ" b="1" dirty="0">
                <a:latin typeface="Times New Roman" panose="02020603050405020304" pitchFamily="18" charset="0"/>
                <a:cs typeface="Times New Roman" panose="02020603050405020304" pitchFamily="18" charset="0"/>
              </a:rPr>
              <a:t>obnovit „ruskou historickou suverenitu“, </a:t>
            </a:r>
            <a:r>
              <a:rPr lang="cs-CZ" dirty="0">
                <a:latin typeface="Times New Roman" panose="02020603050405020304" pitchFamily="18" charset="0"/>
                <a:cs typeface="Times New Roman" panose="02020603050405020304" pitchFamily="18" charset="0"/>
              </a:rPr>
              <a:t>kterou země ztratila po rozpadu SSSR. Před rozpadem SSSR se vše řešilo optikou marxismu-leninismu, jehož interpretaci zdaleka neakceptovaly pouze masy jeho obyvatel. „Ovládl mysl poloviny světa, a díky tomu se vzdělaní občané poloviny planety dívali na historii, na přítomnost a budoucnost našimi brýlemi - </a:t>
            </a:r>
            <a:r>
              <a:rPr lang="cs-CZ" b="1" dirty="0">
                <a:latin typeface="Times New Roman" panose="02020603050405020304" pitchFamily="18" charset="0"/>
                <a:cs typeface="Times New Roman" panose="02020603050405020304" pitchFamily="18" charset="0"/>
              </a:rPr>
              <a:t>možná to nebyla správná optika, ale byly to naše brýle.“. </a:t>
            </a:r>
            <a:r>
              <a:rPr lang="cs-CZ" dirty="0">
                <a:latin typeface="Times New Roman" panose="02020603050405020304" pitchFamily="18" charset="0"/>
                <a:cs typeface="Times New Roman" panose="02020603050405020304" pitchFamily="18" charset="0"/>
              </a:rPr>
              <a:t>Po rozpadu SSSR se sice historie osvobodila od ideologických dogmat, ale stát nebyl schopen předložit nějaký nový vlastní výkladový rámec. Ke slovu se proto dostaly na západě vypůjčené liberální teorie, jejichž negativní dopady na společnost se teď v plné síle projevují na Ukrajině, v Pobaltí a nejnověji i v Bělorusku.</a:t>
            </a:r>
            <a:endParaRPr lang="en-US"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V tzv. Vyšetřovacím výboru RF (orgán přirovnávaný k FBI v USA) vznikl Odbor vyšetřování pro boj proti falšování historie    </a:t>
            </a:r>
            <a:r>
              <a:rPr lang="en-US" u="sng" dirty="0">
                <a:latin typeface="Times New Roman" panose="02020603050405020304" pitchFamily="18" charset="0"/>
                <a:cs typeface="Times New Roman" panose="02020603050405020304" pitchFamily="18" charset="0"/>
                <a:hlinkClick r:id="rId2"/>
              </a:rPr>
              <a:t>https://grani-ru-org.appspot.com/Society/History/m.279935</a:t>
            </a:r>
            <a:endParaRPr lang="en-US" dirty="0"/>
          </a:p>
        </p:txBody>
      </p:sp>
      <p:pic>
        <p:nvPicPr>
          <p:cNvPr id="5" name="Zástupný symbol pro obsah 4">
            <a:extLst>
              <a:ext uri="{FF2B5EF4-FFF2-40B4-BE49-F238E27FC236}">
                <a16:creationId xmlns:a16="http://schemas.microsoft.com/office/drawing/2014/main" id="{5D6AE036-F84D-467B-81D5-1EB9F8691028}"/>
              </a:ext>
            </a:extLst>
          </p:cNvPr>
          <p:cNvPicPr>
            <a:picLocks noGrp="1" noChangeAspect="1"/>
          </p:cNvPicPr>
          <p:nvPr>
            <p:ph sz="half" idx="1"/>
          </p:nvPr>
        </p:nvPicPr>
        <p:blipFill>
          <a:blip r:embed="rId3"/>
          <a:stretch>
            <a:fillRect/>
          </a:stretch>
        </p:blipFill>
        <p:spPr>
          <a:xfrm>
            <a:off x="1847850" y="1862931"/>
            <a:ext cx="3162300" cy="4276725"/>
          </a:xfrm>
          <a:prstGeom prst="rect">
            <a:avLst/>
          </a:prstGeom>
        </p:spPr>
      </p:pic>
    </p:spTree>
    <p:extLst>
      <p:ext uri="{BB962C8B-B14F-4D97-AF65-F5344CB8AC3E}">
        <p14:creationId xmlns:p14="http://schemas.microsoft.com/office/powerpoint/2010/main" val="1853118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0CE3810-E063-41CB-BBAF-6C206B079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460" y="286166"/>
            <a:ext cx="11592733" cy="61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6197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84B7ED8-B95C-41AE-8363-3829A5B7D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967" y="259764"/>
            <a:ext cx="11654726" cy="626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125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EEAFF71-8E3E-40F2-9AEC-FAC8AE48A580}"/>
              </a:ext>
            </a:extLst>
          </p:cNvPr>
          <p:cNvPicPr>
            <a:picLocks noChangeAspect="1"/>
          </p:cNvPicPr>
          <p:nvPr/>
        </p:nvPicPr>
        <p:blipFill>
          <a:blip r:embed="rId2"/>
          <a:stretch>
            <a:fillRect/>
          </a:stretch>
        </p:blipFill>
        <p:spPr>
          <a:xfrm>
            <a:off x="2500633" y="346228"/>
            <a:ext cx="7190733" cy="6232125"/>
          </a:xfrm>
          <a:prstGeom prst="rect">
            <a:avLst/>
          </a:prstGeom>
        </p:spPr>
      </p:pic>
    </p:spTree>
    <p:extLst>
      <p:ext uri="{BB962C8B-B14F-4D97-AF65-F5344CB8AC3E}">
        <p14:creationId xmlns:p14="http://schemas.microsoft.com/office/powerpoint/2010/main" val="145475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AB59569-8794-4D72-8327-072AFF305FAA}"/>
              </a:ext>
            </a:extLst>
          </p:cNvPr>
          <p:cNvPicPr>
            <a:picLocks noChangeAspect="1"/>
          </p:cNvPicPr>
          <p:nvPr/>
        </p:nvPicPr>
        <p:blipFill>
          <a:blip r:embed="rId2"/>
          <a:stretch>
            <a:fillRect/>
          </a:stretch>
        </p:blipFill>
        <p:spPr>
          <a:xfrm>
            <a:off x="483383" y="487425"/>
            <a:ext cx="11225233" cy="5883150"/>
          </a:xfrm>
          <a:prstGeom prst="rect">
            <a:avLst/>
          </a:prstGeom>
        </p:spPr>
      </p:pic>
    </p:spTree>
    <p:extLst>
      <p:ext uri="{BB962C8B-B14F-4D97-AF65-F5344CB8AC3E}">
        <p14:creationId xmlns:p14="http://schemas.microsoft.com/office/powerpoint/2010/main" val="3049048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2FD525-7940-43BD-A4CB-BC6A29B217E3}"/>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Po</a:t>
            </a:r>
            <a:r>
              <a:rPr lang="cs-CZ" dirty="0">
                <a:latin typeface="Times New Roman" panose="02020603050405020304" pitchFamily="18" charset="0"/>
                <a:cs typeface="Times New Roman" panose="02020603050405020304" pitchFamily="18" charset="0"/>
              </a:rPr>
              <a:t>užité zdroje</a:t>
            </a:r>
            <a:endParaRPr lang="en-US" dirty="0">
              <a:latin typeface="Times New Roman" panose="02020603050405020304" pitchFamily="18" charset="0"/>
              <a:cs typeface="Times New Roman" panose="02020603050405020304" pitchFamily="18" charset="0"/>
            </a:endParaRPr>
          </a:p>
        </p:txBody>
      </p:sp>
      <p:sp>
        <p:nvSpPr>
          <p:cNvPr id="3" name="Zástupný symbol pro obsah 2">
            <a:extLst>
              <a:ext uri="{FF2B5EF4-FFF2-40B4-BE49-F238E27FC236}">
                <a16:creationId xmlns:a16="http://schemas.microsoft.com/office/drawing/2014/main" id="{03A2AAFC-7836-4EE5-828C-8CF873A9610A}"/>
              </a:ext>
            </a:extLst>
          </p:cNvPr>
          <p:cNvSpPr>
            <a:spLocks noGrp="1"/>
          </p:cNvSpPr>
          <p:nvPr>
            <p:ph idx="1"/>
          </p:nvPr>
        </p:nvSpPr>
        <p:spPr/>
        <p:txBody>
          <a:bodyPr>
            <a:normAutofit fontScale="92500" lnSpcReduction="20000"/>
          </a:bodyPr>
          <a:lstStyle/>
          <a:p>
            <a:r>
              <a:rPr lang="en-US" dirty="0">
                <a:latin typeface="Times New Roman" panose="02020603050405020304" pitchFamily="18" charset="0"/>
                <a:cs typeface="Times New Roman" panose="02020603050405020304" pitchFamily="18" charset="0"/>
              </a:rPr>
              <a:t>Harrison, M. </a:t>
            </a:r>
            <a:r>
              <a:rPr lang="cs-CZ" dirty="0">
                <a:latin typeface="Times New Roman" panose="02020603050405020304" pitchFamily="18" charset="0"/>
                <a:cs typeface="Times New Roman" panose="02020603050405020304" pitchFamily="18" charset="0"/>
              </a:rPr>
              <a:t>(2017): </a:t>
            </a:r>
            <a:r>
              <a:rPr lang="cs-CZ" dirty="0" err="1">
                <a:latin typeface="Times New Roman" panose="02020603050405020304" pitchFamily="18" charset="0"/>
                <a:cs typeface="Times New Roman" panose="02020603050405020304" pitchFamily="18" charset="0"/>
              </a:rPr>
              <a:t>Soviet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economy</a:t>
            </a:r>
            <a:r>
              <a:rPr lang="cs-CZ" dirty="0">
                <a:latin typeface="Times New Roman" panose="02020603050405020304" pitchFamily="18" charset="0"/>
                <a:cs typeface="Times New Roman" panose="02020603050405020304" pitchFamily="18" charset="0"/>
              </a:rPr>
              <a:t> 1917 – 2001. </a:t>
            </a:r>
            <a:r>
              <a:rPr lang="cs-CZ" dirty="0" err="1">
                <a:latin typeface="Times New Roman" panose="02020603050405020304" pitchFamily="18" charset="0"/>
                <a:cs typeface="Times New Roman" panose="02020603050405020304" pitchFamily="18" charset="0"/>
              </a:rPr>
              <a:t>Its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life</a:t>
            </a:r>
            <a:r>
              <a:rPr lang="cs-CZ" dirty="0">
                <a:latin typeface="Times New Roman" panose="02020603050405020304" pitchFamily="18" charset="0"/>
                <a:cs typeface="Times New Roman" panose="02020603050405020304" pitchFamily="18" charset="0"/>
              </a:rPr>
              <a:t> and </a:t>
            </a:r>
            <a:r>
              <a:rPr lang="cs-CZ" dirty="0" err="1">
                <a:latin typeface="Times New Roman" panose="02020603050405020304" pitchFamily="18" charset="0"/>
                <a:cs typeface="Times New Roman" panose="02020603050405020304" pitchFamily="18" charset="0"/>
              </a:rPr>
              <a:t>afterlife</a:t>
            </a:r>
            <a:r>
              <a:rPr lang="cs-CZ"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hlinkClick r:id="rId2"/>
              </a:rPr>
              <a:t>https://voxeu.org/article/soviet-economy-1917-1991-its-life-and-afterlife</a:t>
            </a:r>
            <a:endParaRPr lang="en-US" dirty="0">
              <a:latin typeface="Times New Roman" panose="02020603050405020304" pitchFamily="18" charset="0"/>
              <a:cs typeface="Times New Roman" panose="02020603050405020304" pitchFamily="18" charset="0"/>
            </a:endParaRPr>
          </a:p>
          <a:p>
            <a:r>
              <a:rPr lang="cs-CZ" dirty="0" err="1">
                <a:latin typeface="Times New Roman" panose="02020603050405020304" pitchFamily="18" charset="0"/>
                <a:cs typeface="Times New Roman" panose="02020603050405020304" pitchFamily="18" charset="0"/>
              </a:rPr>
              <a:t>China</a:t>
            </a:r>
            <a:r>
              <a:rPr lang="cs-CZ" dirty="0">
                <a:latin typeface="Times New Roman" panose="02020603050405020304" pitchFamily="18" charset="0"/>
                <a:cs typeface="Times New Roman" panose="02020603050405020304" pitchFamily="18" charset="0"/>
              </a:rPr>
              <a:t> and </a:t>
            </a:r>
            <a:r>
              <a:rPr lang="cs-CZ" dirty="0" err="1">
                <a:latin typeface="Times New Roman" panose="02020603050405020304" pitchFamily="18" charset="0"/>
                <a:cs typeface="Times New Roman" panose="02020603050405020304" pitchFamily="18" charset="0"/>
              </a:rPr>
              <a:t>Russia</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Economic</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Unequals</a:t>
            </a:r>
            <a:r>
              <a:rPr lang="cs-CZ"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hlinkClick r:id="rId3"/>
              </a:rPr>
              <a:t>https://www.csis.org/analysis/china-and-russia-economic-unequals</a:t>
            </a:r>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Putin nazval rozpad SSSR tragédií </a:t>
            </a:r>
            <a:r>
              <a:rPr lang="cs-CZ" dirty="0">
                <a:latin typeface="Times New Roman" panose="02020603050405020304" pitchFamily="18" charset="0"/>
                <a:cs typeface="Times New Roman" panose="02020603050405020304" pitchFamily="18" charset="0"/>
                <a:hlinkClick r:id="rId4"/>
              </a:rPr>
              <a:t>https://rg.ru/2021/12/12/putin-zaiavil-chto-raspad-sssr-dlia-nego-stal-tragediej.html</a:t>
            </a:r>
            <a:endParaRPr lang="cs-CZ" u="sng" dirty="0">
              <a:latin typeface="Times New Roman" panose="02020603050405020304" pitchFamily="18" charset="0"/>
              <a:cs typeface="Times New Roman" panose="02020603050405020304" pitchFamily="18" charset="0"/>
              <a:hlinkClick r:id="rId3"/>
            </a:endParaRPr>
          </a:p>
          <a:p>
            <a:r>
              <a:rPr lang="cs-CZ" dirty="0" err="1">
                <a:latin typeface="Times New Roman" panose="02020603050405020304" pitchFamily="18" charset="0"/>
                <a:cs typeface="Times New Roman" panose="02020603050405020304" pitchFamily="18" charset="0"/>
              </a:rPr>
              <a:t>Baev</a:t>
            </a:r>
            <a:r>
              <a:rPr lang="cs-CZ" dirty="0">
                <a:latin typeface="Times New Roman" panose="02020603050405020304" pitchFamily="18" charset="0"/>
                <a:cs typeface="Times New Roman" panose="02020603050405020304" pitchFamily="18" charset="0"/>
              </a:rPr>
              <a:t>, P. </a:t>
            </a:r>
            <a:r>
              <a:rPr lang="cs-CZ" dirty="0" err="1">
                <a:latin typeface="Times New Roman" panose="02020603050405020304" pitchFamily="18" charset="0"/>
                <a:cs typeface="Times New Roman" panose="02020603050405020304" pitchFamily="18" charset="0"/>
              </a:rPr>
              <a:t>Tenth</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Anniversary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Putin´s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Munich</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Speech</a:t>
            </a:r>
            <a:r>
              <a:rPr lang="cs-CZ" dirty="0">
                <a:latin typeface="Times New Roman" panose="02020603050405020304" pitchFamily="18" charset="0"/>
                <a:cs typeface="Times New Roman" panose="02020603050405020304" pitchFamily="18" charset="0"/>
              </a:rPr>
              <a:t>: A </a:t>
            </a:r>
            <a:r>
              <a:rPr lang="cs-CZ" dirty="0" err="1">
                <a:latin typeface="Times New Roman" panose="02020603050405020304" pitchFamily="18" charset="0"/>
                <a:cs typeface="Times New Roman" panose="02020603050405020304" pitchFamily="18" charset="0"/>
              </a:rPr>
              <a:t>commitment</a:t>
            </a:r>
            <a:r>
              <a:rPr lang="cs-CZ" dirty="0">
                <a:latin typeface="Times New Roman" panose="02020603050405020304" pitchFamily="18" charset="0"/>
                <a:cs typeface="Times New Roman" panose="02020603050405020304" pitchFamily="18" charset="0"/>
              </a:rPr>
              <a:t> to </a:t>
            </a:r>
            <a:r>
              <a:rPr lang="cs-CZ" dirty="0" err="1">
                <a:latin typeface="Times New Roman" panose="02020603050405020304" pitchFamily="18" charset="0"/>
                <a:cs typeface="Times New Roman" panose="02020603050405020304" pitchFamily="18" charset="0"/>
              </a:rPr>
              <a:t>Failure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Eurasia</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Daily</a:t>
            </a:r>
            <a:r>
              <a:rPr lang="cs-CZ" dirty="0">
                <a:latin typeface="Times New Roman" panose="02020603050405020304" pitchFamily="18" charset="0"/>
                <a:cs typeface="Times New Roman" panose="02020603050405020304" pitchFamily="18" charset="0"/>
              </a:rPr>
              <a:t> Monitor </a:t>
            </a:r>
            <a:r>
              <a:rPr lang="cs-CZ" dirty="0" err="1">
                <a:latin typeface="Times New Roman" panose="02020603050405020304" pitchFamily="18" charset="0"/>
                <a:cs typeface="Times New Roman" panose="02020603050405020304" pitchFamily="18" charset="0"/>
              </a:rPr>
              <a:t>Volume</a:t>
            </a:r>
            <a:r>
              <a:rPr lang="cs-CZ" dirty="0">
                <a:latin typeface="Times New Roman" panose="02020603050405020304" pitchFamily="18" charset="0"/>
                <a:cs typeface="Times New Roman" panose="02020603050405020304" pitchFamily="18" charset="0"/>
              </a:rPr>
              <a:t>: 14 </a:t>
            </a:r>
            <a:r>
              <a:rPr lang="cs-CZ" dirty="0" err="1">
                <a:latin typeface="Times New Roman" panose="02020603050405020304" pitchFamily="18" charset="0"/>
                <a:cs typeface="Times New Roman" panose="02020603050405020304" pitchFamily="18" charset="0"/>
              </a:rPr>
              <a:t>Issue</a:t>
            </a:r>
            <a:r>
              <a:rPr lang="cs-CZ" dirty="0">
                <a:latin typeface="Times New Roman" panose="02020603050405020304" pitchFamily="18" charset="0"/>
                <a:cs typeface="Times New Roman" panose="02020603050405020304" pitchFamily="18" charset="0"/>
              </a:rPr>
              <a:t> 17.</a:t>
            </a:r>
          </a:p>
          <a:p>
            <a:r>
              <a:rPr lang="cs-CZ" dirty="0">
                <a:latin typeface="Times New Roman" panose="02020603050405020304" pitchFamily="18" charset="0"/>
                <a:cs typeface="Times New Roman" panose="02020603050405020304" pitchFamily="18" charset="0"/>
              </a:rPr>
              <a:t>HOPF, T. </a:t>
            </a:r>
            <a:r>
              <a:rPr lang="cs-CZ" dirty="0" err="1">
                <a:latin typeface="Times New Roman" panose="02020603050405020304" pitchFamily="18" charset="0"/>
                <a:cs typeface="Times New Roman" panose="02020603050405020304" pitchFamily="18" charset="0"/>
              </a:rPr>
              <a:t>Common-sense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Constructivism</a:t>
            </a:r>
            <a:r>
              <a:rPr lang="cs-CZ" dirty="0">
                <a:latin typeface="Times New Roman" panose="02020603050405020304" pitchFamily="18" charset="0"/>
                <a:cs typeface="Times New Roman" panose="02020603050405020304" pitchFamily="18" charset="0"/>
              </a:rPr>
              <a:t> and Hegemony in </a:t>
            </a:r>
            <a:r>
              <a:rPr lang="cs-CZ" dirty="0" err="1">
                <a:latin typeface="Times New Roman" panose="02020603050405020304" pitchFamily="18" charset="0"/>
                <a:cs typeface="Times New Roman" panose="02020603050405020304" pitchFamily="18" charset="0"/>
              </a:rPr>
              <a:t>World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Politics</a:t>
            </a: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International </a:t>
            </a:r>
            <a:r>
              <a:rPr lang="cs-CZ" i="1" dirty="0" err="1">
                <a:latin typeface="Times New Roman" panose="02020603050405020304" pitchFamily="18" charset="0"/>
                <a:cs typeface="Times New Roman" panose="02020603050405020304" pitchFamily="18" charset="0"/>
              </a:rPr>
              <a:t>Organization</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Vol. 67, No. 2 (</a:t>
            </a:r>
            <a:r>
              <a:rPr lang="cs-CZ" dirty="0" err="1">
                <a:latin typeface="Times New Roman" panose="02020603050405020304" pitchFamily="18" charset="0"/>
                <a:cs typeface="Times New Roman" panose="02020603050405020304" pitchFamily="18" charset="0"/>
              </a:rPr>
              <a:t>Spring</a:t>
            </a:r>
            <a:r>
              <a:rPr lang="cs-CZ" dirty="0">
                <a:latin typeface="Times New Roman" panose="02020603050405020304" pitchFamily="18" charset="0"/>
                <a:cs typeface="Times New Roman" panose="02020603050405020304" pitchFamily="18" charset="0"/>
              </a:rPr>
              <a:t> 2013), 324. </a:t>
            </a:r>
          </a:p>
          <a:p>
            <a:r>
              <a:rPr lang="cs-CZ" dirty="0" err="1">
                <a:latin typeface="Times New Roman" panose="02020603050405020304" pitchFamily="18" charset="0"/>
                <a:cs typeface="Times New Roman" panose="02020603050405020304" pitchFamily="18" charset="0"/>
              </a:rPr>
              <a:t>Lukjanov</a:t>
            </a:r>
            <a:r>
              <a:rPr lang="cs-CZ" dirty="0">
                <a:latin typeface="Times New Roman" panose="02020603050405020304" pitchFamily="18" charset="0"/>
                <a:cs typeface="Times New Roman" panose="02020603050405020304" pitchFamily="18" charset="0"/>
              </a:rPr>
              <a:t>, F. Zpět k realismu. </a:t>
            </a:r>
            <a:r>
              <a:rPr lang="cs-CZ" dirty="0" err="1">
                <a:latin typeface="Times New Roman" panose="02020603050405020304" pitchFamily="18" charset="0"/>
                <a:cs typeface="Times New Roman" panose="02020603050405020304" pitchFamily="18" charset="0"/>
              </a:rPr>
              <a:t>Rossijskaja</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Gazeta</a:t>
            </a:r>
            <a:r>
              <a:rPr lang="cs-CZ" dirty="0">
                <a:latin typeface="Times New Roman" panose="02020603050405020304" pitchFamily="18" charset="0"/>
                <a:cs typeface="Times New Roman" panose="02020603050405020304" pitchFamily="18" charset="0"/>
              </a:rPr>
              <a:t> 23. 1. 2018.       </a:t>
            </a:r>
          </a:p>
          <a:p>
            <a:endParaRPr lang="en-US" dirty="0"/>
          </a:p>
        </p:txBody>
      </p:sp>
    </p:spTree>
    <p:extLst>
      <p:ext uri="{BB962C8B-B14F-4D97-AF65-F5344CB8AC3E}">
        <p14:creationId xmlns:p14="http://schemas.microsoft.com/office/powerpoint/2010/main" val="2779918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1FE7DF-427B-45E8-A7B7-823CB11388CE}"/>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Rusko a „padělání“ dějin </a:t>
            </a:r>
            <a:endParaRPr lang="en-US" dirty="0"/>
          </a:p>
        </p:txBody>
      </p:sp>
      <p:pic>
        <p:nvPicPr>
          <p:cNvPr id="6" name="Zástupný symbol pro obsah 5">
            <a:extLst>
              <a:ext uri="{FF2B5EF4-FFF2-40B4-BE49-F238E27FC236}">
                <a16:creationId xmlns:a16="http://schemas.microsoft.com/office/drawing/2014/main" id="{705399CC-47F5-4727-ACE7-E66193B67B62}"/>
              </a:ext>
            </a:extLst>
          </p:cNvPr>
          <p:cNvPicPr>
            <a:picLocks noGrp="1" noChangeAspect="1"/>
          </p:cNvPicPr>
          <p:nvPr>
            <p:ph sz="half" idx="1"/>
          </p:nvPr>
        </p:nvPicPr>
        <p:blipFill>
          <a:blip r:embed="rId2"/>
          <a:stretch>
            <a:fillRect/>
          </a:stretch>
        </p:blipFill>
        <p:spPr>
          <a:xfrm>
            <a:off x="1376040" y="1825625"/>
            <a:ext cx="4092606" cy="4351338"/>
          </a:xfrm>
          <a:prstGeom prst="rect">
            <a:avLst/>
          </a:prstGeom>
        </p:spPr>
      </p:pic>
      <p:sp>
        <p:nvSpPr>
          <p:cNvPr id="9" name="Zástupný symbol pro obsah 8">
            <a:extLst>
              <a:ext uri="{FF2B5EF4-FFF2-40B4-BE49-F238E27FC236}">
                <a16:creationId xmlns:a16="http://schemas.microsoft.com/office/drawing/2014/main" id="{F059745A-1AD1-4808-9112-BF86414C7357}"/>
              </a:ext>
            </a:extLst>
          </p:cNvPr>
          <p:cNvSpPr>
            <a:spLocks noGrp="1"/>
          </p:cNvSpPr>
          <p:nvPr>
            <p:ph sz="half" idx="2"/>
          </p:nvPr>
        </p:nvSpPr>
        <p:spPr/>
        <p:txBody>
          <a:bodyPr/>
          <a:lstStyle/>
          <a:p>
            <a:r>
              <a:rPr lang="cs-CZ" dirty="0">
                <a:latin typeface="Times New Roman" panose="02020603050405020304" pitchFamily="18" charset="0"/>
                <a:cs typeface="Times New Roman" panose="02020603050405020304" pitchFamily="18" charset="0"/>
              </a:rPr>
              <a:t>V květnu 2009 byla zřízena „Komise pod vedením prezidenta Ruské federace proti pokusům o padělání historie škodící ruským zájmům“.</a:t>
            </a:r>
          </a:p>
          <a:p>
            <a:r>
              <a:rPr lang="cs-CZ" dirty="0">
                <a:latin typeface="Times New Roman" panose="02020603050405020304" pitchFamily="18" charset="0"/>
                <a:cs typeface="Times New Roman" panose="02020603050405020304" pitchFamily="18" charset="0"/>
              </a:rPr>
              <a:t>Jejím předsedou byl Sergej </a:t>
            </a:r>
            <a:r>
              <a:rPr lang="cs-CZ" dirty="0" err="1">
                <a:latin typeface="Times New Roman" panose="02020603050405020304" pitchFamily="18" charset="0"/>
                <a:cs typeface="Times New Roman" panose="02020603050405020304" pitchFamily="18" charset="0"/>
              </a:rPr>
              <a:t>Naryškin</a:t>
            </a:r>
            <a:r>
              <a:rPr lang="cs-CZ" dirty="0">
                <a:latin typeface="Times New Roman" panose="02020603050405020304" pitchFamily="18" charset="0"/>
                <a:cs typeface="Times New Roman" panose="02020603050405020304" pitchFamily="18" charset="0"/>
              </a:rPr>
              <a:t>, dnes šéf Vnější (zahraniční) rozvědky RF a Ruské historické společnosti.</a:t>
            </a:r>
          </a:p>
          <a:p>
            <a:endParaRPr lang="en-US" dirty="0"/>
          </a:p>
        </p:txBody>
      </p:sp>
    </p:spTree>
    <p:extLst>
      <p:ext uri="{BB962C8B-B14F-4D97-AF65-F5344CB8AC3E}">
        <p14:creationId xmlns:p14="http://schemas.microsoft.com/office/powerpoint/2010/main" val="4074685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BEB230-2BE3-4DEC-A99A-C9E899BE984F}"/>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Čím je Rusko v mezinárodních vztazích?</a:t>
            </a:r>
            <a:endParaRPr lang="en-US" dirty="0"/>
          </a:p>
        </p:txBody>
      </p:sp>
      <p:sp>
        <p:nvSpPr>
          <p:cNvPr id="3" name="Zástupný symbol pro obsah 2">
            <a:extLst>
              <a:ext uri="{FF2B5EF4-FFF2-40B4-BE49-F238E27FC236}">
                <a16:creationId xmlns:a16="http://schemas.microsoft.com/office/drawing/2014/main" id="{6EB2BDF0-9CB4-4489-B3F0-DB01E85719B1}"/>
              </a:ext>
            </a:extLst>
          </p:cNvPr>
          <p:cNvSpPr>
            <a:spLocks noGrp="1"/>
          </p:cNvSpPr>
          <p:nvPr>
            <p:ph idx="1"/>
          </p:nvPr>
        </p:nvSpPr>
        <p:spPr/>
        <p:txBody>
          <a:bodyPr/>
          <a:lstStyle/>
          <a:p>
            <a:r>
              <a:rPr lang="cs-CZ" dirty="0">
                <a:latin typeface="Times New Roman" panose="02020603050405020304" pitchFamily="18" charset="0"/>
                <a:cs typeface="Times New Roman" panose="02020603050405020304" pitchFamily="18" charset="0"/>
              </a:rPr>
              <a:t>Rusko je velmoc!</a:t>
            </a:r>
          </a:p>
          <a:p>
            <a:r>
              <a:rPr lang="cs-CZ" altLang="cs-CZ" dirty="0">
                <a:latin typeface="Times New Roman" panose="02020603050405020304" pitchFamily="18" charset="0"/>
                <a:cs typeface="Times New Roman" panose="02020603050405020304" pitchFamily="18" charset="0"/>
              </a:rPr>
              <a:t>Termín se objevuje až během Vídeňského kongresu (1814-1815) k označení pěti rozhodujících evropských zemí:</a:t>
            </a:r>
          </a:p>
          <a:p>
            <a:r>
              <a:rPr lang="cs-CZ" altLang="cs-CZ" dirty="0">
                <a:latin typeface="Times New Roman" panose="02020603050405020304" pitchFamily="18" charset="0"/>
                <a:cs typeface="Times New Roman" panose="02020603050405020304" pitchFamily="18" charset="0"/>
              </a:rPr>
              <a:t>Velká Británie</a:t>
            </a:r>
          </a:p>
          <a:p>
            <a:r>
              <a:rPr lang="cs-CZ" altLang="cs-CZ" dirty="0">
                <a:latin typeface="Times New Roman" panose="02020603050405020304" pitchFamily="18" charset="0"/>
                <a:cs typeface="Times New Roman" panose="02020603050405020304" pitchFamily="18" charset="0"/>
              </a:rPr>
              <a:t>Francie</a:t>
            </a:r>
          </a:p>
          <a:p>
            <a:r>
              <a:rPr lang="cs-CZ" altLang="cs-CZ" dirty="0">
                <a:latin typeface="Times New Roman" panose="02020603050405020304" pitchFamily="18" charset="0"/>
                <a:cs typeface="Times New Roman" panose="02020603050405020304" pitchFamily="18" charset="0"/>
              </a:rPr>
              <a:t>Rakousko</a:t>
            </a:r>
          </a:p>
          <a:p>
            <a:r>
              <a:rPr lang="cs-CZ" altLang="cs-CZ" dirty="0">
                <a:latin typeface="Times New Roman" panose="02020603050405020304" pitchFamily="18" charset="0"/>
                <a:cs typeface="Times New Roman" panose="02020603050405020304" pitchFamily="18" charset="0"/>
              </a:rPr>
              <a:t>Prusko</a:t>
            </a:r>
          </a:p>
          <a:p>
            <a:r>
              <a:rPr lang="cs-CZ" altLang="cs-CZ" dirty="0">
                <a:latin typeface="Times New Roman" panose="02020603050405020304" pitchFamily="18" charset="0"/>
                <a:cs typeface="Times New Roman" panose="02020603050405020304" pitchFamily="18" charset="0"/>
              </a:rPr>
              <a:t>Rusko</a:t>
            </a:r>
            <a:endParaRPr lang="en-US" altLang="cs-CZ"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18761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3CBA91-704D-4BDB-ADC8-D6832E966F3D}"/>
              </a:ext>
            </a:extLst>
          </p:cNvPr>
          <p:cNvSpPr>
            <a:spLocks noGrp="1"/>
          </p:cNvSpPr>
          <p:nvPr>
            <p:ph type="title"/>
          </p:nvPr>
        </p:nvSpPr>
        <p:spPr>
          <a:xfrm>
            <a:off x="838200" y="329614"/>
            <a:ext cx="10515600" cy="1325563"/>
          </a:xfrm>
        </p:spPr>
        <p:txBody>
          <a:bodyPr/>
          <a:lstStyle/>
          <a:p>
            <a:pPr algn="ctr"/>
            <a:r>
              <a:rPr lang="cs-CZ" dirty="0">
                <a:latin typeface="Times New Roman" panose="02020603050405020304" pitchFamily="18" charset="0"/>
                <a:cs typeface="Times New Roman" panose="02020603050405020304" pitchFamily="18" charset="0"/>
              </a:rPr>
              <a:t>Jak se velmoc pozná?</a:t>
            </a:r>
            <a:endParaRPr lang="en-US" dirty="0"/>
          </a:p>
        </p:txBody>
      </p:sp>
      <p:sp>
        <p:nvSpPr>
          <p:cNvPr id="3" name="Zástupný symbol pro obsah 2">
            <a:extLst>
              <a:ext uri="{FF2B5EF4-FFF2-40B4-BE49-F238E27FC236}">
                <a16:creationId xmlns:a16="http://schemas.microsoft.com/office/drawing/2014/main" id="{AA8BE3DF-D4EE-4D72-BBF2-CBB8BB527277}"/>
              </a:ext>
            </a:extLst>
          </p:cNvPr>
          <p:cNvSpPr>
            <a:spLocks noGrp="1"/>
          </p:cNvSpPr>
          <p:nvPr>
            <p:ph idx="1"/>
          </p:nvPr>
        </p:nvSpPr>
        <p:spPr/>
        <p:txBody>
          <a:bodyPr/>
          <a:lstStyle/>
          <a:p>
            <a:r>
              <a:rPr lang="cs-CZ" altLang="cs-CZ" dirty="0">
                <a:latin typeface="Times New Roman" panose="02020603050405020304" pitchFamily="18" charset="0"/>
                <a:cs typeface="Times New Roman" panose="02020603050405020304" pitchFamily="18" charset="0"/>
              </a:rPr>
              <a:t>Velmoc má velký vojenský a hospodářský potenciál.</a:t>
            </a:r>
          </a:p>
          <a:p>
            <a:r>
              <a:rPr lang="cs-CZ" altLang="cs-CZ" dirty="0">
                <a:latin typeface="Times New Roman" panose="02020603050405020304" pitchFamily="18" charset="0"/>
                <a:cs typeface="Times New Roman" panose="02020603050405020304" pitchFamily="18" charset="0"/>
              </a:rPr>
              <a:t>V případě nutnosti je velmoc schopná a ochotná uchýlit se k unilaterální akci.</a:t>
            </a:r>
          </a:p>
          <a:p>
            <a:r>
              <a:rPr lang="cs-CZ" altLang="cs-CZ" dirty="0">
                <a:latin typeface="Times New Roman" panose="02020603050405020304" pitchFamily="18" charset="0"/>
                <a:cs typeface="Times New Roman" panose="02020603050405020304" pitchFamily="18" charset="0"/>
              </a:rPr>
              <a:t>Působí na velkém (globálním) prostoru.</a:t>
            </a:r>
          </a:p>
          <a:p>
            <a:r>
              <a:rPr lang="cs-CZ" altLang="cs-CZ" dirty="0">
                <a:latin typeface="Times New Roman" panose="02020603050405020304" pitchFamily="18" charset="0"/>
                <a:cs typeface="Times New Roman" panose="02020603050405020304" pitchFamily="18" charset="0"/>
              </a:rPr>
              <a:t>Má vůli jako velmoc působit.</a:t>
            </a:r>
          </a:p>
          <a:p>
            <a:endParaRPr lang="en-US" dirty="0"/>
          </a:p>
        </p:txBody>
      </p:sp>
    </p:spTree>
    <p:extLst>
      <p:ext uri="{BB962C8B-B14F-4D97-AF65-F5344CB8AC3E}">
        <p14:creationId xmlns:p14="http://schemas.microsoft.com/office/powerpoint/2010/main" val="2317972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0EFC8B-B0E8-4C5D-8AAB-250CF319592B}"/>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Jak se z Ruska velmoc stala?</a:t>
            </a:r>
            <a:endParaRPr lang="en-US" dirty="0"/>
          </a:p>
        </p:txBody>
      </p:sp>
      <p:sp>
        <p:nvSpPr>
          <p:cNvPr id="3" name="Zástupný symbol pro obsah 2">
            <a:extLst>
              <a:ext uri="{FF2B5EF4-FFF2-40B4-BE49-F238E27FC236}">
                <a16:creationId xmlns:a16="http://schemas.microsoft.com/office/drawing/2014/main" id="{A195FE70-A5FE-4920-9503-668F914DA475}"/>
              </a:ext>
            </a:extLst>
          </p:cNvPr>
          <p:cNvSpPr>
            <a:spLocks noGrp="1"/>
          </p:cNvSpPr>
          <p:nvPr>
            <p:ph idx="1"/>
          </p:nvPr>
        </p:nvSpPr>
        <p:spPr/>
        <p:txBody>
          <a:bodyPr/>
          <a:lstStyle/>
          <a:p>
            <a:r>
              <a:rPr lang="cs-CZ" altLang="cs-CZ" dirty="0">
                <a:latin typeface="Times New Roman" panose="02020603050405020304" pitchFamily="18" charset="0"/>
                <a:cs typeface="Times New Roman" panose="02020603050405020304" pitchFamily="18" charset="0"/>
              </a:rPr>
              <a:t>Velkoknížectví Moskevské (1283-1547)</a:t>
            </a:r>
          </a:p>
          <a:p>
            <a:r>
              <a:rPr lang="cs-CZ" altLang="cs-CZ" dirty="0">
                <a:latin typeface="Times New Roman" panose="02020603050405020304" pitchFamily="18" charset="0"/>
                <a:cs typeface="Times New Roman" panose="02020603050405020304" pitchFamily="18" charset="0"/>
              </a:rPr>
              <a:t>Ruské carství (1547-1721)</a:t>
            </a:r>
          </a:p>
          <a:p>
            <a:r>
              <a:rPr lang="cs-CZ" altLang="cs-CZ" dirty="0">
                <a:latin typeface="Times New Roman" panose="02020603050405020304" pitchFamily="18" charset="0"/>
                <a:cs typeface="Times New Roman" panose="02020603050405020304" pitchFamily="18" charset="0"/>
              </a:rPr>
              <a:t>Ruské impérium (1721-1917)</a:t>
            </a:r>
          </a:p>
          <a:p>
            <a:r>
              <a:rPr lang="cs-CZ" altLang="cs-CZ" dirty="0">
                <a:latin typeface="Times New Roman" panose="02020603050405020304" pitchFamily="18" charset="0"/>
                <a:cs typeface="Times New Roman" panose="02020603050405020304" pitchFamily="18" charset="0"/>
              </a:rPr>
              <a:t>SSSR (1922-1992)</a:t>
            </a:r>
          </a:p>
          <a:p>
            <a:r>
              <a:rPr lang="cs-CZ" altLang="cs-CZ" dirty="0">
                <a:latin typeface="Times New Roman" panose="02020603050405020304" pitchFamily="18" charset="0"/>
                <a:cs typeface="Times New Roman" panose="02020603050405020304" pitchFamily="18" charset="0"/>
              </a:rPr>
              <a:t>Ruská federace</a:t>
            </a:r>
            <a:endParaRPr lang="en-US" altLang="cs-CZ"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30397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map_growth_of_Muscovy-Russia_1300-1796_wik25">
            <a:extLst>
              <a:ext uri="{FF2B5EF4-FFF2-40B4-BE49-F238E27FC236}">
                <a16:creationId xmlns:a16="http://schemas.microsoft.com/office/drawing/2014/main" id="{911F701B-3B5F-47D3-95DB-036FC0A09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83" y="285750"/>
            <a:ext cx="10371908" cy="631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247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ussia_1533-1896">
            <a:extLst>
              <a:ext uri="{FF2B5EF4-FFF2-40B4-BE49-F238E27FC236}">
                <a16:creationId xmlns:a16="http://schemas.microsoft.com/office/drawing/2014/main" id="{AC2CDFB4-B330-402E-84D3-0E3FB9639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514" y="0"/>
            <a:ext cx="1126018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644030"/>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2339</TotalTime>
  <Words>1735</Words>
  <Application>Microsoft Office PowerPoint</Application>
  <PresentationFormat>Širokoúhlá obrazovka</PresentationFormat>
  <Paragraphs>97</Paragraphs>
  <Slides>34</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34</vt:i4>
      </vt:variant>
    </vt:vector>
  </HeadingPairs>
  <TitlesOfParts>
    <vt:vector size="39" baseType="lpstr">
      <vt:lpstr>Arial</vt:lpstr>
      <vt:lpstr>Calibri</vt:lpstr>
      <vt:lpstr>Calibri Light</vt:lpstr>
      <vt:lpstr>Times New Roman</vt:lpstr>
      <vt:lpstr>Motiv Office</vt:lpstr>
      <vt:lpstr>Rusko v mezinárodních vztazích – proč Rusku nerozumíme?</vt:lpstr>
      <vt:lpstr>Lavrov – Historická perspektiva zahraniční politiky Ruska</vt:lpstr>
      <vt:lpstr>Rusko a obnova historické suverenity – Ruská vojensko-historická společnost</vt:lpstr>
      <vt:lpstr>Rusko a „padělání“ dějin </vt:lpstr>
      <vt:lpstr>Čím je Rusko v mezinárodních vztazích?</vt:lpstr>
      <vt:lpstr>Jak se velmoc pozná?</vt:lpstr>
      <vt:lpstr>Jak se z Ruska velmoc stala?</vt:lpstr>
      <vt:lpstr>Prezentace aplikace PowerPoint</vt:lpstr>
      <vt:lpstr>Prezentace aplikace PowerPoint</vt:lpstr>
      <vt:lpstr>Jak Rusko samo sebe vnímá?</vt:lpstr>
      <vt:lpstr>Co Rusko trápí?</vt:lpstr>
      <vt:lpstr>Říkáme Rusko myslíme Putin…</vt:lpstr>
      <vt:lpstr>Prezentace aplikace PowerPoint</vt:lpstr>
      <vt:lpstr>Prezentace aplikace PowerPoint</vt:lpstr>
      <vt:lpstr>Prezentace aplikace PowerPoint</vt:lpstr>
      <vt:lpstr>Prezentace aplikace PowerPoint</vt:lpstr>
      <vt:lpstr>Rusko je matkou vítězství</vt:lpstr>
      <vt:lpstr>Prezentace aplikace PowerPoint</vt:lpstr>
      <vt:lpstr>SSSR vítězný</vt:lpstr>
      <vt:lpstr>Prezentace aplikace PowerPoint</vt:lpstr>
      <vt:lpstr>Jak silný/slabý byl SSSR?</vt:lpstr>
      <vt:lpstr>Prezentace aplikace PowerPoint</vt:lpstr>
      <vt:lpstr>Sovětská hospodářská tragédie</vt:lpstr>
      <vt:lpstr>Počátek vztahů mezi Ruskem a Západem</vt:lpstr>
      <vt:lpstr>Podíval jsem se tomu muži do očí a spatřil jsem jeho duši. Zjistil jsem, že je velmi upřímný a důvěryhodný.           G.H.W. Bush, 2001</vt:lpstr>
      <vt:lpstr>Obama se nestaral o Putinovu duši, chtěl apelovat na jeho rozum…</vt:lpstr>
      <vt:lpstr>Prezentace aplikace PowerPoint</vt:lpstr>
      <vt:lpstr>Prezentace aplikace PowerPoint</vt:lpstr>
      <vt:lpstr>Rusko jako suverénní demokracie</vt:lpstr>
      <vt:lpstr>Prezentace aplikace PowerPoint</vt:lpstr>
      <vt:lpstr>Prezentace aplikace PowerPoint</vt:lpstr>
      <vt:lpstr>Prezentace aplikace PowerPoint</vt:lpstr>
      <vt:lpstr>Prezentace aplikace PowerPoint</vt:lpstr>
      <vt:lpstr>Použité zdroje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Micha</dc:creator>
  <cp:lastModifiedBy>Micha</cp:lastModifiedBy>
  <cp:revision>27</cp:revision>
  <dcterms:created xsi:type="dcterms:W3CDTF">2021-12-25T10:13:31Z</dcterms:created>
  <dcterms:modified xsi:type="dcterms:W3CDTF">2023-11-20T09:17:57Z</dcterms:modified>
</cp:coreProperties>
</file>