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612" r:id="rId3"/>
    <p:sldId id="306" r:id="rId4"/>
    <p:sldId id="308" r:id="rId5"/>
    <p:sldId id="307" r:id="rId6"/>
    <p:sldId id="309" r:id="rId7"/>
    <p:sldId id="310" r:id="rId8"/>
    <p:sldId id="311" r:id="rId9"/>
    <p:sldId id="312" r:id="rId10"/>
    <p:sldId id="315" r:id="rId11"/>
    <p:sldId id="314" r:id="rId12"/>
    <p:sldId id="317" r:id="rId13"/>
    <p:sldId id="316" r:id="rId14"/>
    <p:sldId id="318" r:id="rId15"/>
    <p:sldId id="319" r:id="rId16"/>
    <p:sldId id="320" r:id="rId17"/>
    <p:sldId id="321" r:id="rId18"/>
    <p:sldId id="325" r:id="rId19"/>
    <p:sldId id="334" r:id="rId20"/>
    <p:sldId id="322" r:id="rId21"/>
    <p:sldId id="323" r:id="rId22"/>
    <p:sldId id="326" r:id="rId23"/>
    <p:sldId id="332" r:id="rId24"/>
    <p:sldId id="327" r:id="rId25"/>
    <p:sldId id="328" r:id="rId26"/>
    <p:sldId id="331" r:id="rId27"/>
    <p:sldId id="329" r:id="rId28"/>
    <p:sldId id="333" r:id="rId29"/>
    <p:sldId id="335" r:id="rId30"/>
    <p:sldId id="336" r:id="rId31"/>
    <p:sldId id="337" r:id="rId32"/>
    <p:sldId id="338" r:id="rId33"/>
    <p:sldId id="339" r:id="rId34"/>
    <p:sldId id="340" r:id="rId35"/>
    <p:sldId id="346" r:id="rId36"/>
    <p:sldId id="358" r:id="rId37"/>
    <p:sldId id="348" r:id="rId38"/>
    <p:sldId id="350" r:id="rId39"/>
    <p:sldId id="351" r:id="rId40"/>
    <p:sldId id="349" r:id="rId41"/>
    <p:sldId id="363" r:id="rId42"/>
    <p:sldId id="341" r:id="rId43"/>
    <p:sldId id="342" r:id="rId44"/>
    <p:sldId id="343" r:id="rId45"/>
    <p:sldId id="344" r:id="rId46"/>
    <p:sldId id="354" r:id="rId47"/>
    <p:sldId id="353" r:id="rId48"/>
    <p:sldId id="352" r:id="rId49"/>
    <p:sldId id="355" r:id="rId50"/>
    <p:sldId id="345" r:id="rId51"/>
    <p:sldId id="347" r:id="rId52"/>
    <p:sldId id="356" r:id="rId53"/>
    <p:sldId id="357" r:id="rId54"/>
    <p:sldId id="359" r:id="rId55"/>
    <p:sldId id="360" r:id="rId56"/>
    <p:sldId id="592" r:id="rId57"/>
    <p:sldId id="593" r:id="rId58"/>
    <p:sldId id="594" r:id="rId59"/>
    <p:sldId id="595" r:id="rId60"/>
    <p:sldId id="597" r:id="rId61"/>
    <p:sldId id="596" r:id="rId62"/>
    <p:sldId id="598" r:id="rId63"/>
    <p:sldId id="599" r:id="rId64"/>
    <p:sldId id="600" r:id="rId65"/>
    <p:sldId id="601" r:id="rId66"/>
    <p:sldId id="602" r:id="rId67"/>
    <p:sldId id="603" r:id="rId68"/>
    <p:sldId id="604" r:id="rId69"/>
    <p:sldId id="605" r:id="rId70"/>
    <p:sldId id="606" r:id="rId71"/>
    <p:sldId id="608" r:id="rId72"/>
    <p:sldId id="607" r:id="rId73"/>
    <p:sldId id="610" r:id="rId74"/>
    <p:sldId id="609" r:id="rId75"/>
    <p:sldId id="611" r:id="rId76"/>
    <p:sldId id="591" r:id="rId77"/>
  </p:sldIdLst>
  <p:sldSz cx="12192000" cy="6858000"/>
  <p:notesSz cx="6858000" cy="9144000"/>
  <p:custDataLst>
    <p:tags r:id="rId7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>
        <p:scale>
          <a:sx n="119" d="100"/>
          <a:sy n="119" d="100"/>
        </p:scale>
        <p:origin x="-96" y="-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gs" Target="tags/tag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50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724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00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 b="1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3912278"/>
          </a:xfrm>
        </p:spPr>
        <p:txBody>
          <a:bodyPr>
            <a:normAutofit/>
          </a:bodyPr>
          <a:lstStyle>
            <a:lvl1pPr marL="447675" indent="-447675">
              <a:buFont typeface="Wingdings" panose="05000000000000000000" pitchFamily="2" charset="2"/>
              <a:buChar char="q"/>
              <a:defRPr sz="3200"/>
            </a:lvl1pPr>
            <a:lvl2pPr marL="804863" indent="-357188">
              <a:buFont typeface="Wingdings" panose="05000000000000000000" pitchFamily="2" charset="2"/>
              <a:buChar char="Ø"/>
              <a:tabLst>
                <a:tab pos="804863" algn="l"/>
              </a:tabLst>
              <a:defRPr sz="2800"/>
            </a:lvl2pPr>
            <a:lvl3pPr marL="1162050" indent="-265113">
              <a:buFont typeface="Wingdings" panose="05000000000000000000" pitchFamily="2" charset="2"/>
              <a:buChar char="v"/>
              <a:defRPr sz="2000"/>
            </a:lvl3pPr>
            <a:lvl4pPr marL="1252538" indent="-182563">
              <a:defRPr sz="2000"/>
            </a:lvl4pPr>
            <a:lvl5pPr marL="1435100" indent="-182563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74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40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58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769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29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45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57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773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82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full.nkp.cz/nkkr/Nkkr9902/9902055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ctenar.svkkl.cz/clanky/2010-roc-62/12-2010/dopady-ekonomicke-krize-na-rozpocty-verejnych-knihoven-v-roce-2009-a-2010-77-780.htm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dk.cz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ipk.nkp.cz/akce/knihovnicke-skoly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eaders.cz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http://kzv.kkvysociny.cz/" TargetMode="External"/><Relationship Id="rId3" Type="http://schemas.openxmlformats.org/officeDocument/2006/relationships/hyperlink" Target="https://knihovnaplus.nkp.cz/" TargetMode="External"/><Relationship Id="rId7" Type="http://schemas.openxmlformats.org/officeDocument/2006/relationships/hyperlink" Target="http://ctenar.svkkl.cz/" TargetMode="External"/><Relationship Id="rId12" Type="http://schemas.openxmlformats.org/officeDocument/2006/relationships/hyperlink" Target="http://www.svkhk.cz/Pro-knihovny/Zpravodaj-U-nas.aspx" TargetMode="External"/><Relationship Id="rId2" Type="http://schemas.openxmlformats.org/officeDocument/2006/relationships/hyperlink" Target="http://pro.inflow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uha.mzk.cz/" TargetMode="External"/><Relationship Id="rId11" Type="http://schemas.openxmlformats.org/officeDocument/2006/relationships/hyperlink" Target="http://sova.rkka.cz/" TargetMode="External"/><Relationship Id="rId5" Type="http://schemas.openxmlformats.org/officeDocument/2006/relationships/hyperlink" Target="http://www.ikaros.cz/" TargetMode="External"/><Relationship Id="rId10" Type="http://schemas.openxmlformats.org/officeDocument/2006/relationships/hyperlink" Target="http://info.jib.cz/informace-pro-uzivatele/zpravodaj-jib" TargetMode="External"/><Relationship Id="rId4" Type="http://schemas.openxmlformats.org/officeDocument/2006/relationships/hyperlink" Target="http://www.inflow.cz/" TargetMode="External"/><Relationship Id="rId9" Type="http://schemas.openxmlformats.org/officeDocument/2006/relationships/hyperlink" Target="http://skip.nkp.cz/Bulletin/Bulletin.htm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ferencealerts.com/czechrepublic.htm" TargetMode="External"/><Relationship Id="rId2" Type="http://schemas.openxmlformats.org/officeDocument/2006/relationships/hyperlink" Target="https://www.skipcr.cz/odborne-organy/sekce-vzdelavani/doporucene-vzdelavaci-akce/seznam-doporucenych-vzdelavacich-akci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kcr.cz/assets/literatura-a-knihovny/na__zen__vl_dy.doc" TargetMode="External"/><Relationship Id="rId2" Type="http://schemas.openxmlformats.org/officeDocument/2006/relationships/hyperlink" Target="https://ipk.nkp.cz/knihovnicke-souteze-a-ceny/knihovna-roku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sdruk.mlp.cz/sdruk/medaile-z-v-tobolky/clanek/medaile-z-v-tobolky/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kipcr.cz/co-je-skip/knihovnicky-parnas/cena-ceskych-knihovniku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kipcr.cz/oceneni/mark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maradkaknihovna.cz/" TargetMode="External"/><Relationship Id="rId2" Type="http://schemas.openxmlformats.org/officeDocument/2006/relationships/hyperlink" Target="https://www.skipcr.cz/akce-a-projekty/akce-skip/biblioweb/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agrants.org/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://visk.nkp.cz/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hyperlink" Target="http://visk.nkp.cz/VISK7.htm" TargetMode="External"/><Relationship Id="rId3" Type="http://schemas.openxmlformats.org/officeDocument/2006/relationships/hyperlink" Target="http://visk.nkp.cz/VISK2.htm" TargetMode="External"/><Relationship Id="rId7" Type="http://schemas.openxmlformats.org/officeDocument/2006/relationships/hyperlink" Target="http://visk.nkp.cz/VISK6.htm" TargetMode="External"/><Relationship Id="rId2" Type="http://schemas.openxmlformats.org/officeDocument/2006/relationships/hyperlink" Target="http://visk.nkp.cz/VISK1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sk.nkp.cz/VISK5.htm" TargetMode="External"/><Relationship Id="rId5" Type="http://schemas.openxmlformats.org/officeDocument/2006/relationships/hyperlink" Target="http://visk.nkp.cz/VISK4.htm" TargetMode="External"/><Relationship Id="rId10" Type="http://schemas.openxmlformats.org/officeDocument/2006/relationships/hyperlink" Target="http://visk.nkp.cz/VISK9.htm" TargetMode="External"/><Relationship Id="rId4" Type="http://schemas.openxmlformats.org/officeDocument/2006/relationships/hyperlink" Target="http://visk.nkp.cz/VISK3.htm" TargetMode="External"/><Relationship Id="rId9" Type="http://schemas.openxmlformats.org/officeDocument/2006/relationships/hyperlink" Target="http://visk.nkp.cz/VISK8.htm" TargetMode="Externa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s://ipk.nkp.cz/programy-podpory/knihovna-21.-stoleti-k21/02_Knihovna21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://ipk.nkp.cz/programy-podpory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eagrants.cz/cs/programy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>
            <a:extLst>
              <a:ext uri="{FF2B5EF4-FFF2-40B4-BE49-F238E27FC236}">
                <a16:creationId xmlns:a16="http://schemas.microsoft.com/office/drawing/2014/main" xmlns="" id="{0971E92E-B4F8-4805-B92A-31A46F09DA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93"/>
          <a:stretch/>
        </p:blipFill>
        <p:spPr bwMode="auto">
          <a:xfrm>
            <a:off x="0" y="-71478"/>
            <a:ext cx="12192000" cy="647227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63FE2CFA-A850-4340-A63C-B208734418EC}"/>
              </a:ext>
            </a:extLst>
          </p:cNvPr>
          <p:cNvSpPr/>
          <p:nvPr/>
        </p:nvSpPr>
        <p:spPr>
          <a:xfrm>
            <a:off x="-1" y="-68981"/>
            <a:ext cx="12191985" cy="6400799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E25F4A20-71FB-4A26-92E2-89DED49264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4E89C94-E462-4566-A15A-32835FD68B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4071767D-5FF7-4508-B8B7-BB60FF3AB2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cs-CZ" dirty="0"/>
              <a:t>Vývoj českých knihoven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>
            <a:normAutofit/>
          </a:bodyPr>
          <a:lstStyle/>
          <a:p>
            <a:r>
              <a:rPr lang="cs-CZ" dirty="0"/>
              <a:t>od dob první republiky po současnost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4821F543-BE39-43A0-9DDF-2D4035511DE6}"/>
              </a:ext>
            </a:extLst>
          </p:cNvPr>
          <p:cNvSpPr txBox="1"/>
          <p:nvPr/>
        </p:nvSpPr>
        <p:spPr>
          <a:xfrm>
            <a:off x="1207658" y="5609995"/>
            <a:ext cx="3844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Martin Krčál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xmlns="" id="{6A8E1BDA-BDB5-4C4A-BFF9-9639A068F1BD}"/>
              </a:ext>
            </a:extLst>
          </p:cNvPr>
          <p:cNvSpPr txBox="1"/>
          <p:nvPr/>
        </p:nvSpPr>
        <p:spPr>
          <a:xfrm>
            <a:off x="6259347" y="5667601"/>
            <a:ext cx="489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ISKB02 Úvod do knihovnictví, podzim 20</a:t>
            </a:r>
            <a:r>
              <a:rPr lang="en-US" dirty="0"/>
              <a:t>2</a:t>
            </a:r>
            <a:r>
              <a:rPr lang="cs-CZ" dirty="0"/>
              <a:t>3</a:t>
            </a:r>
          </a:p>
        </p:txBody>
      </p:sp>
      <p:pic>
        <p:nvPicPr>
          <p:cNvPr id="19" name="Picture 2" descr="VÃ½sledek obrÃ¡zku pro logo kisk">
            <a:extLst>
              <a:ext uri="{FF2B5EF4-FFF2-40B4-BE49-F238E27FC236}">
                <a16:creationId xmlns:a16="http://schemas.microsoft.com/office/drawing/2014/main" xmlns="" id="{3B57F92C-9D22-4BC0-9F68-A5A65AFCB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0"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7" y="265521"/>
            <a:ext cx="2696948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xmlns="" id="{1C191A60-EA6C-4A32-AC7B-179E84EECFF3}"/>
              </a:ext>
            </a:extLst>
          </p:cNvPr>
          <p:cNvSpPr txBox="1"/>
          <p:nvPr/>
        </p:nvSpPr>
        <p:spPr>
          <a:xfrm>
            <a:off x="431797" y="748672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Filozofická fakulta Masarykovy univerzity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9E17AF45-91D9-4A6F-B9DB-D98486527C97}"/>
              </a:ext>
            </a:extLst>
          </p:cNvPr>
          <p:cNvSpPr txBox="1"/>
          <p:nvPr/>
        </p:nvSpPr>
        <p:spPr>
          <a:xfrm>
            <a:off x="11333472" y="56174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46232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990D0034-F768-41E7-85D4-F38C4DE857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4F7E42D-8B5A-4FC8-81CD-9E60171F7F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EE105FA-8457-42BA-802F-0D91B2ED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348110" cy="2103875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FFFFFF"/>
                </a:solidFill>
              </a:rPr>
              <a:t>Národní knihovna - Klementinum</a:t>
            </a:r>
          </a:p>
        </p:txBody>
      </p:sp>
      <p:pic>
        <p:nvPicPr>
          <p:cNvPr id="4098" name="Picture 2" descr="VÃ½sledek obrÃ¡zku pro klementinum historickÃ© foto">
            <a:extLst>
              <a:ext uri="{FF2B5EF4-FFF2-40B4-BE49-F238E27FC236}">
                <a16:creationId xmlns:a16="http://schemas.microsoft.com/office/drawing/2014/main" xmlns="" id="{F260E138-4582-46F8-98C3-C34B2F5544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25" b="1"/>
          <a:stretch/>
        </p:blipFill>
        <p:spPr bwMode="auto">
          <a:xfrm>
            <a:off x="4075043" y="10"/>
            <a:ext cx="811127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8C04651D-B9F4-4935-A02D-364153FBDF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736E6E5C-9B30-41CC-8C5A-DB9974A18D67}"/>
              </a:ext>
            </a:extLst>
          </p:cNvPr>
          <p:cNvSpPr txBox="1"/>
          <p:nvPr/>
        </p:nvSpPr>
        <p:spPr>
          <a:xfrm>
            <a:off x="327553" y="3036962"/>
            <a:ext cx="36592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chemeClr val="bg1"/>
                </a:solidFill>
              </a:rPr>
              <a:t>1773 – založena </a:t>
            </a:r>
            <a:r>
              <a:rPr lang="cs-CZ" sz="2400" b="1" dirty="0" err="1">
                <a:solidFill>
                  <a:schemeClr val="bg1"/>
                </a:solidFill>
              </a:rPr>
              <a:t>c.k</a:t>
            </a:r>
            <a:r>
              <a:rPr lang="cs-CZ" sz="2400" b="1" dirty="0">
                <a:solidFill>
                  <a:schemeClr val="bg1"/>
                </a:solidFill>
              </a:rPr>
              <a:t>. UK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chemeClr val="bg1"/>
                </a:solidFill>
              </a:rPr>
              <a:t>1781 – </a:t>
            </a:r>
            <a:r>
              <a:rPr lang="cs-CZ" sz="2400" b="1" dirty="0" err="1">
                <a:solidFill>
                  <a:schemeClr val="bg1"/>
                </a:solidFill>
              </a:rPr>
              <a:t>Bibliotheca</a:t>
            </a:r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b="1" dirty="0" err="1">
                <a:solidFill>
                  <a:schemeClr val="bg1"/>
                </a:solidFill>
              </a:rPr>
              <a:t>nationalis</a:t>
            </a:r>
            <a:endParaRPr lang="cs-CZ" sz="24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chemeClr val="bg1"/>
                </a:solidFill>
              </a:rPr>
              <a:t>1935 – Národní a univerzitní knihovna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chemeClr val="bg1"/>
                </a:solidFill>
              </a:rPr>
              <a:t>1939 – Zemská a univerzitní knihovna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chemeClr val="bg1"/>
                </a:solidFill>
              </a:rPr>
              <a:t>konzervační fond</a:t>
            </a:r>
          </a:p>
        </p:txBody>
      </p:sp>
    </p:spTree>
    <p:extLst>
      <p:ext uri="{BB962C8B-B14F-4D97-AF65-F5344CB8AC3E}">
        <p14:creationId xmlns:p14="http://schemas.microsoft.com/office/powerpoint/2010/main" val="154422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25C8D2C1-DA83-420D-9635-D52CE066B5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434F74C9-6A0B-409E-AD1C-45B58BE91B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F5486A9D-1265-4B57-91E6-68E666B97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90AA6468-80AC-4DDF-9CFB-C7A9507E20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01CD265-136F-4672-BC5F-19FE9C950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4400" dirty="0">
                <a:solidFill>
                  <a:srgbClr val="FFFFFF"/>
                </a:solidFill>
              </a:rPr>
              <a:t>Knihovna hlavního města Prahy</a:t>
            </a:r>
            <a:endParaRPr lang="en-US" sz="4400" dirty="0">
              <a:solidFill>
                <a:srgbClr val="FFFFFF"/>
              </a:solidFill>
            </a:endParaRPr>
          </a:p>
        </p:txBody>
      </p:sp>
      <p:pic>
        <p:nvPicPr>
          <p:cNvPr id="3077" name="Picture 2" descr="VÃ½sledek obrÃ¡zku pro mÄstskÃ¡ knihovna v praze budova">
            <a:extLst>
              <a:ext uri="{FF2B5EF4-FFF2-40B4-BE49-F238E27FC236}">
                <a16:creationId xmlns:a16="http://schemas.microsoft.com/office/drawing/2014/main" xmlns="" id="{DC98F1ED-AFF4-40F4-9809-F08477C90D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6" r="17543" b="1"/>
          <a:stretch/>
        </p:blipFill>
        <p:spPr bwMode="auto">
          <a:xfrm>
            <a:off x="4639733" y="10"/>
            <a:ext cx="755226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4AB900CC-5074-4746-A1A4-AF640455BD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DFC213CF-6772-40A4-8159-E50775078152}"/>
              </a:ext>
            </a:extLst>
          </p:cNvPr>
          <p:cNvSpPr txBox="1"/>
          <p:nvPr/>
        </p:nvSpPr>
        <p:spPr>
          <a:xfrm>
            <a:off x="563418" y="4110182"/>
            <a:ext cx="3659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chemeClr val="bg1"/>
                </a:solidFill>
              </a:rPr>
              <a:t>1922 – vznik sítě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chemeClr val="bg1"/>
                </a:solidFill>
              </a:rPr>
              <a:t>1928 – nová budova ÚK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chemeClr val="bg1"/>
                </a:solidFill>
              </a:rPr>
              <a:t>návrh arch. Fr. </a:t>
            </a:r>
            <a:r>
              <a:rPr lang="cs-CZ" sz="2400" b="1" dirty="0" err="1">
                <a:solidFill>
                  <a:schemeClr val="bg1"/>
                </a:solidFill>
              </a:rPr>
              <a:t>Roith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714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990D0034-F768-41E7-85D4-F38C4DE857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4F7E42D-8B5A-4FC8-81CD-9E60171F7F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278C36B-3C68-40F6-A664-8C59FDE60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Zemská a univerzitní knihovna</a:t>
            </a:r>
          </a:p>
        </p:txBody>
      </p:sp>
      <p:pic>
        <p:nvPicPr>
          <p:cNvPr id="6146" name="Picture 2" descr="VÃ½sledek obrÃ¡zku pro zemskÃ½ dÅ¯m brno">
            <a:extLst>
              <a:ext uri="{FF2B5EF4-FFF2-40B4-BE49-F238E27FC236}">
                <a16:creationId xmlns:a16="http://schemas.microsoft.com/office/drawing/2014/main" xmlns="" id="{37458DDC-9851-4286-9B6B-18BDA7C1E2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4"/>
          <a:stretch/>
        </p:blipFill>
        <p:spPr bwMode="auto">
          <a:xfrm>
            <a:off x="4075043" y="10"/>
            <a:ext cx="811127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8C04651D-B9F4-4935-A02D-364153FBDF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706AE008-2049-4DBC-ABC1-E33F2A8B1474}"/>
              </a:ext>
            </a:extLst>
          </p:cNvPr>
          <p:cNvSpPr txBox="1"/>
          <p:nvPr/>
        </p:nvSpPr>
        <p:spPr>
          <a:xfrm>
            <a:off x="327553" y="2938861"/>
            <a:ext cx="3659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chemeClr val="bg1"/>
                </a:solidFill>
              </a:rPr>
              <a:t>1923 – vznik knihovny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chemeClr val="bg1"/>
                </a:solidFill>
              </a:rPr>
              <a:t>hledání prostor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chemeClr val="bg1"/>
                </a:solidFill>
              </a:rPr>
              <a:t>Wilhelm </a:t>
            </a:r>
            <a:r>
              <a:rPr lang="cs-CZ" sz="2400" b="1" dirty="0" err="1">
                <a:solidFill>
                  <a:schemeClr val="bg1"/>
                </a:solidFill>
              </a:rPr>
              <a:t>Schram</a:t>
            </a:r>
            <a:endParaRPr lang="cs-CZ" sz="24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chemeClr val="bg1"/>
                </a:solidFill>
              </a:rPr>
              <a:t>arch. Bohuslav Fuchs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chemeClr val="bg1"/>
                </a:solidFill>
              </a:rPr>
              <a:t>1935 – Zemský dům III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chemeClr val="bg1"/>
                </a:solidFill>
              </a:rPr>
              <a:t>14 poboček</a:t>
            </a:r>
          </a:p>
        </p:txBody>
      </p:sp>
    </p:spTree>
    <p:extLst>
      <p:ext uri="{BB962C8B-B14F-4D97-AF65-F5344CB8AC3E}">
        <p14:creationId xmlns:p14="http://schemas.microsoft.com/office/powerpoint/2010/main" val="3332201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990D0034-F768-41E7-85D4-F38C4DE857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4F7E42D-8B5A-4FC8-81CD-9E60171F7F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94239C0-AD67-4ECF-8F05-637AA25FE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297310" cy="2103875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FFFFFF"/>
                </a:solidFill>
              </a:rPr>
              <a:t>Brněnská Veřejná knihovna obecní</a:t>
            </a:r>
          </a:p>
        </p:txBody>
      </p:sp>
      <p:pic>
        <p:nvPicPr>
          <p:cNvPr id="5122" name="Picture 2" descr="VÃ½sledek obrÃ¡zku pro raÅ¡Ã­nova 3 brno">
            <a:extLst>
              <a:ext uri="{FF2B5EF4-FFF2-40B4-BE49-F238E27FC236}">
                <a16:creationId xmlns:a16="http://schemas.microsoft.com/office/drawing/2014/main" xmlns="" id="{6F0E0064-7628-4869-84DC-A0A99CCC43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9" r="4789" b="-1"/>
          <a:stretch/>
        </p:blipFill>
        <p:spPr bwMode="auto">
          <a:xfrm>
            <a:off x="4075043" y="10"/>
            <a:ext cx="811127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8C04651D-B9F4-4935-A02D-364153FBDF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75E918F5-3505-40CF-848E-A2B373144BB0}"/>
              </a:ext>
            </a:extLst>
          </p:cNvPr>
          <p:cNvSpPr txBox="1"/>
          <p:nvPr/>
        </p:nvSpPr>
        <p:spPr>
          <a:xfrm>
            <a:off x="327553" y="2938861"/>
            <a:ext cx="3659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chemeClr val="bg1"/>
                </a:solidFill>
              </a:rPr>
              <a:t>1921 – vznik knihovny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chemeClr val="bg1"/>
                </a:solidFill>
              </a:rPr>
              <a:t>osobnost J. Mahena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chemeClr val="bg1"/>
                </a:solidFill>
              </a:rPr>
              <a:t>1926 – Rašínova 3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chemeClr val="bg1"/>
                </a:solidFill>
              </a:rPr>
              <a:t>1934 – čítárna na Solniční 12</a:t>
            </a:r>
          </a:p>
        </p:txBody>
      </p:sp>
    </p:spTree>
    <p:extLst>
      <p:ext uri="{BB962C8B-B14F-4D97-AF65-F5344CB8AC3E}">
        <p14:creationId xmlns:p14="http://schemas.microsoft.com/office/powerpoint/2010/main" val="1469539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1EE2BC3-813E-4344-AF55-0E13E38B9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Spolková činnost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A1DCDB48-0412-4173-9F67-FEC572FB6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knihovnické spolky</a:t>
            </a:r>
          </a:p>
          <a:p>
            <a:r>
              <a:rPr lang="cs-CZ" dirty="0"/>
              <a:t>1919 - Spolek čs. knihovníků a jejich přátel</a:t>
            </a:r>
          </a:p>
          <a:p>
            <a:pPr lvl="1"/>
            <a:r>
              <a:rPr lang="cs-CZ" dirty="0"/>
              <a:t>Tobolka a Koutný</a:t>
            </a:r>
          </a:p>
          <a:p>
            <a:r>
              <a:rPr lang="cs-CZ" dirty="0"/>
              <a:t>1927 –Spolek knihovníků veřejných obecních knihoven</a:t>
            </a:r>
          </a:p>
          <a:p>
            <a:pPr lvl="1"/>
            <a:r>
              <a:rPr lang="cs-CZ" dirty="0"/>
              <a:t>Brno, Mahen</a:t>
            </a:r>
          </a:p>
          <a:p>
            <a:r>
              <a:rPr lang="cs-CZ" dirty="0"/>
              <a:t>spolupráce se zahraničím (IFLA)</a:t>
            </a:r>
          </a:p>
          <a:p>
            <a:pPr lvl="1"/>
            <a:r>
              <a:rPr lang="cs-CZ" dirty="0"/>
              <a:t>1926 – Mezinárodní knihovnický kongres v Praze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7723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3B549F8-7B60-4452-A6C1-F00738770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Ekonomická krize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684B78D-CEEA-438B-ACBE-724BC6E8E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krize = problémy s financováním</a:t>
            </a:r>
          </a:p>
          <a:p>
            <a:r>
              <a:rPr lang="cs-CZ" dirty="0"/>
              <a:t>snížení životní úrovně obyvatel</a:t>
            </a:r>
          </a:p>
          <a:p>
            <a:r>
              <a:rPr lang="cs-CZ" dirty="0"/>
              <a:t>větší využívanost knihoven</a:t>
            </a:r>
          </a:p>
          <a:p>
            <a:r>
              <a:rPr lang="cs-CZ" dirty="0"/>
              <a:t>braková literatura</a:t>
            </a:r>
          </a:p>
          <a:p>
            <a:r>
              <a:rPr lang="cs-CZ" dirty="0"/>
              <a:t>finance na knihovny zakotvené v KZ (potřeba novely)</a:t>
            </a:r>
          </a:p>
        </p:txBody>
      </p:sp>
    </p:spTree>
    <p:extLst>
      <p:ext uri="{BB962C8B-B14F-4D97-AF65-F5344CB8AC3E}">
        <p14:creationId xmlns:p14="http://schemas.microsoft.com/office/powerpoint/2010/main" val="2460793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6C21C02-653E-49BB-88D1-AECFB4B71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Ohrožení republiky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2388504-FD1F-4475-80E7-394F1FB71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102239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investice do opevnění</a:t>
            </a:r>
          </a:p>
          <a:p>
            <a:pPr lvl="1"/>
            <a:r>
              <a:rPr lang="cs-CZ" dirty="0"/>
              <a:t>10</a:t>
            </a:r>
            <a:r>
              <a:rPr lang="en-GB" dirty="0"/>
              <a:t>%</a:t>
            </a:r>
            <a:r>
              <a:rPr lang="cs-CZ" dirty="0"/>
              <a:t> rozpočtu státu </a:t>
            </a:r>
            <a:r>
              <a:rPr lang="cs-CZ" dirty="0">
                <a:sym typeface="Wingdings 3" panose="05040102010807070707" pitchFamily="18" charset="2"/>
              </a:rPr>
              <a:t> cesta k bankrotu</a:t>
            </a:r>
          </a:p>
          <a:p>
            <a:r>
              <a:rPr lang="cs-CZ" dirty="0"/>
              <a:t>1935 – povinný výtisk</a:t>
            </a:r>
          </a:p>
          <a:p>
            <a:r>
              <a:rPr lang="cs-CZ" dirty="0">
                <a:sym typeface="Wingdings 3" panose="05040102010807070707" pitchFamily="18" charset="2"/>
              </a:rPr>
              <a:t>1937 – zákaz nacistických knih</a:t>
            </a:r>
          </a:p>
          <a:p>
            <a:pPr lvl="1"/>
            <a:r>
              <a:rPr lang="cs-CZ" dirty="0">
                <a:sym typeface="Wingdings 3" panose="05040102010807070707" pitchFamily="18" charset="2"/>
              </a:rPr>
              <a:t>vydávání</a:t>
            </a:r>
          </a:p>
          <a:p>
            <a:pPr lvl="1"/>
            <a:r>
              <a:rPr lang="cs-CZ" dirty="0">
                <a:sym typeface="Wingdings 3" panose="05040102010807070707" pitchFamily="18" charset="2"/>
              </a:rPr>
              <a:t>cenzura v knihovnách</a:t>
            </a:r>
          </a:p>
          <a:p>
            <a:r>
              <a:rPr lang="cs-CZ" dirty="0">
                <a:sym typeface="Wingdings 3" panose="05040102010807070707" pitchFamily="18" charset="2"/>
              </a:rPr>
              <a:t>1938 – evakuace fondů z pohraničí</a:t>
            </a:r>
          </a:p>
          <a:p>
            <a:r>
              <a:rPr lang="cs-CZ" dirty="0">
                <a:sym typeface="Wingdings 3" panose="05040102010807070707" pitchFamily="18" charset="2"/>
              </a:rPr>
              <a:t>1939 – první bibliobus v Praze (do 1940)</a:t>
            </a:r>
          </a:p>
        </p:txBody>
      </p:sp>
    </p:spTree>
    <p:extLst>
      <p:ext uri="{BB962C8B-B14F-4D97-AF65-F5344CB8AC3E}">
        <p14:creationId xmlns:p14="http://schemas.microsoft.com/office/powerpoint/2010/main" val="2435473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279BA27-BA8D-4950-BAE6-EA078E726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knihovny za první republiky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2F9F4D6-9FE8-4781-8342-04CD37068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čítárny knih a časopisů</a:t>
            </a:r>
          </a:p>
          <a:p>
            <a:r>
              <a:rPr lang="cs-CZ" dirty="0"/>
              <a:t>pro veřejnost zejména beletrie, populárně-naučná lit.</a:t>
            </a:r>
          </a:p>
          <a:p>
            <a:r>
              <a:rPr lang="cs-CZ" dirty="0"/>
              <a:t>univerzitní knihovny – odborná literatura</a:t>
            </a:r>
          </a:p>
          <a:p>
            <a:r>
              <a:rPr lang="cs-CZ" dirty="0"/>
              <a:t>knihovny často vedou osobnosti uměleckého života v obci</a:t>
            </a:r>
          </a:p>
          <a:p>
            <a:r>
              <a:rPr lang="cs-CZ" dirty="0"/>
              <a:t>propojení s kulturou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9128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9954450-8B73-4165-95B7-C92CF24FA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počtu knihoven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xmlns="" id="{56791423-25E8-4C77-9A24-EA961343AC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5053058"/>
              </p:ext>
            </p:extLst>
          </p:nvPr>
        </p:nvGraphicFramePr>
        <p:xfrm>
          <a:off x="1096962" y="1957387"/>
          <a:ext cx="9524856" cy="4024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428">
                  <a:extLst>
                    <a:ext uri="{9D8B030D-6E8A-4147-A177-3AD203B41FA5}">
                      <a16:colId xmlns:a16="http://schemas.microsoft.com/office/drawing/2014/main" xmlns="" val="1602211373"/>
                    </a:ext>
                  </a:extLst>
                </a:gridCol>
                <a:gridCol w="4762428">
                  <a:extLst>
                    <a:ext uri="{9D8B030D-6E8A-4147-A177-3AD203B41FA5}">
                      <a16:colId xmlns:a16="http://schemas.microsoft.com/office/drawing/2014/main" xmlns="" val="3639745168"/>
                    </a:ext>
                  </a:extLst>
                </a:gridCol>
              </a:tblGrid>
              <a:tr h="670704">
                <a:tc>
                  <a:txBody>
                    <a:bodyPr/>
                    <a:lstStyle/>
                    <a:p>
                      <a:r>
                        <a:rPr lang="cs-CZ" sz="2000" dirty="0"/>
                        <a:t>Rok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Počet knihoven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30329182"/>
                  </a:ext>
                </a:extLst>
              </a:tr>
              <a:tr h="670704">
                <a:tc>
                  <a:txBody>
                    <a:bodyPr/>
                    <a:lstStyle/>
                    <a:p>
                      <a:r>
                        <a:rPr lang="cs-CZ" sz="2000" dirty="0"/>
                        <a:t>1918 (pouze Čechy a Morava)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1 133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73436676"/>
                  </a:ext>
                </a:extLst>
              </a:tr>
              <a:tr h="670704">
                <a:tc>
                  <a:txBody>
                    <a:bodyPr/>
                    <a:lstStyle/>
                    <a:p>
                      <a:r>
                        <a:rPr lang="cs-CZ" sz="2000" dirty="0"/>
                        <a:t>1926 (pouze Čechy a Morava)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11 262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14230050"/>
                  </a:ext>
                </a:extLst>
              </a:tr>
              <a:tr h="670704">
                <a:tc>
                  <a:txBody>
                    <a:bodyPr/>
                    <a:lstStyle/>
                    <a:p>
                      <a:r>
                        <a:rPr lang="cs-CZ" sz="2000" dirty="0"/>
                        <a:t>1926 (Československo)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14 755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8250967"/>
                  </a:ext>
                </a:extLst>
              </a:tr>
              <a:tr h="670704">
                <a:tc>
                  <a:txBody>
                    <a:bodyPr/>
                    <a:lstStyle/>
                    <a:p>
                      <a:r>
                        <a:rPr lang="cs-CZ" sz="2000" dirty="0"/>
                        <a:t>1937 (Československo)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16 647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42762773"/>
                  </a:ext>
                </a:extLst>
              </a:tr>
              <a:tr h="670704">
                <a:tc>
                  <a:txBody>
                    <a:bodyPr/>
                    <a:lstStyle/>
                    <a:p>
                      <a:r>
                        <a:rPr lang="cs-CZ" sz="2000" dirty="0"/>
                        <a:t>1941 (Protektorát Čechy a Morava)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7 582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30967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7193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SouvisejÃ­cÃ­ obrÃ¡zek">
            <a:extLst>
              <a:ext uri="{FF2B5EF4-FFF2-40B4-BE49-F238E27FC236}">
                <a16:creationId xmlns:a16="http://schemas.microsoft.com/office/drawing/2014/main" xmlns="" id="{11F66AB7-FE8C-4EAE-8842-30F68217C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45549E29-E797-4A00-B030-3AB01640CF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8ACB702-DB16-4DE4-93A9-244D9502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Okupace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1BA0835-273D-493E-8AAC-36E5A326E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1939-1945</a:t>
            </a:r>
          </a:p>
          <a:p>
            <a:r>
              <a:rPr lang="cs-CZ" dirty="0">
                <a:solidFill>
                  <a:schemeClr val="tx1"/>
                </a:solidFill>
              </a:rPr>
              <a:t>omezování kultury</a:t>
            </a:r>
          </a:p>
          <a:p>
            <a:r>
              <a:rPr lang="cs-CZ" dirty="0">
                <a:solidFill>
                  <a:schemeClr val="tx1"/>
                </a:solidFill>
              </a:rPr>
              <a:t>veřejnosti omezován vstup do knihoven</a:t>
            </a:r>
          </a:p>
          <a:p>
            <a:r>
              <a:rPr lang="cs-CZ" dirty="0">
                <a:solidFill>
                  <a:schemeClr val="tx1"/>
                </a:solidFill>
              </a:rPr>
              <a:t>cenzura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C609E9FA-BDDE-45C4-8F5E-974D4208D2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7737E529-E43B-4948-B3C4-7F6B806FCC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94861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ek obrÃ¡zku pro starovÄkÃ© knihovny">
            <a:extLst>
              <a:ext uri="{FF2B5EF4-FFF2-40B4-BE49-F238E27FC236}">
                <a16:creationId xmlns:a16="http://schemas.microsoft.com/office/drawing/2014/main" xmlns="" id="{89CFB205-C5BC-4B10-8EC0-DDE2D24F45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1" y="10"/>
            <a:ext cx="12192000" cy="68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327CAB8F-A0BA-4128-8B2F-EC1879A167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3F2A1F6-051C-4829-8713-31043D2CA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dirty="0"/>
              <a:t>Knihovny před rokem 1918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095A87C-B0B1-49D6-9EFB-931B9A973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cs-CZ" dirty="0"/>
              <a:t>dlouhá tradice knihoven</a:t>
            </a:r>
          </a:p>
          <a:p>
            <a:r>
              <a:rPr lang="cs-CZ" dirty="0"/>
              <a:t>od hliněných destiček, přes papyrus, pergamen po papír</a:t>
            </a:r>
          </a:p>
          <a:p>
            <a:r>
              <a:rPr lang="cs-CZ" dirty="0"/>
              <a:t>knihtisk</a:t>
            </a:r>
          </a:p>
          <a:p>
            <a:endParaRPr lang="cs-CZ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672EAF5-5470-4BA7-B932-B6C0D09E7F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94620B5C-0452-4C14-93BC-D29D4DD203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62276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5B0BA14-E2E1-42E8-87EE-BAA376C45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Okupace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A5232285-9251-451C-88C5-5B0FEBDEE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86966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úpadek knihoven, minimální finance</a:t>
            </a:r>
          </a:p>
          <a:p>
            <a:r>
              <a:rPr lang="cs-CZ" dirty="0"/>
              <a:t>uzavření knihovnických škol</a:t>
            </a:r>
          </a:p>
          <a:p>
            <a:r>
              <a:rPr lang="cs-CZ" dirty="0"/>
              <a:t>cenzura – vyřazování literatury z knihoven</a:t>
            </a:r>
          </a:p>
          <a:p>
            <a:pPr lvl="1"/>
            <a:r>
              <a:rPr lang="cs-CZ" dirty="0"/>
              <a:t>židovští autoři, antifašisté, </a:t>
            </a:r>
            <a:r>
              <a:rPr lang="cs-CZ" dirty="0" err="1"/>
              <a:t>anglo</a:t>
            </a:r>
            <a:r>
              <a:rPr lang="cs-CZ" dirty="0"/>
              <a:t>-americká, polská, francouzská nebo ruská literatura</a:t>
            </a:r>
          </a:p>
          <a:p>
            <a:pPr lvl="1"/>
            <a:r>
              <a:rPr lang="cs-CZ" dirty="0"/>
              <a:t>1944 – seznam obsahoval přes 10.000 děl</a:t>
            </a:r>
          </a:p>
          <a:p>
            <a:pPr lvl="1"/>
            <a:r>
              <a:rPr lang="cs-CZ" dirty="0"/>
              <a:t>podpora nacistické ideologie, antisemitská literatura</a:t>
            </a:r>
          </a:p>
          <a:p>
            <a:r>
              <a:rPr lang="cs-CZ" dirty="0"/>
              <a:t>personální ztráty</a:t>
            </a:r>
          </a:p>
          <a:p>
            <a:r>
              <a:rPr lang="cs-CZ" dirty="0"/>
              <a:t>univerzitní - omezování přístupu veřejnosti</a:t>
            </a:r>
          </a:p>
          <a:p>
            <a:r>
              <a:rPr lang="cs-CZ" dirty="0"/>
              <a:t>1941 - zákaz půjčování knih ze žákovských a učitelských knihoven</a:t>
            </a:r>
          </a:p>
        </p:txBody>
      </p:sp>
    </p:spTree>
    <p:extLst>
      <p:ext uri="{BB962C8B-B14F-4D97-AF65-F5344CB8AC3E}">
        <p14:creationId xmlns:p14="http://schemas.microsoft.com/office/powerpoint/2010/main" val="2887820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0F0BD8A-A761-48C5-95FB-B9E783265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po roce 1945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61B8133-48C2-4F40-AC45-C50B17CD0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12071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obnova knihoven, spolků a škol</a:t>
            </a:r>
          </a:p>
          <a:p>
            <a:r>
              <a:rPr lang="cs-CZ" dirty="0"/>
              <a:t>snaha vrátit dokumenty do původních knihoven</a:t>
            </a:r>
          </a:p>
          <a:p>
            <a:r>
              <a:rPr lang="cs-CZ" dirty="0"/>
              <a:t>1946 – budování tzv. Gottwaldových knihoven</a:t>
            </a:r>
          </a:p>
          <a:p>
            <a:pPr lvl="1"/>
            <a:r>
              <a:rPr lang="cs-CZ" dirty="0"/>
              <a:t>vnitrostranická knihovní síť, zahrnovala i závodní knihovny ROH </a:t>
            </a:r>
          </a:p>
          <a:p>
            <a:pPr lvl="1"/>
            <a:r>
              <a:rPr lang="cs-CZ" dirty="0"/>
              <a:t>knihovna nového typu</a:t>
            </a:r>
          </a:p>
          <a:p>
            <a:pPr lvl="1"/>
            <a:r>
              <a:rPr lang="cs-CZ" dirty="0"/>
              <a:t>podpora politických školení</a:t>
            </a:r>
          </a:p>
          <a:p>
            <a:r>
              <a:rPr lang="cs-CZ" dirty="0"/>
              <a:t>1948 – převrat, cenzura, knihovny přizpůsobovány potřebám státu</a:t>
            </a:r>
          </a:p>
        </p:txBody>
      </p:sp>
    </p:spTree>
    <p:extLst>
      <p:ext uri="{BB962C8B-B14F-4D97-AF65-F5344CB8AC3E}">
        <p14:creationId xmlns:p14="http://schemas.microsoft.com/office/powerpoint/2010/main" val="368341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107FFA8-F362-4163-94F2-5377B2509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Únorový převrat a budování socialismu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842F9D5-A0B9-4A3D-AC3B-B974F9B66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11147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13. –14. 5. 1948 - sjezd českých a slovenských knihovnických pracovníků v Brně</a:t>
            </a:r>
          </a:p>
          <a:p>
            <a:pPr lvl="1"/>
            <a:r>
              <a:rPr lang="cs-CZ" dirty="0"/>
              <a:t>zdůrazňován politický význam knihoven</a:t>
            </a:r>
          </a:p>
          <a:p>
            <a:pPr lvl="1"/>
            <a:r>
              <a:rPr lang="cs-CZ" dirty="0"/>
              <a:t>práce se čtenářem</a:t>
            </a:r>
          </a:p>
          <a:p>
            <a:pPr lvl="1"/>
            <a:r>
              <a:rPr lang="cs-CZ" dirty="0"/>
              <a:t>výchova v duchu komunistických idejí</a:t>
            </a:r>
          </a:p>
          <a:p>
            <a:pPr lvl="1"/>
            <a:r>
              <a:rPr lang="cs-CZ" dirty="0"/>
              <a:t>výzva k očistě knihoven</a:t>
            </a:r>
          </a:p>
          <a:p>
            <a:pPr lvl="2"/>
            <a:r>
              <a:rPr lang="cs-CZ" dirty="0"/>
              <a:t>od tzv. literárního braku</a:t>
            </a:r>
          </a:p>
          <a:p>
            <a:pPr lvl="2"/>
            <a:r>
              <a:rPr lang="cs-CZ" dirty="0"/>
              <a:t>politicky závadná literatura</a:t>
            </a:r>
          </a:p>
          <a:p>
            <a:pPr lvl="1"/>
            <a:r>
              <a:rPr lang="cs-CZ" dirty="0"/>
              <a:t>představen návrh nového knihovního zákona</a:t>
            </a:r>
          </a:p>
          <a:p>
            <a:pPr lvl="2"/>
            <a:r>
              <a:rPr lang="cs-CZ" dirty="0"/>
              <a:t>podpora sjezdu, ale přijat až v roce 1959</a:t>
            </a:r>
          </a:p>
        </p:txBody>
      </p:sp>
    </p:spTree>
    <p:extLst>
      <p:ext uri="{BB962C8B-B14F-4D97-AF65-F5344CB8AC3E}">
        <p14:creationId xmlns:p14="http://schemas.microsoft.com/office/powerpoint/2010/main" val="3424621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Ã½sledek obrÃ¡zku pro vÃ­tÄznÃ½ Ãºnor gottwald">
            <a:extLst>
              <a:ext uri="{FF2B5EF4-FFF2-40B4-BE49-F238E27FC236}">
                <a16:creationId xmlns:a16="http://schemas.microsoft.com/office/drawing/2014/main" xmlns="" id="{07A09D63-F76E-4305-A0E1-23115D271C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45549E29-E797-4A00-B030-3AB01640CF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BA4ECE5-368D-4B78-B387-CEA7F545F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Budování socialistických knihoven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B958C80-8FB1-4883-8008-5FABE32E2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1948 – 1989</a:t>
            </a:r>
          </a:p>
          <a:p>
            <a:r>
              <a:rPr lang="cs-CZ" dirty="0">
                <a:solidFill>
                  <a:schemeClr val="tx1"/>
                </a:solidFill>
              </a:rPr>
              <a:t>cenzura</a:t>
            </a:r>
          </a:p>
          <a:p>
            <a:r>
              <a:rPr lang="cs-CZ" dirty="0">
                <a:solidFill>
                  <a:schemeClr val="tx1"/>
                </a:solidFill>
              </a:rPr>
              <a:t>politické uvědomění, socialistický člověk</a:t>
            </a:r>
          </a:p>
          <a:p>
            <a:r>
              <a:rPr lang="cs-CZ" dirty="0">
                <a:solidFill>
                  <a:schemeClr val="tx1"/>
                </a:solidFill>
              </a:rPr>
              <a:t>standardizace a sjednocování postupů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609E9FA-BDDE-45C4-8F5E-974D4208D2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7737E529-E43B-4948-B3C4-7F6B806FCC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52223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0220AE4-F0F6-483F-9C7D-C2BEF747E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Budování socialistických knihoven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A6B5B63-2665-4C8E-A551-F50D7D3E5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314675"/>
          </a:xfrm>
        </p:spPr>
        <p:txBody>
          <a:bodyPr>
            <a:normAutofit/>
          </a:bodyPr>
          <a:lstStyle/>
          <a:p>
            <a:r>
              <a:rPr lang="cs-CZ" dirty="0"/>
              <a:t>1950 – obnoveny knihovnické kurzy na FF UK</a:t>
            </a:r>
          </a:p>
          <a:p>
            <a:r>
              <a:rPr lang="cs-CZ" dirty="0"/>
              <a:t>1953 – vznik středních knihovnických škol v Praze a Brně</a:t>
            </a:r>
          </a:p>
          <a:p>
            <a:r>
              <a:rPr lang="cs-CZ" dirty="0"/>
              <a:t>zavedeny pětiletky a centrální plánování</a:t>
            </a:r>
          </a:p>
          <a:p>
            <a:r>
              <a:rPr lang="cs-CZ" dirty="0"/>
              <a:t>1952 - celostátní ideologická konference vědeckých pracovníků</a:t>
            </a:r>
          </a:p>
          <a:p>
            <a:pPr lvl="1"/>
            <a:r>
              <a:rPr lang="cs-CZ" dirty="0"/>
              <a:t>čtenář nového typu</a:t>
            </a:r>
          </a:p>
          <a:p>
            <a:pPr lvl="1"/>
            <a:r>
              <a:rPr lang="cs-CZ" dirty="0"/>
              <a:t>propagace socialistické literatury a komunistických ideálů</a:t>
            </a:r>
          </a:p>
          <a:p>
            <a:pPr lvl="1"/>
            <a:r>
              <a:rPr lang="cs-CZ" dirty="0"/>
              <a:t>plánování četby – co má čtenář číst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2498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244F086-5A2F-422A-81C5-676F12035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Propagace, agitace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557355D-1D13-425A-ABF6-13696442E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22231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knihovnické akční skupiny – agitace mezi obyvateli</a:t>
            </a:r>
          </a:p>
          <a:p>
            <a:pPr lvl="1"/>
            <a:r>
              <a:rPr lang="cs-CZ" dirty="0"/>
              <a:t>obcházení domácností, snaha o registraci do knihovny</a:t>
            </a:r>
          </a:p>
          <a:p>
            <a:pPr lvl="1"/>
            <a:r>
              <a:rPr lang="cs-CZ" dirty="0"/>
              <a:t>zvýšení počtu uživatelů až o 200</a:t>
            </a:r>
            <a:r>
              <a:rPr lang="en-GB" dirty="0"/>
              <a:t>%</a:t>
            </a:r>
            <a:endParaRPr lang="cs-CZ" dirty="0"/>
          </a:p>
          <a:p>
            <a:pPr lvl="1"/>
            <a:r>
              <a:rPr lang="cs-CZ" dirty="0"/>
              <a:t>do akce se zapojilo 15</a:t>
            </a:r>
            <a:r>
              <a:rPr lang="en-GB" dirty="0"/>
              <a:t>% </a:t>
            </a:r>
            <a:r>
              <a:rPr lang="cs-CZ" dirty="0"/>
              <a:t>místních knihoven</a:t>
            </a:r>
          </a:p>
          <a:p>
            <a:r>
              <a:rPr lang="cs-CZ" dirty="0"/>
              <a:t>Fučíkův odznak</a:t>
            </a:r>
          </a:p>
          <a:p>
            <a:pPr lvl="1"/>
            <a:r>
              <a:rPr lang="cs-CZ" dirty="0"/>
              <a:t>podpora dětského čtenáře, </a:t>
            </a:r>
          </a:p>
          <a:p>
            <a:pPr lvl="1"/>
            <a:r>
              <a:rPr lang="cs-CZ" dirty="0"/>
              <a:t>11 knih, 5 filmů, interpretační klíč, zkušební komise</a:t>
            </a:r>
          </a:p>
          <a:p>
            <a:r>
              <a:rPr lang="cs-CZ" dirty="0"/>
              <a:t>1955 - zaveden Březen – měsíc knihy</a:t>
            </a:r>
          </a:p>
          <a:p>
            <a:pPr lvl="1"/>
            <a:r>
              <a:rPr lang="cs-CZ" dirty="0"/>
              <a:t>podpora čtenářství</a:t>
            </a:r>
            <a:endParaRPr lang="en-GB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7944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C0923B9-83F8-4670-A217-94175558C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knihovní zákon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7347084-2524-4881-A107-CD1857FBC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148420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1959 - Zákon č. 53/1959 sb. O jednotné soustavě knihoven</a:t>
            </a:r>
          </a:p>
          <a:p>
            <a:r>
              <a:rPr lang="cs-CZ" sz="2800" dirty="0"/>
              <a:t>vytvořen jednotný systém knihoven</a:t>
            </a:r>
          </a:p>
          <a:p>
            <a:pPr lvl="1"/>
            <a:r>
              <a:rPr lang="cs-CZ" sz="2400" dirty="0"/>
              <a:t>lidové (veřejné) knihovny, místní (malé obce), městské (velké obce), okresní, krajské, státní knihovny, vědecké knihovny, technické vědecké knihovny</a:t>
            </a:r>
          </a:p>
          <a:p>
            <a:r>
              <a:rPr lang="cs-CZ" sz="2800" dirty="0"/>
              <a:t>důraz na spolupráci (MVS, výměna </a:t>
            </a:r>
            <a:r>
              <a:rPr lang="cs-CZ" sz="2800" dirty="0" err="1"/>
              <a:t>info</a:t>
            </a:r>
            <a:r>
              <a:rPr lang="cs-CZ" sz="2800" dirty="0"/>
              <a:t>, akvizice, metodiky,…) a centralizaci</a:t>
            </a:r>
          </a:p>
          <a:p>
            <a:r>
              <a:rPr lang="cs-CZ" sz="2800" dirty="0"/>
              <a:t>role Národní knihovny</a:t>
            </a:r>
          </a:p>
          <a:p>
            <a:pPr lvl="1"/>
            <a:r>
              <a:rPr lang="cs-CZ" sz="2400" dirty="0"/>
              <a:t>NK na Státní knihovnu ČSR, povinnost konzervace fondu, budování České národní bibliografie, vedoucí knihovna, poradenství ostatním, centrální řízení</a:t>
            </a:r>
          </a:p>
          <a:p>
            <a:r>
              <a:rPr lang="cs-CZ" sz="2800" dirty="0"/>
              <a:t>zasloužil se o něj Jaroslav Drtina</a:t>
            </a:r>
          </a:p>
        </p:txBody>
      </p:sp>
    </p:spTree>
    <p:extLst>
      <p:ext uri="{BB962C8B-B14F-4D97-AF65-F5344CB8AC3E}">
        <p14:creationId xmlns:p14="http://schemas.microsoft.com/office/powerpoint/2010/main" val="4274119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EA6E253-DE7B-4A8F-BFE2-7BC4FF46B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Fondy, cenzura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A4A9DA98-A931-4CDC-9690-2919AB759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678160" cy="4068064"/>
          </a:xfrm>
        </p:spPr>
        <p:txBody>
          <a:bodyPr>
            <a:normAutofit/>
          </a:bodyPr>
          <a:lstStyle/>
          <a:p>
            <a:r>
              <a:rPr lang="cs-CZ" dirty="0"/>
              <a:t>rušení klášterů = zabavování fondů</a:t>
            </a:r>
          </a:p>
          <a:p>
            <a:pPr lvl="1"/>
            <a:r>
              <a:rPr lang="cs-CZ" dirty="0"/>
              <a:t>určeny knihovny, kam zabavené knihy putovaly (Strahov, Teplá, Rajhrad)</a:t>
            </a:r>
          </a:p>
          <a:p>
            <a:r>
              <a:rPr lang="cs-CZ" dirty="0"/>
              <a:t>cenzura – indexy zakázaných knih</a:t>
            </a:r>
          </a:p>
          <a:p>
            <a:pPr lvl="1"/>
            <a:r>
              <a:rPr lang="cs-CZ" dirty="0"/>
              <a:t>zakázaní autoři</a:t>
            </a:r>
          </a:p>
          <a:p>
            <a:pPr lvl="1"/>
            <a:r>
              <a:rPr lang="cs-CZ" dirty="0"/>
              <a:t>podpora sovětské literatury a socialistické literatury</a:t>
            </a:r>
          </a:p>
          <a:p>
            <a:r>
              <a:rPr lang="cs-CZ" dirty="0"/>
              <a:t>nákupy</a:t>
            </a:r>
          </a:p>
          <a:p>
            <a:pPr lvl="1"/>
            <a:r>
              <a:rPr lang="cs-CZ" dirty="0"/>
              <a:t>knihovny mají přednostní právo na nákup literatury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029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E1CBFB6-0745-4A55-92D7-086288089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Budování socialismu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3623A63D-C7D5-494C-A212-B4C363B9F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3062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1959 - Ústředí vědeckých, technických a ekonomických informací (ÚVTEI)</a:t>
            </a:r>
          </a:p>
          <a:p>
            <a:pPr lvl="1"/>
            <a:r>
              <a:rPr lang="cs-CZ" dirty="0"/>
              <a:t>nákupy literatury ze zahraničí pro podniky</a:t>
            </a:r>
          </a:p>
          <a:p>
            <a:r>
              <a:rPr lang="cs-CZ" dirty="0"/>
              <a:t>1974 – Zásady rozvoje ISK</a:t>
            </a:r>
          </a:p>
          <a:p>
            <a:pPr lvl="1"/>
            <a:r>
              <a:rPr lang="cs-CZ" dirty="0"/>
              <a:t>zaměřeno na státní vědecké knihovny</a:t>
            </a:r>
          </a:p>
          <a:p>
            <a:pPr lvl="1"/>
            <a:r>
              <a:rPr lang="cs-CZ" dirty="0"/>
              <a:t>budování regionálního fondu (povinný výtisk)</a:t>
            </a:r>
          </a:p>
          <a:p>
            <a:pPr lvl="1"/>
            <a:r>
              <a:rPr lang="cs-CZ" dirty="0"/>
              <a:t>vytvářené souborných bibliografií a přispívání do ČNB</a:t>
            </a:r>
          </a:p>
          <a:p>
            <a:pPr lvl="1"/>
            <a:r>
              <a:rPr lang="cs-CZ" dirty="0"/>
              <a:t>podpora menším knihovnám</a:t>
            </a:r>
          </a:p>
          <a:p>
            <a:pPr lvl="1"/>
            <a:r>
              <a:rPr lang="cs-CZ" dirty="0"/>
              <a:t>podpora výzkumné činnosti</a:t>
            </a:r>
          </a:p>
          <a:p>
            <a:pPr lvl="2"/>
            <a:r>
              <a:rPr lang="cs-CZ" dirty="0"/>
              <a:t>orientace na uživatelské výzkumy, publikační činnost,…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44618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E4F62C4-4181-4F8C-A499-5C37B15EE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Systém, centralizace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542C75D-7669-411F-922E-7E78B3279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snaha o centralizaci postupů</a:t>
            </a:r>
          </a:p>
          <a:p>
            <a:r>
              <a:rPr lang="cs-CZ" dirty="0"/>
              <a:t>vytváření vlastních pravidel nebo inspirace v SSSR</a:t>
            </a:r>
          </a:p>
          <a:p>
            <a:pPr lvl="1"/>
            <a:r>
              <a:rPr lang="cs-CZ" dirty="0"/>
              <a:t>nebyla potřeba spolupráce se zahraničím</a:t>
            </a:r>
          </a:p>
          <a:p>
            <a:pPr lvl="1"/>
            <a:r>
              <a:rPr lang="cs-CZ" dirty="0"/>
              <a:t>1959 - Pravidla jmenného katalogu (Nádvorník)</a:t>
            </a:r>
          </a:p>
          <a:p>
            <a:pPr lvl="1"/>
            <a:r>
              <a:rPr lang="cs-CZ" dirty="0"/>
              <a:t>1965 - ČSN 01 0195 Bibliografický (dokumentační) a katalogizační záznam</a:t>
            </a:r>
          </a:p>
          <a:p>
            <a:r>
              <a:rPr lang="cs-CZ" dirty="0"/>
              <a:t>přístup se mění v 80. letech</a:t>
            </a:r>
          </a:p>
          <a:p>
            <a:pPr lvl="1"/>
            <a:r>
              <a:rPr lang="cs-CZ" dirty="0"/>
              <a:t>mezinárodní pravidla ISBD v ČNB, automatizace - </a:t>
            </a:r>
            <a:r>
              <a:rPr lang="cs-CZ" dirty="0">
                <a:hlinkClick r:id="rId2"/>
              </a:rPr>
              <a:t>více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860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F6E85B0-615E-4EC8-B7AA-5AA0539A2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Knihovny před rokem 1918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0A7F445-9C43-4C97-8055-3B1C6395F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13918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Starověké knihovny</a:t>
            </a:r>
          </a:p>
          <a:p>
            <a:pPr lvl="1"/>
            <a:r>
              <a:rPr lang="cs-CZ" dirty="0" err="1"/>
              <a:t>Ašurbanipalova</a:t>
            </a:r>
            <a:r>
              <a:rPr lang="cs-CZ" dirty="0"/>
              <a:t> knihovna v Ninive (Asýrie) – 7. stol. př. n. l.</a:t>
            </a:r>
          </a:p>
          <a:p>
            <a:pPr lvl="1"/>
            <a:r>
              <a:rPr lang="cs-CZ" dirty="0"/>
              <a:t>Alexandrijská knihovna (Egypt) – 3. stol. př. n. l.</a:t>
            </a:r>
          </a:p>
          <a:p>
            <a:pPr lvl="1"/>
            <a:r>
              <a:rPr lang="cs-CZ" dirty="0"/>
              <a:t>Pergamská knihovna (Malá Asie) – 2. stol. př. n. l.</a:t>
            </a:r>
          </a:p>
          <a:p>
            <a:r>
              <a:rPr lang="cs-CZ" dirty="0"/>
              <a:t>Středověké knihovny</a:t>
            </a:r>
          </a:p>
          <a:p>
            <a:pPr lvl="1"/>
            <a:r>
              <a:rPr lang="cs-CZ" dirty="0"/>
              <a:t>klášterní a církevní</a:t>
            </a:r>
          </a:p>
          <a:p>
            <a:pPr lvl="2"/>
            <a:r>
              <a:rPr lang="cs-CZ" dirty="0" err="1"/>
              <a:t>Vivarium</a:t>
            </a:r>
            <a:r>
              <a:rPr lang="cs-CZ" dirty="0"/>
              <a:t>, Papežská knihovna v Římě, Klášterní knihovna v Plasech, Vyšehradská kapitulní knihovna,…)</a:t>
            </a:r>
          </a:p>
          <a:p>
            <a:pPr lvl="1"/>
            <a:r>
              <a:rPr lang="cs-CZ" dirty="0"/>
              <a:t>univerzity</a:t>
            </a:r>
          </a:p>
          <a:p>
            <a:pPr lvl="2"/>
            <a:r>
              <a:rPr lang="cs-CZ" dirty="0" err="1"/>
              <a:t>Sorbona</a:t>
            </a:r>
            <a:r>
              <a:rPr lang="cs-CZ" dirty="0"/>
              <a:t>, Oxford, Cambridge, Pražská univerzita,…</a:t>
            </a:r>
          </a:p>
        </p:txBody>
      </p:sp>
    </p:spTree>
    <p:extLst>
      <p:ext uri="{BB962C8B-B14F-4D97-AF65-F5344CB8AC3E}">
        <p14:creationId xmlns:p14="http://schemas.microsoft.com/office/powerpoint/2010/main" val="5288258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VÃ½sledek obrÃ¡zku pro sametovÃ¡ revoluce 1989">
            <a:extLst>
              <a:ext uri="{FF2B5EF4-FFF2-40B4-BE49-F238E27FC236}">
                <a16:creationId xmlns:a16="http://schemas.microsoft.com/office/drawing/2014/main" xmlns="" id="{A727D444-3C81-4170-BDFF-898A0BD0BF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9" b="789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45549E29-E797-4A00-B030-3AB01640CF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CE40B20-5519-4AA2-B7BF-2A7DF9932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Vývoj po roce 1989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C57F245-2F3D-4331-A768-C72F669C3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1989-současnost</a:t>
            </a:r>
          </a:p>
          <a:p>
            <a:r>
              <a:rPr lang="cs-CZ" dirty="0">
                <a:solidFill>
                  <a:schemeClr val="tx1"/>
                </a:solidFill>
              </a:rPr>
              <a:t>transformace společnosti</a:t>
            </a:r>
          </a:p>
          <a:p>
            <a:r>
              <a:rPr lang="cs-CZ" dirty="0">
                <a:solidFill>
                  <a:schemeClr val="tx1"/>
                </a:solidFill>
              </a:rPr>
              <a:t>změny v knihovnách</a:t>
            </a:r>
          </a:p>
          <a:p>
            <a:r>
              <a:rPr lang="cs-CZ" dirty="0">
                <a:solidFill>
                  <a:schemeClr val="tx1"/>
                </a:solidFill>
              </a:rPr>
              <a:t>změna role knihoven</a:t>
            </a:r>
          </a:p>
          <a:p>
            <a:r>
              <a:rPr lang="cs-CZ" dirty="0">
                <a:solidFill>
                  <a:schemeClr val="tx1"/>
                </a:solidFill>
              </a:rPr>
              <a:t>technologie a automatizace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609E9FA-BDDE-45C4-8F5E-974D4208D2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7737E529-E43B-4948-B3C4-7F6B806FCC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050751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8207A46-5CDB-4AF3-AAD2-5A381BF2B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 na počátku 90. let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F80C42C-937E-47D5-B859-83309E035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102239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dlouhá tradice knihovnictví</a:t>
            </a:r>
          </a:p>
          <a:p>
            <a:r>
              <a:rPr lang="cs-CZ" dirty="0"/>
              <a:t>vysoká míra centralizace</a:t>
            </a:r>
          </a:p>
          <a:p>
            <a:pPr lvl="1"/>
            <a:r>
              <a:rPr lang="cs-CZ" dirty="0"/>
              <a:t>systém knihoven, legislativa</a:t>
            </a:r>
          </a:p>
          <a:p>
            <a:r>
              <a:rPr lang="cs-CZ" dirty="0"/>
              <a:t>chybějící prestiž</a:t>
            </a:r>
          </a:p>
          <a:p>
            <a:pPr lvl="1"/>
            <a:r>
              <a:rPr lang="cs-CZ" dirty="0"/>
              <a:t>dobrovolní knihovníci</a:t>
            </a:r>
          </a:p>
          <a:p>
            <a:r>
              <a:rPr lang="cs-CZ" dirty="0"/>
              <a:t>chybějící literatura</a:t>
            </a:r>
          </a:p>
          <a:p>
            <a:pPr lvl="1"/>
            <a:r>
              <a:rPr lang="cs-CZ" dirty="0"/>
              <a:t>zahraniční</a:t>
            </a:r>
          </a:p>
          <a:p>
            <a:pPr lvl="1"/>
            <a:r>
              <a:rPr lang="cs-CZ" dirty="0"/>
              <a:t>cenzurovaná</a:t>
            </a:r>
          </a:p>
          <a:p>
            <a:r>
              <a:rPr lang="cs-CZ" dirty="0"/>
              <a:t>chybějící technologie</a:t>
            </a:r>
          </a:p>
          <a:p>
            <a:r>
              <a:rPr lang="cs-CZ" dirty="0"/>
              <a:t>nevyhovující prostory, budovy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96597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27B25B7-EF97-411E-AF10-004BBA005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90. léta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54A6FF6E-5250-43A1-9B8A-3AA3DC255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měnící se společenské prostředí</a:t>
            </a:r>
          </a:p>
          <a:p>
            <a:pPr lvl="1"/>
            <a:r>
              <a:rPr lang="cs-CZ" dirty="0"/>
              <a:t>změna uživatelů</a:t>
            </a:r>
          </a:p>
          <a:p>
            <a:pPr lvl="1"/>
            <a:r>
              <a:rPr lang="cs-CZ" dirty="0"/>
              <a:t>nové potřeby, kvalita, rychlost, komfort</a:t>
            </a:r>
          </a:p>
          <a:p>
            <a:pPr lvl="1"/>
            <a:r>
              <a:rPr lang="cs-CZ" dirty="0"/>
              <a:t>nové služby</a:t>
            </a:r>
          </a:p>
          <a:p>
            <a:r>
              <a:rPr lang="cs-CZ" dirty="0"/>
              <a:t>transformace knihoven</a:t>
            </a:r>
          </a:p>
          <a:p>
            <a:pPr lvl="1"/>
            <a:r>
              <a:rPr lang="cs-CZ" dirty="0"/>
              <a:t>menší správní celky, rušení okresů, kraje</a:t>
            </a:r>
          </a:p>
          <a:p>
            <a:pPr lvl="1"/>
            <a:r>
              <a:rPr lang="cs-CZ" dirty="0"/>
              <a:t>změny zřizovatelů</a:t>
            </a:r>
          </a:p>
          <a:p>
            <a:pPr lvl="2"/>
            <a:r>
              <a:rPr lang="cs-CZ" dirty="0"/>
              <a:t>nově např. knihovny měst a obcí</a:t>
            </a:r>
          </a:p>
        </p:txBody>
      </p:sp>
    </p:spTree>
    <p:extLst>
      <p:ext uri="{BB962C8B-B14F-4D97-AF65-F5344CB8AC3E}">
        <p14:creationId xmlns:p14="http://schemas.microsoft.com/office/powerpoint/2010/main" val="6633123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708100C-E738-4A8D-AC8B-66F5D9ED7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90. léta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A4C1BAAD-F7E1-4502-A515-263BA157F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altLang="cs-CZ" dirty="0"/>
              <a:t>rozvoj spolupráce</a:t>
            </a:r>
          </a:p>
          <a:p>
            <a:pPr lvl="1"/>
            <a:r>
              <a:rPr lang="cs-CZ" altLang="cs-CZ" dirty="0"/>
              <a:t>zahraniční</a:t>
            </a:r>
          </a:p>
          <a:p>
            <a:pPr lvl="1"/>
            <a:r>
              <a:rPr lang="cs-CZ" altLang="cs-CZ" dirty="0"/>
              <a:t>domácí</a:t>
            </a:r>
          </a:p>
          <a:p>
            <a:r>
              <a:rPr lang="cs-CZ" altLang="cs-CZ" dirty="0"/>
              <a:t>internet</a:t>
            </a:r>
          </a:p>
          <a:p>
            <a:r>
              <a:rPr lang="cs-CZ" altLang="cs-CZ" dirty="0"/>
              <a:t>automatizace knihovnických procesů</a:t>
            </a:r>
          </a:p>
          <a:p>
            <a:pPr lvl="1"/>
            <a:r>
              <a:rPr lang="cs-CZ" altLang="cs-CZ" dirty="0"/>
              <a:t>v Národní knihovně již od 80. let</a:t>
            </a:r>
          </a:p>
          <a:p>
            <a:r>
              <a:rPr lang="cs-CZ" altLang="cs-CZ" dirty="0"/>
              <a:t>zavádění ICT</a:t>
            </a:r>
          </a:p>
          <a:p>
            <a:r>
              <a:rPr lang="cs-CZ" altLang="cs-CZ" dirty="0"/>
              <a:t>standardizace</a:t>
            </a:r>
          </a:p>
        </p:txBody>
      </p:sp>
    </p:spTree>
    <p:extLst>
      <p:ext uri="{BB962C8B-B14F-4D97-AF65-F5344CB8AC3E}">
        <p14:creationId xmlns:p14="http://schemas.microsoft.com/office/powerpoint/2010/main" val="6296556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4A87E00-97E0-4CD6-A83B-DC4EB74CC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knihovní zákon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DFF551C-07B7-419D-869A-4B8192CDE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257/2001 Sb. Zákon ze dne 29. června 2001 o knihovnách a podmínkách provozování </a:t>
            </a:r>
            <a:r>
              <a:rPr lang="cs-CZ" dirty="0" err="1"/>
              <a:t>veřejnýchknihovnických</a:t>
            </a:r>
            <a:r>
              <a:rPr lang="cs-CZ" dirty="0"/>
              <a:t> a informačních služeb (knihovní zákon)</a:t>
            </a:r>
          </a:p>
          <a:p>
            <a:r>
              <a:rPr lang="cs-CZ" dirty="0"/>
              <a:t>základní rozdělení knihoven</a:t>
            </a:r>
          </a:p>
          <a:p>
            <a:r>
              <a:rPr lang="cs-CZ" dirty="0"/>
              <a:t>otevírá systém knihoven</a:t>
            </a:r>
          </a:p>
          <a:p>
            <a:r>
              <a:rPr lang="cs-CZ" dirty="0"/>
              <a:t>definuje veřejné knihovnické a informační služby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01212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053639E-B70C-4C5F-81B9-A426C9EB9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Změna knihovnické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DD0A9E0-736D-43BF-B483-F6819D520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zpracování fondů</a:t>
            </a:r>
          </a:p>
          <a:p>
            <a:pPr lvl="1"/>
            <a:r>
              <a:rPr lang="cs-CZ" dirty="0"/>
              <a:t>již ne pouze tradiční zdroje – internet a online zdroje</a:t>
            </a:r>
          </a:p>
          <a:p>
            <a:r>
              <a:rPr lang="cs-CZ" dirty="0"/>
              <a:t>schopnost vyhledávat dokumenty</a:t>
            </a:r>
          </a:p>
          <a:p>
            <a:pPr lvl="1"/>
            <a:r>
              <a:rPr lang="cs-CZ" dirty="0"/>
              <a:t>nové formy zpracování dokumentů (FRBR)</a:t>
            </a:r>
          </a:p>
          <a:p>
            <a:r>
              <a:rPr lang="cs-CZ" dirty="0"/>
              <a:t>zavádění technologií</a:t>
            </a:r>
          </a:p>
          <a:p>
            <a:pPr lvl="1"/>
            <a:r>
              <a:rPr lang="cs-CZ" dirty="0"/>
              <a:t>jejich vliv na služby knihoven</a:t>
            </a:r>
          </a:p>
          <a:p>
            <a:pPr lvl="1"/>
            <a:r>
              <a:rPr lang="cs-CZ" dirty="0"/>
              <a:t>vzdělávání společnosti i knihovníků</a:t>
            </a:r>
          </a:p>
          <a:p>
            <a:r>
              <a:rPr lang="cs-CZ" dirty="0"/>
              <a:t>knihovna = neformální vzdělávání</a:t>
            </a:r>
          </a:p>
          <a:p>
            <a:pPr lvl="1"/>
            <a:r>
              <a:rPr lang="cs-CZ" dirty="0"/>
              <a:t>koncept komunitní knihovny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62771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28DB036-221F-4244-9707-EEBDEEFAC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Knihovna = místo pro setkávání komunity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18141C5-A2E5-4068-897C-61C7A250D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důraz na pohodlí a komfort služeb</a:t>
            </a:r>
          </a:p>
          <a:p>
            <a:r>
              <a:rPr lang="cs-CZ" dirty="0"/>
              <a:t>klidové a odpočinkové zóny</a:t>
            </a:r>
          </a:p>
          <a:p>
            <a:r>
              <a:rPr lang="cs-CZ" dirty="0"/>
              <a:t>seminární studovny</a:t>
            </a:r>
          </a:p>
          <a:p>
            <a:r>
              <a:rPr lang="cs-CZ" dirty="0"/>
              <a:t>občerstvení</a:t>
            </a:r>
          </a:p>
          <a:p>
            <a:r>
              <a:rPr lang="cs-CZ" dirty="0"/>
              <a:t>provozní doba - model 24/7</a:t>
            </a:r>
          </a:p>
          <a:p>
            <a:r>
              <a:rPr lang="cs-CZ" dirty="0"/>
              <a:t>příjemný personál</a:t>
            </a:r>
          </a:p>
          <a:p>
            <a:r>
              <a:rPr lang="cs-CZ" dirty="0"/>
              <a:t>různé cílové skupiny = jiné potřeby</a:t>
            </a:r>
          </a:p>
          <a:p>
            <a:r>
              <a:rPr lang="cs-CZ" dirty="0"/>
              <a:t>přestavby knihoven, finance</a:t>
            </a:r>
          </a:p>
        </p:txBody>
      </p:sp>
    </p:spTree>
    <p:extLst>
      <p:ext uri="{BB962C8B-B14F-4D97-AF65-F5344CB8AC3E}">
        <p14:creationId xmlns:p14="http://schemas.microsoft.com/office/powerpoint/2010/main" val="7761646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4899857-FAE3-4193-9D84-D9A1CB93E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Budovy a prostory knihoven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7A1208A-1ED5-4998-BA51-13E23EC4A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často nevyhovující prostory</a:t>
            </a:r>
          </a:p>
          <a:p>
            <a:r>
              <a:rPr lang="cs-CZ" dirty="0"/>
              <a:t>rekonstrukce knihoven</a:t>
            </a:r>
          </a:p>
          <a:p>
            <a:r>
              <a:rPr lang="cs-CZ" dirty="0"/>
              <a:t>důraz na prostor</a:t>
            </a:r>
          </a:p>
          <a:p>
            <a:pPr lvl="1"/>
            <a:r>
              <a:rPr lang="cs-CZ" dirty="0"/>
              <a:t>mizí knihy, regály</a:t>
            </a:r>
          </a:p>
          <a:p>
            <a:pPr lvl="1"/>
            <a:r>
              <a:rPr lang="cs-CZ" dirty="0"/>
              <a:t>místa pro vzdělávání, akce, setkávání komunit</a:t>
            </a:r>
          </a:p>
          <a:p>
            <a:pPr lvl="1"/>
            <a:r>
              <a:rPr lang="cs-CZ" dirty="0"/>
              <a:t>lépe naplňují cíle knihoven</a:t>
            </a:r>
          </a:p>
          <a:p>
            <a:r>
              <a:rPr lang="cs-CZ" dirty="0"/>
              <a:t>diskuze o Kaplického návrhu Národní knihovny</a:t>
            </a:r>
          </a:p>
        </p:txBody>
      </p:sp>
    </p:spTree>
    <p:extLst>
      <p:ext uri="{BB962C8B-B14F-4D97-AF65-F5344CB8AC3E}">
        <p14:creationId xmlns:p14="http://schemas.microsoft.com/office/powerpoint/2010/main" val="32156741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15627614-0421-44C9-BA45-98C62DB30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A95CF63B-42D2-437D-AF2A-6C97E4CADD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42D988CC-1BCA-4015-B859-258C2B796E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xmlns="" id="{B7540109-CF43-47F9-8FE7-EDA4BD692F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41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3D4FA15D-C738-4D25-9598-13735B0C5E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3048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B399A78-1D6A-4F5D-97EA-0976C00F1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3600" dirty="0">
                <a:solidFill>
                  <a:srgbClr val="FFFFFF"/>
                </a:solidFill>
              </a:rPr>
              <a:t>Moderní prostory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10244" name="Picture 4" descr="VÃ½sledek obrÃ¡zku pro nÃ¡rodnÃ­ technickÃ¡ knihovna">
            <a:extLst>
              <a:ext uri="{FF2B5EF4-FFF2-40B4-BE49-F238E27FC236}">
                <a16:creationId xmlns:a16="http://schemas.microsoft.com/office/drawing/2014/main" xmlns="" id="{B7D9E1CC-6CD5-4E54-9AD2-18276EB766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9" r="29411" b="-3"/>
          <a:stretch/>
        </p:blipFill>
        <p:spPr bwMode="auto">
          <a:xfrm>
            <a:off x="1" y="10"/>
            <a:ext cx="2926400" cy="474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VÃ½sledek obrÃ¡zku pro knihovna tÅinec">
            <a:extLst>
              <a:ext uri="{FF2B5EF4-FFF2-40B4-BE49-F238E27FC236}">
                <a16:creationId xmlns:a16="http://schemas.microsoft.com/office/drawing/2014/main" xmlns="" id="{E446CA05-F0DA-442E-8D0B-3812078459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0" r="25872" b="-1"/>
          <a:stretch/>
        </p:blipFill>
        <p:spPr bwMode="auto">
          <a:xfrm>
            <a:off x="3090013" y="10"/>
            <a:ext cx="2922602" cy="474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VÃ½sledek obrÃ¡zku pro knihovna blansko dÄtskÃ© oddÄlenÃ­">
            <a:extLst>
              <a:ext uri="{FF2B5EF4-FFF2-40B4-BE49-F238E27FC236}">
                <a16:creationId xmlns:a16="http://schemas.microsoft.com/office/drawing/2014/main" xmlns="" id="{0DFCBB41-29F4-46C5-B764-C2DE859A8F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1" r="32109" b="-1"/>
          <a:stretch/>
        </p:blipFill>
        <p:spPr bwMode="auto">
          <a:xfrm>
            <a:off x="6176227" y="10"/>
            <a:ext cx="2926080" cy="474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igx.4sqi.net/img/general/width960/51812106_zMnU-g6mS0xDIhH2RkA5TmwZHWQNfCwZJ3-NRY6Q264.jpg">
            <a:extLst>
              <a:ext uri="{FF2B5EF4-FFF2-40B4-BE49-F238E27FC236}">
                <a16:creationId xmlns:a16="http://schemas.microsoft.com/office/drawing/2014/main" xmlns="" id="{DD3991C0-6771-435A-93C1-76D7AF5AAA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5" r="4278" b="-3"/>
          <a:stretch/>
        </p:blipFill>
        <p:spPr bwMode="auto">
          <a:xfrm>
            <a:off x="9265920" y="10"/>
            <a:ext cx="2926080" cy="474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1E7252E9-008D-4B3D-9621-A2CCC288DC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65931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136">
            <a:extLst>
              <a:ext uri="{FF2B5EF4-FFF2-40B4-BE49-F238E27FC236}">
                <a16:creationId xmlns:a16="http://schemas.microsoft.com/office/drawing/2014/main" xmlns="" id="{CF6BB2E5-F5C5-4876-9282-B0246E0357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71" name="Rectangle 138">
            <a:extLst>
              <a:ext uri="{FF2B5EF4-FFF2-40B4-BE49-F238E27FC236}">
                <a16:creationId xmlns:a16="http://schemas.microsoft.com/office/drawing/2014/main" xmlns="" id="{6E53EAE7-3851-4CE7-BE81-EF90F19EF0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272" name="Straight Connector 140">
            <a:extLst>
              <a:ext uri="{FF2B5EF4-FFF2-40B4-BE49-F238E27FC236}">
                <a16:creationId xmlns:a16="http://schemas.microsoft.com/office/drawing/2014/main" xmlns="" id="{5C5EFB6A-0AF1-46B2-B103-4AA6C7B31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273" name="Rectangle 142">
            <a:extLst>
              <a:ext uri="{FF2B5EF4-FFF2-40B4-BE49-F238E27FC236}">
                <a16:creationId xmlns:a16="http://schemas.microsoft.com/office/drawing/2014/main" xmlns="" id="{C20A2D63-0D7E-4B4F-A9F2-F9852CC72C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4" name="Rectangle 144">
            <a:extLst>
              <a:ext uri="{FF2B5EF4-FFF2-40B4-BE49-F238E27FC236}">
                <a16:creationId xmlns:a16="http://schemas.microsoft.com/office/drawing/2014/main" xmlns="" id="{A6A4E53B-937C-4A41-886E-0E12FC9A28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1DC59B8-552C-40B6-AC74-F0D2A69B2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Moderní prostory</a:t>
            </a:r>
          </a:p>
        </p:txBody>
      </p:sp>
      <p:sp>
        <p:nvSpPr>
          <p:cNvPr id="11275" name="Rectangle 146">
            <a:extLst>
              <a:ext uri="{FF2B5EF4-FFF2-40B4-BE49-F238E27FC236}">
                <a16:creationId xmlns:a16="http://schemas.microsoft.com/office/drawing/2014/main" xmlns="" id="{2C4AFC42-E333-4873-8029-5F670A05D8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4F775AC1-F8DE-459E-8209-ED841CE176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09" r="-2" b="11381"/>
          <a:stretch/>
        </p:blipFill>
        <p:spPr>
          <a:xfrm>
            <a:off x="4965290" y="321732"/>
            <a:ext cx="3645088" cy="3674848"/>
          </a:xfrm>
          <a:prstGeom prst="rect">
            <a:avLst/>
          </a:prstGeom>
        </p:spPr>
      </p:pic>
      <p:sp>
        <p:nvSpPr>
          <p:cNvPr id="149" name="Rectangle 148">
            <a:extLst>
              <a:ext uri="{FF2B5EF4-FFF2-40B4-BE49-F238E27FC236}">
                <a16:creationId xmlns:a16="http://schemas.microsoft.com/office/drawing/2014/main" xmlns="" id="{7D4F7319-24E1-4DA3-8865-13E84F3C24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78534" y="321732"/>
            <a:ext cx="3088456" cy="2108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VÃ½sledek obrÃ¡zku pro kavÃ¡rna v knihovnÄ">
            <a:extLst>
              <a:ext uri="{FF2B5EF4-FFF2-40B4-BE49-F238E27FC236}">
                <a16:creationId xmlns:a16="http://schemas.microsoft.com/office/drawing/2014/main" xmlns="" id="{6BE9461A-70B0-4C39-ABC7-1B6D26A849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" r="2350" b="-2"/>
          <a:stretch/>
        </p:blipFill>
        <p:spPr bwMode="auto">
          <a:xfrm>
            <a:off x="8778534" y="321732"/>
            <a:ext cx="3088456" cy="210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" name="Rectangle 150">
            <a:extLst>
              <a:ext uri="{FF2B5EF4-FFF2-40B4-BE49-F238E27FC236}">
                <a16:creationId xmlns:a16="http://schemas.microsoft.com/office/drawing/2014/main" xmlns="" id="{677E6F63-A90A-46ED-8EDD-86C8FFE6AE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65290" y="4157448"/>
            <a:ext cx="3654966" cy="23026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8" name="Picture 4" descr="VÃ½sledek obrÃ¡zku pro seminÃ¡rnÃ­ studovna knihovna fss">
            <a:extLst>
              <a:ext uri="{FF2B5EF4-FFF2-40B4-BE49-F238E27FC236}">
                <a16:creationId xmlns:a16="http://schemas.microsoft.com/office/drawing/2014/main" xmlns="" id="{38452305-CFD2-4CBA-90CF-E8DF13C30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4" r="11826" b="2"/>
          <a:stretch/>
        </p:blipFill>
        <p:spPr bwMode="auto">
          <a:xfrm>
            <a:off x="8788410" y="2590800"/>
            <a:ext cx="3078579" cy="383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F2344510-DD92-4A35-97B7-BCB8E7DC37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" r="5354" b="1"/>
          <a:stretch/>
        </p:blipFill>
        <p:spPr bwMode="auto">
          <a:xfrm>
            <a:off x="4965290" y="4157448"/>
            <a:ext cx="3654966" cy="230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15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F6E85B0-615E-4EC8-B7AA-5AA0539A2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Knihovny před rokem 1918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0A7F445-9C43-4C97-8055-3B1C6395F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139184"/>
          </a:xfrm>
        </p:spPr>
        <p:txBody>
          <a:bodyPr>
            <a:normAutofit/>
          </a:bodyPr>
          <a:lstStyle/>
          <a:p>
            <a:r>
              <a:rPr lang="cs-CZ" dirty="0"/>
              <a:t>renesanční knihovny</a:t>
            </a:r>
          </a:p>
          <a:p>
            <a:pPr lvl="1"/>
            <a:r>
              <a:rPr lang="cs-CZ" dirty="0"/>
              <a:t>významné šlechtické rody, panovnické knihovny</a:t>
            </a:r>
          </a:p>
          <a:p>
            <a:r>
              <a:rPr lang="cs-CZ" dirty="0"/>
              <a:t>vynález knihtisku – 15. stol.</a:t>
            </a:r>
          </a:p>
          <a:p>
            <a:r>
              <a:rPr lang="cs-CZ" dirty="0"/>
              <a:t>institucionální knihovny</a:t>
            </a:r>
          </a:p>
          <a:p>
            <a:pPr lvl="1"/>
            <a:r>
              <a:rPr lang="cs-CZ" dirty="0"/>
              <a:t>1781 – Národní knihovna (R. </a:t>
            </a:r>
            <a:r>
              <a:rPr lang="cs-CZ" dirty="0" err="1"/>
              <a:t>Ungar</a:t>
            </a:r>
            <a:r>
              <a:rPr lang="cs-CZ" dirty="0"/>
              <a:t>), zejména spolkové</a:t>
            </a:r>
          </a:p>
          <a:p>
            <a:r>
              <a:rPr lang="cs-CZ" dirty="0"/>
              <a:t>rozvoj vědy a techniky – 19. stol.</a:t>
            </a:r>
          </a:p>
        </p:txBody>
      </p:sp>
    </p:spTree>
    <p:extLst>
      <p:ext uri="{BB962C8B-B14F-4D97-AF65-F5344CB8AC3E}">
        <p14:creationId xmlns:p14="http://schemas.microsoft.com/office/powerpoint/2010/main" val="6683388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0B9FC37-1C0E-4F6C-AF59-02A4D7B8B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Technologie a automatizace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4C14A9B-1BF7-4614-85E7-4BD8CCCFF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485120" cy="391227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knihovní systémy, katalogy</a:t>
            </a:r>
          </a:p>
          <a:p>
            <a:r>
              <a:rPr lang="cs-CZ" dirty="0"/>
              <a:t>IS knihoven, intranet, </a:t>
            </a:r>
            <a:r>
              <a:rPr lang="cs-CZ" dirty="0" err="1"/>
              <a:t>webstránky</a:t>
            </a:r>
            <a:endParaRPr lang="cs-CZ" dirty="0"/>
          </a:p>
          <a:p>
            <a:r>
              <a:rPr lang="cs-CZ" dirty="0"/>
              <a:t>nástroje pro správu a efektivní využívání EIZ</a:t>
            </a:r>
          </a:p>
          <a:p>
            <a:r>
              <a:rPr lang="cs-CZ" dirty="0"/>
              <a:t>linkovací nástroje, </a:t>
            </a:r>
            <a:r>
              <a:rPr lang="cs-CZ" dirty="0" err="1"/>
              <a:t>metavyhledávače</a:t>
            </a:r>
            <a:r>
              <a:rPr lang="cs-CZ" dirty="0"/>
              <a:t>, velké indexy, citační SW, správa EIZ</a:t>
            </a:r>
          </a:p>
          <a:p>
            <a:r>
              <a:rPr lang="cs-CZ" dirty="0"/>
              <a:t>digitální knihovny</a:t>
            </a:r>
          </a:p>
          <a:p>
            <a:r>
              <a:rPr lang="cs-CZ" dirty="0"/>
              <a:t>komunikační technologie</a:t>
            </a:r>
          </a:p>
          <a:p>
            <a:r>
              <a:rPr lang="cs-CZ" dirty="0"/>
              <a:t>online komunikace, online porady</a:t>
            </a:r>
          </a:p>
        </p:txBody>
      </p:sp>
    </p:spTree>
    <p:extLst>
      <p:ext uri="{BB962C8B-B14F-4D97-AF65-F5344CB8AC3E}">
        <p14:creationId xmlns:p14="http://schemas.microsoft.com/office/powerpoint/2010/main" val="18955900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fidproknihovny.cz/wp-content/uploads/2013/04/LibMaster_Pilar_240x300.png">
            <a:extLst>
              <a:ext uri="{FF2B5EF4-FFF2-40B4-BE49-F238E27FC236}">
                <a16:creationId xmlns:a16="http://schemas.microsoft.com/office/drawing/2014/main" xmlns="" id="{B51D0B88-E300-44AF-A315-31E5A2645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57" y="288912"/>
            <a:ext cx="2286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martstation">
            <a:extLst>
              <a:ext uri="{FF2B5EF4-FFF2-40B4-BE49-F238E27FC236}">
                <a16:creationId xmlns:a16="http://schemas.microsoft.com/office/drawing/2014/main" xmlns="" id="{536BC9D4-BAF3-4BCC-BC75-1684584B4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89" y="3711589"/>
            <a:ext cx="3623536" cy="189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smartgate100">
            <a:extLst>
              <a:ext uri="{FF2B5EF4-FFF2-40B4-BE49-F238E27FC236}">
                <a16:creationId xmlns:a16="http://schemas.microsoft.com/office/drawing/2014/main" xmlns="" id="{663949A9-A9D2-441B-959D-EBCA8D41D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851" y="3699969"/>
            <a:ext cx="1476237" cy="250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smartstock200">
            <a:extLst>
              <a:ext uri="{FF2B5EF4-FFF2-40B4-BE49-F238E27FC236}">
                <a16:creationId xmlns:a16="http://schemas.microsoft.com/office/drawing/2014/main" xmlns="" id="{87D4CF3A-14F4-4155-80ED-4DC863045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781" y="249659"/>
            <a:ext cx="1118309" cy="247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smartreturn300">
            <a:extLst>
              <a:ext uri="{FF2B5EF4-FFF2-40B4-BE49-F238E27FC236}">
                <a16:creationId xmlns:a16="http://schemas.microsoft.com/office/drawing/2014/main" xmlns="" id="{E1C8A7D7-EB67-4F84-B71A-81448E7C0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097" y="3400148"/>
            <a:ext cx="19050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http://www.lse.cz/images/SCH_V_002.jpg">
            <a:extLst>
              <a:ext uri="{FF2B5EF4-FFF2-40B4-BE49-F238E27FC236}">
                <a16:creationId xmlns:a16="http://schemas.microsoft.com/office/drawing/2014/main" xmlns="" id="{D136E1E1-7690-4A3D-8D5E-500568CEE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859" y="286603"/>
            <a:ext cx="2277097" cy="249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http://www.lse.cz/images/DLA_002.jpg">
            <a:extLst>
              <a:ext uri="{FF2B5EF4-FFF2-40B4-BE49-F238E27FC236}">
                <a16:creationId xmlns:a16="http://schemas.microsoft.com/office/drawing/2014/main" xmlns="" id="{196B0B1D-51DF-4DD2-8DF3-16C0A1320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535" y="781327"/>
            <a:ext cx="1824138" cy="207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http://www.lse.cz/images/SCH_S_002.jpg">
            <a:extLst>
              <a:ext uri="{FF2B5EF4-FFF2-40B4-BE49-F238E27FC236}">
                <a16:creationId xmlns:a16="http://schemas.microsoft.com/office/drawing/2014/main" xmlns="" id="{C6B969F7-AE6C-4DB2-8345-7C38A47C6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844" y="3057696"/>
            <a:ext cx="1784427" cy="211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3224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7719A13-2109-4718-B383-465FCE73E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Fondy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0F6DA09-38DC-4491-AFCB-F29106CD9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956815"/>
            <a:ext cx="10863811" cy="4157657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dirty="0"/>
              <a:t>návrat zakázané literatury</a:t>
            </a:r>
          </a:p>
          <a:p>
            <a:r>
              <a:rPr lang="cs-CZ" altLang="cs-CZ" dirty="0"/>
              <a:t>nákupy ze zahraničí</a:t>
            </a:r>
          </a:p>
          <a:p>
            <a:r>
              <a:rPr lang="cs-CZ" altLang="cs-CZ" dirty="0"/>
              <a:t>finanční prostředky</a:t>
            </a:r>
          </a:p>
          <a:p>
            <a:pPr lvl="1"/>
            <a:r>
              <a:rPr lang="cs-CZ" altLang="cs-CZ" dirty="0"/>
              <a:t>dlouhodobé podfinancování</a:t>
            </a:r>
          </a:p>
          <a:p>
            <a:pPr lvl="1"/>
            <a:r>
              <a:rPr lang="cs-CZ" altLang="cs-CZ" dirty="0"/>
              <a:t>stejné rozpočty </a:t>
            </a:r>
            <a:r>
              <a:rPr lang="cs-CZ" altLang="cs-CZ" dirty="0">
                <a:solidFill>
                  <a:srgbClr val="FF1901"/>
                </a:solidFill>
              </a:rPr>
              <a:t>x</a:t>
            </a:r>
            <a:r>
              <a:rPr lang="cs-CZ" altLang="cs-CZ" dirty="0"/>
              <a:t> pokles nominální hodnoty, růst cen dokumentů (inflace, DPH) </a:t>
            </a:r>
            <a:r>
              <a:rPr lang="cs-CZ" altLang="cs-CZ" dirty="0">
                <a:sym typeface="Wingdings" panose="05000000000000000000" pitchFamily="2" charset="2"/>
              </a:rPr>
              <a:t> méně zakoupených dokumentů</a:t>
            </a:r>
          </a:p>
          <a:p>
            <a:pPr lvl="1"/>
            <a:r>
              <a:rPr lang="cs-CZ" altLang="cs-CZ" dirty="0">
                <a:sym typeface="Wingdings" panose="05000000000000000000" pitchFamily="2" charset="2"/>
              </a:rPr>
              <a:t>chybí prostředky na kvalitní a dlouhodobé systematické rozvíjení fondů</a:t>
            </a:r>
          </a:p>
          <a:p>
            <a:pPr lvl="1"/>
            <a:r>
              <a:rPr lang="cs-CZ" altLang="cs-CZ" dirty="0">
                <a:sym typeface="Wingdings" panose="05000000000000000000" pitchFamily="2" charset="2"/>
              </a:rPr>
              <a:t>granty - podpora EIZ, kontinuita???</a:t>
            </a:r>
          </a:p>
          <a:p>
            <a:pPr lvl="1"/>
            <a:r>
              <a:rPr lang="cs-CZ" altLang="cs-CZ" dirty="0">
                <a:sym typeface="Wingdings" panose="05000000000000000000" pitchFamily="2" charset="2"/>
              </a:rPr>
              <a:t>vliv krize 2009 (viz </a:t>
            </a:r>
            <a:r>
              <a:rPr lang="cs-CZ" altLang="cs-CZ" dirty="0">
                <a:sym typeface="Wingdings" panose="05000000000000000000" pitchFamily="2" charset="2"/>
                <a:hlinkClick r:id="rId2"/>
              </a:rPr>
              <a:t>Čtenář</a:t>
            </a:r>
            <a:r>
              <a:rPr lang="cs-CZ" altLang="cs-CZ" dirty="0">
                <a:sym typeface="Wingdings" panose="05000000000000000000" pitchFamily="2" charset="2"/>
              </a:rPr>
              <a:t>)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804102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CB2DFF4-766E-4EBD-98E4-F12DE035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Fondy a přístup k nim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FA2B0B6-2B15-4E4B-B4B1-25AEEC411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305439"/>
          </a:xfrm>
        </p:spPr>
        <p:txBody>
          <a:bodyPr>
            <a:normAutofit lnSpcReduction="10000"/>
          </a:bodyPr>
          <a:lstStyle/>
          <a:p>
            <a:r>
              <a:rPr lang="cs-CZ" dirty="0"/>
              <a:t>nové druhy dokumentů</a:t>
            </a:r>
          </a:p>
          <a:p>
            <a:pPr lvl="1"/>
            <a:r>
              <a:rPr lang="cs-CZ" dirty="0"/>
              <a:t>audioknihy, elektronické informační zdroje,…</a:t>
            </a:r>
          </a:p>
          <a:p>
            <a:pPr lvl="1"/>
            <a:r>
              <a:rPr lang="cs-CZ" dirty="0"/>
              <a:t>služby jako e-</a:t>
            </a:r>
            <a:r>
              <a:rPr lang="cs-CZ" dirty="0" err="1"/>
              <a:t>Reading</a:t>
            </a:r>
            <a:r>
              <a:rPr lang="cs-CZ" dirty="0"/>
              <a:t>, </a:t>
            </a:r>
            <a:r>
              <a:rPr lang="cs-CZ" dirty="0" err="1"/>
              <a:t>PressReader</a:t>
            </a:r>
            <a:r>
              <a:rPr lang="cs-CZ" dirty="0"/>
              <a:t> apod.</a:t>
            </a:r>
          </a:p>
          <a:p>
            <a:r>
              <a:rPr lang="cs-CZ" dirty="0"/>
              <a:t>snaha zpřístupňovat své fondy online</a:t>
            </a:r>
          </a:p>
          <a:p>
            <a:pPr lvl="1"/>
            <a:r>
              <a:rPr lang="cs-CZ" dirty="0"/>
              <a:t>digitalizace</a:t>
            </a:r>
          </a:p>
          <a:p>
            <a:pPr lvl="1"/>
            <a:r>
              <a:rPr lang="cs-CZ" dirty="0"/>
              <a:t>budování digitálních knihoven a sbírek</a:t>
            </a:r>
          </a:p>
          <a:p>
            <a:pPr lvl="1"/>
            <a:r>
              <a:rPr lang="cs-CZ" dirty="0"/>
              <a:t>problém s autorským zákonem</a:t>
            </a:r>
          </a:p>
          <a:p>
            <a:pPr lvl="1"/>
            <a:r>
              <a:rPr lang="cs-CZ" dirty="0"/>
              <a:t>pouze v budovách knihoven (e-</a:t>
            </a:r>
            <a:r>
              <a:rPr lang="cs-CZ" dirty="0" err="1"/>
              <a:t>prezenčka</a:t>
            </a:r>
            <a:r>
              <a:rPr lang="cs-CZ" dirty="0"/>
              <a:t>)</a:t>
            </a:r>
          </a:p>
          <a:p>
            <a:r>
              <a:rPr lang="cs-CZ" dirty="0"/>
              <a:t>licencované zdroje a otevřený přístup</a:t>
            </a:r>
          </a:p>
        </p:txBody>
      </p:sp>
    </p:spTree>
    <p:extLst>
      <p:ext uri="{BB962C8B-B14F-4D97-AF65-F5344CB8AC3E}">
        <p14:creationId xmlns:p14="http://schemas.microsoft.com/office/powerpoint/2010/main" val="21954891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10162E77-11AD-44A7-84EC-40C59EEFBD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63C0C80-FCCB-4A38-8E66-1AFB24B17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0309" y="634946"/>
            <a:ext cx="3690257" cy="1450757"/>
          </a:xfrm>
        </p:spPr>
        <p:txBody>
          <a:bodyPr>
            <a:normAutofit/>
          </a:bodyPr>
          <a:lstStyle/>
          <a:p>
            <a:r>
              <a:rPr lang="cs-CZ" sz="4000" dirty="0"/>
              <a:t>Digitální knihovny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5AB158E9-1B40-4CD6-95F0-95CA11DF7B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FF688B2-46C2-4636-B82B-927B9838F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0308" y="2198913"/>
            <a:ext cx="4180115" cy="3755565"/>
          </a:xfrm>
        </p:spPr>
        <p:txBody>
          <a:bodyPr>
            <a:normAutofit/>
          </a:bodyPr>
          <a:lstStyle/>
          <a:p>
            <a:r>
              <a:rPr lang="cs-CZ" sz="2800" dirty="0"/>
              <a:t>digitalniknihovna.cz</a:t>
            </a:r>
          </a:p>
          <a:p>
            <a:r>
              <a:rPr lang="cs-CZ" sz="2800" dirty="0" smtClean="0"/>
              <a:t>ceskadigitalniknihovna</a:t>
            </a:r>
            <a:r>
              <a:rPr lang="cs-CZ" dirty="0" smtClean="0"/>
              <a:t>.cz</a:t>
            </a:r>
            <a:endParaRPr lang="cs-CZ" sz="2800" dirty="0"/>
          </a:p>
          <a:p>
            <a:r>
              <a:rPr lang="cs-CZ" sz="2800" dirty="0"/>
              <a:t>manuscriptorium.cz</a:t>
            </a:r>
          </a:p>
          <a:p>
            <a:r>
              <a:rPr lang="cs-CZ" sz="2800" dirty="0"/>
              <a:t>staremapy.cz</a:t>
            </a:r>
          </a:p>
          <a:p>
            <a:r>
              <a:rPr lang="cs-CZ" sz="2800" dirty="0"/>
              <a:t>ndk.cz</a:t>
            </a:r>
          </a:p>
          <a:p>
            <a:r>
              <a:rPr lang="cs-CZ" sz="2800" dirty="0"/>
              <a:t>thesis.cz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329CBCE-21AE-419D-AC1F-8ACF510A66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F2DA012-1414-493D-888F-5D99D0BDA3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42" y="713874"/>
            <a:ext cx="7030125" cy="530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6657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5C8D2C1-DA83-420D-9635-D52CE066B5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34F74C9-6A0B-409E-AD1C-45B58BE91B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5486A9D-1265-4B57-91E6-68E666B97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3">
            <a:extLst>
              <a:ext uri="{FF2B5EF4-FFF2-40B4-BE49-F238E27FC236}">
                <a16:creationId xmlns:a16="http://schemas.microsoft.com/office/drawing/2014/main" xmlns="" id="{80C0714D-CD2E-419E-A249-9C47387505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7727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76D919A-FC3E-4B4E-BAF0-ED6CFB8DC4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1362590-CCAF-4579-BC82-FE962D692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Budování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portálů</a:t>
            </a:r>
            <a:r>
              <a:rPr lang="cs-CZ" sz="3600" dirty="0">
                <a:solidFill>
                  <a:srgbClr val="FFFFFF"/>
                </a:solidFill>
              </a:rPr>
              <a:t> = knihovny.cz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F66ACBD-1C82-4782-AA7C-05504DD7DE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02258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D9D71D0-9875-4CEE-A242-F262E736D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Digitalizace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75A87DA-075E-4620-9BB2-DD3C431D0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cenově dostupné technologie</a:t>
            </a:r>
          </a:p>
          <a:p>
            <a:pPr lvl="1"/>
            <a:r>
              <a:rPr lang="cs-CZ" dirty="0"/>
              <a:t>robotické skenery</a:t>
            </a:r>
          </a:p>
          <a:p>
            <a:r>
              <a:rPr lang="cs-CZ" dirty="0"/>
              <a:t>uchování národního dědictví</a:t>
            </a:r>
          </a:p>
          <a:p>
            <a:pPr lvl="1"/>
            <a:r>
              <a:rPr lang="cs-CZ" dirty="0"/>
              <a:t>projekt Národní digitální knihovna (</a:t>
            </a:r>
            <a:r>
              <a:rPr lang="cs-CZ" dirty="0">
                <a:hlinkClick r:id="rId2"/>
              </a:rPr>
              <a:t>www.ndk.cz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digitalizace významné části </a:t>
            </a:r>
            <a:r>
              <a:rPr lang="cs-CZ" dirty="0" err="1"/>
              <a:t>bohemikální</a:t>
            </a:r>
            <a:r>
              <a:rPr lang="cs-CZ" dirty="0"/>
              <a:t> produkce 19. - 21. století </a:t>
            </a:r>
          </a:p>
          <a:p>
            <a:pPr lvl="1"/>
            <a:r>
              <a:rPr lang="cs-CZ" dirty="0"/>
              <a:t>dlouhodobé uložení dokumentů ve spolehlivém digitálním úložišti</a:t>
            </a:r>
          </a:p>
          <a:p>
            <a:pPr lvl="1"/>
            <a:r>
              <a:rPr lang="cs-CZ" dirty="0"/>
              <a:t>zpřístupnění digitálních dokumentů v jednotném rozhraní</a:t>
            </a:r>
          </a:p>
        </p:txBody>
      </p:sp>
    </p:spTree>
    <p:extLst>
      <p:ext uri="{BB962C8B-B14F-4D97-AF65-F5344CB8AC3E}">
        <p14:creationId xmlns:p14="http://schemas.microsoft.com/office/powerpoint/2010/main" val="23353859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F222850-53D7-49AC-9A0C-E76C13B32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Správa a ochrana dokumentů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59BDACC-C86A-4C23-ADD0-52FECF178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16689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do roku 1989 chybí strategie a nástroje</a:t>
            </a:r>
          </a:p>
          <a:p>
            <a:r>
              <a:rPr lang="cs-CZ" dirty="0"/>
              <a:t>90. léta – pokusy o nápravu (NKP)</a:t>
            </a:r>
          </a:p>
          <a:p>
            <a:pPr lvl="1"/>
            <a:r>
              <a:rPr lang="cs-CZ" dirty="0"/>
              <a:t>pracoviště mechanické očisty, mikrobiologie a klimatologie, přímé digitalizace vzácných rukopisů a starých tisků</a:t>
            </a:r>
          </a:p>
          <a:p>
            <a:pPr lvl="1"/>
            <a:r>
              <a:rPr lang="cs-CZ" dirty="0"/>
              <a:t>pracoviště ochranného reformátování novodobých dokumentů</a:t>
            </a:r>
          </a:p>
          <a:p>
            <a:r>
              <a:rPr lang="cs-CZ" dirty="0"/>
              <a:t>kvalitní technologie, dodržování mez. standardů, podfinancování</a:t>
            </a:r>
          </a:p>
          <a:p>
            <a:r>
              <a:rPr lang="cs-CZ" dirty="0"/>
              <a:t>hodně se změnilo po povodních v roce 1997</a:t>
            </a:r>
          </a:p>
          <a:p>
            <a:r>
              <a:rPr lang="cs-CZ" dirty="0"/>
              <a:t>problematika LTP = dlouhodobé uchovávání dokumentů</a:t>
            </a:r>
          </a:p>
        </p:txBody>
      </p:sp>
    </p:spTree>
    <p:extLst>
      <p:ext uri="{BB962C8B-B14F-4D97-AF65-F5344CB8AC3E}">
        <p14:creationId xmlns:p14="http://schemas.microsoft.com/office/powerpoint/2010/main" val="12536813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8F37DF6-51C6-4617-B2CF-B75E1A517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Spolupráce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66BD3CE-3A31-4048-861C-7BB453754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277729"/>
          </a:xfrm>
        </p:spPr>
        <p:txBody>
          <a:bodyPr>
            <a:normAutofit/>
          </a:bodyPr>
          <a:lstStyle/>
          <a:p>
            <a:r>
              <a:rPr lang="cs-CZ" dirty="0"/>
              <a:t>výměna bibliografických záznamů</a:t>
            </a:r>
          </a:p>
          <a:p>
            <a:pPr lvl="1"/>
            <a:r>
              <a:rPr lang="cs-CZ" dirty="0"/>
              <a:t>Souborný katalog ČR, </a:t>
            </a:r>
            <a:r>
              <a:rPr lang="cs-CZ" dirty="0" err="1"/>
              <a:t>WorldCat</a:t>
            </a:r>
            <a:endParaRPr lang="cs-CZ" dirty="0"/>
          </a:p>
          <a:p>
            <a:r>
              <a:rPr lang="cs-CZ" dirty="0"/>
              <a:t>sdílená katalogizace</a:t>
            </a:r>
          </a:p>
          <a:p>
            <a:pPr lvl="1"/>
            <a:r>
              <a:rPr lang="cs-CZ" dirty="0"/>
              <a:t>přijetí zahraničních standardů</a:t>
            </a:r>
          </a:p>
          <a:p>
            <a:pPr lvl="1"/>
            <a:r>
              <a:rPr lang="cs-CZ" dirty="0"/>
              <a:t>AACR2, UNIMARC/MARC21,...</a:t>
            </a:r>
          </a:p>
          <a:p>
            <a:r>
              <a:rPr lang="cs-CZ" dirty="0"/>
              <a:t>nové typy dokumentů</a:t>
            </a:r>
          </a:p>
          <a:p>
            <a:pPr lvl="1"/>
            <a:r>
              <a:rPr lang="cs-CZ" dirty="0"/>
              <a:t>zejména elektronické</a:t>
            </a:r>
          </a:p>
          <a:p>
            <a:r>
              <a:rPr lang="cs-CZ" dirty="0"/>
              <a:t>zavádění ICT</a:t>
            </a:r>
          </a:p>
        </p:txBody>
      </p:sp>
    </p:spTree>
    <p:extLst>
      <p:ext uri="{BB962C8B-B14F-4D97-AF65-F5344CB8AC3E}">
        <p14:creationId xmlns:p14="http://schemas.microsoft.com/office/powerpoint/2010/main" val="37585213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028D370-4D11-40D5-AC28-1D1461CC3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Spolupráce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60020C72-154E-4B12-AD08-DC58A9051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společné projekty knihoven</a:t>
            </a:r>
          </a:p>
          <a:p>
            <a:pPr lvl="1"/>
            <a:r>
              <a:rPr lang="cs-CZ" dirty="0"/>
              <a:t>např. na podporu čtenářství (Noc s Andersenem)</a:t>
            </a:r>
          </a:p>
          <a:p>
            <a:r>
              <a:rPr lang="cs-CZ" dirty="0"/>
              <a:t>mezioborová spolupráce</a:t>
            </a:r>
          </a:p>
          <a:p>
            <a:pPr lvl="1"/>
            <a:r>
              <a:rPr lang="cs-CZ" dirty="0"/>
              <a:t>např. muzea, galerie,…</a:t>
            </a:r>
          </a:p>
          <a:p>
            <a:pPr lvl="1"/>
            <a:r>
              <a:rPr lang="cs-CZ" dirty="0"/>
              <a:t>společné standardy, projekty</a:t>
            </a:r>
          </a:p>
          <a:p>
            <a:pPr lvl="1"/>
            <a:r>
              <a:rPr lang="cs-CZ" dirty="0" err="1"/>
              <a:t>Europeana</a:t>
            </a:r>
            <a:r>
              <a:rPr lang="cs-CZ" dirty="0"/>
              <a:t> - digitální knihovna světového kulturního dědictví</a:t>
            </a:r>
          </a:p>
        </p:txBody>
      </p:sp>
    </p:spTree>
    <p:extLst>
      <p:ext uri="{BB962C8B-B14F-4D97-AF65-F5344CB8AC3E}">
        <p14:creationId xmlns:p14="http://schemas.microsoft.com/office/powerpoint/2010/main" val="891362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ek obrÃ¡zku pro masaryk">
            <a:extLst>
              <a:ext uri="{FF2B5EF4-FFF2-40B4-BE49-F238E27FC236}">
                <a16:creationId xmlns:a16="http://schemas.microsoft.com/office/drawing/2014/main" xmlns="" id="{A272D53A-0580-4070-A285-38C7ABC6E1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7" b="683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45549E29-E797-4A00-B030-3AB01640CF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BB30D9B-93C5-4251-9982-866FE8C96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První republika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68A2FF4-1355-41B5-99D1-21310A21A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14449"/>
            <a:ext cx="10058400" cy="402336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1918-1938</a:t>
            </a:r>
          </a:p>
          <a:p>
            <a:r>
              <a:rPr lang="cs-CZ" dirty="0">
                <a:solidFill>
                  <a:schemeClr val="tx1"/>
                </a:solidFill>
              </a:rPr>
              <a:t>masarykovské ideály</a:t>
            </a:r>
          </a:p>
          <a:p>
            <a:r>
              <a:rPr lang="cs-CZ" dirty="0">
                <a:solidFill>
                  <a:schemeClr val="tx1"/>
                </a:solidFill>
              </a:rPr>
              <a:t>důraz na vzdělanost</a:t>
            </a:r>
          </a:p>
          <a:p>
            <a:r>
              <a:rPr lang="cs-CZ" dirty="0">
                <a:solidFill>
                  <a:schemeClr val="tx1"/>
                </a:solidFill>
              </a:rPr>
              <a:t>rozvoj českých zemí</a:t>
            </a:r>
          </a:p>
          <a:p>
            <a:r>
              <a:rPr lang="cs-CZ" dirty="0">
                <a:solidFill>
                  <a:schemeClr val="tx1"/>
                </a:solidFill>
              </a:rPr>
              <a:t>národnostní problémy</a:t>
            </a:r>
          </a:p>
          <a:p>
            <a:r>
              <a:rPr lang="cs-CZ" dirty="0">
                <a:solidFill>
                  <a:schemeClr val="tx1"/>
                </a:solidFill>
              </a:rPr>
              <a:t>korupce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609E9FA-BDDE-45C4-8F5E-974D4208D2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7737E529-E43B-4948-B3C4-7F6B806FCC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01556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8D28BC5-7434-4F9B-95D5-1CB565650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Knihovníci a vzdělávání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29070B2-717A-41F4-A71B-CA8F1362D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166893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chybějící prestiž </a:t>
            </a:r>
          </a:p>
          <a:p>
            <a:r>
              <a:rPr lang="cs-CZ" dirty="0"/>
              <a:t>knihovníka může dělat kdokoliv, dobrovolníci</a:t>
            </a:r>
          </a:p>
          <a:p>
            <a:r>
              <a:rPr lang="cs-CZ" dirty="0"/>
              <a:t>podfinancování knihoven, nedostatek kvalitního personálu</a:t>
            </a:r>
          </a:p>
          <a:p>
            <a:r>
              <a:rPr lang="cs-CZ" dirty="0"/>
              <a:t>vztah škol a praxe</a:t>
            </a:r>
          </a:p>
          <a:p>
            <a:pPr lvl="1"/>
            <a:r>
              <a:rPr lang="cs-CZ" dirty="0"/>
              <a:t>vzájemná kritika z obou stran</a:t>
            </a:r>
          </a:p>
          <a:p>
            <a:pPr lvl="1"/>
            <a:r>
              <a:rPr lang="cs-CZ" dirty="0"/>
              <a:t>vystudovaní knihovníci nic neumí</a:t>
            </a:r>
          </a:p>
          <a:p>
            <a:pPr lvl="1"/>
            <a:r>
              <a:rPr lang="cs-CZ" dirty="0"/>
              <a:t>ale změna knihovnické práce</a:t>
            </a:r>
          </a:p>
          <a:p>
            <a:r>
              <a:rPr lang="cs-CZ" dirty="0"/>
              <a:t>celoživotní vzdělávání</a:t>
            </a:r>
          </a:p>
          <a:p>
            <a:pPr lvl="1"/>
            <a:r>
              <a:rPr lang="cs-CZ" dirty="0"/>
              <a:t>výměnné pobyty knihovníků, kurzy, semináře, konference…</a:t>
            </a:r>
          </a:p>
        </p:txBody>
      </p:sp>
    </p:spTree>
    <p:extLst>
      <p:ext uri="{BB962C8B-B14F-4D97-AF65-F5344CB8AC3E}">
        <p14:creationId xmlns:p14="http://schemas.microsoft.com/office/powerpoint/2010/main" val="34738584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80D30E4-29BA-453D-8CF7-7145A6E9D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Knihovnické školy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C5F8119-1ABD-401C-8AA0-C24EC3729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102239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vysoké školy </a:t>
            </a:r>
          </a:p>
          <a:p>
            <a:pPr lvl="1"/>
            <a:r>
              <a:rPr lang="cs-CZ" dirty="0"/>
              <a:t>Ústav informačních studií FF UK</a:t>
            </a:r>
          </a:p>
          <a:p>
            <a:pPr lvl="1"/>
            <a:r>
              <a:rPr lang="cs-CZ" dirty="0"/>
              <a:t>Kabinet informačních studií a knihovnictví FF MU</a:t>
            </a:r>
          </a:p>
          <a:p>
            <a:pPr lvl="1"/>
            <a:r>
              <a:rPr lang="cs-CZ" dirty="0"/>
              <a:t>Ústav bohemistiky a knihovnictví na Pří-FF SU v Opavě</a:t>
            </a:r>
          </a:p>
          <a:p>
            <a:r>
              <a:rPr lang="cs-CZ" dirty="0"/>
              <a:t>střední školy</a:t>
            </a:r>
          </a:p>
          <a:p>
            <a:pPr lvl="1"/>
            <a:r>
              <a:rPr lang="cs-CZ" dirty="0"/>
              <a:t>OA, střední a vyšší knihovnická škola v Brně</a:t>
            </a:r>
          </a:p>
          <a:p>
            <a:pPr lvl="1"/>
            <a:r>
              <a:rPr lang="cs-CZ" dirty="0"/>
              <a:t>Střední škola knih v Brně</a:t>
            </a:r>
          </a:p>
          <a:p>
            <a:pPr lvl="1"/>
            <a:r>
              <a:rPr lang="cs-CZ" dirty="0"/>
              <a:t>SOŠ Luhačovice</a:t>
            </a:r>
          </a:p>
          <a:p>
            <a:pPr lvl="1"/>
            <a:r>
              <a:rPr lang="cs-CZ" dirty="0"/>
              <a:t>+11 dalších s oborem </a:t>
            </a:r>
            <a:r>
              <a:rPr lang="cs-CZ" dirty="0">
                <a:hlinkClick r:id="rId2"/>
              </a:rPr>
              <a:t>Informační služby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74438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C5477AD-6B64-4BBC-8F69-EAE27C50D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knihoven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C544859-8798-4455-AD3D-89DC4ED84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129948"/>
          </a:xfrm>
        </p:spPr>
        <p:txBody>
          <a:bodyPr>
            <a:normAutofit/>
          </a:bodyPr>
          <a:lstStyle/>
          <a:p>
            <a:r>
              <a:rPr lang="cs-CZ" dirty="0"/>
              <a:t>snaha srovnání se světem</a:t>
            </a:r>
          </a:p>
          <a:p>
            <a:pPr lvl="1"/>
            <a:r>
              <a:rPr lang="cs-CZ" dirty="0"/>
              <a:t>velká proměna</a:t>
            </a:r>
          </a:p>
          <a:p>
            <a:pPr lvl="1"/>
            <a:r>
              <a:rPr lang="cs-CZ" dirty="0"/>
              <a:t>část služeb prošla transformací</a:t>
            </a:r>
          </a:p>
          <a:p>
            <a:pPr lvl="2"/>
            <a:r>
              <a:rPr lang="cs-CZ" dirty="0"/>
              <a:t>meziknihovní služby</a:t>
            </a:r>
          </a:p>
          <a:p>
            <a:pPr lvl="1"/>
            <a:r>
              <a:rPr lang="cs-CZ" dirty="0"/>
              <a:t>nové služby</a:t>
            </a:r>
          </a:p>
          <a:p>
            <a:pPr lvl="2"/>
            <a:r>
              <a:rPr lang="cs-CZ" dirty="0"/>
              <a:t>reprografické, elektronické služby</a:t>
            </a:r>
          </a:p>
          <a:p>
            <a:r>
              <a:rPr lang="cs-CZ" dirty="0"/>
              <a:t>orientace na informační vzdělávání</a:t>
            </a:r>
          </a:p>
          <a:p>
            <a:pPr lvl="1"/>
            <a:r>
              <a:rPr lang="cs-CZ" dirty="0"/>
              <a:t>dospělí, děti, podpora čtenářství</a:t>
            </a:r>
          </a:p>
        </p:txBody>
      </p:sp>
    </p:spTree>
    <p:extLst>
      <p:ext uri="{BB962C8B-B14F-4D97-AF65-F5344CB8AC3E}">
        <p14:creationId xmlns:p14="http://schemas.microsoft.com/office/powerpoint/2010/main" val="24602066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1D7A696-0A1D-4EEC-A384-8CF69BE0A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knihoven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9472D18-ACAC-42A7-94D4-F8EECBE1F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176129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rozvoj referenčních služeb</a:t>
            </a:r>
          </a:p>
          <a:p>
            <a:pPr lvl="1"/>
            <a:r>
              <a:rPr lang="cs-CZ" dirty="0"/>
              <a:t>z vlastního fondu</a:t>
            </a:r>
          </a:p>
          <a:p>
            <a:pPr lvl="1"/>
            <a:r>
              <a:rPr lang="cs-CZ" dirty="0"/>
              <a:t>zprostředkování  dokumentů z jiných knihoven a institucí</a:t>
            </a:r>
          </a:p>
          <a:p>
            <a:r>
              <a:rPr lang="cs-CZ" dirty="0" err="1"/>
              <a:t>virtualizace</a:t>
            </a:r>
            <a:r>
              <a:rPr lang="cs-CZ" dirty="0"/>
              <a:t> služeb</a:t>
            </a:r>
          </a:p>
          <a:p>
            <a:pPr lvl="1"/>
            <a:r>
              <a:rPr lang="cs-CZ" dirty="0"/>
              <a:t>katalogy, vzdálený přístup k e-zdrojům, přístup k digitálním knihovnám, komunikace online</a:t>
            </a:r>
          </a:p>
          <a:p>
            <a:pPr lvl="1"/>
            <a:r>
              <a:rPr lang="cs-CZ" dirty="0"/>
              <a:t>Ptejteseknihovny.cz</a:t>
            </a:r>
          </a:p>
          <a:p>
            <a:r>
              <a:rPr lang="cs-CZ" dirty="0"/>
              <a:t>využití technologií</a:t>
            </a:r>
          </a:p>
          <a:p>
            <a:pPr lvl="1"/>
            <a:r>
              <a:rPr lang="cs-CZ" dirty="0"/>
              <a:t>online nástroje, sociální sítě,…</a:t>
            </a:r>
          </a:p>
          <a:p>
            <a:r>
              <a:rPr lang="cs-CZ" dirty="0"/>
              <a:t>individuální přístup, moderní služby, stálá dostupnost 24/7, komfort,...</a:t>
            </a:r>
          </a:p>
        </p:txBody>
      </p:sp>
    </p:spTree>
    <p:extLst>
      <p:ext uri="{BB962C8B-B14F-4D97-AF65-F5344CB8AC3E}">
        <p14:creationId xmlns:p14="http://schemas.microsoft.com/office/powerpoint/2010/main" val="37852387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6A37044-C12D-4406-AF14-5E8F0B665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Propagace knihoven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AE9A38A4-093D-4505-A29E-B713BDDF1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zakládání PR oddělení</a:t>
            </a:r>
          </a:p>
          <a:p>
            <a:r>
              <a:rPr lang="cs-CZ" altLang="cs-CZ" dirty="0"/>
              <a:t>spolupráce s médii</a:t>
            </a:r>
          </a:p>
          <a:p>
            <a:r>
              <a:rPr lang="cs-CZ" altLang="cs-CZ" dirty="0"/>
              <a:t>objevování významu propagace a PR</a:t>
            </a:r>
          </a:p>
          <a:p>
            <a:pPr lvl="1"/>
            <a:r>
              <a:rPr lang="cs-CZ" altLang="cs-CZ" dirty="0"/>
              <a:t>Celé Česko čte dětem</a:t>
            </a:r>
          </a:p>
          <a:p>
            <a:pPr lvl="1"/>
            <a:r>
              <a:rPr lang="cs-CZ" altLang="cs-CZ" dirty="0"/>
              <a:t>Kniha mého srdce</a:t>
            </a:r>
          </a:p>
          <a:p>
            <a:pPr lvl="1"/>
            <a:r>
              <a:rPr lang="cs-CZ" altLang="cs-CZ" dirty="0"/>
              <a:t>spolupráce s médii</a:t>
            </a:r>
          </a:p>
          <a:p>
            <a:pPr lvl="1"/>
            <a:r>
              <a:rPr lang="cs-CZ" altLang="cs-CZ" dirty="0"/>
              <a:t>netradiční propagace (</a:t>
            </a:r>
            <a:r>
              <a:rPr lang="cs-CZ" altLang="cs-CZ" dirty="0">
                <a:hlinkClick r:id="rId2"/>
              </a:rPr>
              <a:t>GR</a:t>
            </a:r>
            <a:r>
              <a:rPr lang="cs-CZ" altLang="cs-CZ" dirty="0"/>
              <a:t>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29380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F88CD16-B004-40D4-9183-101445E2B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243" y="188914"/>
            <a:ext cx="5299970" cy="1450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96C87723-E234-4AD9-A69C-E889C3C36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672" y="1956816"/>
            <a:ext cx="1641475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EB22C7B-6B40-448B-917D-4FBECCEF1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455" y="4037304"/>
            <a:ext cx="2817089" cy="1989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5D19C2C4-7E41-4E6F-86BE-D70BEEB7D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528" y="1956815"/>
            <a:ext cx="2875801" cy="4069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xmlns="" id="{67DEE96D-BCF3-46AE-8BAB-EA5C38527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328" y="1956816"/>
            <a:ext cx="2903145" cy="4069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xmlns="" id="{C90DB70B-97C5-4484-BF7D-A6A133053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499" y="1956816"/>
            <a:ext cx="1458164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5518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76FF7F1-023F-45B9-A8B7-E455246DF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Knihovnické spolky a sdružení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B12B23D-54C4-4699-ABAF-D102D4E94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SKIP</a:t>
            </a:r>
          </a:p>
          <a:p>
            <a:r>
              <a:rPr lang="cs-CZ" dirty="0"/>
              <a:t>SDRUK</a:t>
            </a:r>
          </a:p>
          <a:p>
            <a:r>
              <a:rPr lang="cs-CZ" dirty="0"/>
              <a:t>AKVŠ</a:t>
            </a:r>
          </a:p>
          <a:p>
            <a:r>
              <a:rPr lang="cs-CZ" dirty="0"/>
              <a:t>SKAT</a:t>
            </a:r>
          </a:p>
          <a:p>
            <a:r>
              <a:rPr lang="cs-CZ" dirty="0" err="1"/>
              <a:t>SUAleph</a:t>
            </a:r>
            <a:endParaRPr lang="cs-CZ" dirty="0"/>
          </a:p>
          <a:p>
            <a:r>
              <a:rPr lang="cs-CZ" dirty="0"/>
              <a:t>mezinárodní</a:t>
            </a:r>
          </a:p>
          <a:p>
            <a:pPr lvl="1"/>
            <a:r>
              <a:rPr lang="cs-CZ" dirty="0"/>
              <a:t>ALA, IFLA, OCLC, EBLIDA,…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02352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A1A458F-8B3F-4FF9-A061-05A59B4F7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Knihovnické časopisy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53D9095-441D-45AE-84B7-A48D63B43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recenzované</a:t>
            </a:r>
          </a:p>
          <a:p>
            <a:pPr lvl="1"/>
            <a:r>
              <a:rPr lang="cs-CZ" altLang="cs-CZ" dirty="0" err="1">
                <a:hlinkClick r:id="rId2"/>
              </a:rPr>
              <a:t>ProInflow</a:t>
            </a:r>
            <a:r>
              <a:rPr lang="cs-CZ" altLang="cs-CZ" dirty="0"/>
              <a:t>, </a:t>
            </a:r>
            <a:r>
              <a:rPr lang="cs-CZ" altLang="cs-CZ" dirty="0">
                <a:hlinkClick r:id="rId3"/>
              </a:rPr>
              <a:t>Knihovna Plus</a:t>
            </a:r>
            <a:endParaRPr lang="cs-CZ" altLang="cs-CZ" dirty="0"/>
          </a:p>
          <a:p>
            <a:r>
              <a:rPr lang="cs-CZ" altLang="cs-CZ" dirty="0"/>
              <a:t>nerecenzované</a:t>
            </a:r>
          </a:p>
          <a:p>
            <a:pPr lvl="1"/>
            <a:r>
              <a:rPr lang="cs-CZ" altLang="cs-CZ" dirty="0" err="1">
                <a:hlinkClick r:id="rId4"/>
              </a:rPr>
              <a:t>Inflow</a:t>
            </a:r>
            <a:r>
              <a:rPr lang="cs-CZ" altLang="cs-CZ" dirty="0"/>
              <a:t>, </a:t>
            </a:r>
            <a:r>
              <a:rPr lang="cs-CZ" altLang="cs-CZ" dirty="0">
                <a:hlinkClick r:id="rId5"/>
              </a:rPr>
              <a:t>Ikaros</a:t>
            </a:r>
            <a:r>
              <a:rPr lang="cs-CZ" altLang="cs-CZ" dirty="0"/>
              <a:t>, </a:t>
            </a:r>
            <a:r>
              <a:rPr lang="cs-CZ" altLang="cs-CZ" dirty="0">
                <a:hlinkClick r:id="rId6"/>
              </a:rPr>
              <a:t>Duha</a:t>
            </a:r>
            <a:r>
              <a:rPr lang="cs-CZ" altLang="cs-CZ" dirty="0"/>
              <a:t>, </a:t>
            </a:r>
            <a:r>
              <a:rPr lang="cs-CZ" altLang="cs-CZ" dirty="0">
                <a:hlinkClick r:id="rId7"/>
              </a:rPr>
              <a:t>Čtenář</a:t>
            </a:r>
            <a:r>
              <a:rPr lang="cs-CZ" altLang="cs-CZ" dirty="0"/>
              <a:t>, </a:t>
            </a:r>
            <a:r>
              <a:rPr lang="cs-CZ" altLang="cs-CZ" dirty="0">
                <a:hlinkClick r:id="rId8"/>
              </a:rPr>
              <a:t>Knihovnický zpravodaj Vysočina</a:t>
            </a:r>
            <a:r>
              <a:rPr lang="cs-CZ" altLang="cs-CZ" dirty="0"/>
              <a:t>, </a:t>
            </a:r>
            <a:r>
              <a:rPr lang="cs-CZ" altLang="cs-CZ" dirty="0">
                <a:hlinkClick r:id="rId9"/>
              </a:rPr>
              <a:t>Bulletin SKIP</a:t>
            </a:r>
            <a:r>
              <a:rPr lang="cs-CZ" altLang="cs-CZ" dirty="0"/>
              <a:t>, </a:t>
            </a:r>
            <a:r>
              <a:rPr lang="cs-CZ" altLang="cs-CZ" dirty="0">
                <a:hlinkClick r:id="rId10"/>
              </a:rPr>
              <a:t>Zpravodaj JIB</a:t>
            </a:r>
            <a:r>
              <a:rPr lang="cs-CZ" altLang="cs-CZ" dirty="0"/>
              <a:t>, </a:t>
            </a:r>
            <a:r>
              <a:rPr lang="cs-CZ" altLang="cs-CZ" dirty="0">
                <a:hlinkClick r:id="rId11"/>
              </a:rPr>
              <a:t>Sova</a:t>
            </a:r>
            <a:r>
              <a:rPr lang="cs-CZ" altLang="cs-CZ" dirty="0"/>
              <a:t>, </a:t>
            </a:r>
            <a:r>
              <a:rPr lang="cs-CZ" altLang="cs-CZ" dirty="0">
                <a:hlinkClick r:id="rId12"/>
              </a:rPr>
              <a:t>U nás</a:t>
            </a:r>
            <a:r>
              <a:rPr lang="cs-CZ" altLang="cs-CZ" dirty="0"/>
              <a:t>,...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10334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C78A972-D902-4028-A331-C9DC61740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České knihovnické konference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3C80FB1C-AD20-4A38-84EA-9C757B921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956816"/>
            <a:ext cx="10503593" cy="3912278"/>
          </a:xfrm>
        </p:spPr>
        <p:txBody>
          <a:bodyPr>
            <a:normAutofit/>
          </a:bodyPr>
          <a:lstStyle/>
          <a:p>
            <a:r>
              <a:rPr lang="cs-CZ" altLang="cs-CZ" dirty="0"/>
              <a:t>Knihovny současnosti, </a:t>
            </a:r>
            <a:r>
              <a:rPr lang="cs-CZ" altLang="cs-CZ" dirty="0" err="1"/>
              <a:t>Caslin</a:t>
            </a:r>
            <a:r>
              <a:rPr lang="cs-CZ" altLang="cs-CZ" dirty="0"/>
              <a:t>, </a:t>
            </a:r>
            <a:r>
              <a:rPr lang="cs-CZ" altLang="cs-CZ" dirty="0" err="1"/>
              <a:t>Bibliotheca</a:t>
            </a:r>
            <a:r>
              <a:rPr lang="cs-CZ" altLang="cs-CZ" dirty="0"/>
              <a:t> </a:t>
            </a:r>
            <a:r>
              <a:rPr lang="cs-CZ" altLang="cs-CZ" dirty="0" err="1"/>
              <a:t>Academica</a:t>
            </a:r>
            <a:r>
              <a:rPr lang="cs-CZ" altLang="cs-CZ" dirty="0"/>
              <a:t>, NASIV, IVIG, Kniha 21. století, Elektronické služby knihoven, </a:t>
            </a:r>
            <a:r>
              <a:rPr lang="cs-CZ" altLang="cs-CZ" strike="sngStrike" dirty="0" err="1"/>
              <a:t>Inforum</a:t>
            </a:r>
            <a:r>
              <a:rPr lang="cs-CZ" altLang="cs-CZ" dirty="0"/>
              <a:t>, Knihovny a marketing (</a:t>
            </a:r>
            <a:r>
              <a:rPr lang="cs-CZ" altLang="cs-CZ" dirty="0" err="1"/>
              <a:t>KaM</a:t>
            </a:r>
            <a:r>
              <a:rPr lang="cs-CZ" altLang="cs-CZ" dirty="0"/>
              <a:t>),…</a:t>
            </a:r>
          </a:p>
          <a:p>
            <a:r>
              <a:rPr lang="cs-CZ" altLang="cs-CZ" dirty="0"/>
              <a:t>seznamy konferencí:</a:t>
            </a:r>
          </a:p>
          <a:p>
            <a:pPr lvl="1"/>
            <a:r>
              <a:rPr lang="cs-CZ" altLang="cs-CZ" dirty="0">
                <a:hlinkClick r:id="rId2"/>
              </a:rPr>
              <a:t>Seznam doporučených vzdělávacích akcí SKIP</a:t>
            </a:r>
            <a:endParaRPr lang="cs-CZ" altLang="cs-CZ" dirty="0"/>
          </a:p>
          <a:p>
            <a:pPr lvl="1"/>
            <a:r>
              <a:rPr lang="cs-CZ" altLang="cs-CZ" dirty="0">
                <a:hlinkClick r:id="rId3"/>
              </a:rPr>
              <a:t>Conferencealerts.com</a:t>
            </a:r>
            <a:r>
              <a:rPr lang="cs-CZ" altLang="cs-CZ" dirty="0"/>
              <a:t> (upozorňování na akademické konference)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0754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EAA5DE3-9C5F-4C80-AC52-2EDA16EBF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Knihovnická komunita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F2D966A-5757-4726-81EF-8CDFE97E6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139184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dirty="0"/>
              <a:t>spolupráce???</a:t>
            </a:r>
          </a:p>
          <a:p>
            <a:r>
              <a:rPr lang="cs-CZ" altLang="cs-CZ" dirty="0"/>
              <a:t>omlazující se</a:t>
            </a:r>
          </a:p>
          <a:p>
            <a:pPr lvl="1"/>
            <a:r>
              <a:rPr lang="cs-CZ" altLang="cs-CZ" dirty="0"/>
              <a:t>zejména akademické knihovny</a:t>
            </a:r>
          </a:p>
          <a:p>
            <a:r>
              <a:rPr lang="cs-CZ" altLang="cs-CZ" dirty="0"/>
              <a:t>nové nápady</a:t>
            </a:r>
          </a:p>
          <a:p>
            <a:r>
              <a:rPr lang="cs-CZ" altLang="cs-CZ" dirty="0"/>
              <a:t>spolupráce v rámci oborů</a:t>
            </a:r>
          </a:p>
          <a:p>
            <a:r>
              <a:rPr lang="cs-CZ" altLang="cs-CZ" dirty="0"/>
              <a:t>spolupráce dle témat</a:t>
            </a:r>
          </a:p>
          <a:p>
            <a:pPr lvl="1"/>
            <a:r>
              <a:rPr lang="cs-CZ" altLang="cs-CZ" dirty="0"/>
              <a:t>např. e-knihy</a:t>
            </a:r>
          </a:p>
          <a:p>
            <a:r>
              <a:rPr lang="cs-CZ" altLang="cs-CZ" dirty="0"/>
              <a:t>nejednotnost, zájmové skupiny</a:t>
            </a:r>
          </a:p>
        </p:txBody>
      </p:sp>
    </p:spTree>
    <p:extLst>
      <p:ext uri="{BB962C8B-B14F-4D97-AF65-F5344CB8AC3E}">
        <p14:creationId xmlns:p14="http://schemas.microsoft.com/office/powerpoint/2010/main" val="149897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2207FA2-766C-44A9-9D2D-46140638F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knihovní zákon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058A7D4-6193-424E-B4D5-5BDA77960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13918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Zákon o veřejných knihovnách obecných (č. 430/1919 Sb.)</a:t>
            </a:r>
          </a:p>
          <a:p>
            <a:r>
              <a:rPr lang="cs-CZ" dirty="0"/>
              <a:t>zaměřen na veřejné knihovny</a:t>
            </a:r>
          </a:p>
          <a:p>
            <a:r>
              <a:rPr lang="cs-CZ" dirty="0"/>
              <a:t>knihovna v každé obci (do 2 let)</a:t>
            </a:r>
          </a:p>
          <a:p>
            <a:r>
              <a:rPr lang="cs-CZ" dirty="0"/>
              <a:t>financováno obcemi</a:t>
            </a:r>
          </a:p>
          <a:p>
            <a:pPr lvl="1"/>
            <a:r>
              <a:rPr lang="cs-CZ" dirty="0"/>
              <a:t>definována minimální výše rozpočtu</a:t>
            </a:r>
          </a:p>
          <a:p>
            <a:r>
              <a:rPr lang="cs-CZ" dirty="0"/>
              <a:t>profesionální knihovník v knihovně nad 10.000 obyvatel</a:t>
            </a:r>
          </a:p>
          <a:p>
            <a:r>
              <a:rPr lang="cs-CZ" dirty="0"/>
              <a:t>služby zdarma</a:t>
            </a:r>
          </a:p>
          <a:p>
            <a:r>
              <a:rPr lang="cs-CZ" dirty="0"/>
              <a:t>výpůjční doba dle počtu obyvatel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31658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xmlns="" id="{990D0034-F768-41E7-85D4-F38C4DE857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C4F7E42D-8B5A-4FC8-81CD-9E60171F7F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55FA298-126A-4D68-9562-FBEFF3C0F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3343965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FFFFFF"/>
                </a:solidFill>
              </a:rPr>
              <a:t>Knihovnické soutěže a ceny</a:t>
            </a:r>
          </a:p>
        </p:txBody>
      </p:sp>
      <p:pic>
        <p:nvPicPr>
          <p:cNvPr id="1026" name="Picture 2" descr="VÃ½sledek obrÃ¡zku pro cena inforum">
            <a:extLst>
              <a:ext uri="{FF2B5EF4-FFF2-40B4-BE49-F238E27FC236}">
                <a16:creationId xmlns:a16="http://schemas.microsoft.com/office/drawing/2014/main" xmlns="" id="{8A39FF90-8DC8-453F-8762-A2735358F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" r="5773"/>
          <a:stretch/>
        </p:blipFill>
        <p:spPr bwMode="auto">
          <a:xfrm>
            <a:off x="4075043" y="10"/>
            <a:ext cx="811127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8C04651D-B9F4-4935-A02D-364153FBDF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875486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13DDCB6-1F1E-4971-8CF4-00A1F29C3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Knihovna roku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0F3996C-972B-47DF-800A-21F1E878F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uděluje ministr kultury</a:t>
            </a:r>
          </a:p>
          <a:p>
            <a:r>
              <a:rPr lang="cs-CZ" altLang="cs-CZ" dirty="0">
                <a:hlinkClick r:id="rId3"/>
              </a:rPr>
              <a:t>nařízení vlády č. 5/2003 Sb.</a:t>
            </a:r>
            <a:r>
              <a:rPr lang="cs-CZ" altLang="cs-CZ" dirty="0"/>
              <a:t>, o oceněních v oblasti kultury, udělovaných MK... </a:t>
            </a:r>
          </a:p>
          <a:p>
            <a:r>
              <a:rPr lang="cs-CZ" altLang="cs-CZ" dirty="0"/>
              <a:t>dlouhodobé zásluhy o rozvoj knihovnictví v obcích </a:t>
            </a:r>
          </a:p>
          <a:p>
            <a:r>
              <a:rPr lang="cs-CZ" altLang="cs-CZ" dirty="0"/>
              <a:t>mimořádný přínos k rozvoji veřejných knihovnických a informačních služeb </a:t>
            </a:r>
          </a:p>
          <a:p>
            <a:r>
              <a:rPr lang="cs-CZ" altLang="cs-CZ" dirty="0"/>
              <a:t>od roku 2003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82608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F507249-2B94-4D67-BFF3-2E4D6D114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Medaile Z. V. Tobolky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2D799C6-7248-434B-B692-A39D7EFE2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uděluje SDRUK</a:t>
            </a:r>
          </a:p>
          <a:p>
            <a:r>
              <a:rPr lang="cs-CZ" altLang="cs-CZ" dirty="0"/>
              <a:t>za rozvoj českého knihovnictví</a:t>
            </a:r>
          </a:p>
          <a:p>
            <a:r>
              <a:rPr lang="cs-CZ" altLang="cs-CZ" dirty="0"/>
              <a:t>za celoživotní práci v knihovnictví </a:t>
            </a:r>
          </a:p>
        </p:txBody>
      </p:sp>
    </p:spTree>
    <p:extLst>
      <p:ext uri="{BB962C8B-B14F-4D97-AF65-F5344CB8AC3E}">
        <p14:creationId xmlns:p14="http://schemas.microsoft.com/office/powerpoint/2010/main" val="24452709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4885BA1-C337-483A-9224-FD00E8588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Cena českých knihovníků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5E5AE5C0-0CAD-41F6-BF16-FDBC44330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uděluje výkonný výbor SKIP</a:t>
            </a:r>
          </a:p>
          <a:p>
            <a:r>
              <a:rPr lang="cs-CZ" altLang="cs-CZ" dirty="0"/>
              <a:t>za dlouholetou činnost v knihovnictví</a:t>
            </a:r>
          </a:p>
          <a:p>
            <a:r>
              <a:rPr lang="cs-CZ" altLang="cs-CZ" dirty="0"/>
              <a:t>od roku 2001 </a:t>
            </a:r>
          </a:p>
        </p:txBody>
      </p:sp>
    </p:spTree>
    <p:extLst>
      <p:ext uri="{BB962C8B-B14F-4D97-AF65-F5344CB8AC3E}">
        <p14:creationId xmlns:p14="http://schemas.microsoft.com/office/powerpoint/2010/main" val="29258852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0E6AB4C-E61A-44DD-B703-7EE207E8B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MARK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E192FED-A21E-4CDF-9836-6A18CD9EB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50020"/>
          </a:xfrm>
        </p:spPr>
        <p:txBody>
          <a:bodyPr>
            <a:normAutofit lnSpcReduction="10000"/>
          </a:bodyPr>
          <a:lstStyle/>
          <a:p>
            <a:r>
              <a:rPr lang="cs-CZ" altLang="cs-CZ" dirty="0"/>
              <a:t>uděluje SKIP</a:t>
            </a:r>
          </a:p>
          <a:p>
            <a:r>
              <a:rPr lang="cs-CZ" altLang="cs-CZ" dirty="0"/>
              <a:t>cílem podpořit a ocenit mimořádné tvůrčí aktivity mladých pracovníků knihoven a studentů oboru, do 35 let</a:t>
            </a:r>
          </a:p>
          <a:p>
            <a:pPr lvl="1"/>
            <a:r>
              <a:rPr lang="cs-CZ" altLang="cs-CZ" sz="2400" dirty="0"/>
              <a:t>2010 - Petr </a:t>
            </a:r>
            <a:r>
              <a:rPr lang="cs-CZ" altLang="cs-CZ" sz="2400" dirty="0" err="1"/>
              <a:t>Škyřík</a:t>
            </a:r>
            <a:r>
              <a:rPr lang="cs-CZ" altLang="cs-CZ" sz="2400" dirty="0"/>
              <a:t> </a:t>
            </a:r>
          </a:p>
          <a:p>
            <a:pPr lvl="1"/>
            <a:r>
              <a:rPr lang="cs-CZ" altLang="cs-CZ" sz="2400" dirty="0"/>
              <a:t>2011 - Helena </a:t>
            </a:r>
            <a:r>
              <a:rPr lang="cs-CZ" altLang="cs-CZ" sz="2400" dirty="0" err="1"/>
              <a:t>Selucká</a:t>
            </a:r>
            <a:endParaRPr lang="cs-CZ" altLang="cs-CZ" sz="2400" dirty="0"/>
          </a:p>
          <a:p>
            <a:pPr lvl="1"/>
            <a:r>
              <a:rPr lang="cs-CZ" altLang="cs-CZ" sz="2400" dirty="0"/>
              <a:t>2012 - Blanka Vorlíčková</a:t>
            </a:r>
          </a:p>
          <a:p>
            <a:pPr lvl="1"/>
            <a:r>
              <a:rPr lang="cs-CZ" altLang="cs-CZ" sz="2400" dirty="0"/>
              <a:t>2013 - Ladislava </a:t>
            </a:r>
            <a:r>
              <a:rPr lang="cs-CZ" altLang="cs-CZ" sz="2400" dirty="0" err="1"/>
              <a:t>Zbiejczuk</a:t>
            </a:r>
            <a:r>
              <a:rPr lang="cs-CZ" altLang="cs-CZ" sz="2400" dirty="0"/>
              <a:t> Suchá</a:t>
            </a:r>
          </a:p>
          <a:p>
            <a:pPr lvl="1"/>
            <a:r>
              <a:rPr lang="cs-CZ" altLang="cs-CZ" sz="2400" dirty="0"/>
              <a:t>2014 - Dagmar Chytková</a:t>
            </a:r>
          </a:p>
          <a:p>
            <a:pPr lvl="1"/>
            <a:r>
              <a:rPr lang="cs-CZ" altLang="cs-CZ" sz="2400" dirty="0"/>
              <a:t>2015 - Eva Vojtíšková</a:t>
            </a:r>
          </a:p>
          <a:p>
            <a:pPr lvl="1"/>
            <a:r>
              <a:rPr lang="cs-CZ" altLang="cs-CZ" sz="2400" dirty="0"/>
              <a:t>2016 - Vojtěch Vojtíšek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384758" y="3392905"/>
            <a:ext cx="44356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2017 - Linda Jansová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2018 - Kateřina Nekolová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2019 - Hana </a:t>
            </a:r>
            <a:r>
              <a:rPr 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Pietrová</a:t>
            </a: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2020 - Ondřej Hudeček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2021 - Tomáš </a:t>
            </a: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Pavelka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2022 – Michaela Mrázová</a:t>
            </a: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472990" y="5678904"/>
            <a:ext cx="4740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/>
              </a:rPr>
              <a:t>https://www.skipcr.cz/oceneni/mark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42586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0718603-56B3-4DA8-A96E-422072FD7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Ceny pro instituce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CD2E077-8FA2-442A-806B-3B58343AC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dirty="0" err="1">
                <a:hlinkClick r:id="rId2"/>
              </a:rPr>
              <a:t>Biblioweb</a:t>
            </a:r>
            <a:endParaRPr lang="cs-CZ" altLang="cs-CZ" dirty="0"/>
          </a:p>
          <a:p>
            <a:pPr lvl="1"/>
            <a:r>
              <a:rPr lang="cs-CZ" altLang="cs-CZ" dirty="0"/>
              <a:t>uděluje SKIP</a:t>
            </a:r>
          </a:p>
          <a:p>
            <a:pPr lvl="1"/>
            <a:r>
              <a:rPr lang="cs-CZ" altLang="cs-CZ" dirty="0"/>
              <a:t>soutěž o nejlepší webovou prezentaci knihovny</a:t>
            </a:r>
          </a:p>
          <a:p>
            <a:pPr lvl="1"/>
            <a:r>
              <a:rPr lang="cs-CZ" altLang="cs-CZ" dirty="0"/>
              <a:t>od roku 2002</a:t>
            </a:r>
          </a:p>
          <a:p>
            <a:r>
              <a:rPr lang="cs-CZ" altLang="cs-CZ" dirty="0">
                <a:hlinkClick r:id="rId3"/>
              </a:rPr>
              <a:t>Kamarádka knihovna</a:t>
            </a:r>
            <a:endParaRPr lang="cs-CZ" altLang="cs-CZ" dirty="0"/>
          </a:p>
          <a:p>
            <a:pPr lvl="1"/>
            <a:r>
              <a:rPr lang="cs-CZ" altLang="cs-CZ" dirty="0"/>
              <a:t>uděluje SKIP</a:t>
            </a:r>
          </a:p>
          <a:p>
            <a:pPr lvl="1"/>
            <a:r>
              <a:rPr lang="cs-CZ" altLang="cs-CZ" dirty="0"/>
              <a:t>pro dětská oddělení knihoven</a:t>
            </a:r>
          </a:p>
          <a:p>
            <a:pPr lvl="1"/>
            <a:r>
              <a:rPr lang="cs-CZ" altLang="cs-CZ" dirty="0"/>
              <a:t>od roku 2007</a:t>
            </a:r>
          </a:p>
        </p:txBody>
      </p:sp>
    </p:spTree>
    <p:extLst>
      <p:ext uri="{BB962C8B-B14F-4D97-AF65-F5344CB8AC3E}">
        <p14:creationId xmlns:p14="http://schemas.microsoft.com/office/powerpoint/2010/main" val="399060406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3681B14-8FF7-41C4-B32E-6A22D414E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Financování</a:t>
            </a:r>
          </a:p>
        </p:txBody>
      </p:sp>
      <p:pic>
        <p:nvPicPr>
          <p:cNvPr id="1026" name="Picture 2" descr="Alokace_priority_PO21_27_6_2021-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611" y="1801005"/>
            <a:ext cx="5698121" cy="409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BF8CA71-0061-4B77-A63D-ACD7A2040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074529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dirty="0"/>
              <a:t>rozpočty</a:t>
            </a:r>
          </a:p>
          <a:p>
            <a:r>
              <a:rPr lang="cs-CZ" altLang="cs-CZ" dirty="0"/>
              <a:t>programy na podporu knihoven</a:t>
            </a:r>
            <a:br>
              <a:rPr lang="cs-CZ" altLang="cs-CZ" dirty="0"/>
            </a:br>
            <a:r>
              <a:rPr lang="cs-CZ" altLang="cs-CZ" dirty="0"/>
              <a:t>a </a:t>
            </a:r>
            <a:r>
              <a:rPr lang="cs-CZ" altLang="cs-CZ" dirty="0" err="1"/>
              <a:t>VaV</a:t>
            </a:r>
            <a:endParaRPr lang="cs-CZ" altLang="cs-CZ" dirty="0"/>
          </a:p>
          <a:p>
            <a:pPr lvl="1"/>
            <a:r>
              <a:rPr lang="cs-CZ" altLang="cs-CZ" dirty="0"/>
              <a:t>granty</a:t>
            </a:r>
          </a:p>
          <a:p>
            <a:pPr lvl="2"/>
            <a:r>
              <a:rPr lang="cs-CZ" altLang="cs-CZ" dirty="0"/>
              <a:t>VISK, FRVŠ, Knihovna 21. století, </a:t>
            </a:r>
            <a:br>
              <a:rPr lang="cs-CZ" altLang="cs-CZ" dirty="0"/>
            </a:br>
            <a:r>
              <a:rPr lang="cs-CZ" altLang="cs-CZ" dirty="0"/>
              <a:t>Česká knihovna, NAKI, GAČR, TAČR,…</a:t>
            </a:r>
          </a:p>
          <a:p>
            <a:pPr lvl="1"/>
            <a:r>
              <a:rPr lang="cs-CZ" altLang="cs-CZ" dirty="0"/>
              <a:t>Evropské strukturální fondy</a:t>
            </a:r>
          </a:p>
          <a:p>
            <a:pPr lvl="2"/>
            <a:r>
              <a:rPr lang="cs-CZ" altLang="cs-CZ" dirty="0"/>
              <a:t>OP </a:t>
            </a:r>
            <a:r>
              <a:rPr lang="cs-CZ" altLang="cs-CZ" dirty="0" err="1"/>
              <a:t>VaVpi</a:t>
            </a:r>
            <a:r>
              <a:rPr lang="cs-CZ" altLang="cs-CZ" dirty="0"/>
              <a:t>, OP VK, </a:t>
            </a:r>
            <a:r>
              <a:rPr lang="cs-CZ" dirty="0" err="1"/>
              <a:t>Horizon</a:t>
            </a:r>
            <a:r>
              <a:rPr lang="cs-CZ" dirty="0"/>
              <a:t> </a:t>
            </a:r>
            <a:r>
              <a:rPr lang="cs-CZ" dirty="0" err="1"/>
              <a:t>Europe</a:t>
            </a:r>
            <a:r>
              <a:rPr lang="cs-CZ" dirty="0"/>
              <a:t>, </a:t>
            </a:r>
            <a:r>
              <a:rPr lang="cs-CZ" altLang="cs-CZ" dirty="0"/>
              <a:t>...</a:t>
            </a:r>
          </a:p>
          <a:p>
            <a:pPr lvl="1"/>
            <a:r>
              <a:rPr lang="cs-CZ" altLang="cs-CZ" dirty="0"/>
              <a:t>ostatní</a:t>
            </a:r>
          </a:p>
          <a:p>
            <a:pPr lvl="2"/>
            <a:r>
              <a:rPr lang="cs-CZ" altLang="cs-CZ" dirty="0">
                <a:hlinkClick r:id="rId3"/>
              </a:rPr>
              <a:t>Finanční mechanismy EHP a Norské fondy</a:t>
            </a:r>
            <a:endParaRPr lang="cs-CZ" altLang="cs-CZ" dirty="0"/>
          </a:p>
          <a:p>
            <a:pPr lvl="2"/>
            <a:r>
              <a:rPr lang="cs-CZ" alt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8227170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05A4B21-6151-4D3E-861F-5F284A8A1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VISK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2C8C023-9555-4B4B-A667-384B7A138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065293"/>
          </a:xfrm>
        </p:spPr>
        <p:txBody>
          <a:bodyPr>
            <a:normAutofit lnSpcReduction="10000"/>
          </a:bodyPr>
          <a:lstStyle/>
          <a:p>
            <a:r>
              <a:rPr lang="cs-CZ" altLang="cs-CZ" dirty="0"/>
              <a:t>usnesením vlády ČR ze dne 10. 4. 2000 č. 351 o Koncepci státní informační politiky ve vzdělávání</a:t>
            </a:r>
          </a:p>
          <a:p>
            <a:r>
              <a:rPr lang="cs-CZ" altLang="cs-CZ" dirty="0"/>
              <a:t>vychází z Koncepce rozvoje knihoven</a:t>
            </a:r>
          </a:p>
          <a:p>
            <a:r>
              <a:rPr lang="cs-CZ" altLang="cs-CZ" dirty="0"/>
              <a:t>hlavní cíl:</a:t>
            </a:r>
          </a:p>
          <a:p>
            <a:pPr lvl="1"/>
            <a:r>
              <a:rPr lang="cs-CZ" altLang="cs-CZ" dirty="0"/>
              <a:t>inovace veřejných informačních služeb knihoven prostřednictvím ICT</a:t>
            </a:r>
          </a:p>
          <a:p>
            <a:r>
              <a:rPr lang="cs-CZ" altLang="cs-CZ" dirty="0">
                <a:hlinkClick r:id="rId2"/>
              </a:rPr>
              <a:t>financování</a:t>
            </a:r>
            <a:endParaRPr lang="cs-CZ" altLang="cs-CZ" dirty="0"/>
          </a:p>
          <a:p>
            <a:r>
              <a:rPr lang="cs-CZ" altLang="cs-CZ" dirty="0"/>
              <a:t>9 podprogramů</a:t>
            </a:r>
          </a:p>
        </p:txBody>
      </p:sp>
    </p:spTree>
    <p:extLst>
      <p:ext uri="{BB962C8B-B14F-4D97-AF65-F5344CB8AC3E}">
        <p14:creationId xmlns:p14="http://schemas.microsoft.com/office/powerpoint/2010/main" val="28288182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80AC009-710F-40CA-97F7-35AD48A37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 podprogramů</a:t>
            </a:r>
          </a:p>
        </p:txBody>
      </p:sp>
      <p:graphicFrame>
        <p:nvGraphicFramePr>
          <p:cNvPr id="4" name="Group 118">
            <a:extLst>
              <a:ext uri="{FF2B5EF4-FFF2-40B4-BE49-F238E27FC236}">
                <a16:creationId xmlns:a16="http://schemas.microsoft.com/office/drawing/2014/main" xmlns="" id="{20FEB037-8999-4700-8172-845D5BB3F6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2247698"/>
              </p:ext>
            </p:extLst>
          </p:nvPr>
        </p:nvGraphicFramePr>
        <p:xfrm>
          <a:off x="369454" y="1976583"/>
          <a:ext cx="11453091" cy="4192677"/>
        </p:xfrm>
        <a:graphic>
          <a:graphicData uri="http://schemas.openxmlformats.org/drawingml/2006/table">
            <a:tbl>
              <a:tblPr/>
              <a:tblGrid>
                <a:gridCol w="11822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708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4109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Označení</a:t>
                      </a:r>
                    </a:p>
                  </a:txBody>
                  <a:tcPr marL="99863" marR="99863" marT="49937" marB="499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Program</a:t>
                      </a:r>
                    </a:p>
                  </a:txBody>
                  <a:tcPr marL="99863" marR="99863" marT="49937" marB="499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1745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hlinkClick r:id="rId2"/>
                        </a:rPr>
                        <a:t>VISK1</a:t>
                      </a: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L="99863" marR="99863" marT="49937" marB="499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Koordinační centrum programu VISK </a:t>
                      </a:r>
                    </a:p>
                  </a:txBody>
                  <a:tcPr marL="99863" marR="99863" marT="49937" marB="499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1434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hlinkClick r:id="rId3"/>
                        </a:rPr>
                        <a:t>VISK2</a:t>
                      </a: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L="99863" marR="99863" marT="49937" marB="499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Mimoškolní vzdělávání knihovníků </a:t>
                      </a:r>
                    </a:p>
                  </a:txBody>
                  <a:tcPr marL="99863" marR="99863" marT="49937" marB="499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013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hlinkClick r:id="rId4"/>
                        </a:rPr>
                        <a:t>VISK3</a:t>
                      </a: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L="99863" marR="99863" marT="49937" marB="499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Program vytváření informačních center veřejných knihoven - ICEKNI </a:t>
                      </a:r>
                    </a:p>
                  </a:txBody>
                  <a:tcPr marL="99863" marR="99863" marT="49937" marB="499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1122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hlinkClick r:id="rId5"/>
                        </a:rPr>
                        <a:t>VISK4</a:t>
                      </a: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L="99863" marR="99863" marT="49937" marB="499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Digitální knihovna a archiv pro informační služby knihoven </a:t>
                      </a:r>
                    </a:p>
                  </a:txBody>
                  <a:tcPr marL="99863" marR="99863" marT="49937" marB="499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5239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hlinkClick r:id="rId6"/>
                        </a:rPr>
                        <a:t>VISK5</a:t>
                      </a: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L="99863" marR="99863" marT="49937" marB="499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Národní program retrospektivní konverze katalogů knihoven v ČR - RETROKON </a:t>
                      </a:r>
                    </a:p>
                  </a:txBody>
                  <a:tcPr marL="99863" marR="99863" marT="49937" marB="499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8801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hlinkClick r:id="rId7"/>
                        </a:rPr>
                        <a:t>VISK6</a:t>
                      </a: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L="99863" marR="99863" marT="49937" marB="499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Národní program digitálního zpřístupnění vzácných dokumentů - Memoriae </a:t>
                      </a:r>
                      <a:r>
                        <a:rPr kumimoji="0" lang="cs-CZ" altLang="cs-CZ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Mundi</a:t>
                      </a:r>
                      <a:r>
                        <a:rPr kumimoji="0" lang="cs-CZ" alt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cs-CZ" altLang="cs-CZ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Series</a:t>
                      </a:r>
                      <a:r>
                        <a:rPr kumimoji="0" lang="cs-CZ" alt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cs-CZ" altLang="cs-CZ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Bohemica</a:t>
                      </a:r>
                      <a:r>
                        <a:rPr kumimoji="0" lang="cs-CZ" alt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L="99863" marR="99863" marT="49937" marB="499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59166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hlinkClick r:id="rId8"/>
                        </a:rPr>
                        <a:t>VISK7</a:t>
                      </a: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L="99863" marR="99863" marT="49937" marB="499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Národní program mikrofilmování a digitálního zpřístupnění dokumentů ohrožených degradací kyselého papíru - Kramerius </a:t>
                      </a:r>
                    </a:p>
                  </a:txBody>
                  <a:tcPr marL="99863" marR="99863" marT="49937" marB="499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3779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hlinkClick r:id="rId9"/>
                        </a:rPr>
                        <a:t>VISK8</a:t>
                      </a:r>
                      <a:endParaRPr kumimoji="0" lang="cs-CZ" altLang="cs-CZ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9863" marR="99863" marT="49937" marB="499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Informační zdroje – dostupnost, CPK a informační brány</a:t>
                      </a:r>
                    </a:p>
                  </a:txBody>
                  <a:tcPr marL="99863" marR="99863" marT="49937" marB="499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4807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hlinkClick r:id="rId10"/>
                        </a:rPr>
                        <a:t>VISK9</a:t>
                      </a:r>
                      <a:r>
                        <a:rPr kumimoji="0" lang="cs-CZ" alt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L="99863" marR="99863" marT="49937" marB="499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CASLIN - Rozvoj Souborného katalogu CASLIN a Souboru národních autorit </a:t>
                      </a:r>
                    </a:p>
                  </a:txBody>
                  <a:tcPr marL="99863" marR="99863" marT="49937" marB="499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2525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D03805A-373E-4BB5-85AD-058DB0F34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Knihovny 21. století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A72D8618-3758-47CA-8B24-A64B17237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podpora nadstandardní knihovnické, informační a kulturně vzdělávací činnosti knihoven</a:t>
            </a:r>
          </a:p>
          <a:p>
            <a:r>
              <a:rPr lang="cs-CZ" altLang="cs-CZ" dirty="0"/>
              <a:t>podporu dostupnosti informací pro občany se zdravotním postižením</a:t>
            </a:r>
          </a:p>
          <a:p>
            <a:r>
              <a:rPr lang="cs-CZ" altLang="cs-CZ" dirty="0"/>
              <a:t>3 podprogramy</a:t>
            </a:r>
          </a:p>
        </p:txBody>
      </p:sp>
    </p:spTree>
    <p:extLst>
      <p:ext uri="{BB962C8B-B14F-4D97-AF65-F5344CB8AC3E}">
        <p14:creationId xmlns:p14="http://schemas.microsoft.com/office/powerpoint/2010/main" val="442300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2A1DBD5-E305-4A28-93BC-6C4AABCAF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knihovní zákon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3686A12A-E5FD-4FA0-831F-5BDD68CA6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sestavil jej Ladislav Jan Živný</a:t>
            </a:r>
          </a:p>
          <a:p>
            <a:r>
              <a:rPr lang="cs-CZ" dirty="0"/>
              <a:t>inspirace v </a:t>
            </a:r>
            <a:r>
              <a:rPr lang="cs-CZ" dirty="0" err="1"/>
              <a:t>anglo</a:t>
            </a:r>
            <a:r>
              <a:rPr lang="cs-CZ" dirty="0"/>
              <a:t>-amerických zemích a Skandinávii</a:t>
            </a:r>
          </a:p>
          <a:p>
            <a:r>
              <a:rPr lang="cs-CZ" dirty="0"/>
              <a:t>považován za nejlepší KZ té doby</a:t>
            </a:r>
          </a:p>
        </p:txBody>
      </p:sp>
    </p:spTree>
    <p:extLst>
      <p:ext uri="{BB962C8B-B14F-4D97-AF65-F5344CB8AC3E}">
        <p14:creationId xmlns:p14="http://schemas.microsoft.com/office/powerpoint/2010/main" val="194578959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98D10DE-5B01-4F1F-BEF7-B93CCF59A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Podprogramy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299F9A8-580D-40E0-817B-FD668CD58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323911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cs-CZ" b="1" dirty="0"/>
              <a:t>Podpora práce s národnostními menšinami a integrace cizinců</a:t>
            </a:r>
            <a:endParaRPr lang="cs-CZ" sz="1800" dirty="0"/>
          </a:p>
          <a:p>
            <a:pPr lvl="1"/>
            <a:r>
              <a:rPr lang="cs-CZ" dirty="0"/>
              <a:t>realizace výstav, besed, soutěží;</a:t>
            </a:r>
            <a:endParaRPr lang="cs-CZ" sz="1800" dirty="0"/>
          </a:p>
          <a:p>
            <a:pPr lvl="1"/>
            <a:r>
              <a:rPr lang="cs-CZ" dirty="0"/>
              <a:t>nákup knihovního fondu pro národnostní menšiny.</a:t>
            </a:r>
            <a:endParaRPr lang="cs-CZ" sz="1800" dirty="0"/>
          </a:p>
          <a:p>
            <a:pPr lvl="0"/>
            <a:r>
              <a:rPr lang="cs-CZ" b="1" dirty="0"/>
              <a:t>Podpora všeobecné dostupnosti knihovnických služeb pro občany se zdravotním postižením</a:t>
            </a:r>
            <a:endParaRPr lang="cs-CZ" sz="1800" dirty="0"/>
          </a:p>
          <a:p>
            <a:pPr lvl="1"/>
            <a:r>
              <a:rPr lang="cs-CZ" dirty="0"/>
              <a:t>nákup knihovních fondů pro nevidomé a slabozraké</a:t>
            </a:r>
            <a:endParaRPr lang="cs-CZ" sz="1800" dirty="0"/>
          </a:p>
          <a:p>
            <a:pPr lvl="1"/>
            <a:r>
              <a:rPr lang="cs-CZ" dirty="0"/>
              <a:t>nákup technických zařízení</a:t>
            </a:r>
            <a:endParaRPr lang="cs-CZ" sz="1800" dirty="0"/>
          </a:p>
          <a:p>
            <a:pPr lvl="0"/>
            <a:r>
              <a:rPr lang="cs-CZ" b="1" dirty="0"/>
              <a:t>Kulturní, výchovná a vzdělávací činnost</a:t>
            </a:r>
            <a:endParaRPr lang="cs-CZ" sz="1800" dirty="0"/>
          </a:p>
          <a:p>
            <a:pPr lvl="1"/>
            <a:r>
              <a:rPr lang="cs-CZ" dirty="0"/>
              <a:t>projekty zaměřené na rozvoj čtenářství, CŽV, přednášky, semináře, besedy, soutěže a výstavy</a:t>
            </a:r>
          </a:p>
          <a:p>
            <a:pPr lvl="1"/>
            <a:r>
              <a:rPr lang="cs-CZ" dirty="0"/>
              <a:t>vydávání publikací, podpora komunitní činnosti knihoven a služeb pro skupiny ohrožené sociálním vyloučením</a:t>
            </a:r>
          </a:p>
          <a:p>
            <a:pPr lvl="1"/>
            <a:r>
              <a:rPr lang="cs-CZ" dirty="0"/>
              <a:t>akce k významným literárním výročím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966233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C007D8B-FAF6-40CF-A9FA-462298B50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fondy a projekty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3F7849A0-9939-49C4-B822-EB9706764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102239"/>
          </a:xfrm>
        </p:spPr>
        <p:txBody>
          <a:bodyPr/>
          <a:lstStyle/>
          <a:p>
            <a:r>
              <a:rPr lang="cs-CZ" sz="2800" dirty="0"/>
              <a:t>Evropské strukturální </a:t>
            </a:r>
            <a:r>
              <a:rPr lang="cs-CZ" sz="2800" dirty="0" smtClean="0"/>
              <a:t>fondy – různé výzvy</a:t>
            </a:r>
          </a:p>
          <a:p>
            <a:r>
              <a:rPr lang="cs-CZ" altLang="cs-CZ" sz="2800" dirty="0" smtClean="0"/>
              <a:t>IROP – územní rozvoj, zlepšování sužeb veřejné správy</a:t>
            </a:r>
          </a:p>
          <a:p>
            <a:r>
              <a:rPr lang="cs-CZ" altLang="cs-CZ" sz="2800" dirty="0" smtClean="0"/>
              <a:t>NAKI – aplikovaný výzkum</a:t>
            </a:r>
          </a:p>
          <a:p>
            <a:r>
              <a:rPr lang="cs-CZ" altLang="cs-CZ" sz="2800" dirty="0" smtClean="0"/>
              <a:t>Nadace OSF – různé výzvy, hlavně neformální vzdělávání, služby</a:t>
            </a:r>
          </a:p>
          <a:p>
            <a:r>
              <a:rPr lang="cs-CZ" altLang="cs-CZ" sz="2800" dirty="0" smtClean="0"/>
              <a:t>GAČR + TAČR – výzkumné projekty</a:t>
            </a:r>
          </a:p>
          <a:p>
            <a:r>
              <a:rPr lang="cs-CZ" altLang="cs-CZ" sz="2800" dirty="0" smtClean="0"/>
              <a:t>NPO – Národní plán obnovy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1798672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B44D1A0-295D-4DA2-835D-3361116E6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Projekty a programy pro knihovny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B0BB945-A603-45E6-ABE5-3BEADE331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přehled:</a:t>
            </a:r>
          </a:p>
          <a:p>
            <a:pPr lvl="1"/>
            <a:r>
              <a:rPr lang="cs-CZ" altLang="cs-CZ" dirty="0">
                <a:hlinkClick r:id="rId2"/>
              </a:rPr>
              <a:t>http://ipk.nkp.cz/programy-podpory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379614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B94CBD6-F7D7-4DCA-A4BF-E1E22CAC0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Fondy EHP a Norska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AE11B999-182F-4599-921F-361EEE85D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pomoc ze zemí EHP a Norsko</a:t>
            </a:r>
          </a:p>
          <a:p>
            <a:pPr lvl="1"/>
            <a:r>
              <a:rPr lang="cs-CZ" altLang="cs-CZ" dirty="0"/>
              <a:t>Norsko, Lichtenštejnsko a Island</a:t>
            </a:r>
          </a:p>
          <a:p>
            <a:r>
              <a:rPr lang="cs-CZ" altLang="cs-CZ" dirty="0"/>
              <a:t>2014-2021</a:t>
            </a:r>
          </a:p>
          <a:p>
            <a:r>
              <a:rPr lang="cs-CZ" altLang="cs-CZ" dirty="0"/>
              <a:t>Programy:</a:t>
            </a:r>
          </a:p>
          <a:p>
            <a:pPr lvl="1"/>
            <a:r>
              <a:rPr lang="cs-CZ" altLang="cs-CZ" dirty="0"/>
              <a:t>Výzkum, Vzdělávání, Kultura, Lidská práva, Občanská společnost, Zdraví, Sociální dialog,…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656192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05CC4DA-83AC-4717-BDB2-5FDDD58CC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Čerpání z grantů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95D4600-2E78-4221-B43B-59430AF36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altLang="cs-CZ" dirty="0"/>
              <a:t>časová náročnost</a:t>
            </a:r>
          </a:p>
          <a:p>
            <a:pPr lvl="1"/>
            <a:r>
              <a:rPr lang="cs-CZ" altLang="cs-CZ" dirty="0"/>
              <a:t>krátké výzvy</a:t>
            </a:r>
          </a:p>
          <a:p>
            <a:r>
              <a:rPr lang="cs-CZ" altLang="cs-CZ" dirty="0"/>
              <a:t>administrativní náročnost</a:t>
            </a:r>
          </a:p>
          <a:p>
            <a:r>
              <a:rPr lang="cs-CZ" altLang="cs-CZ" dirty="0"/>
              <a:t>spolufinancování </a:t>
            </a:r>
          </a:p>
          <a:p>
            <a:r>
              <a:rPr lang="cs-CZ" altLang="cs-CZ" dirty="0" smtClean="0"/>
              <a:t>možnost dalších financí do knihovny</a:t>
            </a:r>
          </a:p>
          <a:p>
            <a:r>
              <a:rPr lang="cs-CZ" altLang="cs-CZ" dirty="0" smtClean="0"/>
              <a:t>udržitelnost</a:t>
            </a:r>
            <a:endParaRPr lang="cs-CZ" altLang="cs-CZ" dirty="0"/>
          </a:p>
          <a:p>
            <a:r>
              <a:rPr lang="cs-CZ" altLang="cs-CZ" dirty="0"/>
              <a:t>koncepčnost???</a:t>
            </a:r>
          </a:p>
          <a:p>
            <a:pPr lvl="1"/>
            <a:r>
              <a:rPr lang="cs-CZ" altLang="cs-CZ" dirty="0"/>
              <a:t>dočasný zdroj financí</a:t>
            </a:r>
          </a:p>
        </p:txBody>
      </p:sp>
    </p:spTree>
    <p:extLst>
      <p:ext uri="{BB962C8B-B14F-4D97-AF65-F5344CB8AC3E}">
        <p14:creationId xmlns:p14="http://schemas.microsoft.com/office/powerpoint/2010/main" val="62817190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8853C86-B58E-4376-BC7B-EAA09B6CD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vnímáte knihovnu?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7BD6AFF-9237-4C46-83D5-64C440BED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Jak by měla vypadat ideální knihovna?</a:t>
            </a:r>
          </a:p>
          <a:p>
            <a:r>
              <a:rPr lang="cs-CZ" altLang="cs-CZ" dirty="0"/>
              <a:t>Jaké služby nabízet?</a:t>
            </a:r>
          </a:p>
          <a:p>
            <a:r>
              <a:rPr lang="cs-CZ" altLang="cs-CZ" dirty="0"/>
              <a:t>Mají ještě knihovny smysl?</a:t>
            </a:r>
          </a:p>
          <a:p>
            <a:r>
              <a:rPr lang="cs-CZ" altLang="cs-CZ" dirty="0"/>
              <a:t>Mají knihovny nějakou budoucnost?</a:t>
            </a:r>
          </a:p>
        </p:txBody>
      </p:sp>
    </p:spTree>
    <p:extLst>
      <p:ext uri="{BB962C8B-B14F-4D97-AF65-F5344CB8AC3E}">
        <p14:creationId xmlns:p14="http://schemas.microsoft.com/office/powerpoint/2010/main" val="226010081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9378462-31A3-48ED-8888-A073B9AD7440}"/>
              </a:ext>
            </a:extLst>
          </p:cNvPr>
          <p:cNvSpPr txBox="1">
            <a:spLocks noChangeArrowheads="1"/>
          </p:cNvSpPr>
          <p:nvPr/>
        </p:nvSpPr>
        <p:spPr>
          <a:xfrm>
            <a:off x="2914552" y="3169980"/>
            <a:ext cx="6399213" cy="71913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cs-CZ" altLang="cs-CZ" sz="4400" b="1" dirty="0"/>
              <a:t>Děkuji Vám za pozornost</a:t>
            </a:r>
            <a:endParaRPr lang="en-US" altLang="cs-CZ" sz="4400" b="1" dirty="0"/>
          </a:p>
        </p:txBody>
      </p:sp>
      <p:pic>
        <p:nvPicPr>
          <p:cNvPr id="5" name="Picture 8" descr="billboard">
            <a:extLst>
              <a:ext uri="{FF2B5EF4-FFF2-40B4-BE49-F238E27FC236}">
                <a16:creationId xmlns:a16="http://schemas.microsoft.com/office/drawing/2014/main" xmlns="" id="{3C5B7E2B-A3F4-44B1-9841-313436A4A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2074" y="759470"/>
            <a:ext cx="2664965" cy="2389024"/>
          </a:xfrm>
          <a:prstGeom prst="rect">
            <a:avLst/>
          </a:prstGeom>
          <a:noFill/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xmlns="" id="{7506599A-4E98-4421-B4A1-59954E265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0174" y="515301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krcal@phil.muni.cz</a:t>
            </a:r>
          </a:p>
        </p:txBody>
      </p:sp>
      <p:pic>
        <p:nvPicPr>
          <p:cNvPr id="7" name="Picture 2" descr="VÃ½sledek obrÃ¡zku pro logo kisk">
            <a:extLst>
              <a:ext uri="{FF2B5EF4-FFF2-40B4-BE49-F238E27FC236}">
                <a16:creationId xmlns:a16="http://schemas.microsoft.com/office/drawing/2014/main" xmlns="" id="{DC677115-BC36-467E-96F0-F86E86DD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31" y="5217679"/>
            <a:ext cx="2696948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BBA2FAAA-B10D-4B41-A615-9133F0CBBA58}"/>
              </a:ext>
            </a:extLst>
          </p:cNvPr>
          <p:cNvSpPr txBox="1"/>
          <p:nvPr/>
        </p:nvSpPr>
        <p:spPr>
          <a:xfrm>
            <a:off x="873231" y="5700830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Filozofická fakulta Masarykovy univerzity</a:t>
            </a:r>
          </a:p>
        </p:txBody>
      </p:sp>
    </p:spTree>
    <p:extLst>
      <p:ext uri="{BB962C8B-B14F-4D97-AF65-F5344CB8AC3E}">
        <p14:creationId xmlns:p14="http://schemas.microsoft.com/office/powerpoint/2010/main" val="2807731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4FE7D50-D771-4CD4-9987-62024E789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Uplatňování KZ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558C8E2C-7222-4B2F-98D3-BA54CD14D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1921 – Čechy a Morava</a:t>
            </a:r>
          </a:p>
          <a:p>
            <a:r>
              <a:rPr lang="cs-CZ" dirty="0"/>
              <a:t>1925 – Slovensko</a:t>
            </a:r>
          </a:p>
          <a:p>
            <a:r>
              <a:rPr lang="cs-CZ" dirty="0"/>
              <a:t>1927 - Podkarpatská Rus</a:t>
            </a:r>
          </a:p>
          <a:p>
            <a:r>
              <a:rPr lang="cs-CZ" dirty="0"/>
              <a:t>nebyl nikdy novelizován</a:t>
            </a:r>
          </a:p>
          <a:p>
            <a:r>
              <a:rPr lang="cs-CZ" dirty="0"/>
              <a:t>problémy v době hospodářské krize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5444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5AFF8E5-2533-4200-8D4F-8CAF7D327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Situace za první republiky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B437F28-786D-4DAB-BC79-92D4B2737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rozvoj knihoven a českého knihovnictví</a:t>
            </a:r>
          </a:p>
          <a:p>
            <a:r>
              <a:rPr lang="cs-CZ" dirty="0"/>
              <a:t>vzdělávání knihovníků</a:t>
            </a:r>
          </a:p>
          <a:p>
            <a:pPr lvl="1"/>
            <a:r>
              <a:rPr lang="cs-CZ" dirty="0"/>
              <a:t>původně 2-3 týdenní kurzy (Živný)</a:t>
            </a:r>
          </a:p>
          <a:p>
            <a:pPr lvl="1"/>
            <a:r>
              <a:rPr lang="cs-CZ" dirty="0"/>
              <a:t>1920 - 1927 – Státní knihovnická škola (Zdeněk Václav Tobolka)</a:t>
            </a:r>
          </a:p>
          <a:p>
            <a:pPr lvl="2"/>
            <a:r>
              <a:rPr lang="cs-CZ" dirty="0"/>
              <a:t>studium trvalo 1 rok</a:t>
            </a:r>
          </a:p>
          <a:p>
            <a:pPr lvl="2"/>
            <a:r>
              <a:rPr lang="cs-CZ" dirty="0"/>
              <a:t>učily se dějiny knihtisku, katalogizace, půjčování a doplňování fondů</a:t>
            </a:r>
          </a:p>
          <a:p>
            <a:pPr lvl="1"/>
            <a:r>
              <a:rPr lang="cs-CZ" dirty="0"/>
              <a:t>1926 - kurzy na FF UK na 2 roky (Tobolka)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32591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7f8b434fd4ef7d5c132c24b958dc9ac10f08"/>
</p:tagLst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2424</Words>
  <Application>Microsoft Office PowerPoint</Application>
  <PresentationFormat>Vlastní</PresentationFormat>
  <Paragraphs>553</Paragraphs>
  <Slides>76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76</vt:i4>
      </vt:variant>
    </vt:vector>
  </HeadingPairs>
  <TitlesOfParts>
    <vt:vector size="77" baseType="lpstr">
      <vt:lpstr>Retrospektiva</vt:lpstr>
      <vt:lpstr>Vývoj českých knihoven</vt:lpstr>
      <vt:lpstr>Knihovny před rokem 1918</vt:lpstr>
      <vt:lpstr>Knihovny před rokem 1918</vt:lpstr>
      <vt:lpstr>Knihovny před rokem 1918</vt:lpstr>
      <vt:lpstr>První republika</vt:lpstr>
      <vt:lpstr>První knihovní zákon</vt:lpstr>
      <vt:lpstr>První knihovní zákon</vt:lpstr>
      <vt:lpstr>Uplatňování KZ</vt:lpstr>
      <vt:lpstr>Situace za první republiky</vt:lpstr>
      <vt:lpstr>Národní knihovna - Klementinum</vt:lpstr>
      <vt:lpstr>Knihovna hlavního města Prahy</vt:lpstr>
      <vt:lpstr>Zemská a univerzitní knihovna</vt:lpstr>
      <vt:lpstr>Brněnská Veřejná knihovna obecní</vt:lpstr>
      <vt:lpstr>Spolková činnost</vt:lpstr>
      <vt:lpstr>Ekonomická krize</vt:lpstr>
      <vt:lpstr>Ohrožení republiky</vt:lpstr>
      <vt:lpstr>Funkce knihovny za první republiky</vt:lpstr>
      <vt:lpstr>Vývoj počtu knihoven</vt:lpstr>
      <vt:lpstr>Okupace</vt:lpstr>
      <vt:lpstr>Okupace</vt:lpstr>
      <vt:lpstr>Vývoj po roce 1945</vt:lpstr>
      <vt:lpstr>Únorový převrat a budování socialismu</vt:lpstr>
      <vt:lpstr>Budování socialistických knihoven</vt:lpstr>
      <vt:lpstr>Budování socialistických knihoven</vt:lpstr>
      <vt:lpstr>Propagace, agitace</vt:lpstr>
      <vt:lpstr>2. knihovní zákon</vt:lpstr>
      <vt:lpstr>Fondy, cenzura</vt:lpstr>
      <vt:lpstr>Budování socialismu</vt:lpstr>
      <vt:lpstr>Systém, centralizace</vt:lpstr>
      <vt:lpstr>Vývoj po roce 1989</vt:lpstr>
      <vt:lpstr>Stav na počátku 90. let</vt:lpstr>
      <vt:lpstr>90. léta</vt:lpstr>
      <vt:lpstr>90. léta</vt:lpstr>
      <vt:lpstr>3. knihovní zákon</vt:lpstr>
      <vt:lpstr>Změna knihovnické práce</vt:lpstr>
      <vt:lpstr>Knihovna = místo pro setkávání komunity</vt:lpstr>
      <vt:lpstr>Budovy a prostory knihoven</vt:lpstr>
      <vt:lpstr>Moderní prostory</vt:lpstr>
      <vt:lpstr>Moderní prostory</vt:lpstr>
      <vt:lpstr>Technologie a automatizace</vt:lpstr>
      <vt:lpstr>Prezentace aplikace PowerPoint</vt:lpstr>
      <vt:lpstr>Fondy</vt:lpstr>
      <vt:lpstr>Fondy a přístup k nim</vt:lpstr>
      <vt:lpstr>Digitální knihovny</vt:lpstr>
      <vt:lpstr>Budování portálů = knihovny.cz</vt:lpstr>
      <vt:lpstr>Digitalizace</vt:lpstr>
      <vt:lpstr>Správa a ochrana dokumentů</vt:lpstr>
      <vt:lpstr>Spolupráce</vt:lpstr>
      <vt:lpstr>Spolupráce</vt:lpstr>
      <vt:lpstr>Knihovníci a vzdělávání</vt:lpstr>
      <vt:lpstr>Knihovnické školy</vt:lpstr>
      <vt:lpstr>Služby knihoven</vt:lpstr>
      <vt:lpstr>Služby knihoven</vt:lpstr>
      <vt:lpstr>Propagace knihoven</vt:lpstr>
      <vt:lpstr>Prezentace aplikace PowerPoint</vt:lpstr>
      <vt:lpstr>Knihovnické spolky a sdružení</vt:lpstr>
      <vt:lpstr>Knihovnické časopisy</vt:lpstr>
      <vt:lpstr>České knihovnické konference</vt:lpstr>
      <vt:lpstr>Knihovnická komunita</vt:lpstr>
      <vt:lpstr>Knihovnické soutěže a ceny</vt:lpstr>
      <vt:lpstr>Knihovna roku</vt:lpstr>
      <vt:lpstr>Medaile Z. V. Tobolky</vt:lpstr>
      <vt:lpstr>Cena českých knihovníků</vt:lpstr>
      <vt:lpstr>MARK</vt:lpstr>
      <vt:lpstr>Ceny pro instituce</vt:lpstr>
      <vt:lpstr>Financování</vt:lpstr>
      <vt:lpstr>VISK</vt:lpstr>
      <vt:lpstr>Přehled podprogramů</vt:lpstr>
      <vt:lpstr>Knihovny 21. století</vt:lpstr>
      <vt:lpstr>Podprogramy</vt:lpstr>
      <vt:lpstr>Další fondy a projekty</vt:lpstr>
      <vt:lpstr>Projekty a programy pro knihovny</vt:lpstr>
      <vt:lpstr>Fondy EHP a Norska</vt:lpstr>
      <vt:lpstr>Čerpání z grantů</vt:lpstr>
      <vt:lpstr>Jak vnímáte knihovnu?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Vývoj českých knihoven</dc:title>
  <dc:creator>Martin Krčál</dc:creator>
  <cp:lastModifiedBy>Martin Krčál</cp:lastModifiedBy>
  <cp:revision>13</cp:revision>
  <dcterms:created xsi:type="dcterms:W3CDTF">2018-10-04T21:16:21Z</dcterms:created>
  <dcterms:modified xsi:type="dcterms:W3CDTF">2023-10-06T11:31:03Z</dcterms:modified>
</cp:coreProperties>
</file>